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handoutMasterIdLst>
    <p:handoutMasterId r:id="rId47"/>
  </p:handoutMasterIdLst>
  <p:sldIdLst>
    <p:sldId id="256" r:id="rId2"/>
    <p:sldId id="257" r:id="rId3"/>
    <p:sldId id="259" r:id="rId4"/>
    <p:sldId id="260" r:id="rId5"/>
    <p:sldId id="261" r:id="rId6"/>
    <p:sldId id="262" r:id="rId7"/>
    <p:sldId id="264" r:id="rId8"/>
    <p:sldId id="309" r:id="rId9"/>
    <p:sldId id="307" r:id="rId10"/>
    <p:sldId id="310" r:id="rId11"/>
    <p:sldId id="308" r:id="rId12"/>
    <p:sldId id="318" r:id="rId13"/>
    <p:sldId id="265" r:id="rId14"/>
    <p:sldId id="267" r:id="rId15"/>
    <p:sldId id="268" r:id="rId16"/>
    <p:sldId id="269" r:id="rId17"/>
    <p:sldId id="270" r:id="rId18"/>
    <p:sldId id="271" r:id="rId19"/>
    <p:sldId id="279" r:id="rId20"/>
    <p:sldId id="280" r:id="rId21"/>
    <p:sldId id="281" r:id="rId22"/>
    <p:sldId id="282" r:id="rId23"/>
    <p:sldId id="283" r:id="rId24"/>
    <p:sldId id="312" r:id="rId25"/>
    <p:sldId id="315" r:id="rId26"/>
    <p:sldId id="316" r:id="rId27"/>
    <p:sldId id="317" r:id="rId28"/>
    <p:sldId id="285" r:id="rId29"/>
    <p:sldId id="286" r:id="rId30"/>
    <p:sldId id="287" r:id="rId31"/>
    <p:sldId id="288" r:id="rId32"/>
    <p:sldId id="289" r:id="rId33"/>
    <p:sldId id="293" r:id="rId34"/>
    <p:sldId id="294" r:id="rId35"/>
    <p:sldId id="295" r:id="rId36"/>
    <p:sldId id="319" r:id="rId37"/>
    <p:sldId id="320" r:id="rId38"/>
    <p:sldId id="296" r:id="rId39"/>
    <p:sldId id="297" r:id="rId40"/>
    <p:sldId id="298" r:id="rId41"/>
    <p:sldId id="299" r:id="rId42"/>
    <p:sldId id="303" r:id="rId43"/>
    <p:sldId id="304" r:id="rId44"/>
    <p:sldId id="305" r:id="rId45"/>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Lucida Sans"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Lucida Sans"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Lucida Sans"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11575B61-06E6-478A-A788-35A6F589F806}" type="slidenum">
              <a:rPr/>
              <a:pPr marL="0" marR="0" lvl="0" indent="0" algn="r" rtl="0" hangingPunct="0">
                <a:lnSpc>
                  <a:spcPct val="100000"/>
                </a:lnSpc>
                <a:spcBef>
                  <a:spcPts val="0"/>
                </a:spcBef>
                <a:spcAft>
                  <a:spcPts val="0"/>
                </a:spcAft>
                <a:buNone/>
                <a:tabLst/>
                <a:defRPr sz="1400"/>
              </a:pPr>
              <a:t>‹#›</a:t>
            </a:fld>
            <a:endParaRPr lang="cs-CZ" sz="1400" b="0" i="0" u="none" strike="noStrike" kern="1200">
              <a:ln>
                <a:noFill/>
              </a:ln>
              <a:latin typeface="Arial" pitchFamily="18"/>
              <a:ea typeface="Microsoft YaHei" pitchFamily="2"/>
              <a:cs typeface="Lucida Sans" pitchFamily="2"/>
            </a:endParaRPr>
          </a:p>
        </p:txBody>
      </p:sp>
    </p:spTree>
    <p:extLst>
      <p:ext uri="{BB962C8B-B14F-4D97-AF65-F5344CB8AC3E}">
        <p14:creationId xmlns:p14="http://schemas.microsoft.com/office/powerpoint/2010/main" val="575355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Arial Unicode MS" pitchFamily="2"/>
                <a:cs typeface="Tahoma" pitchFamily="2"/>
              </a:defRPr>
            </a:lvl1pPr>
          </a:lstStyle>
          <a:p>
            <a:pPr lvl="0"/>
            <a:fld id="{B0BDABC2-EDC5-416F-8F10-A19D941FBBF6}" type="slidenum">
              <a:rPr/>
              <a:pPr lvl="0"/>
              <a:t>‹#›</a:t>
            </a:fld>
            <a:endParaRPr lang="cs-CZ"/>
          </a:p>
        </p:txBody>
      </p:sp>
    </p:spTree>
    <p:extLst>
      <p:ext uri="{BB962C8B-B14F-4D97-AF65-F5344CB8AC3E}">
        <p14:creationId xmlns:p14="http://schemas.microsoft.com/office/powerpoint/2010/main" val="2148173147"/>
      </p:ext>
    </p:extLst>
  </p:cSld>
  <p:clrMap bg1="lt1" tx1="dk1" bg2="lt2" tx2="dk2" accent1="accent1" accent2="accent2" accent3="accent3" accent4="accent4" accent5="accent5" accent6="accent6" hlink="hlink" folHlink="folHlink"/>
  <p:hf hdr="0" ftr="0" dt="0"/>
  <p:notesStyle>
    <a:lvl1pPr marL="216000" marR="0" indent="-216000" rtl="0" hangingPunct="0">
      <a:tabLst/>
      <a:defRPr lang="cs-CZ"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cs-CZ"/>
              <a:t>Kliknutím lze upravit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pPr lvl="0"/>
            <a:r>
              <a:rPr lang="cs-CZ"/>
              <a:t>5</a:t>
            </a:r>
          </a:p>
        </p:txBody>
      </p:sp>
      <p:sp>
        <p:nvSpPr>
          <p:cNvPr id="8" name="Slide Number Placeholder 7"/>
          <p:cNvSpPr>
            <a:spLocks noGrp="1"/>
          </p:cNvSpPr>
          <p:nvPr>
            <p:ph type="sldNum" sz="quarter" idx="11"/>
          </p:nvPr>
        </p:nvSpPr>
        <p:spPr/>
        <p:txBody>
          <a:bodyPr/>
          <a:lstStyle/>
          <a:p>
            <a:pPr lvl="0"/>
            <a:fld id="{9689F71B-DD87-4DC5-BA98-3FD4D9809FC9}" type="slidenum">
              <a:rPr lang="cs-CZ" smtClean="0"/>
              <a:pPr lvl="0"/>
              <a:t>‹#›</a:t>
            </a:fld>
            <a:endParaRPr lang="cs-CZ"/>
          </a:p>
        </p:txBody>
      </p:sp>
      <p:sp>
        <p:nvSpPr>
          <p:cNvPr id="9" name="Footer Placeholder 8"/>
          <p:cNvSpPr>
            <a:spLocks noGrp="1"/>
          </p:cNvSpPr>
          <p:nvPr>
            <p:ph type="ftr" sz="quarter" idx="12"/>
          </p:nvPr>
        </p:nvSpPr>
        <p:spPr/>
        <p:txBody>
          <a:bodyPr/>
          <a:lstStyle/>
          <a:p>
            <a:pPr lvl="0"/>
            <a:r>
              <a:rPr lang="cs-CZ"/>
              <a:t>Křesťanská sociální etika. M. Martinek.  Jabok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pPr lvl="0"/>
            <a:r>
              <a:rPr lang="cs-CZ"/>
              <a:t>5</a:t>
            </a:r>
          </a:p>
        </p:txBody>
      </p:sp>
      <p:sp>
        <p:nvSpPr>
          <p:cNvPr id="5" name="Footer Placeholder 4"/>
          <p:cNvSpPr>
            <a:spLocks noGrp="1"/>
          </p:cNvSpPr>
          <p:nvPr>
            <p:ph type="ftr" sz="quarter" idx="11"/>
          </p:nvPr>
        </p:nvSpPr>
        <p:spPr/>
        <p:txBody>
          <a:bodyPr/>
          <a:lstStyle/>
          <a:p>
            <a:pPr lvl="0"/>
            <a:r>
              <a:rPr lang="cs-CZ"/>
              <a:t>Křesťanská sociální etika. M. Martinek.  Jabok 2017</a:t>
            </a:r>
          </a:p>
        </p:txBody>
      </p:sp>
      <p:sp>
        <p:nvSpPr>
          <p:cNvPr id="6" name="Slide Number Placeholder 5"/>
          <p:cNvSpPr>
            <a:spLocks noGrp="1"/>
          </p:cNvSpPr>
          <p:nvPr>
            <p:ph type="sldNum" sz="quarter" idx="12"/>
          </p:nvPr>
        </p:nvSpPr>
        <p:spPr/>
        <p:txBody>
          <a:bodyPr/>
          <a:lstStyle/>
          <a:p>
            <a:pPr lvl="0"/>
            <a:fld id="{55DA6F15-03B4-4D5B-9F0E-E1E0DBEBE0F2}" type="slidenum">
              <a:rPr lang="cs-CZ" smtClean="0"/>
              <a:pPr lvl="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pPr lvl="0"/>
            <a:r>
              <a:rPr lang="cs-CZ"/>
              <a:t>5</a:t>
            </a:r>
          </a:p>
        </p:txBody>
      </p:sp>
      <p:sp>
        <p:nvSpPr>
          <p:cNvPr id="5" name="Footer Placeholder 4"/>
          <p:cNvSpPr>
            <a:spLocks noGrp="1"/>
          </p:cNvSpPr>
          <p:nvPr>
            <p:ph type="ftr" sz="quarter" idx="11"/>
          </p:nvPr>
        </p:nvSpPr>
        <p:spPr/>
        <p:txBody>
          <a:bodyPr/>
          <a:lstStyle/>
          <a:p>
            <a:pPr lvl="0"/>
            <a:r>
              <a:rPr lang="cs-CZ"/>
              <a:t>Křesťanská sociální etika. M. Martinek.  Jabok 2017</a:t>
            </a:r>
          </a:p>
        </p:txBody>
      </p:sp>
      <p:sp>
        <p:nvSpPr>
          <p:cNvPr id="6" name="Slide Number Placeholder 5"/>
          <p:cNvSpPr>
            <a:spLocks noGrp="1"/>
          </p:cNvSpPr>
          <p:nvPr>
            <p:ph type="sldNum" sz="quarter" idx="12"/>
          </p:nvPr>
        </p:nvSpPr>
        <p:spPr/>
        <p:txBody>
          <a:bodyPr/>
          <a:lstStyle/>
          <a:p>
            <a:pPr lvl="0"/>
            <a:fld id="{59549430-435F-4D15-B1ED-D2AC765C88A7}" type="slidenum">
              <a:rPr lang="cs-CZ" smtClean="0"/>
              <a:pPr lvl="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lvl="0"/>
            <a:r>
              <a:rPr lang="cs-CZ"/>
              <a:t>5</a:t>
            </a:r>
          </a:p>
        </p:txBody>
      </p:sp>
      <p:sp>
        <p:nvSpPr>
          <p:cNvPr id="5" name="Footer Placeholder 4"/>
          <p:cNvSpPr>
            <a:spLocks noGrp="1"/>
          </p:cNvSpPr>
          <p:nvPr>
            <p:ph type="ftr" sz="quarter" idx="11"/>
          </p:nvPr>
        </p:nvSpPr>
        <p:spPr/>
        <p:txBody>
          <a:bodyPr/>
          <a:lstStyle/>
          <a:p>
            <a:pPr lvl="0"/>
            <a:r>
              <a:rPr lang="cs-CZ"/>
              <a:t>Křesťanská sociální etika. M. Martinek.  Jabok 2017</a:t>
            </a:r>
          </a:p>
        </p:txBody>
      </p:sp>
      <p:sp>
        <p:nvSpPr>
          <p:cNvPr id="6" name="Slide Number Placeholder 5"/>
          <p:cNvSpPr>
            <a:spLocks noGrp="1"/>
          </p:cNvSpPr>
          <p:nvPr>
            <p:ph type="sldNum" sz="quarter" idx="12"/>
          </p:nvPr>
        </p:nvSpPr>
        <p:spPr/>
        <p:txBody>
          <a:bodyPr/>
          <a:lstStyle/>
          <a:p>
            <a:pPr lvl="0"/>
            <a:fld id="{9E67C626-F1EB-4116-9213-44BF71C304FF}" type="slidenum">
              <a:rPr lang="cs-CZ" smtClean="0"/>
              <a:pPr lvl="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pPr lvl="0"/>
            <a:r>
              <a:rPr lang="cs-CZ"/>
              <a:t>5</a:t>
            </a:r>
          </a:p>
        </p:txBody>
      </p:sp>
      <p:sp>
        <p:nvSpPr>
          <p:cNvPr id="5" name="Footer Placeholder 4"/>
          <p:cNvSpPr>
            <a:spLocks noGrp="1"/>
          </p:cNvSpPr>
          <p:nvPr>
            <p:ph type="ftr" sz="quarter" idx="11"/>
          </p:nvPr>
        </p:nvSpPr>
        <p:spPr/>
        <p:txBody>
          <a:bodyPr/>
          <a:lstStyle/>
          <a:p>
            <a:pPr lvl="0"/>
            <a:r>
              <a:rPr lang="cs-CZ"/>
              <a:t>Křesťanská sociální etika. M. Martinek.  Jabok 2017</a:t>
            </a:r>
          </a:p>
        </p:txBody>
      </p:sp>
      <p:sp>
        <p:nvSpPr>
          <p:cNvPr id="6" name="Slide Number Placeholder 5"/>
          <p:cNvSpPr>
            <a:spLocks noGrp="1"/>
          </p:cNvSpPr>
          <p:nvPr>
            <p:ph type="sldNum" sz="quarter" idx="12"/>
          </p:nvPr>
        </p:nvSpPr>
        <p:spPr/>
        <p:txBody>
          <a:bodyPr/>
          <a:lstStyle/>
          <a:p>
            <a:pPr lvl="0"/>
            <a:fld id="{11E9B68D-DCA1-4696-A392-4BF6332FA284}" type="slidenum">
              <a:rPr lang="cs-CZ" smtClean="0"/>
              <a:pPr lvl="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cs-CZ"/>
              <a:t>5</a:t>
            </a:r>
          </a:p>
        </p:txBody>
      </p:sp>
      <p:sp>
        <p:nvSpPr>
          <p:cNvPr id="6" name="Footer Placeholder 5"/>
          <p:cNvSpPr>
            <a:spLocks noGrp="1"/>
          </p:cNvSpPr>
          <p:nvPr>
            <p:ph type="ftr" sz="quarter" idx="11"/>
          </p:nvPr>
        </p:nvSpPr>
        <p:spPr/>
        <p:txBody>
          <a:bodyPr/>
          <a:lstStyle/>
          <a:p>
            <a:pPr lvl="0"/>
            <a:r>
              <a:rPr lang="cs-CZ"/>
              <a:t>Křesťanská sociální etika. M. Martinek.  Jabok 2017</a:t>
            </a:r>
          </a:p>
        </p:txBody>
      </p:sp>
      <p:sp>
        <p:nvSpPr>
          <p:cNvPr id="7" name="Slide Number Placeholder 6"/>
          <p:cNvSpPr>
            <a:spLocks noGrp="1"/>
          </p:cNvSpPr>
          <p:nvPr>
            <p:ph type="sldNum" sz="quarter" idx="12"/>
          </p:nvPr>
        </p:nvSpPr>
        <p:spPr/>
        <p:txBody>
          <a:bodyPr/>
          <a:lstStyle/>
          <a:p>
            <a:pPr lvl="0"/>
            <a:fld id="{07E47608-D498-41E9-84AA-4805960E46F7}" type="slidenum">
              <a:rPr lang="cs-CZ" smtClean="0"/>
              <a:pPr lvl="0"/>
              <a:t>‹#›</a:t>
            </a:fld>
            <a:endParaRPr lang="cs-CZ"/>
          </a:p>
        </p:txBody>
      </p:sp>
      <p:sp>
        <p:nvSpPr>
          <p:cNvPr id="9" name="Title 8"/>
          <p:cNvSpPr>
            <a:spLocks noGrp="1"/>
          </p:cNvSpPr>
          <p:nvPr>
            <p:ph type="title"/>
          </p:nvPr>
        </p:nvSpPr>
        <p:spPr>
          <a:xfrm>
            <a:off x="914400" y="1544715"/>
            <a:ext cx="7315200" cy="1154097"/>
          </a:xfrm>
        </p:spPr>
        <p:txBody>
          <a:bodyPr/>
          <a:lstStyle/>
          <a:p>
            <a:r>
              <a:rPr lang="cs-CZ"/>
              <a:t>Kliknutím lze upravit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pPr lvl="0"/>
            <a:r>
              <a:rPr lang="cs-CZ"/>
              <a:t>5</a:t>
            </a:r>
          </a:p>
        </p:txBody>
      </p:sp>
      <p:sp>
        <p:nvSpPr>
          <p:cNvPr id="8" name="Footer Placeholder 7"/>
          <p:cNvSpPr>
            <a:spLocks noGrp="1"/>
          </p:cNvSpPr>
          <p:nvPr>
            <p:ph type="ftr" sz="quarter" idx="11"/>
          </p:nvPr>
        </p:nvSpPr>
        <p:spPr/>
        <p:txBody>
          <a:bodyPr/>
          <a:lstStyle/>
          <a:p>
            <a:pPr lvl="0"/>
            <a:r>
              <a:rPr lang="cs-CZ"/>
              <a:t>Křesťanská sociální etika. M. Martinek.  Jabok 2017</a:t>
            </a:r>
          </a:p>
        </p:txBody>
      </p:sp>
      <p:sp>
        <p:nvSpPr>
          <p:cNvPr id="9" name="Slide Number Placeholder 8"/>
          <p:cNvSpPr>
            <a:spLocks noGrp="1"/>
          </p:cNvSpPr>
          <p:nvPr>
            <p:ph type="sldNum" sz="quarter" idx="12"/>
          </p:nvPr>
        </p:nvSpPr>
        <p:spPr/>
        <p:txBody>
          <a:bodyPr/>
          <a:lstStyle/>
          <a:p>
            <a:pPr lvl="0"/>
            <a:fld id="{D7670E94-8FF3-4889-A844-759D4E7F9279}" type="slidenum">
              <a:rPr lang="cs-CZ" smtClean="0"/>
              <a:pPr lvl="0"/>
              <a:t>‹#›</a:t>
            </a:fld>
            <a:endParaRPr lang="cs-CZ"/>
          </a:p>
        </p:txBody>
      </p:sp>
      <p:sp>
        <p:nvSpPr>
          <p:cNvPr id="10" name="Title 9"/>
          <p:cNvSpPr>
            <a:spLocks noGrp="1"/>
          </p:cNvSpPr>
          <p:nvPr>
            <p:ph type="title"/>
          </p:nvPr>
        </p:nvSpPr>
        <p:spPr>
          <a:xfrm>
            <a:off x="914400" y="1544715"/>
            <a:ext cx="7315200" cy="1154097"/>
          </a:xfrm>
        </p:spPr>
        <p:txBody>
          <a:bodyPr/>
          <a:lstStyle/>
          <a:p>
            <a:r>
              <a:rPr lang="cs-CZ"/>
              <a:t>Kliknutím lze upravit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pPr lvl="0"/>
            <a:r>
              <a:rPr lang="cs-CZ"/>
              <a:t>5</a:t>
            </a:r>
          </a:p>
        </p:txBody>
      </p:sp>
      <p:sp>
        <p:nvSpPr>
          <p:cNvPr id="4" name="Footer Placeholder 3"/>
          <p:cNvSpPr>
            <a:spLocks noGrp="1"/>
          </p:cNvSpPr>
          <p:nvPr>
            <p:ph type="ftr" sz="quarter" idx="11"/>
          </p:nvPr>
        </p:nvSpPr>
        <p:spPr/>
        <p:txBody>
          <a:bodyPr/>
          <a:lstStyle/>
          <a:p>
            <a:pPr lvl="0"/>
            <a:r>
              <a:rPr lang="cs-CZ"/>
              <a:t>Křesťanská sociální etika. M. Martinek.  Jabok 2017</a:t>
            </a:r>
          </a:p>
        </p:txBody>
      </p:sp>
      <p:sp>
        <p:nvSpPr>
          <p:cNvPr id="5" name="Slide Number Placeholder 4"/>
          <p:cNvSpPr>
            <a:spLocks noGrp="1"/>
          </p:cNvSpPr>
          <p:nvPr>
            <p:ph type="sldNum" sz="quarter" idx="12"/>
          </p:nvPr>
        </p:nvSpPr>
        <p:spPr/>
        <p:txBody>
          <a:bodyPr/>
          <a:lstStyle/>
          <a:p>
            <a:pPr lvl="0"/>
            <a:fld id="{A65872BD-E092-4EE7-B6EB-278ACF786CD3}" type="slidenum">
              <a:rPr lang="cs-CZ" smtClean="0"/>
              <a:pPr lvl="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cs-CZ"/>
              <a:t>5</a:t>
            </a:r>
          </a:p>
        </p:txBody>
      </p:sp>
      <p:sp>
        <p:nvSpPr>
          <p:cNvPr id="3" name="Footer Placeholder 2"/>
          <p:cNvSpPr>
            <a:spLocks noGrp="1"/>
          </p:cNvSpPr>
          <p:nvPr>
            <p:ph type="ftr" sz="quarter" idx="11"/>
          </p:nvPr>
        </p:nvSpPr>
        <p:spPr/>
        <p:txBody>
          <a:bodyPr/>
          <a:lstStyle/>
          <a:p>
            <a:pPr lvl="0"/>
            <a:r>
              <a:rPr lang="cs-CZ"/>
              <a:t>Křesťanská sociální etika. M. Martinek.  Jabok 2017</a:t>
            </a:r>
          </a:p>
        </p:txBody>
      </p:sp>
      <p:sp>
        <p:nvSpPr>
          <p:cNvPr id="4" name="Slide Number Placeholder 3"/>
          <p:cNvSpPr>
            <a:spLocks noGrp="1"/>
          </p:cNvSpPr>
          <p:nvPr>
            <p:ph type="sldNum" sz="quarter" idx="12"/>
          </p:nvPr>
        </p:nvSpPr>
        <p:spPr/>
        <p:txBody>
          <a:bodyPr/>
          <a:lstStyle/>
          <a:p>
            <a:pPr lvl="0"/>
            <a:fld id="{804F3E23-7E25-4EC8-9BC1-2E42A707D6B5}" type="slidenum">
              <a:rPr lang="cs-CZ" smtClean="0"/>
              <a:pPr lvl="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cs-CZ"/>
              <a:t>Kliknutím lze upravit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pPr lvl="0"/>
            <a:r>
              <a:rPr lang="cs-CZ"/>
              <a:t>5</a:t>
            </a:r>
          </a:p>
        </p:txBody>
      </p:sp>
      <p:sp>
        <p:nvSpPr>
          <p:cNvPr id="6" name="Footer Placeholder 5"/>
          <p:cNvSpPr>
            <a:spLocks noGrp="1"/>
          </p:cNvSpPr>
          <p:nvPr>
            <p:ph type="ftr" sz="quarter" idx="11"/>
          </p:nvPr>
        </p:nvSpPr>
        <p:spPr/>
        <p:txBody>
          <a:bodyPr/>
          <a:lstStyle/>
          <a:p>
            <a:pPr lvl="0"/>
            <a:r>
              <a:rPr lang="cs-CZ"/>
              <a:t>Křesťanská sociální etika. M. Martinek.  Jabok 2017</a:t>
            </a:r>
          </a:p>
        </p:txBody>
      </p:sp>
      <p:sp>
        <p:nvSpPr>
          <p:cNvPr id="7" name="Slide Number Placeholder 6"/>
          <p:cNvSpPr>
            <a:spLocks noGrp="1"/>
          </p:cNvSpPr>
          <p:nvPr>
            <p:ph type="sldNum" sz="quarter" idx="12"/>
          </p:nvPr>
        </p:nvSpPr>
        <p:spPr/>
        <p:txBody>
          <a:bodyPr/>
          <a:lstStyle/>
          <a:p>
            <a:pPr lvl="0"/>
            <a:fld id="{B5719F07-053E-4351-A100-7512A6D8B2FB}" type="slidenum">
              <a:rPr lang="cs-CZ" smtClean="0"/>
              <a:pPr lvl="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cs-CZ"/>
              <a:t>Kliknutím lze upravit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pPr lvl="0"/>
            <a:r>
              <a:rPr lang="cs-CZ"/>
              <a:t>5</a:t>
            </a:r>
          </a:p>
        </p:txBody>
      </p:sp>
      <p:sp>
        <p:nvSpPr>
          <p:cNvPr id="6" name="Footer Placeholder 5"/>
          <p:cNvSpPr>
            <a:spLocks noGrp="1"/>
          </p:cNvSpPr>
          <p:nvPr>
            <p:ph type="ftr" sz="quarter" idx="11"/>
          </p:nvPr>
        </p:nvSpPr>
        <p:spPr/>
        <p:txBody>
          <a:bodyPr/>
          <a:lstStyle/>
          <a:p>
            <a:pPr lvl="0"/>
            <a:r>
              <a:rPr lang="cs-CZ"/>
              <a:t>Křesťanská sociální etika. M. Martinek.  Jabok 2017</a:t>
            </a:r>
          </a:p>
        </p:txBody>
      </p:sp>
      <p:sp>
        <p:nvSpPr>
          <p:cNvPr id="7" name="Slide Number Placeholder 6"/>
          <p:cNvSpPr>
            <a:spLocks noGrp="1"/>
          </p:cNvSpPr>
          <p:nvPr>
            <p:ph type="sldNum" sz="quarter" idx="12"/>
          </p:nvPr>
        </p:nvSpPr>
        <p:spPr/>
        <p:txBody>
          <a:bodyPr/>
          <a:lstStyle/>
          <a:p>
            <a:pPr lvl="0"/>
            <a:fld id="{69C03257-8945-4643-8505-0D88EFCA189C}" type="slidenum">
              <a:rPr lang="cs-CZ" smtClean="0"/>
              <a:pPr lvl="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lvl="0"/>
            <a:r>
              <a:rPr lang="cs-CZ"/>
              <a:t>5</a:t>
            </a: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lvl="0"/>
            <a:fld id="{6369B4E6-7F9F-4D80-BD5A-297A450260EB}" type="slidenum">
              <a:rPr lang="cs-CZ" smtClean="0"/>
              <a:pPr lvl="0"/>
              <a:t>‹#›</a:t>
            </a:fld>
            <a:endParaRPr lang="cs-CZ"/>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lvl="0"/>
            <a:r>
              <a:rPr lang="cs-CZ"/>
              <a:t>Křesťanská sociální etika. M. Martinek.  Jabok 2017</a:t>
            </a: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619672" y="1768475"/>
            <a:ext cx="6152728" cy="1736725"/>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400" dirty="0" err="1"/>
              <a:t>Křesťanská</a:t>
            </a:r>
            <a:r>
              <a:rPr lang="en-US" sz="4400" dirty="0"/>
              <a:t> </a:t>
            </a:r>
            <a:r>
              <a:rPr lang="en-US" sz="4400" dirty="0" err="1"/>
              <a:t>sociální</a:t>
            </a:r>
            <a:r>
              <a:rPr lang="en-US" sz="4400" dirty="0"/>
              <a:t> </a:t>
            </a:r>
            <a:r>
              <a:rPr lang="en-US" sz="4400" dirty="0" err="1"/>
              <a:t>etika</a:t>
            </a:r>
            <a:endParaRPr lang="en-US" sz="4400" dirty="0"/>
          </a:p>
        </p:txBody>
      </p:sp>
      <p:sp>
        <p:nvSpPr>
          <p:cNvPr id="3" name="Rectangle 3"/>
          <p:cNvSpPr txBox="1">
            <a:spLocks noGrp="1"/>
          </p:cNvSpPr>
          <p:nvPr>
            <p:ph type="subTitle" idx="4294967295"/>
          </p:nvPr>
        </p:nvSpPr>
        <p:spPr>
          <a:xfrm>
            <a:off x="0" y="3886200"/>
            <a:ext cx="6400800" cy="175260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1">
              <a:spcAft>
                <a:spcPts val="0"/>
              </a:spcAft>
              <a:buNone/>
            </a:pPr>
            <a:r>
              <a:rPr lang="cs-CZ" sz="4400" dirty="0" err="1">
                <a:solidFill>
                  <a:srgbClr val="CCFF99"/>
                </a:solidFill>
                <a:latin typeface="Arial" pitchFamily="18"/>
              </a:rPr>
              <a:t>Jabok</a:t>
            </a:r>
            <a:r>
              <a:rPr lang="cs-CZ" sz="4400" dirty="0">
                <a:solidFill>
                  <a:srgbClr val="CCFF99"/>
                </a:solidFill>
                <a:latin typeface="Arial" pitchFamily="18"/>
              </a:rPr>
              <a:t>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5"/>
          <p:cNvSpPr>
            <a:spLocks noGrp="1"/>
          </p:cNvSpPr>
          <p:nvPr>
            <p:ph idx="1"/>
          </p:nvPr>
        </p:nvSpPr>
        <p:spPr>
          <a:xfrm>
            <a:off x="914400" y="620689"/>
            <a:ext cx="7315200" cy="5688672"/>
          </a:xfrm>
        </p:spPr>
        <p:txBody>
          <a:bodyPr>
            <a:normAutofit fontScale="92500" lnSpcReduction="20000"/>
          </a:bodyPr>
          <a:lstStyle/>
          <a:p>
            <a:r>
              <a:rPr lang="cs-CZ" dirty="0"/>
              <a:t>(1) </a:t>
            </a:r>
            <a:r>
              <a:rPr lang="cs-CZ" b="1" dirty="0"/>
              <a:t>Poslance ani senátora nelze postihnout pro hlasování v Poslanecké sněmovně nebo Senátu nebo jejich orgánech</a:t>
            </a:r>
            <a:r>
              <a:rPr lang="cs-CZ" dirty="0"/>
              <a:t>.</a:t>
            </a:r>
          </a:p>
          <a:p>
            <a:r>
              <a:rPr lang="cs-CZ" dirty="0"/>
              <a:t>(2) </a:t>
            </a:r>
            <a:r>
              <a:rPr lang="cs-CZ" b="1" dirty="0"/>
              <a:t>Za projevy učiněné v Poslanecké sněmovně nebo Senátu nebo v jejich orgánech nelze poslance nebo senátora trestně stíhat</a:t>
            </a:r>
            <a:r>
              <a:rPr lang="cs-CZ" dirty="0"/>
              <a:t>. Poslanec nebo senátor podléhá jen disciplinární pravomoci komory, jejímž je členem. (= INDEMNITA)</a:t>
            </a:r>
          </a:p>
          <a:p>
            <a:r>
              <a:rPr lang="cs-CZ" dirty="0"/>
              <a:t>(3) </a:t>
            </a:r>
            <a:r>
              <a:rPr lang="cs-CZ" b="1" dirty="0"/>
              <a:t>Za přestupky poslanec nebo senátor podléhá jen disciplinární pravomoci komory, jejímž je členem</a:t>
            </a:r>
            <a:r>
              <a:rPr lang="cs-CZ" dirty="0"/>
              <a:t>, pokud zákon nestanoví jinak. </a:t>
            </a:r>
          </a:p>
          <a:p>
            <a:r>
              <a:rPr lang="cs-CZ" dirty="0"/>
              <a:t>(4) </a:t>
            </a:r>
            <a:r>
              <a:rPr lang="cs-CZ" b="1" dirty="0"/>
              <a:t>Poslance ani senátora nelze trestně stíhat bez souhlasu komory, jejímž je členem. Odepře-li komora souhlas, je trestní stíhání po dobu trvání mandátu vyloučeno.</a:t>
            </a:r>
            <a:r>
              <a:rPr lang="cs-CZ" dirty="0"/>
              <a:t> </a:t>
            </a:r>
          </a:p>
          <a:p>
            <a:r>
              <a:rPr lang="cs-CZ" dirty="0"/>
              <a:t>(5) Poslance nebo senátora lze zadržet, jen byl-li dopaden při páchání trestného činu nebo bezprostředně poté. Příslušný orgán je povinen zadržení ihned oznámit předsedovi komory, jejímž je zadržený členem; nedá-li předseda komory do 24 hodin od zadržení souhlas k odevzdání zadrženého soudu, je příslušný orgán povinen ho propustit. Na své první následující schůzi komora rozhodne o přípustnosti stíhání s konečnou platností.</a:t>
            </a:r>
          </a:p>
        </p:txBody>
      </p:sp>
    </p:spTree>
    <p:extLst>
      <p:ext uri="{BB962C8B-B14F-4D97-AF65-F5344CB8AC3E}">
        <p14:creationId xmlns:p14="http://schemas.microsoft.com/office/powerpoint/2010/main" val="101673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7315200" cy="1154097"/>
          </a:xfrm>
        </p:spPr>
        <p:txBody>
          <a:bodyPr/>
          <a:lstStyle/>
          <a:p>
            <a:r>
              <a:rPr lang="cs-CZ" dirty="0"/>
              <a:t>Imunita prezidenta ČR</a:t>
            </a:r>
          </a:p>
        </p:txBody>
      </p:sp>
      <p:sp>
        <p:nvSpPr>
          <p:cNvPr id="3" name="Zástupný symbol pro obsah 2"/>
          <p:cNvSpPr>
            <a:spLocks noGrp="1"/>
          </p:cNvSpPr>
          <p:nvPr>
            <p:ph idx="1"/>
          </p:nvPr>
        </p:nvSpPr>
        <p:spPr>
          <a:xfrm>
            <a:off x="611560" y="1772817"/>
            <a:ext cx="7992888" cy="4536544"/>
          </a:xfrm>
        </p:spPr>
        <p:txBody>
          <a:bodyPr>
            <a:normAutofit fontScale="92500" lnSpcReduction="20000"/>
          </a:bodyPr>
          <a:lstStyle/>
          <a:p>
            <a:r>
              <a:rPr lang="cs-CZ" b="1" dirty="0"/>
              <a:t>ÚSTAVA, článek 65</a:t>
            </a:r>
          </a:p>
          <a:p>
            <a:r>
              <a:rPr lang="cs-CZ" dirty="0"/>
              <a:t>(1) Prezidenta republiky nelze po dobu výkonu jeho funkce zadržet, trestně stíhat ani stíhat pro přestupek nebo jiný správní delikt.</a:t>
            </a:r>
          </a:p>
          <a:p>
            <a:r>
              <a:rPr lang="cs-CZ" dirty="0"/>
              <a:t>(2) Senát může se souhlasem Poslanecké sněmovny podat ústavní žalobu proti prezidentu republiky k Ústavnímu soudu, a to pro velezradu nebo pro hrubé porušení Ústavy nebo jiné součásti ústavního pořádku; velezradou se rozumí jednání prezidenta republiky směřující proti svrchovanosti a celistvosti republiky, jakož i proti jejímu demokratickému řádu. Ústavní soud může na základě ústavní žaloby Senátu rozhodnout o tom, že prezident republiky ztrácí prezidentský úřad a způsobilost jej znovu nabýt.</a:t>
            </a:r>
          </a:p>
          <a:p>
            <a:r>
              <a:rPr lang="cs-CZ" dirty="0"/>
              <a:t>(3) K přijetí návrhu ústavní žaloby Senátem je třeba souhlasu třípětinové většiny přítomných senátorů. K přijetí souhlasu Poslanecké sněmovny s podáním ústavní žaloby je třeba souhlasu třípětinové většiny všech poslanců; nevysloví-li Poslanecká sněmovna souhlas do tří měsíců ode dne, kdy o něj Senát požádal, platí, že souhlas nebyl dán.</a:t>
            </a:r>
          </a:p>
        </p:txBody>
      </p:sp>
    </p:spTree>
    <p:extLst>
      <p:ext uri="{BB962C8B-B14F-4D97-AF65-F5344CB8AC3E}">
        <p14:creationId xmlns:p14="http://schemas.microsoft.com/office/powerpoint/2010/main" val="273541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2040" y="548681"/>
            <a:ext cx="3297560" cy="1728192"/>
          </a:xfrm>
        </p:spPr>
        <p:txBody>
          <a:bodyPr>
            <a:normAutofit/>
          </a:bodyPr>
          <a:lstStyle/>
          <a:p>
            <a:r>
              <a:rPr lang="pl-PL" sz="3200" b="1" dirty="0"/>
              <a:t>Ústavní žaloba na Miloše Zemana</a:t>
            </a:r>
            <a:endParaRPr lang="cs-CZ" sz="3200" dirty="0"/>
          </a:p>
        </p:txBody>
      </p:sp>
      <p:sp>
        <p:nvSpPr>
          <p:cNvPr id="3" name="Zástupný symbol pro obsah 2"/>
          <p:cNvSpPr>
            <a:spLocks noGrp="1"/>
          </p:cNvSpPr>
          <p:nvPr>
            <p:ph idx="1"/>
          </p:nvPr>
        </p:nvSpPr>
        <p:spPr>
          <a:xfrm>
            <a:off x="323528" y="3068960"/>
            <a:ext cx="7906072" cy="3240400"/>
          </a:xfrm>
        </p:spPr>
        <p:txBody>
          <a:bodyPr>
            <a:normAutofit fontScale="77500" lnSpcReduction="20000"/>
          </a:bodyPr>
          <a:lstStyle/>
          <a:p>
            <a:r>
              <a:rPr lang="cs-CZ" dirty="0"/>
              <a:t>Senátor Václav Láska (Senátor 21) na svých webových stránkách zveřejnil koncept ústavní žaloby na prezidenta Miloše Zemana pro hrubé porušení nejvyššího zákona země. S nadsázkou se to dá označit za 57 zastavení Miloše Zemana - Láska v časové ose popsal 57 prezidentových kroků za uplynulých šest let výkonu jeho funkce.</a:t>
            </a:r>
          </a:p>
          <a:p>
            <a:r>
              <a:rPr lang="cs-CZ" dirty="0"/>
              <a:t>Mezi body je například údajný pokus o ovlivňování soudů, (ne)přijímání demise členů vlády či přístup Zemana k sestavování vlády, kdy u moci udržoval Andreje </a:t>
            </a:r>
            <a:r>
              <a:rPr lang="cs-CZ" dirty="0" err="1"/>
              <a:t>Babiše</a:t>
            </a:r>
            <a:r>
              <a:rPr lang="cs-CZ" dirty="0"/>
              <a:t>, ač nezískal důvěru sněmovny. Nechybí ani zpochybňování tajných služeb a to, že v roce 2013 Zeman jmenoval vlastní vládu v čele s Jiřím </a:t>
            </a:r>
            <a:r>
              <a:rPr lang="cs-CZ" dirty="0" err="1"/>
              <a:t>Rusnokem</a:t>
            </a:r>
            <a:r>
              <a:rPr lang="cs-CZ" dirty="0"/>
              <a:t>, ač se sněmovna shodla na prozatímním kabinetu vedeném Miroslavou Němcovou.</a:t>
            </a:r>
          </a:p>
          <a:p>
            <a:r>
              <a:rPr lang="cs-CZ" dirty="0"/>
              <a:t>To, že žaloba projde, je ale velmi nepravděpodobné. K jejímu podání je totiž potřeba 60 procent jak senátorů, tak i poslanců. Zatímco v senátu se tento počet hlasů může podařit získat, ve sněmovně je to prakticky vyloučeno. "Ve sněmovně je velmi silný </a:t>
            </a:r>
            <a:r>
              <a:rPr lang="cs-CZ" dirty="0" err="1"/>
              <a:t>prohradní</a:t>
            </a:r>
            <a:r>
              <a:rPr lang="cs-CZ" dirty="0"/>
              <a:t> blok, který má rozhodně víc než osmdesát hlasů, které představují v tomto případě blokační menšinu," uvedl Kysela.</a:t>
            </a:r>
          </a:p>
        </p:txBody>
      </p:sp>
      <p:pic>
        <p:nvPicPr>
          <p:cNvPr id="1026" name="Picture 2" descr="https://cdn.xsd.cz/resize/90086e574b4d3cd49dd23b54c5f4e613_resize=640,360_.jpg?hash=aa74738e08551cd92b2f73dbdea534b8"/>
          <p:cNvPicPr>
            <a:picLocks noChangeAspect="1" noChangeArrowheads="1"/>
          </p:cNvPicPr>
          <p:nvPr/>
        </p:nvPicPr>
        <p:blipFill>
          <a:blip r:embed="rId2" cstate="print"/>
          <a:srcRect/>
          <a:stretch>
            <a:fillRect/>
          </a:stretch>
        </p:blipFill>
        <p:spPr bwMode="auto">
          <a:xfrm>
            <a:off x="0" y="1"/>
            <a:ext cx="4716016" cy="2652760"/>
          </a:xfrm>
          <a:prstGeom prst="rect">
            <a:avLst/>
          </a:prstGeom>
          <a:noFill/>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olitika a svědomí">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611560" y="277813"/>
            <a:ext cx="761804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a:t>Politika</a:t>
            </a:r>
            <a:r>
              <a:rPr lang="en-US" dirty="0"/>
              <a:t> a </a:t>
            </a:r>
            <a:r>
              <a:rPr lang="en-US" dirty="0" err="1"/>
              <a:t>svědomí</a:t>
            </a:r>
            <a:endParaRPr lang="en-US" dirty="0"/>
          </a:p>
        </p:txBody>
      </p:sp>
      <p:sp>
        <p:nvSpPr>
          <p:cNvPr id="3" name="Zástupný symbol pro obsah 2"/>
          <p:cNvSpPr txBox="1">
            <a:spLocks noGrp="1"/>
          </p:cNvSpPr>
          <p:nvPr>
            <p:ph type="body" idx="4294967295"/>
          </p:nvPr>
        </p:nvSpPr>
        <p:spPr>
          <a:xfrm>
            <a:off x="611560" y="1412776"/>
            <a:ext cx="8229600" cy="518477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400" dirty="0">
                <a:latin typeface="Tahoma" pitchFamily="18"/>
              </a:rPr>
              <a:t>Člověk se musí řídit svým svědomím i proti zákonům státu. Určitých zákonů či nařízení není možné uposlechnout, chápeme-li je ve svém svědomí jako bezpráví (= pasivní odpor); např. branná povinnost, potrat ze strany lékaře.</a:t>
            </a:r>
          </a:p>
          <a:p>
            <a:pPr marL="0" lvl="0" indent="0">
              <a:spcBef>
                <a:spcPts val="638"/>
              </a:spcBef>
              <a:spcAft>
                <a:spcPts val="0"/>
              </a:spcAft>
              <a:buClr>
                <a:srgbClr val="DDD800"/>
              </a:buClr>
              <a:buSzPct val="65000"/>
              <a:buFont typeface="Wingdings"/>
              <a:buChar char="n"/>
            </a:pPr>
            <a:r>
              <a:rPr lang="cs-CZ" sz="2400" dirty="0">
                <a:latin typeface="Tahoma" pitchFamily="18"/>
              </a:rPr>
              <a:t>V reálné politice se nelze vždy odvolávat na svědomí – často nejde o spory o pravdu, ale o konflikty zájmů.</a:t>
            </a:r>
          </a:p>
          <a:p>
            <a:pPr marL="0" lvl="0" indent="0">
              <a:spcBef>
                <a:spcPts val="638"/>
              </a:spcBef>
              <a:spcAft>
                <a:spcPts val="0"/>
              </a:spcAft>
              <a:buClr>
                <a:srgbClr val="DDD800"/>
              </a:buClr>
              <a:buSzPct val="65000"/>
              <a:buFont typeface="Wingdings"/>
              <a:buChar char="n"/>
            </a:pPr>
            <a:r>
              <a:rPr lang="cs-CZ" sz="2400" dirty="0">
                <a:latin typeface="Tahoma" pitchFamily="18"/>
              </a:rPr>
              <a:t>Často je nutné smířit se s „menším zlem“.</a:t>
            </a:r>
          </a:p>
          <a:p>
            <a:pPr marL="0" lvl="0" indent="0">
              <a:spcBef>
                <a:spcPts val="638"/>
              </a:spcBef>
              <a:spcAft>
                <a:spcPts val="0"/>
              </a:spcAft>
              <a:buClr>
                <a:srgbClr val="DDD800"/>
              </a:buClr>
              <a:buSzPct val="65000"/>
              <a:buFont typeface="Wingdings"/>
              <a:buChar char="n"/>
            </a:pPr>
            <a:r>
              <a:rPr lang="cs-CZ" sz="2400" dirty="0">
                <a:latin typeface="Tahoma" pitchFamily="18"/>
              </a:rPr>
              <a:t>V tomto smyslu jsou náboženské spory horší než politické, protože si v nich každá strana dělá nárok na absolutní pravdu.</a:t>
            </a:r>
          </a:p>
          <a:p>
            <a:pPr marL="0" lvl="0" indent="0">
              <a:spcBef>
                <a:spcPts val="638"/>
              </a:spcBef>
              <a:spcAft>
                <a:spcPts val="0"/>
              </a:spcAft>
              <a:buClr>
                <a:srgbClr val="DDD800"/>
              </a:buClr>
              <a:buSzPct val="65000"/>
              <a:buFont typeface="Wingdings"/>
              <a:buChar char="n"/>
            </a:pPr>
            <a:r>
              <a:rPr lang="cs-CZ" sz="2400" dirty="0">
                <a:latin typeface="Tahoma" pitchFamily="18"/>
              </a:rPr>
              <a:t>Problém středověkého křesťanství, soudobého islámu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tát">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467544" y="277813"/>
            <a:ext cx="7762056"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err="1"/>
              <a:t>Stát</a:t>
            </a:r>
            <a:endParaRPr lang="en-US" b="1" dirty="0"/>
          </a:p>
        </p:txBody>
      </p:sp>
      <p:sp>
        <p:nvSpPr>
          <p:cNvPr id="3" name="Zástupný symbol pro obsah 2"/>
          <p:cNvSpPr txBox="1">
            <a:spLocks noGrp="1"/>
          </p:cNvSpPr>
          <p:nvPr>
            <p:ph type="body" idx="4294967295"/>
          </p:nvPr>
        </p:nvSpPr>
        <p:spPr>
          <a:xfrm>
            <a:off x="539552" y="1556792"/>
            <a:ext cx="8362950" cy="479107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90000"/>
              </a:lnSpc>
              <a:spcBef>
                <a:spcPts val="638"/>
              </a:spcBef>
              <a:spcAft>
                <a:spcPts val="0"/>
              </a:spcAft>
              <a:buClr>
                <a:srgbClr val="DDD800"/>
              </a:buClr>
              <a:buSzPct val="65000"/>
              <a:buFont typeface="Wingdings"/>
              <a:buChar char="n"/>
            </a:pPr>
            <a:r>
              <a:rPr lang="cs-CZ" sz="2800" b="1" dirty="0">
                <a:latin typeface="Tahoma" pitchFamily="18"/>
              </a:rPr>
              <a:t> Stát </a:t>
            </a:r>
            <a:r>
              <a:rPr lang="cs-CZ" sz="2800" dirty="0">
                <a:latin typeface="Tahoma" pitchFamily="18"/>
              </a:rPr>
              <a:t>je souborem institucí, které jsou pověřeny a mají moc stanovovat pravidla života společnosti a dohlížet na jejich dodržování.</a:t>
            </a:r>
          </a:p>
          <a:p>
            <a:pPr marL="0" lvl="0" indent="0" hangingPunct="1">
              <a:lnSpc>
                <a:spcPct val="90000"/>
              </a:lnSpc>
              <a:spcBef>
                <a:spcPts val="638"/>
              </a:spcBef>
              <a:spcAft>
                <a:spcPts val="0"/>
              </a:spcAft>
              <a:buClr>
                <a:srgbClr val="DDD800"/>
              </a:buClr>
              <a:buSzPct val="65000"/>
              <a:buFont typeface="Wingdings"/>
              <a:buChar char="n"/>
            </a:pPr>
            <a:r>
              <a:rPr lang="cs-CZ" sz="2800" dirty="0">
                <a:latin typeface="Tahoma" pitchFamily="18"/>
              </a:rPr>
              <a:t> Jsou to vládní a komunální orgány a  úřady (= státní aparát), soudy, policie a vojenské síly.</a:t>
            </a:r>
          </a:p>
          <a:p>
            <a:pPr marL="0" lvl="0" indent="0" hangingPunct="1">
              <a:lnSpc>
                <a:spcPct val="90000"/>
              </a:lnSpc>
              <a:spcBef>
                <a:spcPts val="638"/>
              </a:spcBef>
              <a:spcAft>
                <a:spcPts val="0"/>
              </a:spcAft>
              <a:buClr>
                <a:srgbClr val="DDD800"/>
              </a:buClr>
              <a:buSzPct val="65000"/>
              <a:buFont typeface="Wingdings"/>
              <a:buChar char="n"/>
            </a:pPr>
            <a:r>
              <a:rPr lang="cs-CZ" sz="2800" dirty="0">
                <a:latin typeface="Tahoma" pitchFamily="18"/>
              </a:rPr>
              <a:t> Na svém území je stát mocensky suverénní – má mocenský monopol.</a:t>
            </a:r>
          </a:p>
          <a:p>
            <a:pPr marL="0" lvl="0" indent="0" hangingPunct="1">
              <a:lnSpc>
                <a:spcPct val="90000"/>
              </a:lnSpc>
              <a:spcBef>
                <a:spcPts val="638"/>
              </a:spcBef>
              <a:spcAft>
                <a:spcPts val="0"/>
              </a:spcAft>
              <a:buClr>
                <a:srgbClr val="DDD800"/>
              </a:buClr>
              <a:buSzPct val="65000"/>
              <a:buFont typeface="Wingdings"/>
              <a:buChar char="n"/>
            </a:pPr>
            <a:r>
              <a:rPr lang="cs-CZ" sz="2800" dirty="0">
                <a:latin typeface="Tahoma" pitchFamily="18"/>
              </a:rPr>
              <a:t>Typy státu podle subjektu moci:</a:t>
            </a:r>
          </a:p>
          <a:p>
            <a:pPr marL="431999" lvl="2" indent="0" hangingPunct="1">
              <a:lnSpc>
                <a:spcPct val="90000"/>
              </a:lnSpc>
              <a:spcBef>
                <a:spcPts val="558"/>
              </a:spcBef>
              <a:spcAft>
                <a:spcPts val="0"/>
              </a:spcAft>
              <a:buClr>
                <a:srgbClr val="FFFFFF"/>
              </a:buClr>
              <a:buSzPct val="65000"/>
              <a:buFont typeface="Wingdings"/>
              <a:buChar char="n"/>
            </a:pPr>
            <a:r>
              <a:rPr lang="cs-CZ" dirty="0">
                <a:latin typeface="Tahoma" pitchFamily="18"/>
              </a:rPr>
              <a:t>Teokracie</a:t>
            </a:r>
          </a:p>
          <a:p>
            <a:pPr marL="431999" lvl="2" indent="0" hangingPunct="1">
              <a:lnSpc>
                <a:spcPct val="90000"/>
              </a:lnSpc>
              <a:spcBef>
                <a:spcPts val="558"/>
              </a:spcBef>
              <a:spcAft>
                <a:spcPts val="0"/>
              </a:spcAft>
              <a:buClr>
                <a:srgbClr val="FFFFFF"/>
              </a:buClr>
              <a:buSzPct val="65000"/>
              <a:buFont typeface="Wingdings"/>
              <a:buChar char="n"/>
            </a:pPr>
            <a:r>
              <a:rPr lang="cs-CZ" dirty="0">
                <a:latin typeface="Tahoma" pitchFamily="18"/>
              </a:rPr>
              <a:t>Autokracie (monarchie, aristokracie x tyranie, oligarchie)</a:t>
            </a:r>
          </a:p>
          <a:p>
            <a:pPr marL="431999" lvl="2" indent="0" hangingPunct="1">
              <a:lnSpc>
                <a:spcPct val="90000"/>
              </a:lnSpc>
              <a:spcBef>
                <a:spcPts val="558"/>
              </a:spcBef>
              <a:spcAft>
                <a:spcPts val="0"/>
              </a:spcAft>
              <a:buClr>
                <a:srgbClr val="FFFFFF"/>
              </a:buClr>
              <a:buSzPct val="65000"/>
              <a:buFont typeface="Wingdings"/>
              <a:buChar char="n"/>
            </a:pPr>
            <a:r>
              <a:rPr lang="cs-CZ" dirty="0">
                <a:latin typeface="Tahoma" pitchFamily="18"/>
              </a:rPr>
              <a:t>Demokracie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Biblické pojetí státu">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95536" y="306413"/>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Biblické</a:t>
            </a:r>
            <a:r>
              <a:rPr lang="en-US" b="1" dirty="0"/>
              <a:t> </a:t>
            </a:r>
            <a:r>
              <a:rPr lang="en-US" b="1" dirty="0" err="1"/>
              <a:t>pojetí</a:t>
            </a:r>
            <a:r>
              <a:rPr lang="en-US" b="1" dirty="0"/>
              <a:t> </a:t>
            </a:r>
            <a:r>
              <a:rPr lang="en-US" b="1" dirty="0" err="1"/>
              <a:t>státu</a:t>
            </a:r>
            <a:endParaRPr lang="en-US" b="1" dirty="0"/>
          </a:p>
        </p:txBody>
      </p:sp>
      <p:sp>
        <p:nvSpPr>
          <p:cNvPr id="6" name="Rectangle 3"/>
          <p:cNvSpPr txBox="1">
            <a:spLocks noGrp="1"/>
          </p:cNvSpPr>
          <p:nvPr>
            <p:ph type="body" idx="4294967295"/>
          </p:nvPr>
        </p:nvSpPr>
        <p:spPr>
          <a:xfrm>
            <a:off x="395536" y="1628800"/>
            <a:ext cx="8229600" cy="453072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Izrael zpočátku odmítal panovníka, protože uznával panování Hospodina – </a:t>
            </a:r>
            <a:r>
              <a:rPr lang="cs-CZ" sz="2400" b="1" dirty="0">
                <a:latin typeface="Tahoma" pitchFamily="18"/>
              </a:rPr>
              <a:t>teokracie</a:t>
            </a:r>
            <a:r>
              <a:rPr lang="cs-CZ" sz="2400" dirty="0">
                <a:latin typeface="Tahoma" pitchFamily="18"/>
              </a:rPr>
              <a:t>. Jeho vůli vykonávaly charismatické osobnosti – soudci (kniha Soudců, 1. Samuelova)</a:t>
            </a:r>
          </a:p>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Později se na nátlak lidu i v Izraeli rozvíjí království, král je však Hospodinem vyvolen, jemu zasvěcen, je vnímán jako Boží syn a má zviditelňovat Boží panování (2. kniha Samuelova, knihy Královské; král Saul, David, Šalomoun a další).</a:t>
            </a:r>
          </a:p>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I v době úpadku království zůstává ideál krále, který by ve věrnosti Hospodinu panoval moudře a jednal spravedlivě; byl by pastýřem svého lidu. Naplnění této naděje se očekává od budoucího Mesiáše.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ežíš a politická autorita">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22770" y="260648"/>
            <a:ext cx="4186238" cy="11350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000" b="1"/>
              <a:t>Ježíš a politická autorita</a:t>
            </a:r>
          </a:p>
        </p:txBody>
      </p:sp>
      <p:sp>
        <p:nvSpPr>
          <p:cNvPr id="6" name="Rectangle 3"/>
          <p:cNvSpPr txBox="1">
            <a:spLocks noGrp="1"/>
          </p:cNvSpPr>
          <p:nvPr>
            <p:ph type="body" idx="4294967295"/>
          </p:nvPr>
        </p:nvSpPr>
        <p:spPr>
          <a:xfrm>
            <a:off x="322770" y="1540173"/>
            <a:ext cx="4393246" cy="4913163"/>
          </a:xfrm>
        </p:spPr>
        <p:txBody>
          <a:bodyPr>
            <a:normAutofit/>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Ježíš neměl politické ambice a uznával politické autority své doby.</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Prvokřesťanské komunity považovaly podřízení se politické autoritě za závazek svědomí. </a:t>
            </a:r>
            <a:r>
              <a:rPr lang="cs-CZ" sz="1800" b="1" dirty="0">
                <a:latin typeface="Tahoma" pitchFamily="18"/>
              </a:rPr>
              <a:t>Požaduje-li však politická autorita jednání, které je v rozporu s Božím zákonem, jsou křesťané vyzýváni k pasivnímu odporu po vzoru mučedníků.</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Bible jako celek nepreferuje žádný konkrétní politický systém ani nevyzývá lidi k politické angažovanosti. Politickou moc považuje za součást Božího řádu a očekává od ní, že povede ke spravedlnosti a pokoji. Řadový občan má tuto moc respektovat.</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V témže smyslu byla chápána politika po většinu křesťanských dějin, kdy byla církev těsně provázána se státní mocí.</a:t>
            </a:r>
          </a:p>
          <a:p>
            <a:pPr marL="0" lvl="0" indent="0" hangingPunct="1">
              <a:lnSpc>
                <a:spcPct val="80000"/>
              </a:lnSpc>
              <a:spcBef>
                <a:spcPts val="638"/>
              </a:spcBef>
              <a:spcAft>
                <a:spcPts val="0"/>
              </a:spcAft>
              <a:buClr>
                <a:srgbClr val="DDD800"/>
              </a:buClr>
              <a:buSzPct val="65000"/>
              <a:buFont typeface="Wingdings"/>
              <a:buChar char="n"/>
            </a:pPr>
            <a:r>
              <a:rPr lang="cs-CZ" sz="1800" dirty="0" err="1">
                <a:latin typeface="Tahoma" pitchFamily="18"/>
              </a:rPr>
              <a:t>Tizian</a:t>
            </a:r>
            <a:r>
              <a:rPr lang="cs-CZ" sz="1800" dirty="0">
                <a:latin typeface="Tahoma" pitchFamily="18"/>
              </a:rPr>
              <a:t>: Peníz daně (1515)</a:t>
            </a:r>
          </a:p>
        </p:txBody>
      </p:sp>
      <p:pic>
        <p:nvPicPr>
          <p:cNvPr id="7" name="Picture 2"/>
          <p:cNvPicPr>
            <a:picLocks noChangeAspect="1"/>
          </p:cNvPicPr>
          <p:nvPr/>
        </p:nvPicPr>
        <p:blipFill>
          <a:blip r:embed="rId3" cstate="print">
            <a:lum/>
            <a:alphaModFix/>
          </a:blip>
          <a:srcRect/>
          <a:stretch>
            <a:fillRect/>
          </a:stretch>
        </p:blipFill>
        <p:spPr>
          <a:xfrm>
            <a:off x="4876920" y="404640"/>
            <a:ext cx="4266720" cy="5714640"/>
          </a:xfrm>
          <a:prstGeom prst="rect">
            <a:avLst/>
          </a:prstGeom>
          <a:noFill/>
          <a:ln w="9360">
            <a:solidFill>
              <a:srgbClr val="2EB62E"/>
            </a:solidFill>
            <a:prstDash val="solid"/>
            <a:miter/>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Antická filozofie: &#10;Platón - Ústava">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95536" y="332656"/>
            <a:ext cx="5410200" cy="114300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Antická filozofie: </a:t>
            </a:r>
            <a:br>
              <a:rPr lang="en-US"/>
            </a:br>
            <a:r>
              <a:rPr lang="en-US"/>
              <a:t>Platón - Ústava</a:t>
            </a:r>
          </a:p>
        </p:txBody>
      </p:sp>
      <p:sp>
        <p:nvSpPr>
          <p:cNvPr id="3" name="Zástupný symbol pro obsah 2"/>
          <p:cNvSpPr txBox="1">
            <a:spLocks noGrp="1"/>
          </p:cNvSpPr>
          <p:nvPr>
            <p:ph type="body" idx="4294967295"/>
          </p:nvPr>
        </p:nvSpPr>
        <p:spPr>
          <a:xfrm>
            <a:off x="395536" y="1683618"/>
            <a:ext cx="4618038" cy="4502150"/>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000" dirty="0">
                <a:latin typeface="Tahoma" pitchFamily="18"/>
              </a:rPr>
              <a:t>Platón – Ústava (</a:t>
            </a:r>
            <a:r>
              <a:rPr lang="cs-CZ" sz="2000" dirty="0" err="1">
                <a:latin typeface="Tahoma" pitchFamily="18"/>
              </a:rPr>
              <a:t>Politeia</a:t>
            </a:r>
            <a:r>
              <a:rPr lang="cs-CZ" sz="2000" dirty="0">
                <a:latin typeface="Tahoma" pitchFamily="18"/>
              </a:rPr>
              <a:t>, De </a:t>
            </a:r>
            <a:r>
              <a:rPr lang="cs-CZ" sz="2000" dirty="0" err="1">
                <a:latin typeface="Tahoma" pitchFamily="18"/>
              </a:rPr>
              <a:t>republica</a:t>
            </a:r>
            <a:r>
              <a:rPr lang="cs-CZ" sz="2000" dirty="0">
                <a:latin typeface="Tahoma" pitchFamily="18"/>
              </a:rPr>
              <a:t>): hlavním tématem díla je spravedlnost na úrovni jedince i státu, kniha se však dotýká i mnoha dalších oblastí, včetně umění, výchovy, práva, vědy atd. Spolu s jedním z posledních Platónových děl, </a:t>
            </a:r>
            <a:r>
              <a:rPr lang="cs-CZ" sz="2000" i="1" dirty="0">
                <a:latin typeface="Tahoma" pitchFamily="18"/>
              </a:rPr>
              <a:t>Zákony</a:t>
            </a:r>
            <a:r>
              <a:rPr lang="cs-CZ" sz="2000" dirty="0">
                <a:latin typeface="Tahoma" pitchFamily="18"/>
              </a:rPr>
              <a:t>, zakládá </a:t>
            </a:r>
            <a:r>
              <a:rPr lang="cs-CZ" sz="2000" i="1" dirty="0">
                <a:latin typeface="Tahoma" pitchFamily="18"/>
              </a:rPr>
              <a:t>Ústava</a:t>
            </a:r>
            <a:r>
              <a:rPr lang="cs-CZ" sz="2000" dirty="0">
                <a:latin typeface="Tahoma" pitchFamily="18"/>
              </a:rPr>
              <a:t> zvláštní žánr utopie, myšlenkového experimentu s možnostmi spravedlivého uspořádání lidských společností.</a:t>
            </a:r>
          </a:p>
          <a:p>
            <a:pPr marL="0" lvl="0" indent="0">
              <a:spcBef>
                <a:spcPts val="638"/>
              </a:spcBef>
              <a:spcAft>
                <a:spcPts val="0"/>
              </a:spcAft>
              <a:buClr>
                <a:srgbClr val="DDD800"/>
              </a:buClr>
              <a:buSzPct val="65000"/>
              <a:buFont typeface="Wingdings"/>
              <a:buChar char="n"/>
            </a:pPr>
            <a:r>
              <a:rPr lang="cs-CZ" sz="2000" b="1" dirty="0">
                <a:solidFill>
                  <a:srgbClr val="FFFF00"/>
                </a:solidFill>
                <a:latin typeface="Tahoma" pitchFamily="18"/>
              </a:rPr>
              <a:t>Východisko sociálních utopií i totalitních států.</a:t>
            </a:r>
          </a:p>
        </p:txBody>
      </p:sp>
      <p:pic>
        <p:nvPicPr>
          <p:cNvPr id="7" name="Picture 2"/>
          <p:cNvPicPr>
            <a:picLocks noChangeAspect="1"/>
          </p:cNvPicPr>
          <p:nvPr/>
        </p:nvPicPr>
        <p:blipFill>
          <a:blip r:embed="rId3" cstate="print">
            <a:lum/>
            <a:alphaModFix/>
          </a:blip>
          <a:srcRect/>
          <a:stretch>
            <a:fillRect/>
          </a:stretch>
        </p:blipFill>
        <p:spPr>
          <a:xfrm>
            <a:off x="5714640" y="0"/>
            <a:ext cx="3429000" cy="6281639"/>
          </a:xfrm>
          <a:prstGeom prst="rect">
            <a:avLst/>
          </a:prstGeom>
          <a:noFill/>
          <a:ln w="9360">
            <a:solidFill>
              <a:srgbClr val="2EB62E"/>
            </a:solidFill>
            <a:prstDash val="solid"/>
            <a:miter/>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Aristoteles – Politika">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277813"/>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Aristoteles – Politika</a:t>
            </a:r>
          </a:p>
        </p:txBody>
      </p:sp>
      <p:sp>
        <p:nvSpPr>
          <p:cNvPr id="3" name="Zástupný symbol pro obsah 2"/>
          <p:cNvSpPr txBox="1">
            <a:spLocks noGrp="1"/>
          </p:cNvSpPr>
          <p:nvPr>
            <p:ph type="body" idx="4294967295"/>
          </p:nvPr>
        </p:nvSpPr>
        <p:spPr>
          <a:xfrm>
            <a:off x="539552" y="1484784"/>
            <a:ext cx="8434387" cy="5040560"/>
          </a:xfrm>
        </p:spPr>
        <p:txBody>
          <a:bodyPr>
            <a:normAutofit/>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285750" indent="-285750">
              <a:spcBef>
                <a:spcPts val="638"/>
              </a:spcBef>
              <a:spcAft>
                <a:spcPts val="0"/>
              </a:spcAft>
              <a:buClr>
                <a:srgbClr val="DDD800"/>
              </a:buClr>
              <a:buSzPct val="65000"/>
            </a:pPr>
            <a:r>
              <a:rPr lang="cs-CZ" sz="1800" b="1" dirty="0">
                <a:solidFill>
                  <a:srgbClr val="FFFF00"/>
                </a:solidFill>
                <a:latin typeface="Tahoma" pitchFamily="18"/>
              </a:rPr>
              <a:t>Nejdůležitější z věd je pro Aristotela věda o obci (</a:t>
            </a:r>
            <a:r>
              <a:rPr lang="cs-CZ" sz="1800" b="1" i="1" dirty="0" err="1">
                <a:solidFill>
                  <a:srgbClr val="FFFF00"/>
                </a:solidFill>
                <a:latin typeface="Tahoma" pitchFamily="18"/>
              </a:rPr>
              <a:t>politiké</a:t>
            </a:r>
            <a:r>
              <a:rPr lang="cs-CZ" sz="1800" b="1" dirty="0">
                <a:solidFill>
                  <a:srgbClr val="FFFF00"/>
                </a:solidFill>
                <a:latin typeface="Tahoma" pitchFamily="18"/>
              </a:rPr>
              <a:t>), která určuje, “co se každý v obci musí naučit”. Nejde v ní o poznání, nýbrž o jednání, a to ušlechtilé a spravedlivé.</a:t>
            </a:r>
          </a:p>
          <a:p>
            <a:pPr marL="285750" indent="-285750">
              <a:spcBef>
                <a:spcPts val="638"/>
              </a:spcBef>
              <a:spcAft>
                <a:spcPts val="0"/>
              </a:spcAft>
              <a:buClr>
                <a:srgbClr val="DDD800"/>
              </a:buClr>
              <a:buSzPct val="65000"/>
            </a:pPr>
            <a:r>
              <a:rPr lang="cs-CZ" sz="1800" b="1" dirty="0">
                <a:latin typeface="Tahoma" pitchFamily="18"/>
              </a:rPr>
              <a:t>Otroky</a:t>
            </a:r>
            <a:r>
              <a:rPr lang="cs-CZ" sz="1800" dirty="0">
                <a:latin typeface="Tahoma" pitchFamily="18"/>
              </a:rPr>
              <a:t> pokládá </a:t>
            </a:r>
            <a:r>
              <a:rPr lang="cs-CZ" sz="1800" dirty="0" err="1">
                <a:latin typeface="Tahoma" pitchFamily="18"/>
              </a:rPr>
              <a:t>Aristotelés</a:t>
            </a:r>
            <a:r>
              <a:rPr lang="cs-CZ" sz="1800" dirty="0">
                <a:latin typeface="Tahoma" pitchFamily="18"/>
              </a:rPr>
              <a:t> za samozřejmou nutnost a součást každého hospodářství. Svobodný je ten, kdo dovede rozkazovat i poslouchat, kdežto otrok umí jen poslouchat. </a:t>
            </a:r>
            <a:r>
              <a:rPr lang="cs-CZ" sz="1800" b="1" dirty="0">
                <a:latin typeface="Tahoma" pitchFamily="18"/>
              </a:rPr>
              <a:t>„Kdo dává bezpečnosti přednost před svobodou, je právem otrok.“</a:t>
            </a:r>
            <a:r>
              <a:rPr lang="cs-CZ" sz="1800" dirty="0">
                <a:latin typeface="Tahoma" pitchFamily="18"/>
              </a:rPr>
              <a:t> Nejlepší je, pokud se svobodní ve vedení střídají, takže jednou rozkazují a jindy poslouchají.</a:t>
            </a:r>
          </a:p>
          <a:p>
            <a:pPr marL="285750" indent="-285750">
              <a:spcBef>
                <a:spcPts val="638"/>
              </a:spcBef>
              <a:spcAft>
                <a:spcPts val="0"/>
              </a:spcAft>
              <a:buClr>
                <a:srgbClr val="DDD800"/>
              </a:buClr>
              <a:buSzPct val="65000"/>
            </a:pPr>
            <a:r>
              <a:rPr lang="cs-CZ" sz="1800" dirty="0">
                <a:latin typeface="Tahoma" pitchFamily="18"/>
              </a:rPr>
              <a:t>Podle toho, kdo vládne, rozlišuje </a:t>
            </a:r>
            <a:r>
              <a:rPr lang="cs-CZ" sz="1800" dirty="0" err="1">
                <a:latin typeface="Tahoma" pitchFamily="18"/>
              </a:rPr>
              <a:t>Aristotelés</a:t>
            </a:r>
            <a:r>
              <a:rPr lang="cs-CZ" sz="1800" dirty="0">
                <a:latin typeface="Tahoma" pitchFamily="18"/>
              </a:rPr>
              <a:t> </a:t>
            </a:r>
            <a:r>
              <a:rPr lang="cs-CZ" sz="1800" b="1" dirty="0">
                <a:latin typeface="Tahoma" pitchFamily="18"/>
              </a:rPr>
              <a:t>tři právní formy obce (státu):</a:t>
            </a:r>
          </a:p>
          <a:p>
            <a:pPr marL="717749" lvl="2" indent="-285750">
              <a:spcBef>
                <a:spcPts val="558"/>
              </a:spcBef>
              <a:spcAft>
                <a:spcPts val="0"/>
              </a:spcAft>
              <a:buClr>
                <a:srgbClr val="FFFFFF"/>
              </a:buClr>
              <a:buSzPct val="65000"/>
            </a:pPr>
            <a:r>
              <a:rPr lang="cs-CZ" sz="1400" dirty="0">
                <a:latin typeface="Tahoma" pitchFamily="18"/>
              </a:rPr>
              <a:t>monarchii, kde vládne jednotlivec ve prospěch všech občanů,</a:t>
            </a:r>
          </a:p>
          <a:p>
            <a:pPr marL="717749" lvl="2" indent="-285750">
              <a:spcBef>
                <a:spcPts val="558"/>
              </a:spcBef>
              <a:spcAft>
                <a:spcPts val="0"/>
              </a:spcAft>
              <a:buClr>
                <a:srgbClr val="FFFFFF"/>
              </a:buClr>
              <a:buSzPct val="65000"/>
            </a:pPr>
            <a:r>
              <a:rPr lang="cs-CZ" sz="1400" dirty="0">
                <a:latin typeface="Tahoma" pitchFamily="18"/>
              </a:rPr>
              <a:t>aristokracii, kde vládnou ti nejlepší (řecky </a:t>
            </a:r>
            <a:r>
              <a:rPr lang="cs-CZ" sz="1400" i="1" dirty="0" err="1">
                <a:latin typeface="Tahoma" pitchFamily="18"/>
              </a:rPr>
              <a:t>aristoi</a:t>
            </a:r>
            <a:r>
              <a:rPr lang="cs-CZ" sz="1400" dirty="0">
                <a:latin typeface="Tahoma" pitchFamily="18"/>
              </a:rPr>
              <a:t>)</a:t>
            </a:r>
          </a:p>
          <a:p>
            <a:pPr marL="717749" lvl="2" indent="-285750">
              <a:spcBef>
                <a:spcPts val="558"/>
              </a:spcBef>
              <a:spcAft>
                <a:spcPts val="0"/>
              </a:spcAft>
              <a:buClr>
                <a:srgbClr val="FFFFFF"/>
              </a:buClr>
              <a:buSzPct val="65000"/>
            </a:pPr>
            <a:r>
              <a:rPr lang="cs-CZ" sz="1400" dirty="0" err="1">
                <a:latin typeface="Tahoma" pitchFamily="18"/>
              </a:rPr>
              <a:t>politeu</a:t>
            </a:r>
            <a:r>
              <a:rPr lang="cs-CZ" sz="1400" dirty="0">
                <a:latin typeface="Tahoma" pitchFamily="18"/>
              </a:rPr>
              <a:t>, kde se na vládě podílejí všichni svobodní občané.</a:t>
            </a:r>
          </a:p>
          <a:p>
            <a:pPr marL="285750" indent="-285750">
              <a:spcBef>
                <a:spcPts val="638"/>
              </a:spcBef>
              <a:spcAft>
                <a:spcPts val="0"/>
              </a:spcAft>
              <a:buClr>
                <a:srgbClr val="DDD800"/>
              </a:buClr>
              <a:buSzPct val="65000"/>
            </a:pPr>
            <a:r>
              <a:rPr lang="cs-CZ" sz="1800" b="1" dirty="0">
                <a:latin typeface="Tahoma" pitchFamily="18"/>
              </a:rPr>
              <a:t>a tři pokleslé formy:</a:t>
            </a:r>
          </a:p>
          <a:p>
            <a:pPr marL="717749" lvl="2" indent="-285750">
              <a:spcBef>
                <a:spcPts val="558"/>
              </a:spcBef>
              <a:spcAft>
                <a:spcPts val="0"/>
              </a:spcAft>
              <a:buClr>
                <a:srgbClr val="FFFFFF"/>
              </a:buClr>
              <a:buSzPct val="65000"/>
            </a:pPr>
            <a:r>
              <a:rPr lang="cs-CZ" sz="1400" dirty="0">
                <a:latin typeface="Tahoma" pitchFamily="18"/>
              </a:rPr>
              <a:t>tyranii, vláda samozvaného vládce ve prospěch sebe samého,</a:t>
            </a:r>
          </a:p>
          <a:p>
            <a:pPr marL="717749" lvl="2" indent="-285750">
              <a:spcBef>
                <a:spcPts val="558"/>
              </a:spcBef>
              <a:spcAft>
                <a:spcPts val="0"/>
              </a:spcAft>
              <a:buClr>
                <a:srgbClr val="FFFFFF"/>
              </a:buClr>
              <a:buSzPct val="65000"/>
            </a:pPr>
            <a:r>
              <a:rPr lang="cs-CZ" sz="1400" dirty="0">
                <a:latin typeface="Tahoma" pitchFamily="18"/>
              </a:rPr>
              <a:t>oligarchii, vládu bohatých pro svůj vlastní prospěch,</a:t>
            </a:r>
          </a:p>
          <a:p>
            <a:pPr marL="717749" lvl="2" indent="-285750">
              <a:spcBef>
                <a:spcPts val="558"/>
              </a:spcBef>
              <a:spcAft>
                <a:spcPts val="0"/>
              </a:spcAft>
              <a:buClr>
                <a:srgbClr val="FFFFFF"/>
              </a:buClr>
              <a:buSzPct val="65000"/>
            </a:pPr>
            <a:r>
              <a:rPr lang="cs-CZ" sz="1400" dirty="0">
                <a:latin typeface="Tahoma" pitchFamily="18"/>
              </a:rPr>
              <a:t>demokracii, vládu davu.</a:t>
            </a:r>
          </a:p>
          <a:p>
            <a:pPr marL="0" lvl="0" indent="0">
              <a:spcBef>
                <a:spcPts val="638"/>
              </a:spcBef>
              <a:spcAft>
                <a:spcPts val="0"/>
              </a:spcAft>
              <a:buNone/>
            </a:pPr>
            <a:endParaRPr lang="cs-CZ" sz="1800" dirty="0">
              <a:latin typeface="Tahoma" pitchFamily="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olitika jako moc">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251520" y="350044"/>
            <a:ext cx="4114800" cy="78898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3600" b="1"/>
              <a:t>Politika jako moc</a:t>
            </a:r>
          </a:p>
        </p:txBody>
      </p:sp>
      <p:sp>
        <p:nvSpPr>
          <p:cNvPr id="6" name="Rectangle 3"/>
          <p:cNvSpPr txBox="1">
            <a:spLocks noGrp="1"/>
          </p:cNvSpPr>
          <p:nvPr>
            <p:ph type="body" idx="4294967295"/>
          </p:nvPr>
        </p:nvSpPr>
        <p:spPr>
          <a:xfrm>
            <a:off x="251520" y="1124744"/>
            <a:ext cx="4537075" cy="4849812"/>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spcBef>
                <a:spcPts val="638"/>
              </a:spcBef>
              <a:spcAft>
                <a:spcPts val="0"/>
              </a:spcAft>
              <a:buClr>
                <a:srgbClr val="DDD800"/>
              </a:buClr>
              <a:buSzPct val="65000"/>
              <a:buFont typeface="Wingdings"/>
              <a:buChar char="n"/>
            </a:pPr>
            <a:r>
              <a:rPr lang="cs-CZ" sz="1800" dirty="0">
                <a:latin typeface="Tahoma" pitchFamily="18"/>
              </a:rPr>
              <a:t>Funkční vyčlenění politické skutečnosti a její etablování jako samostatné oblasti s vlastní zákonitostí popsal </a:t>
            </a:r>
            <a:r>
              <a:rPr lang="cs-CZ" sz="1800" b="1" dirty="0" err="1">
                <a:latin typeface="Tahoma" pitchFamily="18"/>
              </a:rPr>
              <a:t>Niccolo</a:t>
            </a:r>
            <a:r>
              <a:rPr lang="cs-CZ" sz="1800" b="1" dirty="0">
                <a:latin typeface="Tahoma" pitchFamily="18"/>
              </a:rPr>
              <a:t> MACHIAVELLI</a:t>
            </a:r>
            <a:r>
              <a:rPr lang="cs-CZ" sz="1800" dirty="0">
                <a:latin typeface="Tahoma" pitchFamily="18"/>
              </a:rPr>
              <a:t> (1469-1527): Vladař (1513), Rozpravy (1522).</a:t>
            </a:r>
          </a:p>
          <a:p>
            <a:pPr marL="0" lvl="0" indent="0" hangingPunct="1">
              <a:spcBef>
                <a:spcPts val="638"/>
              </a:spcBef>
              <a:spcAft>
                <a:spcPts val="0"/>
              </a:spcAft>
              <a:buClr>
                <a:srgbClr val="DDD800"/>
              </a:buClr>
              <a:buSzPct val="65000"/>
              <a:buFont typeface="Wingdings"/>
              <a:buChar char="n"/>
            </a:pPr>
            <a:r>
              <a:rPr lang="cs-CZ" sz="1800" dirty="0">
                <a:latin typeface="Tahoma" pitchFamily="18"/>
              </a:rPr>
              <a:t>Zakladatel „nové politické vědy“ jako „učení o moci“: politika je souhrn technik a strategií, jejichž cílem je získat, vybudovat a zajistit moc ve státě.</a:t>
            </a:r>
          </a:p>
          <a:p>
            <a:pPr marL="0" lvl="0" indent="0" hangingPunct="1">
              <a:spcBef>
                <a:spcPts val="638"/>
              </a:spcBef>
              <a:spcAft>
                <a:spcPts val="0"/>
              </a:spcAft>
              <a:buClr>
                <a:srgbClr val="DDD800"/>
              </a:buClr>
              <a:buSzPct val="65000"/>
              <a:buFont typeface="Wingdings"/>
              <a:buChar char="n"/>
            </a:pPr>
            <a:r>
              <a:rPr lang="cs-CZ" sz="1800" dirty="0">
                <a:latin typeface="Tahoma" pitchFamily="18"/>
              </a:rPr>
              <a:t>Aristoteles: tyranie – vláda samozvaného vládce ve prospěch sebe samého </a:t>
            </a:r>
          </a:p>
          <a:p>
            <a:pPr marL="0" lvl="0" indent="0" hangingPunct="1">
              <a:spcBef>
                <a:spcPts val="638"/>
              </a:spcBef>
              <a:spcAft>
                <a:spcPts val="0"/>
              </a:spcAft>
              <a:buClr>
                <a:srgbClr val="DDD800"/>
              </a:buClr>
              <a:buSzPct val="65000"/>
              <a:buFont typeface="Wingdings"/>
              <a:buChar char="n"/>
            </a:pPr>
            <a:r>
              <a:rPr lang="cs-CZ" sz="1800" dirty="0">
                <a:latin typeface="Tahoma" pitchFamily="18"/>
              </a:rPr>
              <a:t>Absolutní monarchie: monarcha je obrazem Boha, jemuž jedinému se musí zodpovídat (Jean BODIN, Thomas HOBBES).</a:t>
            </a:r>
          </a:p>
        </p:txBody>
      </p:sp>
      <p:pic>
        <p:nvPicPr>
          <p:cNvPr id="7" name="Picture 6"/>
          <p:cNvPicPr>
            <a:picLocks noChangeAspect="1"/>
          </p:cNvPicPr>
          <p:nvPr/>
        </p:nvPicPr>
        <p:blipFill>
          <a:blip r:embed="rId3" cstate="print">
            <a:lum/>
            <a:alphaModFix/>
          </a:blip>
          <a:srcRect/>
          <a:stretch>
            <a:fillRect/>
          </a:stretch>
        </p:blipFill>
        <p:spPr>
          <a:xfrm>
            <a:off x="5105520" y="914400"/>
            <a:ext cx="4038119" cy="4723920"/>
          </a:xfrm>
          <a:prstGeom prst="rect">
            <a:avLst/>
          </a:prstGeom>
          <a:noFill/>
          <a:ln w="0">
            <a:solidFill>
              <a:srgbClr val="FFFFFF"/>
            </a:solidFill>
            <a:prstDash val="soli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5. POLITIKA">
    <p:spTree>
      <p:nvGrpSpPr>
        <p:cNvPr id="1" name=""/>
        <p:cNvGrpSpPr/>
        <p:nvPr/>
      </p:nvGrpSpPr>
      <p:grpSpPr>
        <a:xfrm>
          <a:off x="0" y="0"/>
          <a:ext cx="0" cy="0"/>
          <a:chOff x="0" y="0"/>
          <a:chExt cx="0" cy="0"/>
        </a:xfrm>
      </p:grpSpPr>
      <p:sp>
        <p:nvSpPr>
          <p:cNvPr id="5" name="Rectangle 4"/>
          <p:cNvSpPr txBox="1">
            <a:spLocks noGrp="1"/>
          </p:cNvSpPr>
          <p:nvPr>
            <p:ph type="title" idx="4294967295"/>
          </p:nvPr>
        </p:nvSpPr>
        <p:spPr>
          <a:xfrm>
            <a:off x="914400" y="2060575"/>
            <a:ext cx="8229600" cy="273685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6000"/>
              <a:t>5. POLITIKA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Moderní pojetí státu: teorie smlouvy">
    <p:spTree>
      <p:nvGrpSpPr>
        <p:cNvPr id="1" name=""/>
        <p:cNvGrpSpPr/>
        <p:nvPr/>
      </p:nvGrpSpPr>
      <p:grpSpPr>
        <a:xfrm>
          <a:off x="0" y="0"/>
          <a:ext cx="0" cy="0"/>
          <a:chOff x="0" y="0"/>
          <a:chExt cx="0" cy="0"/>
        </a:xfrm>
      </p:grpSpPr>
      <p:sp>
        <p:nvSpPr>
          <p:cNvPr id="5" name="Rectangle 7"/>
          <p:cNvSpPr txBox="1">
            <a:spLocks noGrp="1"/>
          </p:cNvSpPr>
          <p:nvPr>
            <p:ph type="title" idx="4294967295"/>
          </p:nvPr>
        </p:nvSpPr>
        <p:spPr>
          <a:xfrm>
            <a:off x="395536" y="188640"/>
            <a:ext cx="82804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3600" b="1" dirty="0" err="1"/>
              <a:t>Moderní</a:t>
            </a:r>
            <a:r>
              <a:rPr lang="en-US" sz="3600" b="1" dirty="0"/>
              <a:t> </a:t>
            </a:r>
            <a:r>
              <a:rPr lang="en-US" sz="3600" b="1" dirty="0" err="1"/>
              <a:t>pojetí</a:t>
            </a:r>
            <a:r>
              <a:rPr lang="en-US" sz="3600" b="1" dirty="0"/>
              <a:t> </a:t>
            </a:r>
            <a:r>
              <a:rPr lang="en-US" sz="3600" b="1" dirty="0" err="1"/>
              <a:t>státu</a:t>
            </a:r>
            <a:r>
              <a:rPr lang="en-US" sz="3600" b="1" dirty="0"/>
              <a:t>: </a:t>
            </a:r>
            <a:r>
              <a:rPr lang="en-US" sz="3600" b="1" dirty="0" err="1"/>
              <a:t>teorie</a:t>
            </a:r>
            <a:r>
              <a:rPr lang="en-US" sz="3600" b="1" dirty="0"/>
              <a:t> </a:t>
            </a:r>
            <a:r>
              <a:rPr lang="en-US" sz="3600" b="1" dirty="0" err="1"/>
              <a:t>smlouvy</a:t>
            </a:r>
            <a:endParaRPr lang="en-US" sz="3600" b="1" dirty="0"/>
          </a:p>
        </p:txBody>
      </p:sp>
      <p:sp>
        <p:nvSpPr>
          <p:cNvPr id="6" name="Rectangle 8"/>
          <p:cNvSpPr txBox="1">
            <a:spLocks noGrp="1"/>
          </p:cNvSpPr>
          <p:nvPr>
            <p:ph type="body" idx="4294967295"/>
          </p:nvPr>
        </p:nvSpPr>
        <p:spPr>
          <a:xfrm>
            <a:off x="539553" y="1556792"/>
            <a:ext cx="7992888" cy="4646612"/>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Osvícenství, idea lidských práv – politická teorie liberalismu: z přirozeně dané osobní důstojnosti člověka vyplývá přirozeně-právní nárok na svobodu. Lidská práva v tomto pojetí se zásadně liší od práv, která uděluje, příp. propůjčuje vládce jako privilegium.</a:t>
            </a:r>
          </a:p>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Smyslem existence státu je podpora lidské důstojnosti a zajištění lidských práv každého občana (Thomas HOBBES, John LOCKE, J.J. ROUSSEAU, Immanuel KANT).</a:t>
            </a:r>
          </a:p>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Stát a jeho právo jsou legitimní jedině tehdy, jsou-li pojaty jako výsledek smlouvy, kterou svobodné lidské osoby konsensuálně uzavírají. Stát tedy musí být utvářen tak, aby jeho zřízení bylo výhodné pro každého.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Thomas Hobbes (1588-1679)">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277813"/>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Thomas Hobbes (1588-1679)</a:t>
            </a:r>
          </a:p>
        </p:txBody>
      </p:sp>
      <p:sp>
        <p:nvSpPr>
          <p:cNvPr id="3" name="Zástupný symbol pro text 3"/>
          <p:cNvSpPr txBox="1">
            <a:spLocks noGrp="1"/>
          </p:cNvSpPr>
          <p:nvPr>
            <p:ph type="body" idx="4294967295"/>
          </p:nvPr>
        </p:nvSpPr>
        <p:spPr>
          <a:xfrm>
            <a:off x="4827588" y="1484313"/>
            <a:ext cx="4316412" cy="4789487"/>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1800">
                <a:latin typeface="Tahoma" pitchFamily="18"/>
              </a:rPr>
              <a:t>Anglický filozof, který nejvíce proslul prácemi týkajícími se politické filozofie.</a:t>
            </a:r>
          </a:p>
          <a:p>
            <a:pPr marL="0" lvl="0" indent="0">
              <a:spcBef>
                <a:spcPts val="638"/>
              </a:spcBef>
              <a:spcAft>
                <a:spcPts val="0"/>
              </a:spcAft>
              <a:buClr>
                <a:srgbClr val="DDD800"/>
              </a:buClr>
              <a:buSzPct val="65000"/>
              <a:buFont typeface="Wingdings"/>
              <a:buChar char="n"/>
            </a:pPr>
            <a:r>
              <a:rPr lang="cs-CZ" sz="1800">
                <a:latin typeface="Tahoma" pitchFamily="18"/>
              </a:rPr>
              <a:t>Jeho kniha </a:t>
            </a:r>
            <a:r>
              <a:rPr lang="cs-CZ" sz="1800" i="1">
                <a:latin typeface="Tahoma" pitchFamily="18"/>
              </a:rPr>
              <a:t>Leviathan</a:t>
            </a:r>
            <a:r>
              <a:rPr lang="cs-CZ" sz="1800">
                <a:latin typeface="Tahoma" pitchFamily="18"/>
              </a:rPr>
              <a:t> (1651) dala základ pro většinu západní politické filozofie z hlediska teorie společenské smlouvy. Hobbes byl zastáncem absolutismu, ale také vyvinul některé ze základů evropského liberálního myšlení, právo jednotlivce, přirozená rovnost všech lidí, názor, že všechny legitimní politické moci musí mít ,,zástupce“ na základě souhlasu společnosti, liberální výklad práva, který ponechává lidem volnost dělat to, co není zákonem zakázáno.</a:t>
            </a:r>
          </a:p>
        </p:txBody>
      </p:sp>
      <p:pic>
        <p:nvPicPr>
          <p:cNvPr id="7" name="Picture 2"/>
          <p:cNvPicPr>
            <a:picLocks noChangeAspect="1"/>
          </p:cNvPicPr>
          <p:nvPr/>
        </p:nvPicPr>
        <p:blipFill>
          <a:blip r:embed="rId3" cstate="print">
            <a:lum/>
            <a:alphaModFix/>
          </a:blip>
          <a:srcRect/>
          <a:stretch>
            <a:fillRect/>
          </a:stretch>
        </p:blipFill>
        <p:spPr>
          <a:xfrm>
            <a:off x="218880" y="1484639"/>
            <a:ext cx="4276800" cy="4509720"/>
          </a:xfrm>
          <a:prstGeom prst="rect">
            <a:avLst/>
          </a:prstGeom>
          <a:noFill/>
          <a:ln w="9360">
            <a:solidFill>
              <a:srgbClr val="2EB62E"/>
            </a:solidFill>
            <a:prstDash val="solid"/>
            <a:miter/>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Leviathan ">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lum/>
            <a:alphaModFix/>
          </a:blip>
          <a:srcRect/>
          <a:stretch>
            <a:fillRect/>
          </a:stretch>
        </p:blipFill>
        <p:spPr>
          <a:xfrm>
            <a:off x="4678920" y="0"/>
            <a:ext cx="4464720" cy="6857640"/>
          </a:xfrm>
          <a:prstGeom prst="rect">
            <a:avLst/>
          </a:prstGeom>
          <a:noFill/>
          <a:ln w="9360">
            <a:solidFill>
              <a:srgbClr val="2EB62E"/>
            </a:solidFill>
            <a:prstDash val="solid"/>
            <a:miter/>
          </a:ln>
        </p:spPr>
      </p:pic>
      <p:sp>
        <p:nvSpPr>
          <p:cNvPr id="3" name="Nadpis 1"/>
          <p:cNvSpPr txBox="1">
            <a:spLocks noGrp="1"/>
          </p:cNvSpPr>
          <p:nvPr>
            <p:ph type="title" idx="4294967295"/>
          </p:nvPr>
        </p:nvSpPr>
        <p:spPr>
          <a:xfrm>
            <a:off x="179512" y="116632"/>
            <a:ext cx="4114800" cy="846138"/>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a:t>Leviathan</a:t>
            </a:r>
          </a:p>
        </p:txBody>
      </p:sp>
      <p:sp>
        <p:nvSpPr>
          <p:cNvPr id="4" name="Zástupný symbol pro obsah 8"/>
          <p:cNvSpPr txBox="1">
            <a:spLocks noGrp="1"/>
          </p:cNvSpPr>
          <p:nvPr>
            <p:ph type="body" idx="4294967295"/>
          </p:nvPr>
        </p:nvSpPr>
        <p:spPr>
          <a:xfrm>
            <a:off x="179512" y="881807"/>
            <a:ext cx="4392613" cy="561657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01"/>
              </a:spcBef>
              <a:spcAft>
                <a:spcPts val="0"/>
              </a:spcAft>
              <a:buClr>
                <a:srgbClr val="DDD800"/>
              </a:buClr>
              <a:buSzPct val="65000"/>
              <a:buFont typeface="Wingdings"/>
              <a:buChar char="n"/>
            </a:pPr>
            <a:r>
              <a:rPr lang="cs-CZ" sz="1600" dirty="0">
                <a:latin typeface="Tahoma" pitchFamily="18"/>
              </a:rPr>
              <a:t>V </a:t>
            </a:r>
            <a:r>
              <a:rPr lang="cs-CZ" sz="1600" i="1" dirty="0" err="1">
                <a:latin typeface="Tahoma" pitchFamily="18"/>
              </a:rPr>
              <a:t>Leviathanu</a:t>
            </a:r>
            <a:r>
              <a:rPr lang="cs-CZ" sz="1600" dirty="0">
                <a:latin typeface="Tahoma" pitchFamily="18"/>
              </a:rPr>
              <a:t> je popisován „přirozený stav“ před vznikem státu (a tedy vyhlášením pozitivního práva) jakožto neblahá válka všech proti všem, kde je člověk člověku vlkem, neboť člověk je egoista, který touží pouze po </a:t>
            </a:r>
            <a:r>
              <a:rPr lang="cs-CZ" sz="1600" i="1" dirty="0">
                <a:latin typeface="Tahoma" pitchFamily="18"/>
              </a:rPr>
              <a:t>svém</a:t>
            </a:r>
            <a:r>
              <a:rPr lang="cs-CZ" sz="1600" dirty="0">
                <a:latin typeface="Tahoma" pitchFamily="18"/>
              </a:rPr>
              <a:t> zachování a k ostatním chová nedůvěru a chce je ovládnout.</a:t>
            </a:r>
          </a:p>
          <a:p>
            <a:pPr marL="0" lvl="0" indent="0">
              <a:spcBef>
                <a:spcPts val="601"/>
              </a:spcBef>
              <a:spcAft>
                <a:spcPts val="0"/>
              </a:spcAft>
              <a:buClr>
                <a:srgbClr val="DDD800"/>
              </a:buClr>
              <a:buSzPct val="65000"/>
              <a:buFont typeface="Wingdings"/>
              <a:buChar char="n"/>
            </a:pPr>
            <a:r>
              <a:rPr lang="cs-CZ" sz="1600" dirty="0">
                <a:latin typeface="Tahoma" pitchFamily="18"/>
              </a:rPr>
              <a:t>Proto se člověk na základě racionálního kalkulu svého přirozeného práva vzdává a uzavírá (hypotetickou) společenskou smlouvu všech se všemi, neboť tak zvýší své pohodlí a šanci na přežití. Tím vzniká stát, „politické těleso“, které funguje podle fyzikálních zákonitostí.</a:t>
            </a:r>
          </a:p>
          <a:p>
            <a:pPr marL="0" lvl="0" indent="0">
              <a:spcBef>
                <a:spcPts val="601"/>
              </a:spcBef>
              <a:spcAft>
                <a:spcPts val="0"/>
              </a:spcAft>
              <a:buClr>
                <a:srgbClr val="DDD800"/>
              </a:buClr>
              <a:buSzPct val="65000"/>
              <a:buFont typeface="Wingdings"/>
              <a:buChar char="n"/>
            </a:pPr>
            <a:r>
              <a:rPr lang="cs-CZ" sz="1600" b="1" dirty="0">
                <a:latin typeface="Tahoma" pitchFamily="18"/>
              </a:rPr>
              <a:t>Právní pozitivismus</a:t>
            </a:r>
            <a:r>
              <a:rPr lang="cs-CZ" sz="1600" dirty="0">
                <a:latin typeface="Tahoma" pitchFamily="18"/>
              </a:rPr>
              <a:t>: závazné právní normy jsou vždy normami stanovenými všeobecně uznávanou autoritou, která je s to vymáhat jejich dodržování a udílet sankce. Tato autorita, suverén, musí mít absolutní moc, neboť jakýmkoli dělením moci vzniká „stát ve státě“ a tedy možnost občanské války.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Charles Louis &#10;de Montesquieu &#10;(1689–1755)">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3528" y="389445"/>
            <a:ext cx="5770563" cy="228758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Charles Louis </a:t>
            </a:r>
            <a:br>
              <a:rPr lang="en-US" dirty="0"/>
            </a:br>
            <a:r>
              <a:rPr lang="en-US" dirty="0"/>
              <a:t>de Montesquieu </a:t>
            </a:r>
            <a:br>
              <a:rPr lang="en-US" dirty="0"/>
            </a:br>
            <a:r>
              <a:rPr lang="en-US" dirty="0"/>
              <a:t>(1689–1755)</a:t>
            </a:r>
          </a:p>
        </p:txBody>
      </p:sp>
      <p:sp>
        <p:nvSpPr>
          <p:cNvPr id="3" name="Zástupný symbol pro obsah 2"/>
          <p:cNvSpPr txBox="1">
            <a:spLocks noGrp="1"/>
          </p:cNvSpPr>
          <p:nvPr>
            <p:ph type="body" idx="4294967295"/>
          </p:nvPr>
        </p:nvSpPr>
        <p:spPr>
          <a:xfrm>
            <a:off x="323528" y="3324732"/>
            <a:ext cx="8229600" cy="291782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400" i="1" dirty="0">
                <a:latin typeface="Tahoma" pitchFamily="18"/>
              </a:rPr>
              <a:t>O duchu zákonů</a:t>
            </a:r>
            <a:r>
              <a:rPr lang="cs-CZ" sz="2400" dirty="0">
                <a:latin typeface="Tahoma" pitchFamily="18"/>
              </a:rPr>
              <a:t> (1748, De </a:t>
            </a:r>
            <a:r>
              <a:rPr lang="cs-CZ" sz="2400" dirty="0" err="1">
                <a:latin typeface="Tahoma" pitchFamily="18"/>
              </a:rPr>
              <a:t>l'esprit</a:t>
            </a:r>
            <a:r>
              <a:rPr lang="cs-CZ" sz="2400" dirty="0">
                <a:latin typeface="Tahoma" pitchFamily="18"/>
              </a:rPr>
              <a:t> des </a:t>
            </a:r>
            <a:r>
              <a:rPr lang="cs-CZ" sz="2400" dirty="0" err="1">
                <a:latin typeface="Tahoma" pitchFamily="18"/>
              </a:rPr>
              <a:t>lois</a:t>
            </a:r>
            <a:r>
              <a:rPr lang="cs-CZ" sz="2400" dirty="0">
                <a:latin typeface="Tahoma" pitchFamily="18"/>
              </a:rPr>
              <a:t>), spis, ve kterém se autor zabývá státoprávními otázkami (jako John Locke), historií a formou práva, státu a společenských institucí. K problematice přidává nové myšlenky jako např. když </a:t>
            </a:r>
            <a:r>
              <a:rPr lang="cs-CZ" sz="2400" b="1" dirty="0">
                <a:solidFill>
                  <a:srgbClr val="FFFF00"/>
                </a:solidFill>
                <a:latin typeface="Tahoma" pitchFamily="18"/>
              </a:rPr>
              <a:t>k rozdělení moci na výkonnou a zákonodárnou přidal moc soudní, neboť bez ní dochází k potlačení svobody.</a:t>
            </a:r>
          </a:p>
        </p:txBody>
      </p:sp>
      <p:pic>
        <p:nvPicPr>
          <p:cNvPr id="7" name="Picture 2"/>
          <p:cNvPicPr>
            <a:picLocks noChangeAspect="1"/>
          </p:cNvPicPr>
          <p:nvPr/>
        </p:nvPicPr>
        <p:blipFill>
          <a:blip r:embed="rId3" cstate="print">
            <a:lum/>
            <a:alphaModFix/>
          </a:blip>
          <a:srcRect/>
          <a:stretch>
            <a:fillRect/>
          </a:stretch>
        </p:blipFill>
        <p:spPr>
          <a:xfrm>
            <a:off x="6588360" y="0"/>
            <a:ext cx="2555280" cy="3066479"/>
          </a:xfrm>
          <a:prstGeom prst="rect">
            <a:avLst/>
          </a:prstGeom>
          <a:noFill/>
          <a:ln w="9360">
            <a:solidFill>
              <a:srgbClr val="2EB62E"/>
            </a:solidFill>
            <a:prstDash val="solid"/>
            <a:miter/>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7315200" cy="720080"/>
          </a:xfrm>
        </p:spPr>
        <p:txBody>
          <a:bodyPr/>
          <a:lstStyle/>
          <a:p>
            <a:r>
              <a:rPr lang="cs-CZ" b="1" dirty="0"/>
              <a:t>Dělba moci</a:t>
            </a:r>
            <a:endParaRPr lang="cs-CZ" dirty="0"/>
          </a:p>
        </p:txBody>
      </p:sp>
      <p:sp>
        <p:nvSpPr>
          <p:cNvPr id="3" name="Zástupný symbol pro obsah 2"/>
          <p:cNvSpPr>
            <a:spLocks noGrp="1"/>
          </p:cNvSpPr>
          <p:nvPr>
            <p:ph idx="1"/>
          </p:nvPr>
        </p:nvSpPr>
        <p:spPr>
          <a:xfrm>
            <a:off x="323528" y="980728"/>
            <a:ext cx="7632848" cy="4032448"/>
          </a:xfrm>
        </p:spPr>
        <p:txBody>
          <a:bodyPr>
            <a:normAutofit fontScale="92500" lnSpcReduction="10000"/>
          </a:bodyPr>
          <a:lstStyle/>
          <a:p>
            <a:r>
              <a:rPr lang="cs-CZ" dirty="0"/>
              <a:t>Princip politického uspořádání, který rozlišuje trojí typ moci ve státě:</a:t>
            </a:r>
          </a:p>
          <a:p>
            <a:pPr lvl="1"/>
            <a:r>
              <a:rPr lang="cs-CZ" dirty="0"/>
              <a:t>zákonodárná moc (legislativa)</a:t>
            </a:r>
          </a:p>
          <a:p>
            <a:pPr lvl="1"/>
            <a:r>
              <a:rPr lang="cs-CZ" dirty="0"/>
              <a:t>výkonná moc (exekutiva)</a:t>
            </a:r>
          </a:p>
          <a:p>
            <a:pPr lvl="1"/>
            <a:r>
              <a:rPr lang="cs-CZ" dirty="0"/>
              <a:t>soudní moc (</a:t>
            </a:r>
            <a:r>
              <a:rPr lang="cs-CZ" dirty="0" err="1"/>
              <a:t>judikativa</a:t>
            </a:r>
            <a:r>
              <a:rPr lang="cs-CZ" dirty="0"/>
              <a:t> či justice)</a:t>
            </a:r>
          </a:p>
          <a:p>
            <a:r>
              <a:rPr lang="cs-CZ" dirty="0"/>
              <a:t>a stanoví, že nemají být ve stejných rukou. Uvedené státní moci se kromě oddělení navíc mají i navzájem kontrolovat – tzv. „princip brzd a protivah“. Cílem je zamezit tendencím ke koncentraci moci, bránit libovůli a případnému zneužití státní moci a tím chránit jednotlivce.</a:t>
            </a:r>
          </a:p>
          <a:p>
            <a:r>
              <a:rPr lang="cs-CZ" dirty="0"/>
              <a:t>V poslední době navíc roste význam dalších „mocí“ ve státě, například veřejných médií, které by také neměly podléhat vládě, ale ani parlamentním stranám. I zákonné postavení České televize a Českého rozhlasu je tedy součástí snah o dělbu moci.</a:t>
            </a:r>
          </a:p>
          <a:p>
            <a:endParaRPr lang="cs-CZ" dirty="0"/>
          </a:p>
        </p:txBody>
      </p:sp>
      <p:pic>
        <p:nvPicPr>
          <p:cNvPr id="1026" name="Picture 2" descr="http://www.gymhol.cz/projekt/sv/3ustava/tab.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5576" y="5085184"/>
            <a:ext cx="6683922" cy="168820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9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683568" y="494631"/>
            <a:ext cx="8229600" cy="9191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err="1"/>
              <a:t>Křesťanské</a:t>
            </a:r>
            <a:r>
              <a:rPr lang="en-US" dirty="0"/>
              <a:t> </a:t>
            </a:r>
            <a:r>
              <a:rPr lang="en-US" dirty="0" err="1"/>
              <a:t>základy</a:t>
            </a:r>
            <a:r>
              <a:rPr lang="en-US" dirty="0"/>
              <a:t> </a:t>
            </a:r>
            <a:r>
              <a:rPr lang="en-US" dirty="0" err="1"/>
              <a:t>demokracie</a:t>
            </a:r>
            <a:endParaRPr lang="en-US" dirty="0"/>
          </a:p>
        </p:txBody>
      </p:sp>
      <p:sp>
        <p:nvSpPr>
          <p:cNvPr id="6" name="Rectangle 3"/>
          <p:cNvSpPr txBox="1">
            <a:spLocks noGrp="1"/>
          </p:cNvSpPr>
          <p:nvPr>
            <p:ph type="body" idx="4294967295"/>
          </p:nvPr>
        </p:nvSpPr>
        <p:spPr>
          <a:xfrm>
            <a:off x="683568" y="1484784"/>
            <a:ext cx="8229600" cy="5040759"/>
          </a:xfrm>
        </p:spPr>
        <p:txBody>
          <a:bodyPr>
            <a:noAutofit/>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Křesťanství je (vedle antického Řecka) dalším inspiračním pramenem demokracie:</a:t>
            </a:r>
          </a:p>
          <a:p>
            <a:pPr marL="0" lvl="1" indent="0" hangingPunct="1">
              <a:lnSpc>
                <a:spcPct val="80000"/>
              </a:lnSpc>
              <a:spcBef>
                <a:spcPts val="558"/>
              </a:spcBef>
              <a:spcAft>
                <a:spcPts val="0"/>
              </a:spcAft>
              <a:buClr>
                <a:srgbClr val="FFFFFF"/>
              </a:buClr>
              <a:buSzPct val="65000"/>
              <a:buFont typeface="Wingdings"/>
              <a:buChar char="n"/>
            </a:pPr>
            <a:r>
              <a:rPr lang="cs-CZ" sz="2000" dirty="0">
                <a:latin typeface="Tahoma" pitchFamily="18"/>
              </a:rPr>
              <a:t>Mechanismus demokratického rozhodování se vyvinul z mnišských pravidel.</a:t>
            </a:r>
          </a:p>
          <a:p>
            <a:pPr marL="0" lvl="1" indent="0" hangingPunct="1">
              <a:lnSpc>
                <a:spcPct val="80000"/>
              </a:lnSpc>
              <a:spcBef>
                <a:spcPts val="558"/>
              </a:spcBef>
              <a:spcAft>
                <a:spcPts val="0"/>
              </a:spcAft>
              <a:buClr>
                <a:srgbClr val="FFFFFF"/>
              </a:buClr>
              <a:buSzPct val="65000"/>
              <a:buFont typeface="Wingdings"/>
              <a:buChar char="n"/>
            </a:pPr>
            <a:r>
              <a:rPr lang="cs-CZ" sz="2000" dirty="0">
                <a:latin typeface="Tahoma" pitchFamily="18"/>
              </a:rPr>
              <a:t>Prvotní demokracie – americká a anglická – spočívají na základní shodě o hodnotách, vycházejících z křesťanské víry.</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William </a:t>
            </a:r>
            <a:r>
              <a:rPr lang="cs-CZ" sz="2000" dirty="0" err="1">
                <a:latin typeface="Tahoma" pitchFamily="18"/>
              </a:rPr>
              <a:t>Ockham</a:t>
            </a:r>
            <a:r>
              <a:rPr lang="cs-CZ" sz="2000" dirty="0">
                <a:latin typeface="Tahoma" pitchFamily="18"/>
              </a:rPr>
              <a:t> (1290-1347) – zásada „</a:t>
            </a:r>
            <a:r>
              <a:rPr lang="cs-CZ" sz="2000" dirty="0" err="1">
                <a:latin typeface="Tahoma" pitchFamily="18"/>
              </a:rPr>
              <a:t>quod</a:t>
            </a:r>
            <a:r>
              <a:rPr lang="cs-CZ" sz="2000" dirty="0">
                <a:latin typeface="Tahoma" pitchFamily="18"/>
              </a:rPr>
              <a:t> </a:t>
            </a:r>
            <a:r>
              <a:rPr lang="cs-CZ" sz="2000" dirty="0" err="1">
                <a:latin typeface="Tahoma" pitchFamily="18"/>
              </a:rPr>
              <a:t>omnes</a:t>
            </a:r>
            <a:r>
              <a:rPr lang="cs-CZ" sz="2000" dirty="0">
                <a:latin typeface="Tahoma" pitchFamily="18"/>
              </a:rPr>
              <a:t> </a:t>
            </a:r>
            <a:r>
              <a:rPr lang="cs-CZ" sz="2000" dirty="0" err="1">
                <a:latin typeface="Tahoma" pitchFamily="18"/>
              </a:rPr>
              <a:t>tangit</a:t>
            </a:r>
            <a:r>
              <a:rPr lang="cs-CZ" sz="2000" dirty="0">
                <a:latin typeface="Tahoma" pitchFamily="18"/>
              </a:rPr>
              <a:t>“: „Co se týká všech, musí být všemi schváleno.“</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Trvalé napětí: demokracie předpokládá konsenzus v základních hodnotách, zároveň ho však nemůže – kvůli svobodě – autoritativně požadovat. Proto klade velký důraz na osobní zralost a odpovědnost každého jedince.</a:t>
            </a:r>
          </a:p>
          <a:p>
            <a:pPr marL="0" lvl="0" indent="0" hangingPunct="1">
              <a:lnSpc>
                <a:spcPct val="80000"/>
              </a:lnSpc>
              <a:spcBef>
                <a:spcPts val="638"/>
              </a:spcBef>
              <a:spcAft>
                <a:spcPts val="0"/>
              </a:spcAft>
              <a:buClr>
                <a:srgbClr val="DDD800"/>
              </a:buClr>
              <a:buSzPct val="65000"/>
              <a:buFont typeface="Wingdings"/>
              <a:buChar char="n"/>
            </a:pPr>
            <a:r>
              <a:rPr lang="cs-CZ" sz="2000" dirty="0">
                <a:solidFill>
                  <a:srgbClr val="FFFF00"/>
                </a:solidFill>
                <a:latin typeface="Tahoma" pitchFamily="18"/>
              </a:rPr>
              <a:t>Ernst Wolfgang </a:t>
            </a:r>
            <a:r>
              <a:rPr lang="cs-CZ" sz="2000" dirty="0" err="1">
                <a:solidFill>
                  <a:srgbClr val="FFFF00"/>
                </a:solidFill>
                <a:latin typeface="Tahoma" pitchFamily="18"/>
              </a:rPr>
              <a:t>Böckenförde</a:t>
            </a:r>
            <a:r>
              <a:rPr lang="cs-CZ" sz="2000" dirty="0">
                <a:solidFill>
                  <a:srgbClr val="FFFF00"/>
                </a:solidFill>
                <a:latin typeface="Tahoma" pitchFamily="18"/>
              </a:rPr>
              <a:t>: </a:t>
            </a:r>
            <a:r>
              <a:rPr lang="cs-CZ" sz="2000" i="1" dirty="0">
                <a:solidFill>
                  <a:srgbClr val="FFFF00"/>
                </a:solidFill>
                <a:latin typeface="Tahoma" pitchFamily="18"/>
              </a:rPr>
              <a:t>„Svobodný sekularizovaný stát žije z hodnot, které sám nemůže dát. Této velké troufalosti se odvážil jen kvůli svobodě. Na jedné straně může stát existovat jako svobodný jen tehdy, když svoboda, kterou svým občanům zaručuje, vychází zevnitř, z morální podstaty jednotlivce i společnosti. Ale na druhé straně, nechce-li se vzdát své svobodomyslnosti, nemůže tyto hodnoty zaručit sám ze sebe, tzn. pomocí právních norem a autoritativních příkazů.“</a:t>
            </a:r>
          </a:p>
        </p:txBody>
      </p:sp>
    </p:spTree>
    <p:extLst>
      <p:ext uri="{BB962C8B-B14F-4D97-AF65-F5344CB8AC3E}">
        <p14:creationId xmlns:p14="http://schemas.microsoft.com/office/powerpoint/2010/main" val="133414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611560" y="421407"/>
            <a:ext cx="8229600" cy="120650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000" b="1" dirty="0" err="1"/>
              <a:t>Etický</a:t>
            </a:r>
            <a:r>
              <a:rPr lang="en-US" sz="4000" b="1" dirty="0"/>
              <a:t> </a:t>
            </a:r>
            <a:r>
              <a:rPr lang="en-US" sz="4000" b="1" dirty="0" err="1"/>
              <a:t>rozměr</a:t>
            </a:r>
            <a:r>
              <a:rPr lang="en-US" sz="4000" b="1" dirty="0"/>
              <a:t> </a:t>
            </a:r>
            <a:br>
              <a:rPr lang="en-US" sz="4000" b="1" dirty="0"/>
            </a:br>
            <a:r>
              <a:rPr lang="en-US" sz="4000" b="1" dirty="0" err="1"/>
              <a:t>demokratického</a:t>
            </a:r>
            <a:r>
              <a:rPr lang="en-US" sz="4000" b="1" dirty="0"/>
              <a:t> </a:t>
            </a:r>
            <a:r>
              <a:rPr lang="en-US" sz="4000" b="1" dirty="0" err="1"/>
              <a:t>systému</a:t>
            </a:r>
            <a:endParaRPr lang="en-US" sz="4000" b="1" dirty="0"/>
          </a:p>
        </p:txBody>
      </p:sp>
      <p:sp>
        <p:nvSpPr>
          <p:cNvPr id="6" name="Rectangle 3"/>
          <p:cNvSpPr txBox="1">
            <a:spLocks noGrp="1"/>
          </p:cNvSpPr>
          <p:nvPr>
            <p:ph type="body" idx="4294967295"/>
          </p:nvPr>
        </p:nvSpPr>
        <p:spPr>
          <a:xfrm>
            <a:off x="611560" y="1916832"/>
            <a:ext cx="8229600" cy="4680520"/>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Opravdová demokracie není pouze výsledkem formálního dodržování pravidel, </a:t>
            </a:r>
            <a:r>
              <a:rPr lang="cs-CZ" sz="2000" b="1" dirty="0">
                <a:latin typeface="Tahoma" pitchFamily="18"/>
              </a:rPr>
              <a:t>ale také plodem uvědomělého přijetí hodnot, na nichž se zakládají demokratické postupy</a:t>
            </a:r>
            <a:r>
              <a:rPr lang="cs-CZ" sz="2000" dirty="0">
                <a:latin typeface="Tahoma" pitchFamily="18"/>
              </a:rPr>
              <a:t>: důstojnost každé lidské osoby, respektování lidských práv, přijetí „společného dobra“ jako cíle politického života a jeho normativního kritéria.</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Riziko: etický relativismus, který vede k popírání existence objektivního a univerzálního kritéria pro posuzování stupnice hodnot.</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Nejzávažnější deformace demokratického systému: </a:t>
            </a:r>
            <a:r>
              <a:rPr lang="cs-CZ" sz="2000" b="1" dirty="0">
                <a:latin typeface="Tahoma" pitchFamily="18"/>
              </a:rPr>
              <a:t>politická korupce</a:t>
            </a:r>
            <a:r>
              <a:rPr lang="cs-CZ" sz="2000" dirty="0">
                <a:latin typeface="Tahoma" pitchFamily="18"/>
              </a:rPr>
              <a:t> (zrazuje mravní zásady, poškozuje správné fungování státu).</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Politická obec vzniká proto, aby byla k službám občanské společnosti, z níž se odvozuje: růst demokratického života musí vycházet ze sítě vztahů uvnitř společnosti (zásada subsidiarity).</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Stát by měl podporovat nevládní neziskový sektor, který je nejlepším prostředkem k rozvíjení sociálního rozměru osoby.</a:t>
            </a:r>
          </a:p>
        </p:txBody>
      </p:sp>
    </p:spTree>
    <p:extLst>
      <p:ext uri="{BB962C8B-B14F-4D97-AF65-F5344CB8AC3E}">
        <p14:creationId xmlns:p14="http://schemas.microsoft.com/office/powerpoint/2010/main" val="73580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04664"/>
            <a:ext cx="7315200" cy="1154097"/>
          </a:xfrm>
        </p:spPr>
        <p:txBody>
          <a:bodyPr/>
          <a:lstStyle/>
          <a:p>
            <a:r>
              <a:rPr lang="cs-CZ" dirty="0"/>
              <a:t>Rizika přímé demokracie</a:t>
            </a:r>
          </a:p>
        </p:txBody>
      </p:sp>
      <p:sp>
        <p:nvSpPr>
          <p:cNvPr id="3" name="Zástupný symbol pro obsah 2"/>
          <p:cNvSpPr>
            <a:spLocks noGrp="1"/>
          </p:cNvSpPr>
          <p:nvPr>
            <p:ph idx="1"/>
          </p:nvPr>
        </p:nvSpPr>
        <p:spPr>
          <a:xfrm>
            <a:off x="539552" y="1700809"/>
            <a:ext cx="7690048" cy="4608552"/>
          </a:xfrm>
        </p:spPr>
        <p:txBody>
          <a:bodyPr/>
          <a:lstStyle/>
          <a:p>
            <a:r>
              <a:rPr lang="cs-CZ" dirty="0"/>
              <a:t>Přímá demokracie je náchylná podléhat populistům s jejich negativní kampaní, </a:t>
            </a:r>
          </a:p>
          <a:p>
            <a:r>
              <a:rPr lang="cs-CZ" dirty="0"/>
              <a:t>ale především nezná kompromis. Ten je vnímám jako zrada principů. Spory se hrotí až na hranu, palivo pod kotel nenávisti se vyrobí se zástupností a ohříváním stereotypů a skupinových frustrací (sociálních, nacionálních, etnických). </a:t>
            </a:r>
          </a:p>
          <a:p>
            <a:r>
              <a:rPr lang="cs-CZ" dirty="0"/>
              <a:t>Hlavní nebezpečí přímé demokracie je spojení černobílého výběru z odlišných názorů s totálností prosazování jedné pravdy na základě momentálního hnutí mysli většiny hlasujících. </a:t>
            </a:r>
          </a:p>
          <a:p>
            <a:r>
              <a:rPr lang="cs-CZ" dirty="0"/>
              <a:t>Jaká dělba moci, když se lid vyslovil? Kdo by si dovolil vzdorovat hlasu lidu? Jak trefně napsal excelentní novinář Peroutka, vláda lidu je někdy hloupá, ba pitomá, protože my lidé se někdy chováme hloupě, ba pitomě. </a:t>
            </a:r>
          </a:p>
          <a:p>
            <a:r>
              <a:rPr lang="cs-CZ" dirty="0"/>
              <a:t>Aristoteles: </a:t>
            </a:r>
            <a:r>
              <a:rPr lang="cs-CZ" dirty="0">
                <a:latin typeface="Tahoma" pitchFamily="18"/>
              </a:rPr>
              <a:t>demokracie – vláda davu = pokleslá forma moci</a:t>
            </a:r>
            <a:endParaRPr lang="cs-CZ" dirty="0"/>
          </a:p>
        </p:txBody>
      </p:sp>
    </p:spTree>
    <p:extLst>
      <p:ext uri="{BB962C8B-B14F-4D97-AF65-F5344CB8AC3E}">
        <p14:creationId xmlns:p14="http://schemas.microsoft.com/office/powerpoint/2010/main" val="163615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ociální nauka církve">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611560" y="277813"/>
            <a:ext cx="7618040" cy="7747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a:t>Sociální</a:t>
            </a:r>
            <a:r>
              <a:rPr lang="en-US" dirty="0"/>
              <a:t> </a:t>
            </a:r>
            <a:r>
              <a:rPr lang="en-US" dirty="0" err="1"/>
              <a:t>nauka</a:t>
            </a:r>
            <a:r>
              <a:rPr lang="en-US" dirty="0"/>
              <a:t> </a:t>
            </a:r>
            <a:r>
              <a:rPr lang="en-US" dirty="0" err="1"/>
              <a:t>církve</a:t>
            </a:r>
            <a:endParaRPr lang="en-US" dirty="0"/>
          </a:p>
        </p:txBody>
      </p:sp>
      <p:sp>
        <p:nvSpPr>
          <p:cNvPr id="3" name="Zástupný symbol pro obsah 2"/>
          <p:cNvSpPr txBox="1">
            <a:spLocks noGrp="1"/>
          </p:cNvSpPr>
          <p:nvPr>
            <p:ph type="body" idx="4294967295"/>
          </p:nvPr>
        </p:nvSpPr>
        <p:spPr>
          <a:xfrm>
            <a:off x="636588" y="1340768"/>
            <a:ext cx="8507412" cy="5078412"/>
          </a:xfrm>
        </p:spPr>
        <p:txBody>
          <a:bodyPr>
            <a:normAutofit lnSpcReduction="10000"/>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000" dirty="0">
                <a:latin typeface="Tahoma" pitchFamily="18"/>
              </a:rPr>
              <a:t>„Subjektem politické autority je lid, chápaný ve svém celku jako nositel suverenity. Lid rozličnými způsoby propůjčuje uplatňování své suverenity těm, které si svobodně volí za své představitele. Lid si zároveň uchovává schopnost uplatňovat svou suverenitu při kontrole jednání těch, kdo vládnou, a může je také vyměnit, když tito představitelé neplní uspokojivým způsobem své funkce. Ačkoli toto právo platí v každém politickém systému, systém demokratický, díky svým kontrolním mechanizmům, umožňuje a zajišťuje jeho nejlepší uplatňování.“ </a:t>
            </a:r>
            <a:r>
              <a:rPr lang="cs-CZ" sz="2400" dirty="0">
                <a:latin typeface="Tahoma" pitchFamily="18"/>
              </a:rPr>
              <a:t>(KSNC 395)</a:t>
            </a:r>
          </a:p>
          <a:p>
            <a:pPr marL="0" lvl="0" indent="0">
              <a:spcBef>
                <a:spcPts val="638"/>
              </a:spcBef>
              <a:spcAft>
                <a:spcPts val="0"/>
              </a:spcAft>
              <a:buClr>
                <a:srgbClr val="DDD800"/>
              </a:buClr>
              <a:buSzPct val="65000"/>
              <a:buFont typeface="Wingdings"/>
              <a:buChar char="n"/>
            </a:pPr>
            <a:r>
              <a:rPr lang="cs-CZ" sz="2000" dirty="0">
                <a:latin typeface="Tahoma" pitchFamily="18"/>
              </a:rPr>
              <a:t>Autorita musí uznávat, respektovat a rozvíjet základní lidské a mravní hodnoty. Tyto hodnoty vyrůstají z pravdy o člověku, důstojnosti a právech. Proto žádný člověk, skupina nebo stát je nemůže ani stanovit, ani změnit, ani zničit. Tyto hodnoty nemají základ v proměnlivých míněních většiny, ale je nutné je prostě uznávat a respektovat jako prvky objektivního mravního zákona, přirozeného zákona vepsaného do srdce člověka (</a:t>
            </a:r>
            <a:r>
              <a:rPr lang="cs-CZ" sz="2000" dirty="0" err="1">
                <a:latin typeface="Tahoma" pitchFamily="18"/>
              </a:rPr>
              <a:t>srv</a:t>
            </a:r>
            <a:r>
              <a:rPr lang="cs-CZ" sz="2000" dirty="0">
                <a:latin typeface="Tahoma" pitchFamily="18"/>
              </a:rPr>
              <a:t>. Řím 2,15). (KSNC 397)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Občanské náboženství">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95536" y="404664"/>
            <a:ext cx="8229600" cy="7032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Občanské</a:t>
            </a:r>
            <a:r>
              <a:rPr lang="en-US" b="1" dirty="0"/>
              <a:t> </a:t>
            </a:r>
            <a:r>
              <a:rPr lang="en-US" b="1" dirty="0" err="1"/>
              <a:t>náboženství</a:t>
            </a:r>
            <a:endParaRPr lang="en-US" b="1" dirty="0"/>
          </a:p>
        </p:txBody>
      </p:sp>
      <p:sp>
        <p:nvSpPr>
          <p:cNvPr id="6" name="Rectangle 3"/>
          <p:cNvSpPr txBox="1">
            <a:spLocks noGrp="1"/>
          </p:cNvSpPr>
          <p:nvPr>
            <p:ph type="body" idx="4294967295"/>
          </p:nvPr>
        </p:nvSpPr>
        <p:spPr>
          <a:xfrm>
            <a:off x="395536" y="1107926"/>
            <a:ext cx="8229600" cy="540067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Podle Rousseaua bylo každé náboženství spojeno se státní mocí – panovačný duch křesťanství je neslučitelný s liberálním pojetím státu. Proto je třeba vrátit se k náboženství, omezenému na vnitřní uctívání nejvyššího Boha – bez dogmat a vnějšího kultu.</a:t>
            </a:r>
          </a:p>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Občanské náboženství: vyznání víry, jehož články stanoví suverén a které vychází z citů společnosti.</a:t>
            </a:r>
          </a:p>
          <a:p>
            <a:pPr marL="431999" lvl="2" indent="0" hangingPunct="1">
              <a:lnSpc>
                <a:spcPct val="90000"/>
              </a:lnSpc>
              <a:spcBef>
                <a:spcPts val="558"/>
              </a:spcBef>
              <a:spcAft>
                <a:spcPts val="0"/>
              </a:spcAft>
              <a:buClr>
                <a:srgbClr val="FFFFFF"/>
              </a:buClr>
              <a:buSzPct val="65000"/>
              <a:buFont typeface="Wingdings"/>
              <a:buChar char="n"/>
            </a:pPr>
            <a:r>
              <a:rPr lang="cs-CZ" sz="1600" dirty="0">
                <a:latin typeface="Tahoma" pitchFamily="18"/>
              </a:rPr>
              <a:t>Pozitivní dogmata: „Jsoucnost mocného, rozumného, dobrotivého, prozřetelného a všemohoucího božstva, budoucí život, štěstí spravedlivých, potrestání zlých, posvátnost společenské smlouvy a zákonů.“</a:t>
            </a:r>
          </a:p>
          <a:p>
            <a:pPr marL="431999" lvl="2" indent="0" hangingPunct="1">
              <a:lnSpc>
                <a:spcPct val="90000"/>
              </a:lnSpc>
              <a:spcBef>
                <a:spcPts val="558"/>
              </a:spcBef>
              <a:spcAft>
                <a:spcPts val="0"/>
              </a:spcAft>
              <a:buClr>
                <a:srgbClr val="FFFFFF"/>
              </a:buClr>
              <a:buSzPct val="65000"/>
              <a:buFont typeface="Wingdings"/>
              <a:buChar char="n"/>
            </a:pPr>
            <a:r>
              <a:rPr lang="cs-CZ" sz="1600" dirty="0">
                <a:latin typeface="Tahoma" pitchFamily="18"/>
              </a:rPr>
              <a:t>Negativní dogma: „vyloučení nesnášenlivosti“.</a:t>
            </a:r>
          </a:p>
          <a:p>
            <a:pPr marL="0" lvl="0" indent="0" hangingPunct="1">
              <a:lnSpc>
                <a:spcPct val="90000"/>
              </a:lnSpc>
              <a:spcBef>
                <a:spcPts val="638"/>
              </a:spcBef>
              <a:spcAft>
                <a:spcPts val="0"/>
              </a:spcAft>
              <a:buClr>
                <a:srgbClr val="DDD800"/>
              </a:buClr>
              <a:buSzPct val="65000"/>
              <a:buFont typeface="Wingdings"/>
              <a:buChar char="n"/>
            </a:pPr>
            <a:r>
              <a:rPr lang="cs-CZ" sz="2400" dirty="0">
                <a:latin typeface="Tahoma" pitchFamily="18"/>
              </a:rPr>
              <a:t>„Stát nemůže nikoho zavázat, aby v tato dogmata věřil, ale může vykázat ze státu každého, kdo v ně nevěří; nemůže jej vykázat jako bezbožníka, nýbrž jako nespolečenského.“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Oblasti křesťanské sociální etiky">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179512" y="116632"/>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000" b="1" dirty="0" err="1"/>
              <a:t>Oblasti</a:t>
            </a:r>
            <a:r>
              <a:rPr lang="en-US" sz="4000" b="1" dirty="0"/>
              <a:t> </a:t>
            </a:r>
            <a:r>
              <a:rPr lang="en-US" sz="4000" b="1" dirty="0" err="1"/>
              <a:t>křesťanské</a:t>
            </a:r>
            <a:r>
              <a:rPr lang="en-US" sz="4000" b="1" dirty="0"/>
              <a:t> </a:t>
            </a:r>
            <a:r>
              <a:rPr lang="en-US" sz="4000" b="1" dirty="0" err="1"/>
              <a:t>sociální</a:t>
            </a:r>
            <a:r>
              <a:rPr lang="en-US" sz="4000" b="1" dirty="0"/>
              <a:t> </a:t>
            </a:r>
            <a:r>
              <a:rPr lang="en-US" sz="4000" b="1" dirty="0" err="1"/>
              <a:t>etiky</a:t>
            </a:r>
            <a:endParaRPr lang="en-US" sz="4000" b="1" dirty="0"/>
          </a:p>
        </p:txBody>
      </p:sp>
      <p:sp>
        <p:nvSpPr>
          <p:cNvPr id="6" name="Rectangle 3"/>
          <p:cNvSpPr txBox="1">
            <a:spLocks noGrp="1"/>
          </p:cNvSpPr>
          <p:nvPr>
            <p:ph type="body" idx="4294967295"/>
          </p:nvPr>
        </p:nvSpPr>
        <p:spPr>
          <a:xfrm>
            <a:off x="395536" y="1628800"/>
            <a:ext cx="3827463" cy="4502150"/>
          </a:xfrm>
          <a:ln w="0">
            <a:solidFill>
              <a:srgbClr val="FFFFFF"/>
            </a:solidFill>
            <a:prstDash val="solid"/>
            <a:miter/>
          </a:ln>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spcBef>
                <a:spcPts val="638"/>
              </a:spcBef>
              <a:spcAft>
                <a:spcPts val="0"/>
              </a:spcAft>
              <a:buClr>
                <a:srgbClr val="DDD800"/>
              </a:buClr>
              <a:buSzPct val="65000"/>
              <a:buFont typeface="Wingdings"/>
              <a:buChar char="n"/>
            </a:pPr>
            <a:r>
              <a:rPr lang="cs-CZ">
                <a:latin typeface="Tahoma" pitchFamily="18"/>
              </a:rPr>
              <a:t>Úroveň státní:</a:t>
            </a:r>
          </a:p>
          <a:p>
            <a:pPr marL="0" lvl="1" indent="0" hangingPunct="1">
              <a:spcBef>
                <a:spcPts val="558"/>
              </a:spcBef>
              <a:spcAft>
                <a:spcPts val="0"/>
              </a:spcAft>
              <a:buClr>
                <a:srgbClr val="FFFFFF"/>
              </a:buClr>
              <a:buSzPct val="65000"/>
              <a:buFont typeface="Wingdings"/>
              <a:buChar char="n"/>
            </a:pPr>
            <a:r>
              <a:rPr lang="cs-CZ" sz="2800">
                <a:latin typeface="Tahoma" pitchFamily="18"/>
              </a:rPr>
              <a:t>Politika (GS II-4)</a:t>
            </a:r>
          </a:p>
          <a:p>
            <a:pPr marL="0" lvl="1" indent="0" hangingPunct="1">
              <a:spcBef>
                <a:spcPts val="558"/>
              </a:spcBef>
              <a:spcAft>
                <a:spcPts val="0"/>
              </a:spcAft>
              <a:buClr>
                <a:srgbClr val="FFFFFF"/>
              </a:buClr>
              <a:buSzPct val="65000"/>
              <a:buFont typeface="Wingdings"/>
              <a:buChar char="n"/>
            </a:pPr>
            <a:r>
              <a:rPr lang="cs-CZ" sz="2800">
                <a:latin typeface="Tahoma" pitchFamily="18"/>
              </a:rPr>
              <a:t>Hospodářství (GS II-3)</a:t>
            </a:r>
          </a:p>
          <a:p>
            <a:pPr marL="0" lvl="1" indent="0" hangingPunct="1">
              <a:spcBef>
                <a:spcPts val="558"/>
              </a:spcBef>
              <a:spcAft>
                <a:spcPts val="0"/>
              </a:spcAft>
              <a:buClr>
                <a:srgbClr val="FFFFFF"/>
              </a:buClr>
              <a:buSzPct val="65000"/>
              <a:buFont typeface="Wingdings"/>
              <a:buChar char="n"/>
            </a:pPr>
            <a:r>
              <a:rPr lang="cs-CZ" sz="2800">
                <a:latin typeface="Tahoma" pitchFamily="18"/>
              </a:rPr>
              <a:t>Rodina (GS II-1)</a:t>
            </a:r>
          </a:p>
          <a:p>
            <a:pPr marL="0" lvl="1" indent="0" hangingPunct="1">
              <a:spcBef>
                <a:spcPts val="558"/>
              </a:spcBef>
              <a:spcAft>
                <a:spcPts val="0"/>
              </a:spcAft>
              <a:buClr>
                <a:srgbClr val="FFFFFF"/>
              </a:buClr>
              <a:buSzPct val="65000"/>
              <a:buFont typeface="Wingdings"/>
              <a:buChar char="n"/>
            </a:pPr>
            <a:r>
              <a:rPr lang="cs-CZ" sz="2800">
                <a:latin typeface="Tahoma" pitchFamily="18"/>
              </a:rPr>
              <a:t>Vzdělání, kultura, média (GS II-2)</a:t>
            </a:r>
          </a:p>
        </p:txBody>
      </p:sp>
      <p:sp>
        <p:nvSpPr>
          <p:cNvPr id="7" name="Rectangle 5"/>
          <p:cNvSpPr txBox="1">
            <a:spLocks noGrp="1"/>
          </p:cNvSpPr>
          <p:nvPr>
            <p:ph type="body" idx="4294967295"/>
          </p:nvPr>
        </p:nvSpPr>
        <p:spPr>
          <a:xfrm>
            <a:off x="4716016" y="1628800"/>
            <a:ext cx="3894137" cy="4502150"/>
          </a:xfrm>
          <a:ln w="0">
            <a:solidFill>
              <a:srgbClr val="FFFFFF"/>
            </a:solidFill>
            <a:prstDash val="solid"/>
            <a:miter/>
          </a:ln>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spcBef>
                <a:spcPts val="638"/>
              </a:spcBef>
              <a:spcAft>
                <a:spcPts val="0"/>
              </a:spcAft>
              <a:buClr>
                <a:srgbClr val="DDD800"/>
              </a:buClr>
              <a:buSzPct val="65000"/>
              <a:buFont typeface="Wingdings"/>
              <a:buChar char="n"/>
            </a:pPr>
            <a:r>
              <a:rPr lang="cs-CZ" sz="3600" dirty="0">
                <a:latin typeface="Tahoma" pitchFamily="18"/>
              </a:rPr>
              <a:t>Úroveň globální:</a:t>
            </a:r>
          </a:p>
          <a:p>
            <a:pPr marL="0" lvl="1" indent="0" hangingPunct="1">
              <a:spcBef>
                <a:spcPts val="558"/>
              </a:spcBef>
              <a:spcAft>
                <a:spcPts val="0"/>
              </a:spcAft>
              <a:buClr>
                <a:srgbClr val="FFFFFF"/>
              </a:buClr>
              <a:buSzPct val="65000"/>
              <a:buFont typeface="Wingdings"/>
              <a:buChar char="n"/>
            </a:pPr>
            <a:r>
              <a:rPr lang="cs-CZ" sz="3200" dirty="0">
                <a:latin typeface="Tahoma" pitchFamily="18"/>
              </a:rPr>
              <a:t>Ekologie</a:t>
            </a:r>
          </a:p>
          <a:p>
            <a:pPr marL="0" lvl="1" indent="0" hangingPunct="1">
              <a:spcBef>
                <a:spcPts val="558"/>
              </a:spcBef>
              <a:spcAft>
                <a:spcPts val="0"/>
              </a:spcAft>
              <a:buClr>
                <a:srgbClr val="FFFFFF"/>
              </a:buClr>
              <a:buSzPct val="65000"/>
              <a:buFont typeface="Wingdings"/>
              <a:buChar char="n"/>
            </a:pPr>
            <a:r>
              <a:rPr lang="cs-CZ" sz="3200" dirty="0">
                <a:latin typeface="Tahoma" pitchFamily="18"/>
              </a:rPr>
              <a:t>Mír (GS II-5,1)</a:t>
            </a:r>
          </a:p>
          <a:p>
            <a:pPr marL="0" lvl="1" indent="0" hangingPunct="1">
              <a:spcBef>
                <a:spcPts val="558"/>
              </a:spcBef>
              <a:spcAft>
                <a:spcPts val="0"/>
              </a:spcAft>
              <a:buClr>
                <a:srgbClr val="FFFFFF"/>
              </a:buClr>
              <a:buSzPct val="65000"/>
              <a:buFont typeface="Wingdings"/>
              <a:buChar char="n"/>
            </a:pPr>
            <a:r>
              <a:rPr lang="cs-CZ" sz="3200" dirty="0">
                <a:latin typeface="Tahoma" pitchFamily="18"/>
              </a:rPr>
              <a:t>Sociální spravedlnost (GS II-5,2)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American civil religion“">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179512" y="332656"/>
            <a:ext cx="2592288" cy="2304256"/>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„American civil religion“</a:t>
            </a:r>
          </a:p>
        </p:txBody>
      </p:sp>
      <p:sp>
        <p:nvSpPr>
          <p:cNvPr id="3" name="Zástupný symbol pro obsah 2"/>
          <p:cNvSpPr txBox="1">
            <a:spLocks noGrp="1"/>
          </p:cNvSpPr>
          <p:nvPr>
            <p:ph type="body" idx="4294967295"/>
          </p:nvPr>
        </p:nvSpPr>
        <p:spPr>
          <a:xfrm>
            <a:off x="251520" y="2996952"/>
            <a:ext cx="8712968" cy="3717032"/>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000" dirty="0">
                <a:latin typeface="Tahoma" pitchFamily="18"/>
              </a:rPr>
              <a:t>Americký sociolog Robert N. </a:t>
            </a:r>
            <a:r>
              <a:rPr lang="cs-CZ" sz="2000" dirty="0" err="1">
                <a:latin typeface="Tahoma" pitchFamily="18"/>
              </a:rPr>
              <a:t>Bellah</a:t>
            </a:r>
            <a:r>
              <a:rPr lang="cs-CZ" sz="2000" dirty="0">
                <a:latin typeface="Tahoma" pitchFamily="18"/>
              </a:rPr>
              <a:t> tuto teorii rozvinul do koncepce tzv. amerického občanského (civilního) náboženství.</a:t>
            </a:r>
          </a:p>
          <a:p>
            <a:pPr marL="0" lvl="0" indent="0">
              <a:spcBef>
                <a:spcPts val="638"/>
              </a:spcBef>
              <a:spcAft>
                <a:spcPts val="0"/>
              </a:spcAft>
              <a:buClr>
                <a:srgbClr val="DDD800"/>
              </a:buClr>
              <a:buSzPct val="65000"/>
              <a:buFont typeface="Wingdings"/>
              <a:buChar char="n"/>
            </a:pPr>
            <a:r>
              <a:rPr lang="cs-CZ" sz="2000" dirty="0">
                <a:latin typeface="Tahoma" pitchFamily="18"/>
              </a:rPr>
              <a:t>Občanské náboženství je podle něho tvořeno „...společně sdílenými hodnotami, založenými na společném náboženském chápání, které poskytují legitimaci společnosti stejně jako ji dávají míru pro kritická poměřování.“</a:t>
            </a:r>
          </a:p>
          <a:p>
            <a:pPr marL="0" lvl="0" indent="0">
              <a:spcBef>
                <a:spcPts val="638"/>
              </a:spcBef>
              <a:spcAft>
                <a:spcPts val="0"/>
              </a:spcAft>
              <a:buClr>
                <a:srgbClr val="DDD800"/>
              </a:buClr>
              <a:buSzPct val="65000"/>
              <a:buFont typeface="Wingdings"/>
              <a:buChar char="n"/>
            </a:pPr>
            <a:r>
              <a:rPr lang="cs-CZ" sz="2000" dirty="0">
                <a:latin typeface="Tahoma" pitchFamily="18"/>
              </a:rPr>
              <a:t>V případě USA pak občanské náboženství spojuje „...teismus, patriotismus, soutěživý individualismus a víru v neomezený ekonomický růst a prosperitu. Zahrnuje též víru v mesianistickou univerzální misi, jakýsi druh posvátného nacionalismu, který vychází z představy, že americký národ je povolán k celosvětovému prosazení univerzálních ideálů.“</a:t>
            </a:r>
          </a:p>
        </p:txBody>
      </p:sp>
      <p:pic>
        <p:nvPicPr>
          <p:cNvPr id="1026" name="Picture 2" descr="Výsledek obrázku pro one dollar 2017 back s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9927"/>
            <a:ext cx="6300192" cy="26865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olitický liberalismus">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467544" y="476672"/>
            <a:ext cx="8229600" cy="8477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Politický</a:t>
            </a:r>
            <a:r>
              <a:rPr lang="en-US" b="1" dirty="0"/>
              <a:t> </a:t>
            </a:r>
            <a:r>
              <a:rPr lang="en-US" b="1" dirty="0" err="1"/>
              <a:t>liberalismus</a:t>
            </a:r>
            <a:endParaRPr lang="en-US" b="1" dirty="0"/>
          </a:p>
        </p:txBody>
      </p:sp>
      <p:sp>
        <p:nvSpPr>
          <p:cNvPr id="6" name="Rectangle 3"/>
          <p:cNvSpPr txBox="1">
            <a:spLocks noGrp="1"/>
          </p:cNvSpPr>
          <p:nvPr>
            <p:ph type="body" idx="4294967295"/>
          </p:nvPr>
        </p:nvSpPr>
        <p:spPr>
          <a:xfrm>
            <a:off x="251520" y="1467272"/>
            <a:ext cx="8640960" cy="5130080"/>
          </a:xfrm>
        </p:spPr>
        <p:txBody>
          <a:bodyPr>
            <a:noAutofit/>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a:spcAft>
                <a:spcPts val="600"/>
              </a:spcAft>
            </a:pPr>
            <a:r>
              <a:rPr lang="cs-CZ" sz="2400" dirty="0"/>
              <a:t>Směr zdůrazňující politickou a ekonomickou svobodu, omezení státního vlivu a ochranu soukromého majetku. Vznikl v 17. století v Anglii a má kořeny v evropském osvícenství.</a:t>
            </a:r>
          </a:p>
          <a:p>
            <a:pPr>
              <a:spcAft>
                <a:spcPts val="600"/>
              </a:spcAft>
            </a:pPr>
            <a:r>
              <a:rPr lang="cs-CZ" sz="2400" dirty="0"/>
              <a:t>Vládnoucí ideologie globalizace</a:t>
            </a:r>
          </a:p>
          <a:p>
            <a:pPr>
              <a:spcAft>
                <a:spcPts val="600"/>
              </a:spcAft>
            </a:pPr>
            <a:r>
              <a:rPr lang="cs-CZ" sz="2400" dirty="0"/>
              <a:t>Liberální demokracie: propojení demokratického politického rozhodování s maximální mírou svobody každého jednotlivce.</a:t>
            </a:r>
          </a:p>
          <a:p>
            <a:pPr>
              <a:spcAft>
                <a:spcPts val="600"/>
              </a:spcAft>
            </a:pPr>
            <a:r>
              <a:rPr lang="cs-CZ" sz="2400" dirty="0"/>
              <a:t>Nebezpečí: nedostatečná míra solidarity, rozšiřování propasti mezi chudými a bohatými</a:t>
            </a:r>
          </a:p>
          <a:p>
            <a:pPr>
              <a:spcAft>
                <a:spcPts val="600"/>
              </a:spcAft>
            </a:pPr>
            <a:r>
              <a:rPr lang="cs-CZ" sz="2400" dirty="0"/>
              <a:t>Současný trend: omezování svobody v demokratických státech (= neliberální demokracie): Rusko, Maďarsko, Turecko a další</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Občanská společnost">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95536" y="476672"/>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Občanská</a:t>
            </a:r>
            <a:r>
              <a:rPr lang="en-US" b="1" dirty="0"/>
              <a:t> </a:t>
            </a:r>
            <a:r>
              <a:rPr lang="en-US" b="1" dirty="0" err="1"/>
              <a:t>společnost</a:t>
            </a:r>
            <a:endParaRPr lang="en-US" b="1" dirty="0"/>
          </a:p>
        </p:txBody>
      </p:sp>
      <p:sp>
        <p:nvSpPr>
          <p:cNvPr id="6" name="Rectangle 3"/>
          <p:cNvSpPr txBox="1">
            <a:spLocks noGrp="1"/>
          </p:cNvSpPr>
          <p:nvPr>
            <p:ph type="body" idx="4294967295"/>
          </p:nvPr>
        </p:nvSpPr>
        <p:spPr>
          <a:xfrm>
            <a:off x="395536" y="1799059"/>
            <a:ext cx="8229600" cy="4530725"/>
          </a:xfrm>
        </p:spPr>
        <p:txBody>
          <a:bodyPr>
            <a:normAutofit fontScale="92500" lnSpcReduction="20000"/>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110000"/>
              </a:lnSpc>
              <a:spcAft>
                <a:spcPts val="0"/>
              </a:spcAft>
              <a:buClr>
                <a:srgbClr val="DDD800"/>
              </a:buClr>
              <a:buSzPct val="65000"/>
              <a:buFont typeface="Wingdings"/>
              <a:buChar char="n"/>
            </a:pPr>
            <a:r>
              <a:rPr lang="cs-CZ" sz="2000" b="1" dirty="0">
                <a:latin typeface="Tahoma" pitchFamily="18"/>
              </a:rPr>
              <a:t>Politická obec vzniká proto, aby byla k službám občanské společnosti.</a:t>
            </a:r>
            <a:r>
              <a:rPr lang="cs-CZ" sz="2000" dirty="0">
                <a:latin typeface="Tahoma" pitchFamily="18"/>
              </a:rPr>
              <a:t> Občanská společnost je souhrn společenských vztahů a kulturních zdrojů, které jsou nezávislé jak na politické, tak na ekonomické sféře.</a:t>
            </a:r>
          </a:p>
          <a:p>
            <a:pPr marL="0" indent="0" hangingPunct="1">
              <a:lnSpc>
                <a:spcPct val="110000"/>
              </a:lnSpc>
              <a:spcAft>
                <a:spcPts val="0"/>
              </a:spcAft>
              <a:buClr>
                <a:srgbClr val="DDD800"/>
              </a:buClr>
              <a:buSzPct val="65000"/>
              <a:buFont typeface="Wingdings"/>
              <a:buChar char="n"/>
            </a:pPr>
            <a:r>
              <a:rPr lang="cs-CZ" sz="2000" b="1" dirty="0">
                <a:latin typeface="Tahoma" pitchFamily="18"/>
              </a:rPr>
              <a:t>Oddělení společnosti (obyvatelstvo státu) a státu </a:t>
            </a:r>
            <a:r>
              <a:rPr lang="cs-CZ" sz="2000" dirty="0">
                <a:latin typeface="Tahoma" pitchFamily="18"/>
              </a:rPr>
              <a:t>(politicko-právní dílčí systém): stát uvolňuje společnost pro svobodnou interakci, uznává autonomii dílčích sociálních systémů a zříká se intervencí.</a:t>
            </a:r>
          </a:p>
          <a:p>
            <a:pPr marL="0" lvl="0" indent="0" hangingPunct="1">
              <a:lnSpc>
                <a:spcPct val="110000"/>
              </a:lnSpc>
              <a:spcAft>
                <a:spcPts val="0"/>
              </a:spcAft>
              <a:buClr>
                <a:srgbClr val="DDD800"/>
              </a:buClr>
              <a:buSzPct val="65000"/>
              <a:buFont typeface="Wingdings"/>
              <a:buChar char="n"/>
            </a:pPr>
            <a:r>
              <a:rPr lang="cs-CZ" sz="2000" dirty="0">
                <a:latin typeface="Tahoma" pitchFamily="18"/>
              </a:rPr>
              <a:t>Aktivity občanské společnosti – zejména dobrovolnictví a spolupráce v </a:t>
            </a:r>
            <a:r>
              <a:rPr lang="cs-CZ" sz="2000" dirty="0" err="1">
                <a:latin typeface="Tahoma" pitchFamily="18"/>
              </a:rPr>
              <a:t>soukromo</a:t>
            </a:r>
            <a:r>
              <a:rPr lang="cs-CZ" sz="2000" dirty="0">
                <a:latin typeface="Tahoma" pitchFamily="18"/>
              </a:rPr>
              <a:t>-společenské oblasti (tzv. třetí – občanský, nevládní, neziskový – sektor) představují nejpřiměřenější prostředek k rozvíjení sociálního rozměru osoby, která v takových aktivitách může nalézt cestu ke svému plnému vyjádření.</a:t>
            </a:r>
          </a:p>
          <a:p>
            <a:pPr marL="0" lvl="0" indent="0" hangingPunct="1">
              <a:lnSpc>
                <a:spcPct val="110000"/>
              </a:lnSpc>
              <a:spcAft>
                <a:spcPts val="0"/>
              </a:spcAft>
              <a:buClr>
                <a:srgbClr val="DDD800"/>
              </a:buClr>
              <a:buSzPct val="65000"/>
              <a:buFont typeface="Wingdings"/>
              <a:buChar char="n"/>
            </a:pPr>
            <a:r>
              <a:rPr lang="cs-CZ" sz="2000" dirty="0">
                <a:latin typeface="Tahoma" pitchFamily="18"/>
              </a:rPr>
              <a:t>Stát musí vytvořit takový rámec, který by odpovídal svobodné aktivitě společenských subjektů. Občanská společnost je složitá a členitá, obsahuje mnohoznačnosti a protiklady, je místem střetů různých zájmů.</a:t>
            </a:r>
          </a:p>
          <a:p>
            <a:pPr marL="0" lvl="0" indent="0" hangingPunct="1">
              <a:lnSpc>
                <a:spcPct val="110000"/>
              </a:lnSpc>
              <a:spcAft>
                <a:spcPts val="0"/>
              </a:spcAft>
              <a:buClr>
                <a:srgbClr val="DDD800"/>
              </a:buClr>
              <a:buSzPct val="65000"/>
              <a:buFont typeface="Wingdings"/>
              <a:buChar char="n"/>
            </a:pPr>
            <a:r>
              <a:rPr lang="cs-CZ" sz="2000" b="1" dirty="0">
                <a:latin typeface="Tahoma" pitchFamily="18"/>
              </a:rPr>
              <a:t>Politická obec je povinna regulovat své vztahy vůči občanské společnosti podle zásady subsidiarity</a:t>
            </a:r>
            <a:r>
              <a:rPr lang="cs-CZ" sz="2000" dirty="0">
                <a:latin typeface="Tahoma" pitchFamily="18"/>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Komunismus">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899592" y="277813"/>
            <a:ext cx="7330008" cy="8477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Komunismus</a:t>
            </a:r>
            <a:endParaRPr lang="en-US" b="1" dirty="0"/>
          </a:p>
        </p:txBody>
      </p:sp>
      <p:sp>
        <p:nvSpPr>
          <p:cNvPr id="6" name="Rectangle 3"/>
          <p:cNvSpPr txBox="1">
            <a:spLocks noGrp="1"/>
          </p:cNvSpPr>
          <p:nvPr>
            <p:ph type="body" idx="4294967295"/>
          </p:nvPr>
        </p:nvSpPr>
        <p:spPr>
          <a:xfrm>
            <a:off x="539552" y="1268760"/>
            <a:ext cx="8229600" cy="5005387"/>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Historický materialismus: </a:t>
            </a:r>
            <a:r>
              <a:rPr lang="cs-CZ" sz="1800" dirty="0">
                <a:latin typeface="Tahoma" pitchFamily="18"/>
              </a:rPr>
              <a:t>veškerý duševní a duchovní život závisí na usilování lidského rodu o hmotné přežití a je také jeho odrazem. Člověk není výtvorem Boha, ale Bůh je výtvorem člověka. Náboženství je příznakem lidské odcizenosti, „opium lidu“.</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Zákonitost historického vývoje – výrobní způsoby v dějinách:</a:t>
            </a:r>
          </a:p>
          <a:p>
            <a:pPr marL="0" lvl="1" indent="0" hangingPunct="1">
              <a:lnSpc>
                <a:spcPct val="80000"/>
              </a:lnSpc>
              <a:spcBef>
                <a:spcPts val="558"/>
              </a:spcBef>
              <a:spcAft>
                <a:spcPts val="0"/>
              </a:spcAft>
              <a:buClr>
                <a:srgbClr val="FFFFFF"/>
              </a:buClr>
              <a:buSzPct val="65000"/>
              <a:buFont typeface="Wingdings"/>
              <a:buChar char="n"/>
            </a:pPr>
            <a:r>
              <a:rPr lang="cs-CZ" sz="1600" b="1" dirty="0">
                <a:latin typeface="Tahoma" pitchFamily="18"/>
              </a:rPr>
              <a:t>Feudalismus</a:t>
            </a:r>
            <a:r>
              <a:rPr lang="cs-CZ" sz="1600" dirty="0">
                <a:latin typeface="Tahoma" pitchFamily="18"/>
              </a:rPr>
              <a:t>, založený na vztazích nevolnictví mezi majiteli půdy a rolníky, kteří půdu nevlastní</a:t>
            </a:r>
          </a:p>
          <a:p>
            <a:pPr marL="0" lvl="1" indent="0" hangingPunct="1">
              <a:lnSpc>
                <a:spcPct val="80000"/>
              </a:lnSpc>
              <a:spcBef>
                <a:spcPts val="558"/>
              </a:spcBef>
              <a:spcAft>
                <a:spcPts val="0"/>
              </a:spcAft>
              <a:buClr>
                <a:srgbClr val="FFFFFF"/>
              </a:buClr>
              <a:buSzPct val="65000"/>
              <a:buFont typeface="Wingdings"/>
              <a:buChar char="n"/>
            </a:pPr>
            <a:r>
              <a:rPr lang="cs-CZ" sz="1600" b="1" dirty="0">
                <a:latin typeface="Tahoma" pitchFamily="18"/>
              </a:rPr>
              <a:t>Kapitalismus</a:t>
            </a:r>
            <a:r>
              <a:rPr lang="cs-CZ" sz="1600" dirty="0">
                <a:latin typeface="Tahoma" pitchFamily="18"/>
              </a:rPr>
              <a:t>, založený na vztazích vykořisťování mezi majiteli výrobních prostředků a nemajetnými dělníky</a:t>
            </a:r>
          </a:p>
          <a:p>
            <a:pPr marL="0" lvl="1" indent="0" hangingPunct="1">
              <a:lnSpc>
                <a:spcPct val="80000"/>
              </a:lnSpc>
              <a:spcBef>
                <a:spcPts val="558"/>
              </a:spcBef>
              <a:spcAft>
                <a:spcPts val="0"/>
              </a:spcAft>
              <a:buClr>
                <a:srgbClr val="FFFFFF"/>
              </a:buClr>
              <a:buSzPct val="65000"/>
              <a:buFont typeface="Wingdings"/>
              <a:buChar char="n"/>
            </a:pPr>
            <a:r>
              <a:rPr lang="cs-CZ" sz="1600" b="1" dirty="0">
                <a:latin typeface="Tahoma" pitchFamily="18"/>
              </a:rPr>
              <a:t>Komunismus</a:t>
            </a:r>
            <a:r>
              <a:rPr lang="cs-CZ" sz="1600" dirty="0">
                <a:latin typeface="Tahoma" pitchFamily="18"/>
              </a:rPr>
              <a:t>, založený na beztřídní společnosti vyznačující se zrušením soukromého vlastnictví a postupným mizením státu</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Diktatura proletariátu: </a:t>
            </a:r>
            <a:r>
              <a:rPr lang="cs-CZ" sz="1800" dirty="0">
                <a:latin typeface="Tahoma" pitchFamily="18"/>
              </a:rPr>
              <a:t>komunistickou společnost lze vybudovat jedině násilným svržením kapitalistického režimu a zavedením diktatury proletariátu (= vykořisťované třídy). Tento princip zcela popírá základní lidská práva.</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Názor křesťanské sociální etiky</a:t>
            </a:r>
            <a:r>
              <a:rPr lang="cs-CZ" sz="1800" dirty="0">
                <a:latin typeface="Tahoma" pitchFamily="18"/>
              </a:rPr>
              <a:t>: ve všech církevních dokumentech odsuzován pro nerespektování principu lidské důstojnosti, soukromého vlastnictví a demokracie. Sociálně smýšlejícím křesťanům byl však blízký, chtěli využít jeho sociální potenciál – to vedlo k napětí v církvi (teologie osvobození).</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Reálný socialismus">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611560" y="277813"/>
            <a:ext cx="7618040" cy="630237"/>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000" b="1" dirty="0" err="1"/>
              <a:t>Reálný</a:t>
            </a:r>
            <a:r>
              <a:rPr lang="en-US" sz="4000" b="1" dirty="0"/>
              <a:t> </a:t>
            </a:r>
            <a:r>
              <a:rPr lang="en-US" sz="4000" b="1" dirty="0" err="1"/>
              <a:t>socialismus</a:t>
            </a:r>
            <a:endParaRPr lang="en-US" sz="4000" b="1" dirty="0"/>
          </a:p>
        </p:txBody>
      </p:sp>
      <p:sp>
        <p:nvSpPr>
          <p:cNvPr id="6" name="Rectangle 3"/>
          <p:cNvSpPr txBox="1">
            <a:spLocks noGrp="1"/>
          </p:cNvSpPr>
          <p:nvPr>
            <p:ph type="body" idx="4294967295"/>
          </p:nvPr>
        </p:nvSpPr>
        <p:spPr>
          <a:xfrm>
            <a:off x="430213" y="981074"/>
            <a:ext cx="8318251" cy="5616277"/>
          </a:xfrm>
        </p:spPr>
        <p:txBody>
          <a:bodyPr>
            <a:noAutofit/>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342900" indent="-342900" hangingPunct="1">
              <a:lnSpc>
                <a:spcPct val="80000"/>
              </a:lnSpc>
              <a:spcBef>
                <a:spcPts val="638"/>
              </a:spcBef>
              <a:spcAft>
                <a:spcPts val="0"/>
              </a:spcAft>
              <a:buClr>
                <a:srgbClr val="DDD800"/>
              </a:buClr>
              <a:buSzPct val="65000"/>
            </a:pPr>
            <a:r>
              <a:rPr lang="cs-CZ" sz="2400" dirty="0">
                <a:latin typeface="Tahoma" pitchFamily="18"/>
              </a:rPr>
              <a:t>Plný komunismus se v žádném státě nepodařilo vybudovat, socialistické režimy se však o to pokoušely.</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1917: V. I. Lenin – VŘSR v carském Rusku, postupně vznik SSSR.</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Po 2. světové válce v evropských státech obsazených sovětskou armádou (postupně vznik tzv. „železné opony“).</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25. 2. 1948: komunistický převrat v Československu</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Extrémní komunistické režimy v Asii: Čína, Severní Korea, Vietnam</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Latinská Amerika: dlouhodobě levicová, skutečný komunismus však existuje pouze na Kubě a krátkodobě (1970-1973) v Chile – Salvador </a:t>
            </a:r>
            <a:r>
              <a:rPr lang="cs-CZ" sz="1600" dirty="0" err="1">
                <a:latin typeface="Tahoma" pitchFamily="18"/>
              </a:rPr>
              <a:t>Allende</a:t>
            </a:r>
            <a:r>
              <a:rPr lang="cs-CZ" sz="1600" dirty="0">
                <a:latin typeface="Tahoma" pitchFamily="18"/>
              </a:rPr>
              <a:t>. Dnes aktuální ve Venezuele – Hugo </a:t>
            </a:r>
            <a:r>
              <a:rPr lang="cs-CZ" sz="1600" dirty="0" err="1">
                <a:latin typeface="Tahoma" pitchFamily="18"/>
              </a:rPr>
              <a:t>Chávez</a:t>
            </a:r>
            <a:r>
              <a:rPr lang="cs-CZ" sz="1600" dirty="0">
                <a:latin typeface="Tahoma" pitchFamily="18"/>
              </a:rPr>
              <a:t>.</a:t>
            </a:r>
          </a:p>
          <a:p>
            <a:pPr marL="342900" indent="-342900" hangingPunct="1">
              <a:lnSpc>
                <a:spcPct val="80000"/>
              </a:lnSpc>
              <a:spcBef>
                <a:spcPts val="638"/>
              </a:spcBef>
              <a:spcAft>
                <a:spcPts val="0"/>
              </a:spcAft>
              <a:buClr>
                <a:srgbClr val="DDD800"/>
              </a:buClr>
              <a:buSzPct val="65000"/>
            </a:pPr>
            <a:r>
              <a:rPr lang="cs-CZ" sz="2400" dirty="0">
                <a:latin typeface="Tahoma" pitchFamily="18"/>
              </a:rPr>
              <a:t>Ve všech socialistických zemích byla pošlapávána základní lidská práva:</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vyvlastnění soukromého vlastnictví,</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zákaz sdružování a shromažďování,</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cenzura tisku, médií a kultury,</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perzekuce církví a věřících,</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neexistence svobodných voleb,</a:t>
            </a:r>
          </a:p>
          <a:p>
            <a:pPr marL="717749" lvl="2" indent="-285750" hangingPunct="1">
              <a:lnSpc>
                <a:spcPct val="80000"/>
              </a:lnSpc>
              <a:spcBef>
                <a:spcPts val="558"/>
              </a:spcBef>
              <a:spcAft>
                <a:spcPts val="0"/>
              </a:spcAft>
              <a:buClr>
                <a:srgbClr val="FFFFFF"/>
              </a:buClr>
              <a:buSzPct val="65000"/>
            </a:pPr>
            <a:r>
              <a:rPr lang="cs-CZ" sz="1600" dirty="0">
                <a:latin typeface="Tahoma" pitchFamily="18"/>
              </a:rPr>
              <a:t>centrální řízení ekonomiky.</a:t>
            </a:r>
          </a:p>
          <a:p>
            <a:pPr marL="342900" indent="-342900" hangingPunct="1">
              <a:lnSpc>
                <a:spcPct val="80000"/>
              </a:lnSpc>
              <a:spcBef>
                <a:spcPts val="638"/>
              </a:spcBef>
              <a:spcAft>
                <a:spcPts val="0"/>
              </a:spcAft>
              <a:buClr>
                <a:srgbClr val="DDD800"/>
              </a:buClr>
              <a:buSzPct val="65000"/>
            </a:pPr>
            <a:r>
              <a:rPr lang="cs-CZ" sz="2400" dirty="0">
                <a:latin typeface="Tahoma" pitchFamily="18"/>
              </a:rPr>
              <a:t>Zánik socialismu v Evropě (1989) byl důsledkem jeho ekonomického zaostávání.</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Další politické systémy 20. století">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23528" y="260648"/>
            <a:ext cx="8229600" cy="86099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3600" b="1" dirty="0" err="1"/>
              <a:t>Další</a:t>
            </a:r>
            <a:r>
              <a:rPr lang="en-US" sz="3600" b="1" dirty="0"/>
              <a:t> </a:t>
            </a:r>
            <a:r>
              <a:rPr lang="en-US" sz="3600" b="1" dirty="0" err="1"/>
              <a:t>politické</a:t>
            </a:r>
            <a:r>
              <a:rPr lang="en-US" sz="3600" b="1" dirty="0"/>
              <a:t> </a:t>
            </a:r>
            <a:r>
              <a:rPr lang="en-US" sz="3600" b="1" dirty="0" err="1"/>
              <a:t>systémy</a:t>
            </a:r>
            <a:r>
              <a:rPr lang="en-US" sz="3600" b="1" dirty="0"/>
              <a:t> 20. </a:t>
            </a:r>
            <a:r>
              <a:rPr lang="en-US" sz="3600" b="1" dirty="0" err="1"/>
              <a:t>století</a:t>
            </a:r>
            <a:endParaRPr lang="en-US" sz="3600" b="1" dirty="0"/>
          </a:p>
        </p:txBody>
      </p:sp>
      <p:sp>
        <p:nvSpPr>
          <p:cNvPr id="6" name="Rectangle 3"/>
          <p:cNvSpPr txBox="1">
            <a:spLocks noGrp="1"/>
          </p:cNvSpPr>
          <p:nvPr>
            <p:ph type="body" idx="4294967295"/>
          </p:nvPr>
        </p:nvSpPr>
        <p:spPr>
          <a:xfrm>
            <a:off x="395536" y="1268760"/>
            <a:ext cx="8229600" cy="506412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90000"/>
              </a:lnSpc>
              <a:spcBef>
                <a:spcPts val="638"/>
              </a:spcBef>
              <a:spcAft>
                <a:spcPts val="0"/>
              </a:spcAft>
              <a:buClr>
                <a:srgbClr val="DDD800"/>
              </a:buClr>
              <a:buSzPct val="65000"/>
              <a:buFont typeface="Wingdings"/>
              <a:buChar char="n"/>
            </a:pPr>
            <a:r>
              <a:rPr lang="cs-CZ" sz="2400" b="1" dirty="0">
                <a:latin typeface="Tahoma" pitchFamily="18"/>
              </a:rPr>
              <a:t>Nacismus</a:t>
            </a:r>
            <a:r>
              <a:rPr lang="cs-CZ" sz="2400" dirty="0">
                <a:latin typeface="Tahoma" pitchFamily="18"/>
              </a:rPr>
              <a:t>: nebyl církví odsuzován tak často a jednoznačně jako komunismus, protože neměl v programu ateismus. Pius XI.: encyklika </a:t>
            </a:r>
            <a:r>
              <a:rPr lang="cs-CZ" sz="2400" dirty="0" err="1">
                <a:latin typeface="Tahoma" pitchFamily="18"/>
              </a:rPr>
              <a:t>Mit</a:t>
            </a:r>
            <a:r>
              <a:rPr lang="cs-CZ" sz="2400" dirty="0">
                <a:latin typeface="Tahoma" pitchFamily="18"/>
              </a:rPr>
              <a:t> </a:t>
            </a:r>
            <a:r>
              <a:rPr lang="cs-CZ" sz="2400" dirty="0" err="1">
                <a:latin typeface="Tahoma" pitchFamily="18"/>
              </a:rPr>
              <a:t>brennender</a:t>
            </a:r>
            <a:r>
              <a:rPr lang="cs-CZ" sz="2400" dirty="0">
                <a:latin typeface="Tahoma" pitchFamily="18"/>
              </a:rPr>
              <a:t> </a:t>
            </a:r>
            <a:r>
              <a:rPr lang="cs-CZ" sz="2400" dirty="0" err="1">
                <a:latin typeface="Tahoma" pitchFamily="18"/>
              </a:rPr>
              <a:t>Sorge</a:t>
            </a:r>
            <a:r>
              <a:rPr lang="cs-CZ" sz="2400" dirty="0">
                <a:latin typeface="Tahoma" pitchFamily="18"/>
              </a:rPr>
              <a:t> (1937, určena německému národu, ale čtena všude jinde, srovnává nacismus s komunismem). Dodnes nevyřešená historická otázka vztahu papeže Pia XII. (1939-1958) k nacismu.</a:t>
            </a:r>
          </a:p>
          <a:p>
            <a:pPr marL="0" lvl="0" indent="0" hangingPunct="1">
              <a:lnSpc>
                <a:spcPct val="90000"/>
              </a:lnSpc>
              <a:spcBef>
                <a:spcPts val="638"/>
              </a:spcBef>
              <a:spcAft>
                <a:spcPts val="0"/>
              </a:spcAft>
              <a:buClr>
                <a:srgbClr val="DDD800"/>
              </a:buClr>
              <a:buSzPct val="65000"/>
              <a:buFont typeface="Wingdings"/>
              <a:buChar char="n"/>
            </a:pPr>
            <a:r>
              <a:rPr lang="cs-CZ" sz="2400" b="1" dirty="0">
                <a:latin typeface="Tahoma" pitchFamily="18"/>
              </a:rPr>
              <a:t>Politický islám </a:t>
            </a:r>
            <a:r>
              <a:rPr lang="cs-CZ" sz="2400" dirty="0">
                <a:latin typeface="Tahoma" pitchFamily="18"/>
              </a:rPr>
              <a:t>(57 států sdruženo v Organizaci islámské konference): neodpovídá principům KSE (nerovnost ženy a muže, vyznavačů islámu a jiných náboženství, svatá válka), církev se však o tom výslovně nezmiňuje.</a:t>
            </a:r>
          </a:p>
          <a:p>
            <a:pPr marL="0" lvl="0" indent="0" hangingPunct="1">
              <a:lnSpc>
                <a:spcPct val="90000"/>
              </a:lnSpc>
              <a:spcBef>
                <a:spcPts val="638"/>
              </a:spcBef>
              <a:spcAft>
                <a:spcPts val="0"/>
              </a:spcAft>
              <a:buClr>
                <a:srgbClr val="DDD800"/>
              </a:buClr>
              <a:buSzPct val="65000"/>
              <a:buFont typeface="Wingdings"/>
              <a:buChar char="n"/>
            </a:pPr>
            <a:r>
              <a:rPr lang="cs-CZ" sz="2400" b="1" dirty="0">
                <a:latin typeface="Tahoma" pitchFamily="18"/>
              </a:rPr>
              <a:t>Liberální kapitalismus</a:t>
            </a:r>
            <a:r>
              <a:rPr lang="cs-CZ" sz="2400" dirty="0">
                <a:latin typeface="Tahoma" pitchFamily="18"/>
              </a:rPr>
              <a:t>: nenaplňuje principy KSE, pokud nevytváří na státní i globální úrovni podmínky pro důstojný život každé lidské osoby.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800 zadržených, násilné zákroky. Policie v Moskvě zasahovala na demonstraci  za svobodné volby | iROZHLAS - spolehlivé zprávy"/>
          <p:cNvPicPr>
            <a:picLocks noChangeAspect="1" noChangeArrowheads="1"/>
          </p:cNvPicPr>
          <p:nvPr/>
        </p:nvPicPr>
        <p:blipFill>
          <a:blip r:embed="rId2" cstate="print"/>
          <a:srcRect/>
          <a:stretch>
            <a:fillRect/>
          </a:stretch>
        </p:blipFill>
        <p:spPr bwMode="auto">
          <a:xfrm>
            <a:off x="3052379" y="2060848"/>
            <a:ext cx="6091621" cy="4797152"/>
          </a:xfrm>
          <a:prstGeom prst="rect">
            <a:avLst/>
          </a:prstGeom>
          <a:noFill/>
        </p:spPr>
      </p:pic>
      <p:sp>
        <p:nvSpPr>
          <p:cNvPr id="2" name="Nadpis 1"/>
          <p:cNvSpPr>
            <a:spLocks noGrp="1"/>
          </p:cNvSpPr>
          <p:nvPr>
            <p:ph type="title"/>
          </p:nvPr>
        </p:nvSpPr>
        <p:spPr>
          <a:xfrm>
            <a:off x="251520" y="188641"/>
            <a:ext cx="6624736" cy="1872207"/>
          </a:xfrm>
        </p:spPr>
        <p:txBody>
          <a:bodyPr>
            <a:normAutofit fontScale="90000"/>
          </a:bodyPr>
          <a:lstStyle/>
          <a:p>
            <a:r>
              <a:rPr lang="cs-CZ" sz="6600" b="1" dirty="0"/>
              <a:t>Současný systém v Rusku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5E65BC-18FC-4445-9974-1C4C59A9377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C7475F1-4BA3-48F5-B61A-3A957EAB9309}"/>
              </a:ext>
            </a:extLst>
          </p:cNvPr>
          <p:cNvSpPr>
            <a:spLocks noGrp="1"/>
          </p:cNvSpPr>
          <p:nvPr>
            <p:ph idx="1"/>
          </p:nvPr>
        </p:nvSpPr>
        <p:spPr/>
        <p:txBody>
          <a:bodyPr/>
          <a:lstStyle/>
          <a:p>
            <a:endParaRPr lang="cs-CZ"/>
          </a:p>
        </p:txBody>
      </p:sp>
      <p:pic>
        <p:nvPicPr>
          <p:cNvPr id="1026" name="Picture 2" descr="Ruský patriarcha Kirill obviňuje z války na Ukrajině průvody gay hrdosti">
            <a:extLst>
              <a:ext uri="{FF2B5EF4-FFF2-40B4-BE49-F238E27FC236}">
                <a16:creationId xmlns:a16="http://schemas.microsoft.com/office/drawing/2014/main" id="{7E453BBF-193C-4304-8720-C186D50F3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6184"/>
            <a:ext cx="7704856" cy="47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73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řirozené právo">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430212" y="290736"/>
            <a:ext cx="8229600" cy="7747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Přirozené</a:t>
            </a:r>
            <a:r>
              <a:rPr lang="en-US" b="1" dirty="0"/>
              <a:t> </a:t>
            </a:r>
            <a:r>
              <a:rPr lang="en-US" b="1" dirty="0" err="1"/>
              <a:t>právo</a:t>
            </a:r>
            <a:endParaRPr lang="en-US" b="1" dirty="0"/>
          </a:p>
        </p:txBody>
      </p:sp>
      <p:sp>
        <p:nvSpPr>
          <p:cNvPr id="6" name="Rectangle 3"/>
          <p:cNvSpPr txBox="1">
            <a:spLocks noGrp="1"/>
          </p:cNvSpPr>
          <p:nvPr>
            <p:ph type="body" idx="4294967295"/>
          </p:nvPr>
        </p:nvSpPr>
        <p:spPr>
          <a:xfrm>
            <a:off x="430212" y="1052736"/>
            <a:ext cx="8713788" cy="5395913"/>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2000">
                <a:latin typeface="Tahoma" pitchFamily="18"/>
              </a:rPr>
              <a:t>Právo ustanovené státem (tzv. pozitivní právo) je zásadně nutno legitimovat. To je možné jedině na základě norem, které platí nezávisle na státní moci, ale vycházejí z přirozenosti člověka (srov. přirozený zákon v etice).</a:t>
            </a:r>
          </a:p>
          <a:p>
            <a:pPr marL="0" lvl="0" indent="0" hangingPunct="1">
              <a:lnSpc>
                <a:spcPct val="80000"/>
              </a:lnSpc>
              <a:spcBef>
                <a:spcPts val="638"/>
              </a:spcBef>
              <a:spcAft>
                <a:spcPts val="0"/>
              </a:spcAft>
              <a:buClr>
                <a:srgbClr val="DDD800"/>
              </a:buClr>
              <a:buSzPct val="65000"/>
              <a:buFont typeface="Wingdings"/>
              <a:buChar char="n"/>
            </a:pPr>
            <a:r>
              <a:rPr lang="cs-CZ" sz="2000">
                <a:latin typeface="Tahoma" pitchFamily="18"/>
              </a:rPr>
              <a:t>Klasické přirozené právo – Tomáš Akvinský, teorie přirozeného zákona (lex naturalis):</a:t>
            </a:r>
          </a:p>
          <a:p>
            <a:pPr marL="0" lvl="1" indent="0" hangingPunct="1">
              <a:lnSpc>
                <a:spcPct val="80000"/>
              </a:lnSpc>
              <a:spcBef>
                <a:spcPts val="558"/>
              </a:spcBef>
              <a:spcAft>
                <a:spcPts val="0"/>
              </a:spcAft>
              <a:buClr>
                <a:srgbClr val="FFFFFF"/>
              </a:buClr>
              <a:buSzPct val="65000"/>
              <a:buFont typeface="Wingdings"/>
              <a:buChar char="n"/>
            </a:pPr>
            <a:r>
              <a:rPr lang="cs-CZ" sz="1800">
                <a:latin typeface="Tahoma" pitchFamily="18"/>
              </a:rPr>
              <a:t>člověk má </a:t>
            </a:r>
            <a:r>
              <a:rPr lang="cs-CZ" sz="1800" i="1">
                <a:latin typeface="Tahoma" pitchFamily="18"/>
              </a:rPr>
              <a:t>přirozené sklony – existenciální cíle</a:t>
            </a:r>
            <a:r>
              <a:rPr lang="cs-CZ" sz="1800">
                <a:latin typeface="Tahoma" pitchFamily="18"/>
              </a:rPr>
              <a:t> (k sebezachování, k rodinné interakci, ke společnosti, ke světonázorově-náboženské orientaci),</a:t>
            </a:r>
          </a:p>
          <a:p>
            <a:pPr marL="0" lvl="1" indent="0" hangingPunct="1">
              <a:lnSpc>
                <a:spcPct val="80000"/>
              </a:lnSpc>
              <a:spcBef>
                <a:spcPts val="558"/>
              </a:spcBef>
              <a:spcAft>
                <a:spcPts val="0"/>
              </a:spcAft>
              <a:buClr>
                <a:srgbClr val="FFFFFF"/>
              </a:buClr>
              <a:buSzPct val="65000"/>
              <a:buFont typeface="Wingdings"/>
              <a:buChar char="n"/>
            </a:pPr>
            <a:r>
              <a:rPr lang="cs-CZ" sz="1800">
                <a:latin typeface="Tahoma" pitchFamily="18"/>
              </a:rPr>
              <a:t>Tyto cíle je třeba rozumem uvést do určitého řádu a řídit je mravními zákony.</a:t>
            </a:r>
          </a:p>
          <a:p>
            <a:pPr marL="0" lvl="1" indent="0" hangingPunct="1">
              <a:lnSpc>
                <a:spcPct val="80000"/>
              </a:lnSpc>
              <a:spcBef>
                <a:spcPts val="558"/>
              </a:spcBef>
              <a:spcAft>
                <a:spcPts val="0"/>
              </a:spcAft>
              <a:buClr>
                <a:srgbClr val="FFFFFF"/>
              </a:buClr>
              <a:buSzPct val="65000"/>
              <a:buFont typeface="Wingdings"/>
              <a:buChar char="n"/>
            </a:pPr>
            <a:r>
              <a:rPr lang="cs-CZ" sz="1800">
                <a:latin typeface="Tahoma" pitchFamily="18"/>
              </a:rPr>
              <a:t>Mravní zákony vycházejí z víry a ze Zjevení.</a:t>
            </a:r>
          </a:p>
          <a:p>
            <a:pPr marL="0" lvl="0" indent="0" hangingPunct="1">
              <a:lnSpc>
                <a:spcPct val="80000"/>
              </a:lnSpc>
              <a:spcBef>
                <a:spcPts val="638"/>
              </a:spcBef>
              <a:spcAft>
                <a:spcPts val="0"/>
              </a:spcAft>
              <a:buClr>
                <a:srgbClr val="DDD800"/>
              </a:buClr>
              <a:buSzPct val="65000"/>
              <a:buFont typeface="Wingdings"/>
              <a:buChar char="n"/>
            </a:pPr>
            <a:r>
              <a:rPr lang="cs-CZ" sz="2000">
                <a:latin typeface="Tahoma" pitchFamily="18"/>
              </a:rPr>
              <a:t>Novověké přirozené právo: rozlišuje etický prostor na oblast toho, co je správné (otázky spravedlnosti – právní povinnosti) a na oblast toho, co je dobré (otázky dobrého života – povinnosti ctností); oba typy vyplývají z kategorického imperativu: „Jednej jen podle té maximy (zásady), od níž můžeš zároveň chtít, aby se stala obecným zákonem“ (Kant).</a:t>
            </a:r>
          </a:p>
          <a:p>
            <a:pPr marL="0" lvl="1" indent="0" hangingPunct="1">
              <a:lnSpc>
                <a:spcPct val="80000"/>
              </a:lnSpc>
              <a:spcBef>
                <a:spcPts val="558"/>
              </a:spcBef>
              <a:spcAft>
                <a:spcPts val="0"/>
              </a:spcAft>
              <a:buClr>
                <a:srgbClr val="FFFFFF"/>
              </a:buClr>
              <a:buSzPct val="65000"/>
              <a:buFont typeface="Wingdings"/>
              <a:buChar char="n"/>
            </a:pPr>
            <a:r>
              <a:rPr lang="cs-CZ" sz="1800">
                <a:latin typeface="Tahoma" pitchFamily="18"/>
              </a:rPr>
              <a:t>Právní povinnosti: jde o to, co dlužíme druhým lidem na základě jejich práv; jsou normou pouze pro vnější chování vůči druhým; 4.-8. přikázání Desatera.</a:t>
            </a:r>
          </a:p>
          <a:p>
            <a:pPr marL="0" lvl="1" indent="0" hangingPunct="1">
              <a:lnSpc>
                <a:spcPct val="80000"/>
              </a:lnSpc>
              <a:spcBef>
                <a:spcPts val="558"/>
              </a:spcBef>
              <a:spcAft>
                <a:spcPts val="0"/>
              </a:spcAft>
              <a:buClr>
                <a:srgbClr val="FFFFFF"/>
              </a:buClr>
              <a:buSzPct val="65000"/>
              <a:buFont typeface="Wingdings"/>
              <a:buChar char="n"/>
            </a:pPr>
            <a:r>
              <a:rPr lang="cs-CZ" sz="1800">
                <a:latin typeface="Tahoma" pitchFamily="18"/>
              </a:rPr>
              <a:t>Povinnosti ctnosti: oblast dobra přesahuje to, co si navzájem dlužíme ve smyslu právních povinností; nejde jen o vnější chování, ale také o vnitřní smýšlení, o mravní motivaci; cíle: vlastní dokonalost, cizí blaženost (láska)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ozitivní právo">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95536" y="421159"/>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Pozitivní</a:t>
            </a:r>
            <a:r>
              <a:rPr lang="en-US" b="1" dirty="0"/>
              <a:t> </a:t>
            </a:r>
            <a:r>
              <a:rPr lang="en-US" b="1" dirty="0" err="1"/>
              <a:t>právo</a:t>
            </a:r>
            <a:endParaRPr lang="en-US" b="1" dirty="0"/>
          </a:p>
        </p:txBody>
      </p:sp>
      <p:sp>
        <p:nvSpPr>
          <p:cNvPr id="6" name="Rectangle 3"/>
          <p:cNvSpPr txBox="1">
            <a:spLocks noGrp="1"/>
          </p:cNvSpPr>
          <p:nvPr>
            <p:ph type="body" idx="4294967295"/>
          </p:nvPr>
        </p:nvSpPr>
        <p:spPr>
          <a:xfrm>
            <a:off x="395536" y="1916832"/>
            <a:ext cx="8229600" cy="4357439"/>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Zákony vydávané politickou autoritou musí být spravedlivé: odpovídat lidské důstojnosti a směřovat ke společnému dobru.</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Občan není ve svědomí vázán poslouchat zákony, které jsou v rozporu s požadavky mravního řádu, se základními lidskými právy nebo s učením evangelia. Je závažnou povinností svědomí, aby člověk nespolupracoval ani formálně na takových praktikách, které jsou sice povoleny občanským zákonem, ale příčí se zákonu Božímu (KSNC 399).</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Konfliktní pole: zákony omezující lidská práva (zvláště v totalitních režimech), otázky lékařské etiky pro lékaře a zdravotnické pracovníky (např. vykonávání potratů), povinnost vojenské služby apod.</a:t>
            </a:r>
          </a:p>
          <a:p>
            <a:pPr marL="0" lvl="0" indent="0" hangingPunct="1">
              <a:lnSpc>
                <a:spcPct val="80000"/>
              </a:lnSpc>
              <a:spcBef>
                <a:spcPts val="638"/>
              </a:spcBef>
              <a:spcAft>
                <a:spcPts val="0"/>
              </a:spcAft>
              <a:buClr>
                <a:srgbClr val="DDD800"/>
              </a:buClr>
              <a:buSzPct val="65000"/>
              <a:buFont typeface="Wingdings"/>
              <a:buChar char="n"/>
            </a:pPr>
            <a:r>
              <a:rPr lang="cs-CZ" sz="2000" dirty="0">
                <a:latin typeface="Tahoma" pitchFamily="18"/>
              </a:rPr>
              <a:t>Je oprávněné odporovat autoritě, pokud závažně a opakovaně porušuje zásady přirozeného práva. Odpor proti autoritě je zaměřen na to, aby se zdůraznila platnost odlišného stanoviska, a to jak tehdy, když se usiluje o dosažení částečné změny (např. modifikace některých zákonů), tak tehdy, když se bojuje o radikální změnu situace (400).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Klíčová slova">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0" y="277813"/>
            <a:ext cx="8229600" cy="84613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a:t>Klíčová slova</a:t>
            </a:r>
          </a:p>
        </p:txBody>
      </p:sp>
      <p:sp>
        <p:nvSpPr>
          <p:cNvPr id="6" name="Rectangle 3"/>
          <p:cNvSpPr txBox="1">
            <a:spLocks noGrp="1"/>
          </p:cNvSpPr>
          <p:nvPr>
            <p:ph type="body" idx="4294967295"/>
          </p:nvPr>
        </p:nvSpPr>
        <p:spPr>
          <a:xfrm>
            <a:off x="915988" y="1123950"/>
            <a:ext cx="8228012" cy="5078413"/>
          </a:xfrm>
        </p:spPr>
        <p:txBody>
          <a:bodyPr>
            <a:normAutofit lnSpcReduction="10000"/>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Politologie, politická filozofie</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Monarchie, aristokracie, demokracie</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Stát, státní moc</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Dvojí obec – církevní a světská</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Společenská smlouva</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Civilní náboženství</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Demokracie</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Občanská společnost</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Politické systémy: liberalismus, komunismus, socialismus, nacismus, politický islám</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Přirozené a pozitivní právo</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Trest smrti – milost – amnestie</a:t>
            </a:r>
          </a:p>
          <a:p>
            <a:pPr marL="0" lvl="0" indent="0" hangingPunct="1">
              <a:lnSpc>
                <a:spcPct val="90000"/>
              </a:lnSpc>
              <a:spcBef>
                <a:spcPts val="638"/>
              </a:spcBef>
              <a:spcAft>
                <a:spcPts val="0"/>
              </a:spcAft>
              <a:buClr>
                <a:srgbClr val="DDD800"/>
              </a:buClr>
              <a:buSzPct val="65000"/>
              <a:buFont typeface="Wingdings"/>
              <a:buChar char="n"/>
            </a:pPr>
            <a:r>
              <a:rPr lang="cs-CZ" sz="2400">
                <a:latin typeface="Tahoma" pitchFamily="18"/>
              </a:rPr>
              <a:t>Politická situace v ČR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Ozbrojený odpor proti útlaku">
    <p:spTree>
      <p:nvGrpSpPr>
        <p:cNvPr id="1" name=""/>
        <p:cNvGrpSpPr/>
        <p:nvPr/>
      </p:nvGrpSpPr>
      <p:grpSpPr>
        <a:xfrm>
          <a:off x="0" y="0"/>
          <a:ext cx="0" cy="0"/>
          <a:chOff x="0" y="0"/>
          <a:chExt cx="0" cy="0"/>
        </a:xfrm>
      </p:grpSpPr>
      <p:sp>
        <p:nvSpPr>
          <p:cNvPr id="5" name="Rectangle 1026"/>
          <p:cNvSpPr txBox="1">
            <a:spLocks noGrp="1"/>
          </p:cNvSpPr>
          <p:nvPr>
            <p:ph type="title" idx="4294967295"/>
          </p:nvPr>
        </p:nvSpPr>
        <p:spPr>
          <a:xfrm>
            <a:off x="539552" y="349598"/>
            <a:ext cx="8229600" cy="8477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Ozbrojený</a:t>
            </a:r>
            <a:r>
              <a:rPr lang="en-US" b="1" dirty="0"/>
              <a:t> </a:t>
            </a:r>
            <a:r>
              <a:rPr lang="en-US" b="1" dirty="0" err="1"/>
              <a:t>odpor</a:t>
            </a:r>
            <a:r>
              <a:rPr lang="en-US" b="1" dirty="0"/>
              <a:t> </a:t>
            </a:r>
            <a:r>
              <a:rPr lang="en-US" b="1" dirty="0" err="1"/>
              <a:t>proti</a:t>
            </a:r>
            <a:r>
              <a:rPr lang="en-US" b="1" dirty="0"/>
              <a:t> </a:t>
            </a:r>
            <a:r>
              <a:rPr lang="en-US" b="1" dirty="0" err="1"/>
              <a:t>útlaku</a:t>
            </a:r>
            <a:endParaRPr lang="en-US" b="1" dirty="0"/>
          </a:p>
        </p:txBody>
      </p:sp>
      <p:sp>
        <p:nvSpPr>
          <p:cNvPr id="6" name="Rectangle 1027"/>
          <p:cNvSpPr txBox="1">
            <a:spLocks noGrp="1"/>
          </p:cNvSpPr>
          <p:nvPr>
            <p:ph type="body" idx="4294967295"/>
          </p:nvPr>
        </p:nvSpPr>
        <p:spPr>
          <a:xfrm>
            <a:off x="539552" y="1268760"/>
            <a:ext cx="8229600" cy="4933950"/>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2400">
                <a:latin typeface="Tahoma" pitchFamily="18"/>
              </a:rPr>
              <a:t>„Odpor vůči útlaku politické moci může oprávněně sáhnout ke zbraním jen tehdy, když jsou splněny zároveň všechny tyto podmínky:</a:t>
            </a:r>
          </a:p>
          <a:p>
            <a:pPr marL="0" lvl="1" indent="0" hangingPunct="1">
              <a:lnSpc>
                <a:spcPct val="80000"/>
              </a:lnSpc>
              <a:spcBef>
                <a:spcPts val="558"/>
              </a:spcBef>
              <a:spcAft>
                <a:spcPts val="0"/>
              </a:spcAft>
              <a:buClr>
                <a:srgbClr val="FFFFFF"/>
              </a:buClr>
              <a:buSzPct val="65000"/>
              <a:buFont typeface="Wingdings"/>
              <a:buChar char="n"/>
            </a:pPr>
            <a:r>
              <a:rPr lang="cs-CZ" sz="2000">
                <a:latin typeface="Tahoma" pitchFamily="18"/>
              </a:rPr>
              <a:t>1. v případě jistého, závažného a dlouhodobého porušování základních lidských práv;</a:t>
            </a:r>
          </a:p>
          <a:p>
            <a:pPr marL="0" lvl="1" indent="0" hangingPunct="1">
              <a:lnSpc>
                <a:spcPct val="80000"/>
              </a:lnSpc>
              <a:spcBef>
                <a:spcPts val="558"/>
              </a:spcBef>
              <a:spcAft>
                <a:spcPts val="0"/>
              </a:spcAft>
              <a:buClr>
                <a:srgbClr val="FFFFFF"/>
              </a:buClr>
              <a:buSzPct val="65000"/>
              <a:buFont typeface="Wingdings"/>
              <a:buChar char="n"/>
            </a:pPr>
            <a:r>
              <a:rPr lang="cs-CZ" sz="2000">
                <a:latin typeface="Tahoma" pitchFamily="18"/>
              </a:rPr>
              <a:t>2. když byly vyčerpány všechny pokusy dosáhnout změny jinými cestami;</a:t>
            </a:r>
          </a:p>
          <a:p>
            <a:pPr marL="0" lvl="1" indent="0" hangingPunct="1">
              <a:lnSpc>
                <a:spcPct val="80000"/>
              </a:lnSpc>
              <a:spcBef>
                <a:spcPts val="558"/>
              </a:spcBef>
              <a:spcAft>
                <a:spcPts val="0"/>
              </a:spcAft>
              <a:buClr>
                <a:srgbClr val="FFFFFF"/>
              </a:buClr>
              <a:buSzPct val="65000"/>
              <a:buFont typeface="Wingdings"/>
              <a:buChar char="n"/>
            </a:pPr>
            <a:r>
              <a:rPr lang="cs-CZ" sz="2000">
                <a:latin typeface="Tahoma" pitchFamily="18"/>
              </a:rPr>
              <a:t>3. když se tím nevyvolají ještě horší nepořádky;</a:t>
            </a:r>
          </a:p>
          <a:p>
            <a:pPr marL="0" lvl="1" indent="0" hangingPunct="1">
              <a:lnSpc>
                <a:spcPct val="80000"/>
              </a:lnSpc>
              <a:spcBef>
                <a:spcPts val="558"/>
              </a:spcBef>
              <a:spcAft>
                <a:spcPts val="0"/>
              </a:spcAft>
              <a:buClr>
                <a:srgbClr val="FFFFFF"/>
              </a:buClr>
              <a:buSzPct val="65000"/>
              <a:buFont typeface="Wingdings"/>
              <a:buChar char="n"/>
            </a:pPr>
            <a:r>
              <a:rPr lang="cs-CZ" sz="2000">
                <a:latin typeface="Tahoma" pitchFamily="18"/>
              </a:rPr>
              <a:t>4. když je oprávněná naděje na úspěch;</a:t>
            </a:r>
          </a:p>
          <a:p>
            <a:pPr marL="0" lvl="1" indent="0" hangingPunct="1">
              <a:lnSpc>
                <a:spcPct val="80000"/>
              </a:lnSpc>
              <a:spcBef>
                <a:spcPts val="558"/>
              </a:spcBef>
              <a:spcAft>
                <a:spcPts val="0"/>
              </a:spcAft>
              <a:buClr>
                <a:srgbClr val="FFFFFF"/>
              </a:buClr>
              <a:buSzPct val="65000"/>
              <a:buFont typeface="Wingdings"/>
              <a:buChar char="n"/>
            </a:pPr>
            <a:r>
              <a:rPr lang="cs-CZ" sz="2000">
                <a:latin typeface="Tahoma" pitchFamily="18"/>
              </a:rPr>
              <a:t>5. není-li možné rozumně předvídat lepší řešení“ (KKC 2243).</a:t>
            </a:r>
          </a:p>
          <a:p>
            <a:pPr marL="0" lvl="0" indent="0" hangingPunct="1">
              <a:lnSpc>
                <a:spcPct val="80000"/>
              </a:lnSpc>
              <a:spcBef>
                <a:spcPts val="638"/>
              </a:spcBef>
              <a:spcAft>
                <a:spcPts val="0"/>
              </a:spcAft>
              <a:buClr>
                <a:srgbClr val="DDD800"/>
              </a:buClr>
              <a:buSzPct val="65000"/>
              <a:buFont typeface="Wingdings"/>
              <a:buChar char="n"/>
            </a:pPr>
            <a:r>
              <a:rPr lang="cs-CZ" sz="2400">
                <a:latin typeface="Tahoma" pitchFamily="18"/>
              </a:rPr>
              <a:t>Ozbrojený boj je extrémním prostředkem, jak ukončit „zřejmou a dlouhou tyranii, která závažně porušuje základní lidská práva a nebezpečně poškozuje společné dobro země“ (PP 31). Za lepší se považuje cesta pasivní rezistence, která lépe odpovídá mravním zásadám a není méně úspěšná.</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Trestní právo">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0" y="277813"/>
            <a:ext cx="8229600" cy="7032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000" b="1"/>
              <a:t>Trestní právo</a:t>
            </a:r>
          </a:p>
        </p:txBody>
      </p:sp>
      <p:sp>
        <p:nvSpPr>
          <p:cNvPr id="6" name="Rectangle 3"/>
          <p:cNvSpPr txBox="1">
            <a:spLocks noGrp="1"/>
          </p:cNvSpPr>
          <p:nvPr>
            <p:ph type="body" idx="4294967295"/>
          </p:nvPr>
        </p:nvSpPr>
        <p:spPr>
          <a:xfrm>
            <a:off x="395536" y="1196752"/>
            <a:ext cx="8435975" cy="5149850"/>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Nejsilnější právní prostředek, jímž stát omezuje jednotlivce a jeho lidská práva. ČR je na 3. místě v EU (po Rumunsku a Bulharsku) v počtu vězněných osob. Účinnost vězení pro nápravu provinilých je však minimální – je třeba hledat alternativní tresty.</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Trestání</a:t>
            </a:r>
            <a:r>
              <a:rPr lang="cs-CZ" sz="1800" dirty="0">
                <a:latin typeface="Tahoma" pitchFamily="18"/>
              </a:rPr>
              <a:t> těch, kdo se dopustili protizákonného jednání, slouží:</a:t>
            </a:r>
          </a:p>
          <a:p>
            <a:pPr marL="0" lvl="1" indent="0" hangingPunct="1">
              <a:lnSpc>
                <a:spcPct val="80000"/>
              </a:lnSpc>
              <a:spcBef>
                <a:spcPts val="558"/>
              </a:spcBef>
              <a:spcAft>
                <a:spcPts val="0"/>
              </a:spcAft>
              <a:buClr>
                <a:srgbClr val="FFFFFF"/>
              </a:buClr>
              <a:buSzPct val="65000"/>
              <a:buFont typeface="Wingdings"/>
              <a:buChar char="n"/>
            </a:pPr>
            <a:r>
              <a:rPr lang="cs-CZ" sz="1800" dirty="0">
                <a:latin typeface="Tahoma" pitchFamily="18"/>
              </a:rPr>
              <a:t>K ochraně veřejného pořádku a zajištění bezpečnosti osob</a:t>
            </a:r>
          </a:p>
          <a:p>
            <a:pPr marL="0" lvl="1" indent="0" hangingPunct="1">
              <a:lnSpc>
                <a:spcPct val="80000"/>
              </a:lnSpc>
              <a:spcBef>
                <a:spcPts val="558"/>
              </a:spcBef>
              <a:spcAft>
                <a:spcPts val="0"/>
              </a:spcAft>
              <a:buClr>
                <a:srgbClr val="FFFFFF"/>
              </a:buClr>
              <a:buSzPct val="65000"/>
              <a:buFont typeface="Wingdings"/>
              <a:buChar char="n"/>
            </a:pPr>
            <a:r>
              <a:rPr lang="cs-CZ" sz="1800" dirty="0">
                <a:latin typeface="Tahoma" pitchFamily="18"/>
              </a:rPr>
              <a:t>K nápravě provinilce</a:t>
            </a:r>
          </a:p>
          <a:p>
            <a:pPr marL="0" lvl="1" indent="0" hangingPunct="1">
              <a:lnSpc>
                <a:spcPct val="80000"/>
              </a:lnSpc>
              <a:spcBef>
                <a:spcPts val="558"/>
              </a:spcBef>
              <a:spcAft>
                <a:spcPts val="0"/>
              </a:spcAft>
              <a:buClr>
                <a:srgbClr val="FFFFFF"/>
              </a:buClr>
              <a:buSzPct val="65000"/>
              <a:buFont typeface="Wingdings"/>
              <a:buChar char="n"/>
            </a:pPr>
            <a:r>
              <a:rPr lang="cs-CZ" sz="1800" dirty="0">
                <a:latin typeface="Tahoma" pitchFamily="18"/>
              </a:rPr>
              <a:t>K mravnímu odčinění, pokud provinilý svůj trest dobrovolně přijímá.</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Při vyšetřování je nutno úzkostlivě dodržovat zákaz mučení, a to i v případě těch nejzávažnějších kriminálních činů.</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Trest smrti</a:t>
            </a:r>
            <a:r>
              <a:rPr lang="cs-CZ" sz="1800" dirty="0">
                <a:latin typeface="Tahoma" pitchFamily="18"/>
              </a:rPr>
              <a:t> církev nevylučuje za předpokladu, že je naprosto bezpečně zjištěn pachatel a jeho odpovědnost a </a:t>
            </a:r>
            <a:r>
              <a:rPr lang="cs-CZ" sz="1800" b="1" dirty="0">
                <a:latin typeface="Tahoma" pitchFamily="18"/>
              </a:rPr>
              <a:t>pokud je to jediná možnost účinné záchrany lidských životů před útočníkem </a:t>
            </a:r>
            <a:r>
              <a:rPr lang="cs-CZ" sz="1800" dirty="0">
                <a:latin typeface="Tahoma" pitchFamily="18"/>
              </a:rPr>
              <a:t>(405). Zároveň církev vnímá jako znamení naděje to, že stále vzrůstá odpor veřejného mínění proti trestu smrti (v USA až 10% justičních omylů!).</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Udělení milosti</a:t>
            </a:r>
            <a:r>
              <a:rPr lang="cs-CZ" sz="1800" dirty="0">
                <a:latin typeface="Tahoma" pitchFamily="18"/>
              </a:rPr>
              <a:t>: odpuštění, zmírnění tvrdosti zákona v opodstatněných případech, často jediná možná reakce na omyly justice; v ČR vyhrazeno prezidentovi (Oddělení trestněprávní a milostí Kanceláře prezidenta republiky).</a:t>
            </a:r>
          </a:p>
          <a:p>
            <a:pPr marL="0" lvl="0" indent="0" hangingPunct="1">
              <a:lnSpc>
                <a:spcPct val="80000"/>
              </a:lnSpc>
              <a:spcBef>
                <a:spcPts val="638"/>
              </a:spcBef>
              <a:spcAft>
                <a:spcPts val="0"/>
              </a:spcAft>
              <a:buClr>
                <a:srgbClr val="DDD800"/>
              </a:buClr>
              <a:buSzPct val="65000"/>
              <a:buFont typeface="Wingdings"/>
              <a:buChar char="n"/>
            </a:pPr>
            <a:r>
              <a:rPr lang="cs-CZ" sz="1800" b="1" dirty="0">
                <a:latin typeface="Tahoma" pitchFamily="18"/>
              </a:rPr>
              <a:t>Amnestie </a:t>
            </a:r>
            <a:r>
              <a:rPr lang="cs-CZ" sz="1800" dirty="0">
                <a:latin typeface="Tahoma" pitchFamily="18"/>
              </a:rPr>
              <a:t>vymezuje skupinu osob, jíž je určena a jejichž osobní poměry se nepřezkoumávají.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tát a náboženské komunity">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467544" y="476672"/>
            <a:ext cx="8229600" cy="9191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b="1" dirty="0" err="1"/>
              <a:t>Stát</a:t>
            </a:r>
            <a:r>
              <a:rPr lang="en-US" b="1" dirty="0"/>
              <a:t> a </a:t>
            </a:r>
            <a:r>
              <a:rPr lang="en-US" b="1" dirty="0" err="1"/>
              <a:t>náboženské</a:t>
            </a:r>
            <a:r>
              <a:rPr lang="en-US" b="1" dirty="0"/>
              <a:t> </a:t>
            </a:r>
            <a:r>
              <a:rPr lang="en-US" b="1" dirty="0" err="1"/>
              <a:t>komunity</a:t>
            </a:r>
            <a:endParaRPr lang="en-US" b="1" dirty="0"/>
          </a:p>
        </p:txBody>
      </p:sp>
      <p:sp>
        <p:nvSpPr>
          <p:cNvPr id="6" name="Rectangle 3"/>
          <p:cNvSpPr txBox="1">
            <a:spLocks noGrp="1"/>
          </p:cNvSpPr>
          <p:nvPr>
            <p:ph type="body" idx="4294967295"/>
          </p:nvPr>
        </p:nvSpPr>
        <p:spPr>
          <a:xfrm>
            <a:off x="467544" y="1540297"/>
            <a:ext cx="8229600" cy="4789487"/>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2400">
                <a:latin typeface="Tahoma" pitchFamily="18"/>
              </a:rPr>
              <a:t>Každý člověk má právo na náboženskou svobodu (DH). Oprávněné meze v uplatňování náboženské svobody musí být vymezeny zákonem v závislosti na požadavcích společného dobra.</a:t>
            </a:r>
          </a:p>
          <a:p>
            <a:pPr marL="0" lvl="0" indent="0" hangingPunct="1">
              <a:lnSpc>
                <a:spcPct val="80000"/>
              </a:lnSpc>
              <a:spcBef>
                <a:spcPts val="638"/>
              </a:spcBef>
              <a:spcAft>
                <a:spcPts val="0"/>
              </a:spcAft>
              <a:buClr>
                <a:srgbClr val="DDD800"/>
              </a:buClr>
              <a:buSzPct val="65000"/>
              <a:buFont typeface="Wingdings"/>
              <a:buChar char="n"/>
            </a:pPr>
            <a:r>
              <a:rPr lang="cs-CZ" sz="2400">
                <a:latin typeface="Tahoma" pitchFamily="18"/>
              </a:rPr>
              <a:t>Z důvodů historických a kulturních vazeb s některým národem může určitá náboženská komunita dojít zvláštního uznání od státu, to však nesmí znamenat diskriminaci ostatních náboženských skupin.</a:t>
            </a:r>
          </a:p>
          <a:p>
            <a:pPr marL="0" lvl="0" indent="0" hangingPunct="1">
              <a:lnSpc>
                <a:spcPct val="80000"/>
              </a:lnSpc>
              <a:spcBef>
                <a:spcPts val="638"/>
              </a:spcBef>
              <a:spcAft>
                <a:spcPts val="0"/>
              </a:spcAft>
              <a:buClr>
                <a:srgbClr val="DDD800"/>
              </a:buClr>
              <a:buSzPct val="65000"/>
              <a:buFont typeface="Wingdings"/>
              <a:buChar char="n"/>
            </a:pPr>
            <a:r>
              <a:rPr lang="cs-CZ" sz="2400">
                <a:latin typeface="Tahoma" pitchFamily="18"/>
              </a:rPr>
              <a:t>Stát a církev (katolická) jsou jeden na druhém nezávislí a autonomní. To však nevylučuje vzájemnou spolupráci.</a:t>
            </a:r>
          </a:p>
          <a:p>
            <a:pPr marL="0" lvl="0" indent="0" hangingPunct="1">
              <a:lnSpc>
                <a:spcPct val="80000"/>
              </a:lnSpc>
              <a:spcBef>
                <a:spcPts val="638"/>
              </a:spcBef>
              <a:spcAft>
                <a:spcPts val="0"/>
              </a:spcAft>
              <a:buClr>
                <a:srgbClr val="DDD800"/>
              </a:buClr>
              <a:buSzPct val="65000"/>
              <a:buFont typeface="Wingdings"/>
              <a:buChar char="n"/>
            </a:pPr>
            <a:r>
              <a:rPr lang="cs-CZ" sz="2400">
                <a:latin typeface="Tahoma" pitchFamily="18"/>
              </a:rPr>
              <a:t>Církev má právo na právní uznání vlastní identity. Vzhledem k jejímu poslání to obsahuje také svobodu vyjadřovat morální soud o dané skutečnosti pokaždé, když to vyžaduje obrana základních práv osoby nebo spása duší.</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Křesťan a politika">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683568" y="476672"/>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a:t>Křesťan</a:t>
            </a:r>
            <a:r>
              <a:rPr lang="en-US" dirty="0"/>
              <a:t> a </a:t>
            </a:r>
            <a:r>
              <a:rPr lang="en-US" dirty="0" err="1"/>
              <a:t>politika</a:t>
            </a:r>
            <a:endParaRPr lang="en-US" dirty="0"/>
          </a:p>
        </p:txBody>
      </p:sp>
      <p:sp>
        <p:nvSpPr>
          <p:cNvPr id="3" name="Zástupný symbol pro obsah 2"/>
          <p:cNvSpPr txBox="1">
            <a:spLocks noGrp="1"/>
          </p:cNvSpPr>
          <p:nvPr>
            <p:ph type="body" idx="4294967295"/>
          </p:nvPr>
        </p:nvSpPr>
        <p:spPr>
          <a:xfrm>
            <a:off x="683568" y="1538709"/>
            <a:ext cx="8229600" cy="479107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dirty="0">
                <a:latin typeface="Tahoma" pitchFamily="18"/>
              </a:rPr>
              <a:t>Instrukce k některým otázkám ohledně působení a chování katolíků v politickém životě (KONGREGACE PRO NAUKU VÍRY, 24. listopadu 2002)</a:t>
            </a:r>
          </a:p>
          <a:p>
            <a:pPr marL="0" lvl="0" indent="0">
              <a:spcBef>
                <a:spcPts val="638"/>
              </a:spcBef>
              <a:spcAft>
                <a:spcPts val="0"/>
              </a:spcAft>
              <a:buClr>
                <a:srgbClr val="DDD800"/>
              </a:buClr>
              <a:buSzPct val="65000"/>
              <a:buFont typeface="Wingdings"/>
              <a:buChar char="n"/>
            </a:pPr>
            <a:r>
              <a:rPr lang="cs-CZ" dirty="0">
                <a:latin typeface="Tahoma" pitchFamily="18"/>
              </a:rPr>
              <a:t>Zásady:</a:t>
            </a:r>
          </a:p>
          <a:p>
            <a:pPr marL="431999" lvl="2" indent="0">
              <a:spcBef>
                <a:spcPts val="558"/>
              </a:spcBef>
              <a:spcAft>
                <a:spcPts val="0"/>
              </a:spcAft>
              <a:buClr>
                <a:srgbClr val="FFFFFF"/>
              </a:buClr>
              <a:buSzPct val="65000"/>
              <a:buFont typeface="Wingdings"/>
              <a:buChar char="n"/>
            </a:pPr>
            <a:r>
              <a:rPr lang="cs-CZ" sz="2400" dirty="0">
                <a:latin typeface="Tahoma" pitchFamily="18"/>
              </a:rPr>
              <a:t>Volby jako morální povinnost</a:t>
            </a:r>
          </a:p>
          <a:p>
            <a:pPr marL="431999" lvl="2" indent="0">
              <a:spcBef>
                <a:spcPts val="558"/>
              </a:spcBef>
              <a:spcAft>
                <a:spcPts val="0"/>
              </a:spcAft>
              <a:buClr>
                <a:srgbClr val="FFFFFF"/>
              </a:buClr>
              <a:buSzPct val="65000"/>
              <a:buFont typeface="Wingdings"/>
              <a:buChar char="n"/>
            </a:pPr>
            <a:r>
              <a:rPr lang="cs-CZ" sz="2400" dirty="0">
                <a:latin typeface="Tahoma" pitchFamily="18"/>
              </a:rPr>
              <a:t>Angažovanost v politice jako požadavek spoluodpovědnosti</a:t>
            </a:r>
          </a:p>
          <a:p>
            <a:pPr marL="431999" lvl="2" indent="0">
              <a:spcBef>
                <a:spcPts val="558"/>
              </a:spcBef>
              <a:spcAft>
                <a:spcPts val="0"/>
              </a:spcAft>
              <a:buClr>
                <a:srgbClr val="FFFFFF"/>
              </a:buClr>
              <a:buSzPct val="65000"/>
              <a:buFont typeface="Wingdings"/>
              <a:buChar char="n"/>
            </a:pPr>
            <a:r>
              <a:rPr lang="cs-CZ" sz="2400" dirty="0">
                <a:latin typeface="Tahoma" pitchFamily="18"/>
              </a:rPr>
              <a:t>Prosazovat křesťanské etické zásady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olitika v současné ČR (Pokoj a dobro)">
    <p:spTree>
      <p:nvGrpSpPr>
        <p:cNvPr id="1" name=""/>
        <p:cNvGrpSpPr/>
        <p:nvPr/>
      </p:nvGrpSpPr>
      <p:grpSpPr>
        <a:xfrm>
          <a:off x="0" y="0"/>
          <a:ext cx="0" cy="0"/>
          <a:chOff x="0" y="0"/>
          <a:chExt cx="0" cy="0"/>
        </a:xfrm>
      </p:grpSpPr>
      <p:sp>
        <p:nvSpPr>
          <p:cNvPr id="5" name="Rectangle 2"/>
          <p:cNvSpPr txBox="1">
            <a:spLocks noGrp="1"/>
          </p:cNvSpPr>
          <p:nvPr>
            <p:ph type="title" idx="4294967295"/>
          </p:nvPr>
        </p:nvSpPr>
        <p:spPr>
          <a:xfrm>
            <a:off x="373322" y="404664"/>
            <a:ext cx="8229600" cy="9191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3600" dirty="0" err="1"/>
              <a:t>Politika</a:t>
            </a:r>
            <a:r>
              <a:rPr lang="en-US" sz="3600" dirty="0"/>
              <a:t> v </a:t>
            </a:r>
            <a:r>
              <a:rPr lang="en-US" sz="3600" dirty="0" err="1"/>
              <a:t>současné</a:t>
            </a:r>
            <a:r>
              <a:rPr lang="en-US" sz="3600" dirty="0"/>
              <a:t> ČR (</a:t>
            </a:r>
            <a:r>
              <a:rPr lang="en-US" sz="3600" dirty="0" err="1"/>
              <a:t>Pokoj</a:t>
            </a:r>
            <a:r>
              <a:rPr lang="en-US" sz="3600" dirty="0"/>
              <a:t> a </a:t>
            </a:r>
            <a:r>
              <a:rPr lang="en-US" sz="3600" dirty="0" err="1"/>
              <a:t>dobro</a:t>
            </a:r>
            <a:r>
              <a:rPr lang="en-US" sz="3600" dirty="0"/>
              <a:t>)</a:t>
            </a:r>
          </a:p>
        </p:txBody>
      </p:sp>
      <p:sp>
        <p:nvSpPr>
          <p:cNvPr id="6" name="Rectangle 3"/>
          <p:cNvSpPr txBox="1">
            <a:spLocks noGrp="1"/>
          </p:cNvSpPr>
          <p:nvPr>
            <p:ph type="body" idx="4294967295"/>
          </p:nvPr>
        </p:nvSpPr>
        <p:spPr>
          <a:xfrm>
            <a:off x="373322" y="1323826"/>
            <a:ext cx="8785225" cy="4933950"/>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Parlamentní demokracie: po 40 letech morální devastace jí chybí širší konsenzus o základních mravních hodnotách, které nepodléhají většinovému principu. Proto jsou křesťané tím více vyzýváni k odpovědné politické angažovanosti (34-35).</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V komunistickém režimu převládlo formální pojetí práva: litera zákona a jeho účelový výklad se stal vším. Zákonodárci i soudci přestávali být schopni samostatně aplikovat obecně etické i právně etické principy na sporné kauzy své doby: </a:t>
            </a:r>
            <a:r>
              <a:rPr lang="cs-CZ" sz="1800" i="1" dirty="0">
                <a:latin typeface="Tahoma" pitchFamily="18"/>
              </a:rPr>
              <a:t>„Je tedy nutno usilovat o návrat přirozeného práva do právní teorie a praxe, aby se odstranila mezera mezi literou zákona a duchem, jež činí naše „pozitivní právo“ defektním“ (26).</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S rychlostí právních změn klesala vynutitelnost a vymahatelnost práva, soudní řízení se protahovalo. Nevynutitelné právo však vede k dalšímu bezpráví (27).</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Je třeba jasně oddělit moc zákonodárnou, výkonnou a soudní a zabránit kariérismu, úplatkářství a propojování státní moci se strukturami zločinu. V ČR je extrémně vysoká korupce (28).</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Doposud „mlčící církev“ má právo promluvit: patří k její podstatě vyjadřovat se k etickým otázkám sociální reality – v rámci názorové plurality musí být slyšen i její hlas (ŽVD 6).</a:t>
            </a:r>
          </a:p>
          <a:p>
            <a:pPr marL="0" lvl="0" indent="0" hangingPunct="1">
              <a:lnSpc>
                <a:spcPct val="80000"/>
              </a:lnSpc>
              <a:spcBef>
                <a:spcPts val="638"/>
              </a:spcBef>
              <a:spcAft>
                <a:spcPts val="0"/>
              </a:spcAft>
              <a:buClr>
                <a:srgbClr val="DDD800"/>
              </a:buClr>
              <a:buSzPct val="65000"/>
              <a:buFont typeface="Wingdings"/>
              <a:buChar char="n"/>
            </a:pPr>
            <a:r>
              <a:rPr lang="cs-CZ" sz="1800" dirty="0">
                <a:latin typeface="Tahoma" pitchFamily="18"/>
              </a:rPr>
              <a:t>Evropská unie je pro nás šancí: mezinárodní a evropské právo napomáhá k obnově právního řádu doma (32). Základy evropské kulturní a morální tradice pocházejí ze tří pramenů: z řecké filozofie, z římského práva a z křesťanské víry v Boha.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OLITICKÁ ETIKA">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467544" y="260648"/>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POLITICKÁ ETIKA</a:t>
            </a:r>
          </a:p>
        </p:txBody>
      </p:sp>
      <p:sp>
        <p:nvSpPr>
          <p:cNvPr id="3" name="Zástupný symbol pro obsah 2"/>
          <p:cNvSpPr txBox="1">
            <a:spLocks noGrp="1"/>
          </p:cNvSpPr>
          <p:nvPr>
            <p:ph type="body" idx="4294967295"/>
          </p:nvPr>
        </p:nvSpPr>
        <p:spPr>
          <a:xfrm>
            <a:off x="467544" y="1556792"/>
            <a:ext cx="8229600" cy="4530725"/>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800" b="1" dirty="0">
                <a:latin typeface="Tahoma" pitchFamily="18"/>
              </a:rPr>
              <a:t>POLITICKÁ ETIKA</a:t>
            </a:r>
            <a:r>
              <a:rPr lang="cs-CZ" sz="2800" dirty="0">
                <a:latin typeface="Tahoma" pitchFamily="18"/>
              </a:rPr>
              <a:t> se musí na jedné straně jako </a:t>
            </a:r>
            <a:r>
              <a:rPr lang="cs-CZ" sz="2800" i="1" dirty="0">
                <a:latin typeface="Tahoma" pitchFamily="18"/>
              </a:rPr>
              <a:t>sociální etika</a:t>
            </a:r>
            <a:r>
              <a:rPr lang="cs-CZ" sz="2800" dirty="0">
                <a:latin typeface="Tahoma" pitchFamily="18"/>
              </a:rPr>
              <a:t> ptát na kvalitu zákonů, řádu a institucí, na druhé straně se musí jako </a:t>
            </a:r>
            <a:r>
              <a:rPr lang="cs-CZ" sz="2800" i="1" dirty="0">
                <a:latin typeface="Tahoma" pitchFamily="18"/>
              </a:rPr>
              <a:t>individuální etika</a:t>
            </a:r>
            <a:r>
              <a:rPr lang="cs-CZ" sz="2800" dirty="0">
                <a:latin typeface="Tahoma" pitchFamily="18"/>
              </a:rPr>
              <a:t> zabývat potřebnými mravními kvalitami jednajících.</a:t>
            </a:r>
          </a:p>
          <a:p>
            <a:pPr marL="0" lvl="0" indent="0">
              <a:spcBef>
                <a:spcPts val="638"/>
              </a:spcBef>
              <a:spcAft>
                <a:spcPts val="0"/>
              </a:spcAft>
              <a:buClr>
                <a:srgbClr val="DDD800"/>
              </a:buClr>
              <a:buSzPct val="65000"/>
              <a:buFont typeface="Wingdings"/>
              <a:buChar char="n"/>
            </a:pPr>
            <a:r>
              <a:rPr lang="cs-CZ" sz="2800" dirty="0">
                <a:solidFill>
                  <a:srgbClr val="FFFF00"/>
                </a:solidFill>
                <a:latin typeface="Tahoma" pitchFamily="18"/>
              </a:rPr>
              <a:t>Musí být zároveň etikou institucí i etikou ctností. Ctnost a instituce se o sebe vzájemně opírají, ctnost chápaná jako vnitřní stabilizace lidského jednání a instituce jako jeho vnější stabilizace.</a:t>
            </a:r>
          </a:p>
          <a:p>
            <a:pPr marL="0" lvl="1" indent="0">
              <a:spcBef>
                <a:spcPts val="558"/>
              </a:spcBef>
              <a:spcAft>
                <a:spcPts val="0"/>
              </a:spcAft>
              <a:buClr>
                <a:srgbClr val="FFFFFF"/>
              </a:buClr>
              <a:buSzPct val="65000"/>
              <a:buFont typeface="Wingdings"/>
              <a:buChar char="n"/>
            </a:pPr>
            <a:r>
              <a:rPr lang="cs-CZ" dirty="0">
                <a:latin typeface="Tahoma" pitchFamily="18"/>
              </a:rPr>
              <a:t>(</a:t>
            </a:r>
            <a:r>
              <a:rPr lang="cs-CZ" dirty="0" err="1">
                <a:latin typeface="Tahoma" pitchFamily="18"/>
              </a:rPr>
              <a:t>Sutor</a:t>
            </a:r>
            <a:r>
              <a:rPr lang="cs-CZ" dirty="0">
                <a:latin typeface="Tahoma" pitchFamily="18"/>
              </a:rPr>
              <a:t>, B., </a:t>
            </a:r>
            <a:r>
              <a:rPr lang="cs-CZ" i="1" dirty="0">
                <a:latin typeface="Tahoma" pitchFamily="18"/>
              </a:rPr>
              <a:t>Politická etika</a:t>
            </a:r>
            <a:r>
              <a:rPr lang="cs-CZ" dirty="0">
                <a:latin typeface="Tahoma" pitchFamily="18"/>
              </a:rPr>
              <a:t>, Praha 1996, s. 69.74.)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olitika a odbornost">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971600" y="277813"/>
            <a:ext cx="7258000" cy="84613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a:t>Politika</a:t>
            </a:r>
            <a:r>
              <a:rPr lang="cs-CZ" dirty="0"/>
              <a:t>,</a:t>
            </a:r>
            <a:r>
              <a:rPr lang="en-US" dirty="0"/>
              <a:t> </a:t>
            </a:r>
            <a:r>
              <a:rPr lang="en-US" dirty="0" err="1"/>
              <a:t>odbornost</a:t>
            </a:r>
            <a:r>
              <a:rPr lang="cs-CZ" dirty="0"/>
              <a:t>, zájmy</a:t>
            </a:r>
            <a:endParaRPr lang="en-US" dirty="0"/>
          </a:p>
        </p:txBody>
      </p:sp>
      <p:sp>
        <p:nvSpPr>
          <p:cNvPr id="3" name="Zástupný symbol pro obsah 2"/>
          <p:cNvSpPr txBox="1">
            <a:spLocks noGrp="1"/>
          </p:cNvSpPr>
          <p:nvPr>
            <p:ph type="body" idx="4294967295"/>
          </p:nvPr>
        </p:nvSpPr>
        <p:spPr>
          <a:xfrm>
            <a:off x="431800" y="1196752"/>
            <a:ext cx="8388672" cy="5184998"/>
          </a:xfrm>
        </p:spPr>
        <p:txBody>
          <a:bodyPr>
            <a:normAutofit fontScale="92500" lnSpcReduction="10000"/>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457200" indent="-457200">
              <a:spcBef>
                <a:spcPts val="638"/>
              </a:spcBef>
              <a:spcAft>
                <a:spcPts val="0"/>
              </a:spcAft>
            </a:pPr>
            <a:r>
              <a:rPr lang="cs-CZ" sz="2600" dirty="0">
                <a:latin typeface="Tahoma" pitchFamily="18"/>
              </a:rPr>
              <a:t>Politika většinou není rozhodováním o odborných otázkách, ale střetáváním názorů o věcech, které nemají jednoznačné a všem vyhovující řešení (</a:t>
            </a:r>
            <a:r>
              <a:rPr lang="cs-CZ" sz="2600" dirty="0" err="1">
                <a:latin typeface="Tahoma" pitchFamily="18"/>
              </a:rPr>
              <a:t>Sutor</a:t>
            </a:r>
            <a:r>
              <a:rPr lang="cs-CZ" sz="2600" dirty="0">
                <a:latin typeface="Tahoma" pitchFamily="18"/>
              </a:rPr>
              <a:t> 51,52):</a:t>
            </a:r>
          </a:p>
          <a:p>
            <a:pPr marL="774899" lvl="2" indent="-342900">
              <a:spcBef>
                <a:spcPts val="558"/>
              </a:spcBef>
              <a:spcAft>
                <a:spcPts val="0"/>
              </a:spcAft>
              <a:buClr>
                <a:srgbClr val="FFFFFF"/>
              </a:buClr>
              <a:buSzPct val="65000"/>
            </a:pPr>
            <a:r>
              <a:rPr lang="cs-CZ" sz="2600" dirty="0">
                <a:latin typeface="Tahoma" pitchFamily="18"/>
              </a:rPr>
              <a:t>Kde a jak postavit obchvat x zda je nutný a zda není potřebnější postavit divadlo</a:t>
            </a:r>
          </a:p>
          <a:p>
            <a:pPr marL="774899" lvl="2" indent="-342900">
              <a:spcBef>
                <a:spcPts val="558"/>
              </a:spcBef>
              <a:spcAft>
                <a:spcPts val="0"/>
              </a:spcAft>
              <a:buClr>
                <a:srgbClr val="FFFFFF"/>
              </a:buClr>
              <a:buSzPct val="65000"/>
            </a:pPr>
            <a:r>
              <a:rPr lang="cs-CZ" sz="2600" dirty="0">
                <a:latin typeface="Tahoma" pitchFamily="18"/>
              </a:rPr>
              <a:t>Daňová sazba a její výnosy x jaká sazba je spravedlivá a pro koho</a:t>
            </a:r>
          </a:p>
          <a:p>
            <a:pPr marL="457200" indent="-457200">
              <a:spcBef>
                <a:spcPts val="638"/>
              </a:spcBef>
              <a:spcAft>
                <a:spcPts val="0"/>
              </a:spcAft>
            </a:pPr>
            <a:r>
              <a:rPr lang="cs-CZ" sz="2600" dirty="0">
                <a:latin typeface="Tahoma" pitchFamily="18"/>
              </a:rPr>
              <a:t>Politická realita: boj mezi stranami, které usilují o moc. </a:t>
            </a:r>
          </a:p>
          <a:p>
            <a:pPr marL="457200" indent="-457200">
              <a:spcBef>
                <a:spcPts val="638"/>
              </a:spcBef>
              <a:spcAft>
                <a:spcPts val="0"/>
              </a:spcAft>
              <a:buClr>
                <a:srgbClr val="DDD800"/>
              </a:buClr>
              <a:buSzPct val="65000"/>
            </a:pPr>
            <a:r>
              <a:rPr lang="cs-CZ" sz="2600" dirty="0">
                <a:latin typeface="Tahoma" pitchFamily="18"/>
              </a:rPr>
              <a:t>Různí jedinci a skupiny mají různé, často i protichůdné zájmy; politika by je měla smiřovat, hledat řešení vhodné pro všechny – obecné dobro.</a:t>
            </a:r>
          </a:p>
          <a:p>
            <a:pPr marL="457200" indent="-457200">
              <a:spcBef>
                <a:spcPts val="638"/>
              </a:spcBef>
              <a:spcAft>
                <a:spcPts val="0"/>
              </a:spcAft>
              <a:buClr>
                <a:srgbClr val="DDD800"/>
              </a:buClr>
              <a:buSzPct val="65000"/>
            </a:pPr>
            <a:r>
              <a:rPr lang="cs-CZ" sz="2600" dirty="0">
                <a:latin typeface="Tahoma" pitchFamily="18"/>
              </a:rPr>
              <a:t>Dobré instituce neomezují člověka při sledování zájmů, nýbrž zprostředkovávají mezi zájmy a obecným dobrem.</a:t>
            </a:r>
          </a:p>
          <a:p>
            <a:pPr marL="457200" indent="-457200">
              <a:spcBef>
                <a:spcPts val="638"/>
              </a:spcBef>
              <a:spcAft>
                <a:spcPts val="0"/>
              </a:spcAft>
              <a:buClr>
                <a:srgbClr val="DDD800"/>
              </a:buClr>
              <a:buSzPct val="65000"/>
            </a:pPr>
            <a:r>
              <a:rPr lang="cs-CZ" sz="2600" dirty="0">
                <a:latin typeface="Tahoma" pitchFamily="18"/>
              </a:rPr>
              <a:t>Politika je spořádané urovnávání konfliktů.</a:t>
            </a:r>
          </a:p>
          <a:p>
            <a:pPr marL="0" lvl="1" indent="0">
              <a:spcBef>
                <a:spcPts val="558"/>
              </a:spcBef>
              <a:spcAft>
                <a:spcPts val="0"/>
              </a:spcAft>
              <a:buClr>
                <a:srgbClr val="FFFFFF"/>
              </a:buClr>
              <a:buSzPct val="65000"/>
              <a:buFont typeface="Wingdings"/>
              <a:buChar char="n"/>
            </a:pPr>
            <a:endParaRPr lang="cs-CZ" sz="2600" dirty="0">
              <a:latin typeface="Tahoma" pitchFamily="1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olitická etika jako etika kompromisu">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277813"/>
            <a:ext cx="8229600" cy="7032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a:t>Politická etika jako etika kompromisu</a:t>
            </a:r>
          </a:p>
        </p:txBody>
      </p:sp>
      <p:sp>
        <p:nvSpPr>
          <p:cNvPr id="3" name="Zástupný symbol pro obsah 2"/>
          <p:cNvSpPr txBox="1">
            <a:spLocks noGrp="1"/>
          </p:cNvSpPr>
          <p:nvPr>
            <p:ph type="body" idx="4294967295"/>
          </p:nvPr>
        </p:nvSpPr>
        <p:spPr>
          <a:xfrm>
            <a:off x="467545" y="1196752"/>
            <a:ext cx="8424935" cy="5256436"/>
          </a:xfrm>
        </p:spPr>
        <p:txBody>
          <a:bodyPr/>
          <a:lstStyle>
            <a:defPPr marL="432000" lvl="0" indent="-324000" algn="l" rtl="0" hangingPunct="0">
              <a:spcBef>
                <a:spcPts val="0"/>
              </a:spcBef>
              <a:spcAft>
                <a:spcPts val="1417"/>
              </a:spcAft>
              <a:buSzPct val="45000"/>
              <a:buFont typeface="StarSymbol"/>
              <a:buNone/>
              <a:defRPr lang="en-US" sz="3200" b="0" i="0" u="none" strike="noStrike" kern="1200" spc="0">
                <a:ln>
                  <a:noFill/>
                </a:ln>
                <a:solidFill>
                  <a:srgbClr val="FFFFFF"/>
                </a:solidFill>
                <a:latin typeface="Tahoma"/>
                <a:ea typeface="Microsoft YaHei" pitchFamily="2"/>
                <a:cs typeface="Lucida Sans" pitchFamily="2"/>
              </a:defRPr>
            </a:defPPr>
            <a:lvl1pPr marL="432000" lvl="0" indent="-324000" algn="l" rtl="0" hangingPunct="0">
              <a:spcBef>
                <a:spcPts val="0"/>
              </a:spcBef>
              <a:spcAft>
                <a:spcPts val="1417"/>
              </a:spcAft>
              <a:buSzPct val="45000"/>
              <a:buFont typeface="StarSymbol"/>
              <a:buChar char="●"/>
              <a:defRPr lang="en-US" sz="3200" b="0" i="0" u="none" strike="noStrike" kern="1200" spc="0">
                <a:ln>
                  <a:noFill/>
                </a:ln>
                <a:solidFill>
                  <a:srgbClr val="FFFFFF"/>
                </a:solidFill>
                <a:latin typeface="Tahoma"/>
                <a:ea typeface="Microsoft YaHei" pitchFamily="2"/>
                <a:cs typeface="Lucida Sans"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FFFFFF"/>
                </a:solidFill>
                <a:latin typeface="Tahoma"/>
                <a:ea typeface="Microsoft YaHei" pitchFamily="2"/>
                <a:cs typeface="Lucida Sans"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FFFFFF"/>
                </a:solidFill>
                <a:latin typeface="Tahoma"/>
                <a:ea typeface="Microsoft YaHei" pitchFamily="2"/>
                <a:cs typeface="Lucida Sans"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FFFFFF"/>
                </a:solidFill>
                <a:latin typeface="Tahoma"/>
                <a:ea typeface="Microsoft YaHei" pitchFamily="2"/>
                <a:cs typeface="Lucida Sans" pitchFamily="2"/>
              </a:defRPr>
            </a:lvl9pPr>
          </a:lstStyle>
          <a:p>
            <a:pPr marL="0" lvl="0" indent="0">
              <a:spcBef>
                <a:spcPts val="638"/>
              </a:spcBef>
              <a:spcAft>
                <a:spcPts val="0"/>
              </a:spcAft>
              <a:buClr>
                <a:srgbClr val="DDD800"/>
              </a:buClr>
              <a:buSzPct val="65000"/>
              <a:buFont typeface="Wingdings"/>
              <a:buChar char="n"/>
            </a:pPr>
            <a:r>
              <a:rPr lang="cs-CZ" sz="2800" dirty="0">
                <a:latin typeface="Tahoma" pitchFamily="18"/>
              </a:rPr>
              <a:t>Kompromis (</a:t>
            </a:r>
            <a:r>
              <a:rPr lang="cs-CZ" sz="2800" i="1" dirty="0" err="1">
                <a:latin typeface="Tahoma" pitchFamily="18"/>
              </a:rPr>
              <a:t>compromittere</a:t>
            </a:r>
            <a:r>
              <a:rPr lang="cs-CZ" sz="2800" i="1" dirty="0">
                <a:latin typeface="Tahoma" pitchFamily="18"/>
              </a:rPr>
              <a:t> – vzájemně slíbit</a:t>
            </a:r>
            <a:r>
              <a:rPr lang="cs-CZ" sz="2800" dirty="0">
                <a:latin typeface="Tahoma" pitchFamily="18"/>
              </a:rPr>
              <a:t>): dohoda sporných stran, kterou lze dosáhnout oboustrannými dílčími ústupky.</a:t>
            </a:r>
          </a:p>
          <a:p>
            <a:pPr marL="0" lvl="0" indent="0">
              <a:spcBef>
                <a:spcPts val="638"/>
              </a:spcBef>
              <a:spcAft>
                <a:spcPts val="0"/>
              </a:spcAft>
              <a:buClr>
                <a:srgbClr val="DDD800"/>
              </a:buClr>
              <a:buSzPct val="65000"/>
              <a:buFont typeface="Wingdings"/>
              <a:buChar char="n"/>
            </a:pPr>
            <a:r>
              <a:rPr lang="cs-CZ" sz="2800" dirty="0">
                <a:latin typeface="Tahoma" pitchFamily="18"/>
              </a:rPr>
              <a:t>Kvůli společnému dobru je třeba někdy opustit vysoké nároky individuální etiky, ale zajistit alespoň morální minimum.</a:t>
            </a:r>
          </a:p>
          <a:p>
            <a:pPr marL="0" lvl="0" indent="0">
              <a:spcBef>
                <a:spcPts val="638"/>
              </a:spcBef>
              <a:spcAft>
                <a:spcPts val="0"/>
              </a:spcAft>
              <a:buClr>
                <a:srgbClr val="DDD800"/>
              </a:buClr>
              <a:buSzPct val="65000"/>
              <a:buFont typeface="Wingdings"/>
              <a:buChar char="n"/>
            </a:pPr>
            <a:r>
              <a:rPr lang="cs-CZ" sz="2800" dirty="0">
                <a:latin typeface="Tahoma" pitchFamily="18"/>
              </a:rPr>
              <a:t>Mír neohrožuje ten, kdo vstupuje do politického konfliktu, ale ten,</a:t>
            </a:r>
          </a:p>
          <a:p>
            <a:pPr marL="431999" lvl="2" indent="0">
              <a:spcBef>
                <a:spcPts val="558"/>
              </a:spcBef>
              <a:spcAft>
                <a:spcPts val="0"/>
              </a:spcAft>
              <a:buClr>
                <a:srgbClr val="FFFFFF"/>
              </a:buClr>
              <a:buSzPct val="65000"/>
              <a:buFont typeface="Wingdings"/>
              <a:buChar char="n"/>
            </a:pPr>
            <a:r>
              <a:rPr lang="cs-CZ" dirty="0">
                <a:latin typeface="Tahoma" pitchFamily="18"/>
              </a:rPr>
              <a:t>kdo znemožňuje tento vstup druhým </a:t>
            </a:r>
            <a:r>
              <a:rPr lang="cs-CZ" i="1" dirty="0">
                <a:latin typeface="Tahoma" pitchFamily="18"/>
              </a:rPr>
              <a:t>(čl. 4 Ústavy ČSSR)</a:t>
            </a:r>
          </a:p>
          <a:p>
            <a:pPr marL="431999" lvl="2" indent="0">
              <a:spcBef>
                <a:spcPts val="558"/>
              </a:spcBef>
              <a:spcAft>
                <a:spcPts val="0"/>
              </a:spcAft>
              <a:buClr>
                <a:srgbClr val="FFFFFF"/>
              </a:buClr>
              <a:buSzPct val="65000"/>
              <a:buFont typeface="Wingdings"/>
              <a:buChar char="n"/>
            </a:pPr>
            <a:r>
              <a:rPr lang="cs-CZ" dirty="0">
                <a:latin typeface="Tahoma" pitchFamily="18"/>
              </a:rPr>
              <a:t>kdo v tomto sporu nerespektuje pravidla </a:t>
            </a:r>
            <a:r>
              <a:rPr lang="cs-CZ" i="1" dirty="0">
                <a:latin typeface="Tahoma" pitchFamily="18"/>
              </a:rPr>
              <a:t>(tvůrčí přístup k Ústavě)</a:t>
            </a:r>
            <a:r>
              <a:rPr lang="cs-CZ" dirty="0">
                <a:latin typeface="Tahoma" pitchFamily="18"/>
              </a:rPr>
              <a:t>,</a:t>
            </a:r>
          </a:p>
          <a:p>
            <a:pPr marL="431999" lvl="2" indent="0">
              <a:spcBef>
                <a:spcPts val="558"/>
              </a:spcBef>
              <a:spcAft>
                <a:spcPts val="0"/>
              </a:spcAft>
              <a:buClr>
                <a:srgbClr val="FFFFFF"/>
              </a:buClr>
              <a:buSzPct val="65000"/>
              <a:buFont typeface="Wingdings"/>
              <a:buChar char="n"/>
            </a:pPr>
            <a:r>
              <a:rPr lang="cs-CZ" dirty="0">
                <a:latin typeface="Tahoma" pitchFamily="18"/>
              </a:rPr>
              <a:t>kdo se sám zdráhá do tohoto sporu vstoupit, poněvadž tvrdí, že jedině on má pravdu a tudíž i správné řešení.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260648"/>
            <a:ext cx="7315200" cy="1154097"/>
          </a:xfrm>
        </p:spPr>
        <p:txBody>
          <a:bodyPr/>
          <a:lstStyle/>
          <a:p>
            <a:r>
              <a:rPr lang="cs-CZ" dirty="0"/>
              <a:t>Odpovědnost jedince</a:t>
            </a:r>
          </a:p>
        </p:txBody>
      </p:sp>
      <p:sp>
        <p:nvSpPr>
          <p:cNvPr id="3" name="Zástupný symbol pro obsah 2"/>
          <p:cNvSpPr>
            <a:spLocks noGrp="1"/>
          </p:cNvSpPr>
          <p:nvPr>
            <p:ph idx="1"/>
          </p:nvPr>
        </p:nvSpPr>
        <p:spPr>
          <a:xfrm>
            <a:off x="611560" y="1628800"/>
            <a:ext cx="7618040" cy="4680520"/>
          </a:xfrm>
        </p:spPr>
        <p:txBody>
          <a:bodyPr>
            <a:normAutofit fontScale="92500" lnSpcReduction="20000"/>
          </a:bodyPr>
          <a:lstStyle/>
          <a:p>
            <a:pPr lvl="0"/>
            <a:r>
              <a:rPr lang="cs-CZ" dirty="0">
                <a:latin typeface="Tahoma" pitchFamily="18"/>
              </a:rPr>
              <a:t>Politická rozhodnutí proto nemohou být trestně stíhána (imunita); může se to stát jen tehdy, pokud se prokáže, že směřovala k dosažení nepolitických cílů (např. otázka amnestie V. Klause).</a:t>
            </a:r>
          </a:p>
          <a:p>
            <a:r>
              <a:rPr lang="cs-CZ" dirty="0"/>
              <a:t>První částí imunit je tzv. neodpovědnost (indemnita) poslanců: poslanec není povinen se zodpovídat z žádného mluveného či psaného projevu učiněného v rámci plnění svých poslaneckých povinností. Tato část imunit pokrývá projevy učiněné ve sněmovně nebo ve výborech, projevy v přestávkách rozpravy, návrhy zákonů či jiné návrhy, hlasování, ústní či písemné otázky aj. </a:t>
            </a:r>
          </a:p>
          <a:p>
            <a:r>
              <a:rPr lang="cs-CZ" dirty="0"/>
              <a:t>Nestíhatelnost (</a:t>
            </a:r>
            <a:r>
              <a:rPr lang="cs-CZ" dirty="0" err="1"/>
              <a:t>inviolability</a:t>
            </a:r>
            <a:r>
              <a:rPr lang="cs-CZ" dirty="0"/>
              <a:t>, možno přeložit též jako nedotknutelnost) poslanců. Ta zabezpečuje, že poslanec je chráněn před zákonným stíháním trestného činu nebo občanskoprávního aktu, a to zejména před zadržením, uvalením vazby a zbavením svobody. A to i tehdy, pokud tento čin vykonal mimo výkon svého mandátu, i tehdy, pokud by normální občan byl stíhán. Jde o výsadu, kterou je obtížnější vysvětlit a která je také v různých ústavních systémech koncipována rozdílně.</a:t>
            </a:r>
          </a:p>
          <a:p>
            <a:r>
              <a:rPr lang="cs-CZ" dirty="0"/>
              <a:t>Z etického hlediska nemá smysl, naopak může být i nebezpečná.</a:t>
            </a:r>
          </a:p>
        </p:txBody>
      </p:sp>
    </p:spTree>
    <p:extLst>
      <p:ext uri="{BB962C8B-B14F-4D97-AF65-F5344CB8AC3E}">
        <p14:creationId xmlns:p14="http://schemas.microsoft.com/office/powerpoint/2010/main" val="87683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poslanecká sněmov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5" y="548680"/>
            <a:ext cx="9125475" cy="60836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Nadpis 4"/>
          <p:cNvSpPr>
            <a:spLocks noGrp="1"/>
          </p:cNvSpPr>
          <p:nvPr>
            <p:ph type="title"/>
          </p:nvPr>
        </p:nvSpPr>
        <p:spPr>
          <a:xfrm>
            <a:off x="827584" y="1916832"/>
            <a:ext cx="7315200" cy="1154097"/>
          </a:xfrm>
        </p:spPr>
        <p:txBody>
          <a:bodyPr>
            <a:normAutofit fontScale="90000"/>
          </a:bodyPr>
          <a:lstStyle/>
          <a:p>
            <a:r>
              <a:rPr lang="cs-CZ" b="1" dirty="0">
                <a:solidFill>
                  <a:schemeClr val="bg2"/>
                </a:solidFill>
                <a:effectLst>
                  <a:outerShdw blurRad="38100" dist="38100" dir="2700000" algn="tl">
                    <a:srgbClr val="000000">
                      <a:alpha val="43137"/>
                    </a:srgbClr>
                  </a:outerShdw>
                </a:effectLst>
              </a:rPr>
              <a:t>Imunita poslanců a senátorů je v Ústavě ČR</a:t>
            </a:r>
            <a:r>
              <a:rPr lang="cs-CZ" b="1" baseline="30000" dirty="0">
                <a:solidFill>
                  <a:schemeClr val="bg2"/>
                </a:solidFill>
                <a:effectLst>
                  <a:outerShdw blurRad="38100" dist="38100" dir="2700000" algn="tl">
                    <a:srgbClr val="000000">
                      <a:alpha val="43137"/>
                    </a:srgbClr>
                  </a:outerShdw>
                </a:effectLst>
              </a:rPr>
              <a:t> </a:t>
            </a:r>
            <a:r>
              <a:rPr lang="cs-CZ" b="1" dirty="0">
                <a:solidFill>
                  <a:schemeClr val="bg2"/>
                </a:solidFill>
                <a:effectLst>
                  <a:outerShdw blurRad="38100" dist="38100" dir="2700000" algn="tl">
                    <a:srgbClr val="000000">
                      <a:alpha val="43137"/>
                    </a:srgbClr>
                  </a:outerShdw>
                </a:effectLst>
              </a:rPr>
              <a:t>upravena článkem 27</a:t>
            </a:r>
          </a:p>
        </p:txBody>
      </p:sp>
    </p:spTree>
    <p:extLst>
      <p:ext uri="{BB962C8B-B14F-4D97-AF65-F5344CB8AC3E}">
        <p14:creationId xmlns:p14="http://schemas.microsoft.com/office/powerpoint/2010/main" val="267562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stor">
  <a:themeElements>
    <a:clrScheme name="Prostor">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stor">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5203</Words>
  <Application>Microsoft Office PowerPoint</Application>
  <PresentationFormat>Předvádění na obrazovce (4:3)</PresentationFormat>
  <Paragraphs>250</Paragraphs>
  <Slides>44</Slides>
  <Notes>35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44</vt:i4>
      </vt:variant>
    </vt:vector>
  </HeadingPairs>
  <TitlesOfParts>
    <vt:vector size="54" baseType="lpstr">
      <vt:lpstr>Microsoft YaHei</vt:lpstr>
      <vt:lpstr>Arial</vt:lpstr>
      <vt:lpstr>Arial Unicode MS</vt:lpstr>
      <vt:lpstr>Calibri</vt:lpstr>
      <vt:lpstr>Lucida Sans</vt:lpstr>
      <vt:lpstr>StarSymbol</vt:lpstr>
      <vt:lpstr>Tahoma</vt:lpstr>
      <vt:lpstr>Times New Roman</vt:lpstr>
      <vt:lpstr>Wingdings</vt:lpstr>
      <vt:lpstr>Prostor</vt:lpstr>
      <vt:lpstr>Křesťanská sociální etika</vt:lpstr>
      <vt:lpstr>5. POLITIKA</vt:lpstr>
      <vt:lpstr>Oblasti křesťanské sociální etiky</vt:lpstr>
      <vt:lpstr>Klíčová slova</vt:lpstr>
      <vt:lpstr>POLITICKÁ ETIKA</vt:lpstr>
      <vt:lpstr>Politika, odbornost, zájmy</vt:lpstr>
      <vt:lpstr>Politická etika jako etika kompromisu</vt:lpstr>
      <vt:lpstr>Odpovědnost jedince</vt:lpstr>
      <vt:lpstr>Imunita poslanců a senátorů je v Ústavě ČR upravena článkem 27</vt:lpstr>
      <vt:lpstr>Prezentace aplikace PowerPoint</vt:lpstr>
      <vt:lpstr>Imunita prezidenta ČR</vt:lpstr>
      <vt:lpstr>Ústavní žaloba na Miloše Zemana</vt:lpstr>
      <vt:lpstr>Politika a svědomí</vt:lpstr>
      <vt:lpstr>Stát</vt:lpstr>
      <vt:lpstr>Biblické pojetí státu</vt:lpstr>
      <vt:lpstr>Ježíš a politická autorita</vt:lpstr>
      <vt:lpstr>Antická filozofie:  Platón - Ústava</vt:lpstr>
      <vt:lpstr>Aristoteles – Politika</vt:lpstr>
      <vt:lpstr>Politika jako moc</vt:lpstr>
      <vt:lpstr>Moderní pojetí státu: teorie smlouvy</vt:lpstr>
      <vt:lpstr>Thomas Hobbes (1588-1679)</vt:lpstr>
      <vt:lpstr>Leviathan</vt:lpstr>
      <vt:lpstr>Charles Louis  de Montesquieu  (1689–1755)</vt:lpstr>
      <vt:lpstr>Dělba moci</vt:lpstr>
      <vt:lpstr>Křesťanské základy demokracie</vt:lpstr>
      <vt:lpstr>Etický rozměr  demokratického systému</vt:lpstr>
      <vt:lpstr>Rizika přímé demokracie</vt:lpstr>
      <vt:lpstr>Sociální nauka církve</vt:lpstr>
      <vt:lpstr>Občanské náboženství</vt:lpstr>
      <vt:lpstr>„American civil religion“</vt:lpstr>
      <vt:lpstr>Politický liberalismus</vt:lpstr>
      <vt:lpstr>Občanská společnost</vt:lpstr>
      <vt:lpstr>Komunismus</vt:lpstr>
      <vt:lpstr>Reálný socialismus</vt:lpstr>
      <vt:lpstr>Další politické systémy 20. století</vt:lpstr>
      <vt:lpstr>Současný systém v Rusku ???</vt:lpstr>
      <vt:lpstr>Prezentace aplikace PowerPoint</vt:lpstr>
      <vt:lpstr>Přirozené právo</vt:lpstr>
      <vt:lpstr>Pozitivní právo</vt:lpstr>
      <vt:lpstr>Ozbrojený odpor proti útlaku</vt:lpstr>
      <vt:lpstr>Trestní právo</vt:lpstr>
      <vt:lpstr>Stát a náboženské komunity</vt:lpstr>
      <vt:lpstr>Křesťan a politika</vt:lpstr>
      <vt:lpstr>Politika v současné ČR (Pokoj a dobro)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Křesťanská sociální etika</dc:title>
  <dc:creator>Benno</dc:creator>
  <cp:lastModifiedBy>Michael Martinek</cp:lastModifiedBy>
  <cp:revision>40</cp:revision>
  <dcterms:modified xsi:type="dcterms:W3CDTF">2022-03-15T09:11:41Z</dcterms:modified>
</cp:coreProperties>
</file>