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Default Extension="png" ContentType="image/png"/>
  <Override PartName="/ppt/diagrams/colors12.xml" ContentType="application/vnd.openxmlformats-officedocument.drawingml.diagramColor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5"/>
  </p:notesMasterIdLst>
  <p:sldIdLst>
    <p:sldId id="256" r:id="rId2"/>
    <p:sldId id="264" r:id="rId3"/>
    <p:sldId id="272" r:id="rId4"/>
    <p:sldId id="279" r:id="rId5"/>
    <p:sldId id="258" r:id="rId6"/>
    <p:sldId id="257" r:id="rId7"/>
    <p:sldId id="274" r:id="rId8"/>
    <p:sldId id="305" r:id="rId9"/>
    <p:sldId id="276" r:id="rId10"/>
    <p:sldId id="284" r:id="rId11"/>
    <p:sldId id="278" r:id="rId12"/>
    <p:sldId id="259" r:id="rId13"/>
    <p:sldId id="281" r:id="rId14"/>
    <p:sldId id="282" r:id="rId15"/>
    <p:sldId id="265" r:id="rId16"/>
    <p:sldId id="285" r:id="rId17"/>
    <p:sldId id="277" r:id="rId18"/>
    <p:sldId id="283" r:id="rId19"/>
    <p:sldId id="266" r:id="rId20"/>
    <p:sldId id="270" r:id="rId21"/>
    <p:sldId id="267" r:id="rId22"/>
    <p:sldId id="268" r:id="rId23"/>
    <p:sldId id="269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308" r:id="rId32"/>
    <p:sldId id="306" r:id="rId33"/>
    <p:sldId id="307" r:id="rId34"/>
    <p:sldId id="293" r:id="rId35"/>
    <p:sldId id="294" r:id="rId36"/>
    <p:sldId id="296" r:id="rId37"/>
    <p:sldId id="297" r:id="rId38"/>
    <p:sldId id="299" r:id="rId39"/>
    <p:sldId id="300" r:id="rId40"/>
    <p:sldId id="301" r:id="rId41"/>
    <p:sldId id="302" r:id="rId42"/>
    <p:sldId id="303" r:id="rId43"/>
    <p:sldId id="304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7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CA4D1-4645-481F-83EF-86D3C1AAA7E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cs-CZ"/>
        </a:p>
      </dgm:t>
    </dgm:pt>
    <dgm:pt modelId="{DBFAC3CF-4B95-4DEA-BF2C-A9EC98E6DB7E}">
      <dgm:prSet custT="1"/>
      <dgm:spPr/>
      <dgm:t>
        <a:bodyPr/>
        <a:lstStyle/>
        <a:p>
          <a:pPr rtl="0"/>
          <a:r>
            <a:rPr lang="cs-CZ" sz="2400" dirty="0" smtClean="0"/>
            <a:t>Sociálně-etická systemizace základních jistot o podstatě a určení člověka.</a:t>
          </a:r>
          <a:endParaRPr lang="cs-CZ" sz="2400" dirty="0"/>
        </a:p>
      </dgm:t>
    </dgm:pt>
    <dgm:pt modelId="{FADD39D8-C66C-4356-A49D-5941AB7D3F5B}" type="parTrans" cxnId="{A3A39F1B-3D47-4AC0-8894-9DF071D3D8E5}">
      <dgm:prSet/>
      <dgm:spPr/>
      <dgm:t>
        <a:bodyPr/>
        <a:lstStyle/>
        <a:p>
          <a:endParaRPr lang="cs-CZ" sz="2000"/>
        </a:p>
      </dgm:t>
    </dgm:pt>
    <dgm:pt modelId="{ECAB6C65-2340-4E44-A137-F6A94BF25281}" type="sibTrans" cxnId="{A3A39F1B-3D47-4AC0-8894-9DF071D3D8E5}">
      <dgm:prSet/>
      <dgm:spPr/>
      <dgm:t>
        <a:bodyPr/>
        <a:lstStyle/>
        <a:p>
          <a:endParaRPr lang="cs-CZ" sz="2000"/>
        </a:p>
      </dgm:t>
    </dgm:pt>
    <dgm:pt modelId="{3425BAB9-7CF6-4ED6-A84C-EAD378B16752}">
      <dgm:prSet custT="1"/>
      <dgm:spPr/>
      <dgm:t>
        <a:bodyPr/>
        <a:lstStyle/>
        <a:p>
          <a:pPr rtl="0"/>
          <a:r>
            <a:rPr lang="cs-CZ" sz="2400" dirty="0" smtClean="0"/>
            <a:t>Vychází z biblické a historické reflexe o jednotlivých sociálně-etických otázkách, systematicky je zpracovává a formuluje do obecně platných zásad.</a:t>
          </a:r>
          <a:endParaRPr lang="cs-CZ" sz="2400" dirty="0"/>
        </a:p>
      </dgm:t>
    </dgm:pt>
    <dgm:pt modelId="{D8BD90A3-8259-41AA-89A0-ED7C0425BE23}" type="parTrans" cxnId="{94BBA259-2C00-49EA-BFD4-2C3931456370}">
      <dgm:prSet/>
      <dgm:spPr/>
      <dgm:t>
        <a:bodyPr/>
        <a:lstStyle/>
        <a:p>
          <a:endParaRPr lang="cs-CZ" sz="2000"/>
        </a:p>
      </dgm:t>
    </dgm:pt>
    <dgm:pt modelId="{514B843B-2072-4254-95E6-B4BE877CD7DA}" type="sibTrans" cxnId="{94BBA259-2C00-49EA-BFD4-2C3931456370}">
      <dgm:prSet/>
      <dgm:spPr/>
      <dgm:t>
        <a:bodyPr/>
        <a:lstStyle/>
        <a:p>
          <a:endParaRPr lang="cs-CZ" sz="2000"/>
        </a:p>
      </dgm:t>
    </dgm:pt>
    <dgm:pt modelId="{D6E26667-5C7B-4B86-96B4-6676957B461F}">
      <dgm:prSet custT="1"/>
      <dgm:spPr/>
      <dgm:t>
        <a:bodyPr/>
        <a:lstStyle/>
        <a:p>
          <a:pPr rtl="0"/>
          <a:r>
            <a:rPr lang="cs-CZ" sz="2400" dirty="0" smtClean="0"/>
            <a:t>Bere v úvahu církevní vyjádření, v nichž se projevuje sociální étos církve.</a:t>
          </a:r>
          <a:endParaRPr lang="cs-CZ" sz="2400" dirty="0"/>
        </a:p>
      </dgm:t>
    </dgm:pt>
    <dgm:pt modelId="{7C1823CA-1FE1-41B4-AF7E-DAD5C60BC652}" type="parTrans" cxnId="{82C868C8-E680-46EF-B861-AABF71032675}">
      <dgm:prSet/>
      <dgm:spPr/>
      <dgm:t>
        <a:bodyPr/>
        <a:lstStyle/>
        <a:p>
          <a:endParaRPr lang="cs-CZ" sz="2000"/>
        </a:p>
      </dgm:t>
    </dgm:pt>
    <dgm:pt modelId="{3EB05034-8431-40EC-BFD2-81E5C4ECBFCC}" type="sibTrans" cxnId="{82C868C8-E680-46EF-B861-AABF71032675}">
      <dgm:prSet/>
      <dgm:spPr/>
      <dgm:t>
        <a:bodyPr/>
        <a:lstStyle/>
        <a:p>
          <a:endParaRPr lang="cs-CZ" sz="2000"/>
        </a:p>
      </dgm:t>
    </dgm:pt>
    <dgm:pt modelId="{314EBA8B-1807-4E34-BAE5-58668CA65655}">
      <dgm:prSet custT="1"/>
      <dgm:spPr/>
      <dgm:t>
        <a:bodyPr/>
        <a:lstStyle/>
        <a:p>
          <a:pPr rtl="0"/>
          <a:r>
            <a:rPr lang="cs-CZ" sz="2400" dirty="0" smtClean="0"/>
            <a:t>Konfrontuje se se současnými problémy a hledá nové odpovědi na nové otázky.</a:t>
          </a:r>
          <a:endParaRPr lang="cs-CZ" sz="2400" dirty="0"/>
        </a:p>
      </dgm:t>
    </dgm:pt>
    <dgm:pt modelId="{9B32D96F-B81D-4750-8585-03F696DD5051}" type="parTrans" cxnId="{250A3365-0D60-4946-86C3-DECF5360308F}">
      <dgm:prSet/>
      <dgm:spPr/>
      <dgm:t>
        <a:bodyPr/>
        <a:lstStyle/>
        <a:p>
          <a:endParaRPr lang="cs-CZ" sz="2000"/>
        </a:p>
      </dgm:t>
    </dgm:pt>
    <dgm:pt modelId="{4DB71271-AD2E-4F42-80E8-CDB31C8ADAC2}" type="sibTrans" cxnId="{250A3365-0D60-4946-86C3-DECF5360308F}">
      <dgm:prSet/>
      <dgm:spPr/>
      <dgm:t>
        <a:bodyPr/>
        <a:lstStyle/>
        <a:p>
          <a:endParaRPr lang="cs-CZ" sz="2000"/>
        </a:p>
      </dgm:t>
    </dgm:pt>
    <dgm:pt modelId="{278A4CCF-8D2E-49B1-91E9-7E2ABF16C457}" type="pres">
      <dgm:prSet presAssocID="{920CA4D1-4645-481F-83EF-86D3C1AAA7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CA2E24-F69F-4BF0-BC97-5E0235F3DC0A}" type="pres">
      <dgm:prSet presAssocID="{DBFAC3CF-4B95-4DEA-BF2C-A9EC98E6DB7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274CEE-AE11-4500-8F48-E066BD51EEF8}" type="pres">
      <dgm:prSet presAssocID="{ECAB6C65-2340-4E44-A137-F6A94BF25281}" presName="spacer" presStyleCnt="0"/>
      <dgm:spPr/>
    </dgm:pt>
    <dgm:pt modelId="{73B25034-C5E7-4A59-B374-4895CC95A3CA}" type="pres">
      <dgm:prSet presAssocID="{3425BAB9-7CF6-4ED6-A84C-EAD378B1675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C4956B-3663-4518-A76D-064206D0F247}" type="pres">
      <dgm:prSet presAssocID="{514B843B-2072-4254-95E6-B4BE877CD7DA}" presName="spacer" presStyleCnt="0"/>
      <dgm:spPr/>
    </dgm:pt>
    <dgm:pt modelId="{5020FD7F-2637-4B1B-907F-279463BB9AB0}" type="pres">
      <dgm:prSet presAssocID="{D6E26667-5C7B-4B86-96B4-6676957B461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6116F0-4AB8-4380-8B1F-A13252DD6D10}" type="pres">
      <dgm:prSet presAssocID="{3EB05034-8431-40EC-BFD2-81E5C4ECBFCC}" presName="spacer" presStyleCnt="0"/>
      <dgm:spPr/>
    </dgm:pt>
    <dgm:pt modelId="{B30744BC-BECA-43F5-8085-13E3DB42725F}" type="pres">
      <dgm:prSet presAssocID="{314EBA8B-1807-4E34-BAE5-58668CA6565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A39F1B-3D47-4AC0-8894-9DF071D3D8E5}" srcId="{920CA4D1-4645-481F-83EF-86D3C1AAA7E3}" destId="{DBFAC3CF-4B95-4DEA-BF2C-A9EC98E6DB7E}" srcOrd="0" destOrd="0" parTransId="{FADD39D8-C66C-4356-A49D-5941AB7D3F5B}" sibTransId="{ECAB6C65-2340-4E44-A137-F6A94BF25281}"/>
    <dgm:cxn modelId="{82C868C8-E680-46EF-B861-AABF71032675}" srcId="{920CA4D1-4645-481F-83EF-86D3C1AAA7E3}" destId="{D6E26667-5C7B-4B86-96B4-6676957B461F}" srcOrd="2" destOrd="0" parTransId="{7C1823CA-1FE1-41B4-AF7E-DAD5C60BC652}" sibTransId="{3EB05034-8431-40EC-BFD2-81E5C4ECBFCC}"/>
    <dgm:cxn modelId="{69C9606D-722C-4804-9EA5-9FDFD91C0060}" type="presOf" srcId="{D6E26667-5C7B-4B86-96B4-6676957B461F}" destId="{5020FD7F-2637-4B1B-907F-279463BB9AB0}" srcOrd="0" destOrd="0" presId="urn:microsoft.com/office/officeart/2005/8/layout/vList2"/>
    <dgm:cxn modelId="{8103FBCC-A592-4522-BF85-FE6A9BDA492F}" type="presOf" srcId="{DBFAC3CF-4B95-4DEA-BF2C-A9EC98E6DB7E}" destId="{4DCA2E24-F69F-4BF0-BC97-5E0235F3DC0A}" srcOrd="0" destOrd="0" presId="urn:microsoft.com/office/officeart/2005/8/layout/vList2"/>
    <dgm:cxn modelId="{250A3365-0D60-4946-86C3-DECF5360308F}" srcId="{920CA4D1-4645-481F-83EF-86D3C1AAA7E3}" destId="{314EBA8B-1807-4E34-BAE5-58668CA65655}" srcOrd="3" destOrd="0" parTransId="{9B32D96F-B81D-4750-8585-03F696DD5051}" sibTransId="{4DB71271-AD2E-4F42-80E8-CDB31C8ADAC2}"/>
    <dgm:cxn modelId="{5EF3A5CB-4A06-421E-A5E7-54693B987C08}" type="presOf" srcId="{314EBA8B-1807-4E34-BAE5-58668CA65655}" destId="{B30744BC-BECA-43F5-8085-13E3DB42725F}" srcOrd="0" destOrd="0" presId="urn:microsoft.com/office/officeart/2005/8/layout/vList2"/>
    <dgm:cxn modelId="{E4CC23F9-1FC4-4578-A0EF-F8BC76BABBF0}" type="presOf" srcId="{3425BAB9-7CF6-4ED6-A84C-EAD378B16752}" destId="{73B25034-C5E7-4A59-B374-4895CC95A3CA}" srcOrd="0" destOrd="0" presId="urn:microsoft.com/office/officeart/2005/8/layout/vList2"/>
    <dgm:cxn modelId="{94BBA259-2C00-49EA-BFD4-2C3931456370}" srcId="{920CA4D1-4645-481F-83EF-86D3C1AAA7E3}" destId="{3425BAB9-7CF6-4ED6-A84C-EAD378B16752}" srcOrd="1" destOrd="0" parTransId="{D8BD90A3-8259-41AA-89A0-ED7C0425BE23}" sibTransId="{514B843B-2072-4254-95E6-B4BE877CD7DA}"/>
    <dgm:cxn modelId="{94CC0933-E182-4F91-A7FF-31456829752E}" type="presOf" srcId="{920CA4D1-4645-481F-83EF-86D3C1AAA7E3}" destId="{278A4CCF-8D2E-49B1-91E9-7E2ABF16C457}" srcOrd="0" destOrd="0" presId="urn:microsoft.com/office/officeart/2005/8/layout/vList2"/>
    <dgm:cxn modelId="{2FE3C2AB-451E-4DE1-8BFD-30561C5DD7B4}" type="presParOf" srcId="{278A4CCF-8D2E-49B1-91E9-7E2ABF16C457}" destId="{4DCA2E24-F69F-4BF0-BC97-5E0235F3DC0A}" srcOrd="0" destOrd="0" presId="urn:microsoft.com/office/officeart/2005/8/layout/vList2"/>
    <dgm:cxn modelId="{0854B7AF-5E18-4239-AF8E-3D58B7D45757}" type="presParOf" srcId="{278A4CCF-8D2E-49B1-91E9-7E2ABF16C457}" destId="{AD274CEE-AE11-4500-8F48-E066BD51EEF8}" srcOrd="1" destOrd="0" presId="urn:microsoft.com/office/officeart/2005/8/layout/vList2"/>
    <dgm:cxn modelId="{05162147-634C-4C7A-AE57-0310E273968D}" type="presParOf" srcId="{278A4CCF-8D2E-49B1-91E9-7E2ABF16C457}" destId="{73B25034-C5E7-4A59-B374-4895CC95A3CA}" srcOrd="2" destOrd="0" presId="urn:microsoft.com/office/officeart/2005/8/layout/vList2"/>
    <dgm:cxn modelId="{B59624AB-12EE-44D1-9BBE-3B1B01BD006D}" type="presParOf" srcId="{278A4CCF-8D2E-49B1-91E9-7E2ABF16C457}" destId="{8AC4956B-3663-4518-A76D-064206D0F247}" srcOrd="3" destOrd="0" presId="urn:microsoft.com/office/officeart/2005/8/layout/vList2"/>
    <dgm:cxn modelId="{E4393621-C9FC-4224-A416-B6981C114B3E}" type="presParOf" srcId="{278A4CCF-8D2E-49B1-91E9-7E2ABF16C457}" destId="{5020FD7F-2637-4B1B-907F-279463BB9AB0}" srcOrd="4" destOrd="0" presId="urn:microsoft.com/office/officeart/2005/8/layout/vList2"/>
    <dgm:cxn modelId="{9C67648D-2E9B-45A3-BC3B-CC52E6311B67}" type="presParOf" srcId="{278A4CCF-8D2E-49B1-91E9-7E2ABF16C457}" destId="{CE6116F0-4AB8-4380-8B1F-A13252DD6D10}" srcOrd="5" destOrd="0" presId="urn:microsoft.com/office/officeart/2005/8/layout/vList2"/>
    <dgm:cxn modelId="{85B8710A-F32D-4B7C-8850-0972B780F3CF}" type="presParOf" srcId="{278A4CCF-8D2E-49B1-91E9-7E2ABF16C457}" destId="{B30744BC-BECA-43F5-8085-13E3DB42725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6D4CDCF-1948-47E1-9849-541F3DAD0AAA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D42B42A8-3849-4F56-9EFC-DE6D6A52DEC6}">
      <dgm:prSet custT="1"/>
      <dgm:spPr/>
      <dgm:t>
        <a:bodyPr/>
        <a:lstStyle/>
        <a:p>
          <a:pPr rtl="0"/>
          <a:r>
            <a:rPr lang="cs-CZ" sz="2000" dirty="0" smtClean="0"/>
            <a:t>Uplatňování svobody v sobě obsahuje vztah k přirozenému mravnímu zákonu, který má univerzální povahu a který předchází všechna práva a rozhodnutí. Přirozený zákon není nic jiného než světlo intelektu, které do nás vložil Bůh při stvoření. Díky tomuto světlu víme, co je třeba konat, a čemu je třeba se naopak vyhýbat (KSNC 140). </a:t>
          </a:r>
          <a:endParaRPr lang="cs-CZ" sz="2000" dirty="0"/>
        </a:p>
      </dgm:t>
    </dgm:pt>
    <dgm:pt modelId="{47D1CA3D-299F-486B-BCC8-642FBCC96F45}" type="parTrans" cxnId="{EC1DE6E2-21C1-46C4-ACFF-1D9995B3EACC}">
      <dgm:prSet/>
      <dgm:spPr/>
      <dgm:t>
        <a:bodyPr/>
        <a:lstStyle/>
        <a:p>
          <a:endParaRPr lang="cs-CZ" sz="3200"/>
        </a:p>
      </dgm:t>
    </dgm:pt>
    <dgm:pt modelId="{D41EC60B-51D5-4225-A301-F142043F2697}" type="sibTrans" cxnId="{EC1DE6E2-21C1-46C4-ACFF-1D9995B3EACC}">
      <dgm:prSet/>
      <dgm:spPr/>
      <dgm:t>
        <a:bodyPr/>
        <a:lstStyle/>
        <a:p>
          <a:endParaRPr lang="cs-CZ" sz="3200"/>
        </a:p>
      </dgm:t>
    </dgm:pt>
    <dgm:pt modelId="{9F257570-6A4E-4345-8107-EF26F632A7E5}">
      <dgm:prSet custT="1"/>
      <dgm:spPr/>
      <dgm:t>
        <a:bodyPr/>
        <a:lstStyle/>
        <a:p>
          <a:pPr rtl="0"/>
          <a:r>
            <a:rPr lang="cs-CZ" sz="2000" dirty="0" smtClean="0"/>
            <a:t>Principem, který ho vyhlašuje, je lidská přirozenost – vychází z rozumu, který do nás vložil Bůh. </a:t>
          </a:r>
          <a:endParaRPr lang="cs-CZ" sz="2000" dirty="0"/>
        </a:p>
      </dgm:t>
    </dgm:pt>
    <dgm:pt modelId="{582D73C6-BB8C-4682-94EE-F3C4DAABEF98}" type="parTrans" cxnId="{6E854FE7-6B34-41FA-885E-5994CCE3483A}">
      <dgm:prSet/>
      <dgm:spPr/>
      <dgm:t>
        <a:bodyPr/>
        <a:lstStyle/>
        <a:p>
          <a:endParaRPr lang="cs-CZ" sz="3200"/>
        </a:p>
      </dgm:t>
    </dgm:pt>
    <dgm:pt modelId="{4BD2C3AD-742F-4ED4-8980-E20A53CBACAC}" type="sibTrans" cxnId="{6E854FE7-6B34-41FA-885E-5994CCE3483A}">
      <dgm:prSet/>
      <dgm:spPr/>
      <dgm:t>
        <a:bodyPr/>
        <a:lstStyle/>
        <a:p>
          <a:endParaRPr lang="cs-CZ" sz="3200"/>
        </a:p>
      </dgm:t>
    </dgm:pt>
    <dgm:pt modelId="{0EE2393C-BBAA-456A-A0AB-A554D094DBF6}">
      <dgm:prSet custT="1"/>
      <dgm:spPr/>
      <dgm:t>
        <a:bodyPr/>
        <a:lstStyle/>
        <a:p>
          <a:pPr rtl="0"/>
          <a:r>
            <a:rPr lang="cs-CZ" sz="2000" dirty="0" smtClean="0"/>
            <a:t>Proto je univerzální – vztahuje se na všechny lidi a předchází všechna práva a všechny povinnosti.</a:t>
          </a:r>
          <a:endParaRPr lang="cs-CZ" sz="2000" dirty="0"/>
        </a:p>
      </dgm:t>
    </dgm:pt>
    <dgm:pt modelId="{E864427A-278C-4140-9CD5-E7E1B079FF2B}" type="parTrans" cxnId="{C3D58253-C085-4FF4-88E9-7FB4B9C25282}">
      <dgm:prSet/>
      <dgm:spPr/>
      <dgm:t>
        <a:bodyPr/>
        <a:lstStyle/>
        <a:p>
          <a:endParaRPr lang="cs-CZ" sz="3200"/>
        </a:p>
      </dgm:t>
    </dgm:pt>
    <dgm:pt modelId="{B99369F6-2408-42B9-AE51-E4CF5C33E7D0}" type="sibTrans" cxnId="{C3D58253-C085-4FF4-88E9-7FB4B9C25282}">
      <dgm:prSet/>
      <dgm:spPr/>
      <dgm:t>
        <a:bodyPr/>
        <a:lstStyle/>
        <a:p>
          <a:endParaRPr lang="cs-CZ" sz="3200"/>
        </a:p>
      </dgm:t>
    </dgm:pt>
    <dgm:pt modelId="{236A5B63-2A05-4D9F-83CC-4C92EEF107F4}">
      <dgm:prSet custT="1"/>
      <dgm:spPr/>
      <dgm:t>
        <a:bodyPr/>
        <a:lstStyle/>
        <a:p>
          <a:pPr rtl="0"/>
          <a:r>
            <a:rPr lang="cs-CZ" sz="2000" dirty="0" smtClean="0"/>
            <a:t>Jeho základní normy jsou vyjádřeny v Desateru.</a:t>
          </a:r>
          <a:endParaRPr lang="cs-CZ" sz="2000" dirty="0"/>
        </a:p>
      </dgm:t>
    </dgm:pt>
    <dgm:pt modelId="{2E11CBD3-7A36-4704-967B-662FAAAA4563}" type="parTrans" cxnId="{1681145F-A2A8-4ECF-86A4-F2EC81142A88}">
      <dgm:prSet/>
      <dgm:spPr/>
      <dgm:t>
        <a:bodyPr/>
        <a:lstStyle/>
        <a:p>
          <a:endParaRPr lang="cs-CZ" sz="3200"/>
        </a:p>
      </dgm:t>
    </dgm:pt>
    <dgm:pt modelId="{BD1066C8-2830-4590-A46D-7B8DEA9CD474}" type="sibTrans" cxnId="{1681145F-A2A8-4ECF-86A4-F2EC81142A88}">
      <dgm:prSet/>
      <dgm:spPr/>
      <dgm:t>
        <a:bodyPr/>
        <a:lstStyle/>
        <a:p>
          <a:endParaRPr lang="cs-CZ" sz="3200"/>
        </a:p>
      </dgm:t>
    </dgm:pt>
    <dgm:pt modelId="{77FE5DD9-5326-45FA-8F61-CB8809CCFA40}">
      <dgm:prSet custT="1"/>
      <dgm:spPr/>
      <dgm:t>
        <a:bodyPr/>
        <a:lstStyle/>
        <a:p>
          <a:pPr rtl="0"/>
          <a:r>
            <a:rPr lang="cs-CZ" sz="2000" dirty="0" smtClean="0"/>
            <a:t>Vzájemně propojuje lidi různých kultur a ukládá jim společné zásady.</a:t>
          </a:r>
          <a:endParaRPr lang="cs-CZ" sz="2000" dirty="0"/>
        </a:p>
      </dgm:t>
    </dgm:pt>
    <dgm:pt modelId="{D2DF86A6-6AFC-414D-B625-5C711DFB1CB6}" type="parTrans" cxnId="{0810EDED-8885-482F-AE02-BEA3518149F7}">
      <dgm:prSet/>
      <dgm:spPr/>
      <dgm:t>
        <a:bodyPr/>
        <a:lstStyle/>
        <a:p>
          <a:endParaRPr lang="cs-CZ" sz="3200"/>
        </a:p>
      </dgm:t>
    </dgm:pt>
    <dgm:pt modelId="{7F9AAE81-BB3D-4D49-8CA3-E269C466FAD2}" type="sibTrans" cxnId="{0810EDED-8885-482F-AE02-BEA3518149F7}">
      <dgm:prSet/>
      <dgm:spPr/>
      <dgm:t>
        <a:bodyPr/>
        <a:lstStyle/>
        <a:p>
          <a:endParaRPr lang="cs-CZ" sz="3200"/>
        </a:p>
      </dgm:t>
    </dgm:pt>
    <dgm:pt modelId="{64999D49-8BE9-408A-88F2-28A0895A1FF6}">
      <dgm:prSet custT="1"/>
      <dgm:spPr/>
      <dgm:t>
        <a:bodyPr/>
        <a:lstStyle/>
        <a:p>
          <a:pPr rtl="0"/>
          <a:r>
            <a:rPr lang="cs-CZ" sz="2000" dirty="0" smtClean="0"/>
            <a:t>Je základním předpokladem pro existenci sociální etiky, kterou by mohli sdílet všichni členové společnosti.</a:t>
          </a:r>
          <a:endParaRPr lang="cs-CZ" sz="2000" dirty="0"/>
        </a:p>
      </dgm:t>
    </dgm:pt>
    <dgm:pt modelId="{A0C56607-65DD-4C27-BE1D-80DA4F2583B5}" type="parTrans" cxnId="{9A5CFB11-3A42-4940-8F5B-B762D9E5EDC1}">
      <dgm:prSet/>
      <dgm:spPr/>
      <dgm:t>
        <a:bodyPr/>
        <a:lstStyle/>
        <a:p>
          <a:endParaRPr lang="cs-CZ" sz="3200"/>
        </a:p>
      </dgm:t>
    </dgm:pt>
    <dgm:pt modelId="{6B3858C0-D4AA-4F00-A601-5EE7EAF998AC}" type="sibTrans" cxnId="{9A5CFB11-3A42-4940-8F5B-B762D9E5EDC1}">
      <dgm:prSet/>
      <dgm:spPr/>
      <dgm:t>
        <a:bodyPr/>
        <a:lstStyle/>
        <a:p>
          <a:endParaRPr lang="cs-CZ" sz="3200"/>
        </a:p>
      </dgm:t>
    </dgm:pt>
    <dgm:pt modelId="{4772E3C4-50CB-4279-B849-D173952625D5}" type="pres">
      <dgm:prSet presAssocID="{66D4CDCF-1948-47E1-9849-541F3DAD0A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6DC9F43-E767-4822-8C96-3271CD5CB75D}" type="pres">
      <dgm:prSet presAssocID="{D42B42A8-3849-4F56-9EFC-DE6D6A52DEC6}" presName="parentText" presStyleLbl="node1" presStyleIdx="0" presStyleCnt="6" custScaleY="17358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9BA125-D032-4C58-9541-6E2C02C865D0}" type="pres">
      <dgm:prSet presAssocID="{D41EC60B-51D5-4225-A301-F142043F2697}" presName="spacer" presStyleCnt="0"/>
      <dgm:spPr/>
    </dgm:pt>
    <dgm:pt modelId="{3B612FAD-1134-489D-8699-5CCE387F22A3}" type="pres">
      <dgm:prSet presAssocID="{9F257570-6A4E-4345-8107-EF26F632A7E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F95E73-9469-4BC6-AC55-8C98A45EC913}" type="pres">
      <dgm:prSet presAssocID="{4BD2C3AD-742F-4ED4-8980-E20A53CBACAC}" presName="spacer" presStyleCnt="0"/>
      <dgm:spPr/>
    </dgm:pt>
    <dgm:pt modelId="{4B194C6E-2AAC-42E9-91D2-3F09B7407C0B}" type="pres">
      <dgm:prSet presAssocID="{0EE2393C-BBAA-456A-A0AB-A554D094DB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817901-6666-4126-BCF3-568BCB708A27}" type="pres">
      <dgm:prSet presAssocID="{B99369F6-2408-42B9-AE51-E4CF5C33E7D0}" presName="spacer" presStyleCnt="0"/>
      <dgm:spPr/>
    </dgm:pt>
    <dgm:pt modelId="{A914B9E4-BF5C-4D40-9A47-6344924660FA}" type="pres">
      <dgm:prSet presAssocID="{236A5B63-2A05-4D9F-83CC-4C92EEF107F4}" presName="parentText" presStyleLbl="node1" presStyleIdx="3" presStyleCnt="6" custScaleY="5738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778F5A-FB87-4E76-85F1-93457162A59F}" type="pres">
      <dgm:prSet presAssocID="{BD1066C8-2830-4590-A46D-7B8DEA9CD474}" presName="spacer" presStyleCnt="0"/>
      <dgm:spPr/>
    </dgm:pt>
    <dgm:pt modelId="{8CFAE6AE-B5D8-41A3-966D-89C8AEDD9BCD}" type="pres">
      <dgm:prSet presAssocID="{77FE5DD9-5326-45FA-8F61-CB8809CCFA40}" presName="parentText" presStyleLbl="node1" presStyleIdx="4" presStyleCnt="6" custScaleY="5485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204E34-7F8E-4B7D-9A3D-9E892EC584FD}" type="pres">
      <dgm:prSet presAssocID="{7F9AAE81-BB3D-4D49-8CA3-E269C466FAD2}" presName="spacer" presStyleCnt="0"/>
      <dgm:spPr/>
    </dgm:pt>
    <dgm:pt modelId="{D4F8153C-57EB-423F-A892-16FB8699270B}" type="pres">
      <dgm:prSet presAssocID="{64999D49-8BE9-408A-88F2-28A0895A1FF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A5CFB11-3A42-4940-8F5B-B762D9E5EDC1}" srcId="{66D4CDCF-1948-47E1-9849-541F3DAD0AAA}" destId="{64999D49-8BE9-408A-88F2-28A0895A1FF6}" srcOrd="5" destOrd="0" parTransId="{A0C56607-65DD-4C27-BE1D-80DA4F2583B5}" sibTransId="{6B3858C0-D4AA-4F00-A601-5EE7EAF998AC}"/>
    <dgm:cxn modelId="{133982A4-B852-4075-B84F-FF87135AD37C}" type="presOf" srcId="{236A5B63-2A05-4D9F-83CC-4C92EEF107F4}" destId="{A914B9E4-BF5C-4D40-9A47-6344924660FA}" srcOrd="0" destOrd="0" presId="urn:microsoft.com/office/officeart/2005/8/layout/vList2"/>
    <dgm:cxn modelId="{BE020F91-5657-43A8-9FD9-C95D93407F8E}" type="presOf" srcId="{64999D49-8BE9-408A-88F2-28A0895A1FF6}" destId="{D4F8153C-57EB-423F-A892-16FB8699270B}" srcOrd="0" destOrd="0" presId="urn:microsoft.com/office/officeart/2005/8/layout/vList2"/>
    <dgm:cxn modelId="{6E854FE7-6B34-41FA-885E-5994CCE3483A}" srcId="{66D4CDCF-1948-47E1-9849-541F3DAD0AAA}" destId="{9F257570-6A4E-4345-8107-EF26F632A7E5}" srcOrd="1" destOrd="0" parTransId="{582D73C6-BB8C-4682-94EE-F3C4DAABEF98}" sibTransId="{4BD2C3AD-742F-4ED4-8980-E20A53CBACAC}"/>
    <dgm:cxn modelId="{F8994568-D210-4EA6-9D53-BCF40615C8D7}" type="presOf" srcId="{66D4CDCF-1948-47E1-9849-541F3DAD0AAA}" destId="{4772E3C4-50CB-4279-B849-D173952625D5}" srcOrd="0" destOrd="0" presId="urn:microsoft.com/office/officeart/2005/8/layout/vList2"/>
    <dgm:cxn modelId="{64269372-4468-4415-A2F1-EE79F9841A4D}" type="presOf" srcId="{77FE5DD9-5326-45FA-8F61-CB8809CCFA40}" destId="{8CFAE6AE-B5D8-41A3-966D-89C8AEDD9BCD}" srcOrd="0" destOrd="0" presId="urn:microsoft.com/office/officeart/2005/8/layout/vList2"/>
    <dgm:cxn modelId="{C3D58253-C085-4FF4-88E9-7FB4B9C25282}" srcId="{66D4CDCF-1948-47E1-9849-541F3DAD0AAA}" destId="{0EE2393C-BBAA-456A-A0AB-A554D094DBF6}" srcOrd="2" destOrd="0" parTransId="{E864427A-278C-4140-9CD5-E7E1B079FF2B}" sibTransId="{B99369F6-2408-42B9-AE51-E4CF5C33E7D0}"/>
    <dgm:cxn modelId="{53DC9033-D706-4190-8E1D-2910CDCC9D5F}" type="presOf" srcId="{0EE2393C-BBAA-456A-A0AB-A554D094DBF6}" destId="{4B194C6E-2AAC-42E9-91D2-3F09B7407C0B}" srcOrd="0" destOrd="0" presId="urn:microsoft.com/office/officeart/2005/8/layout/vList2"/>
    <dgm:cxn modelId="{1681145F-A2A8-4ECF-86A4-F2EC81142A88}" srcId="{66D4CDCF-1948-47E1-9849-541F3DAD0AAA}" destId="{236A5B63-2A05-4D9F-83CC-4C92EEF107F4}" srcOrd="3" destOrd="0" parTransId="{2E11CBD3-7A36-4704-967B-662FAAAA4563}" sibTransId="{BD1066C8-2830-4590-A46D-7B8DEA9CD474}"/>
    <dgm:cxn modelId="{EC1DE6E2-21C1-46C4-ACFF-1D9995B3EACC}" srcId="{66D4CDCF-1948-47E1-9849-541F3DAD0AAA}" destId="{D42B42A8-3849-4F56-9EFC-DE6D6A52DEC6}" srcOrd="0" destOrd="0" parTransId="{47D1CA3D-299F-486B-BCC8-642FBCC96F45}" sibTransId="{D41EC60B-51D5-4225-A301-F142043F2697}"/>
    <dgm:cxn modelId="{CC958ECD-5754-451F-A932-31972C574936}" type="presOf" srcId="{D42B42A8-3849-4F56-9EFC-DE6D6A52DEC6}" destId="{C6DC9F43-E767-4822-8C96-3271CD5CB75D}" srcOrd="0" destOrd="0" presId="urn:microsoft.com/office/officeart/2005/8/layout/vList2"/>
    <dgm:cxn modelId="{13317013-0759-4D80-A9DE-0B32C6AD0B56}" type="presOf" srcId="{9F257570-6A4E-4345-8107-EF26F632A7E5}" destId="{3B612FAD-1134-489D-8699-5CCE387F22A3}" srcOrd="0" destOrd="0" presId="urn:microsoft.com/office/officeart/2005/8/layout/vList2"/>
    <dgm:cxn modelId="{0810EDED-8885-482F-AE02-BEA3518149F7}" srcId="{66D4CDCF-1948-47E1-9849-541F3DAD0AAA}" destId="{77FE5DD9-5326-45FA-8F61-CB8809CCFA40}" srcOrd="4" destOrd="0" parTransId="{D2DF86A6-6AFC-414D-B625-5C711DFB1CB6}" sibTransId="{7F9AAE81-BB3D-4D49-8CA3-E269C466FAD2}"/>
    <dgm:cxn modelId="{B2600D25-4992-44D0-9C7B-3161F7A4B8DF}" type="presParOf" srcId="{4772E3C4-50CB-4279-B849-D173952625D5}" destId="{C6DC9F43-E767-4822-8C96-3271CD5CB75D}" srcOrd="0" destOrd="0" presId="urn:microsoft.com/office/officeart/2005/8/layout/vList2"/>
    <dgm:cxn modelId="{13143159-9752-4A5C-955A-2438276A03EC}" type="presParOf" srcId="{4772E3C4-50CB-4279-B849-D173952625D5}" destId="{099BA125-D032-4C58-9541-6E2C02C865D0}" srcOrd="1" destOrd="0" presId="urn:microsoft.com/office/officeart/2005/8/layout/vList2"/>
    <dgm:cxn modelId="{A509E1D2-F214-4C80-BB52-F317E3EA1EAA}" type="presParOf" srcId="{4772E3C4-50CB-4279-B849-D173952625D5}" destId="{3B612FAD-1134-489D-8699-5CCE387F22A3}" srcOrd="2" destOrd="0" presId="urn:microsoft.com/office/officeart/2005/8/layout/vList2"/>
    <dgm:cxn modelId="{9D943929-77A3-45BE-AF0F-5D62799DD53A}" type="presParOf" srcId="{4772E3C4-50CB-4279-B849-D173952625D5}" destId="{5BF95E73-9469-4BC6-AC55-8C98A45EC913}" srcOrd="3" destOrd="0" presId="urn:microsoft.com/office/officeart/2005/8/layout/vList2"/>
    <dgm:cxn modelId="{D82081E5-70B6-4BD3-ADDD-B00133FFC297}" type="presParOf" srcId="{4772E3C4-50CB-4279-B849-D173952625D5}" destId="{4B194C6E-2AAC-42E9-91D2-3F09B7407C0B}" srcOrd="4" destOrd="0" presId="urn:microsoft.com/office/officeart/2005/8/layout/vList2"/>
    <dgm:cxn modelId="{D089411F-CA6A-411D-B3D0-DBC46C87C35E}" type="presParOf" srcId="{4772E3C4-50CB-4279-B849-D173952625D5}" destId="{EC817901-6666-4126-BCF3-568BCB708A27}" srcOrd="5" destOrd="0" presId="urn:microsoft.com/office/officeart/2005/8/layout/vList2"/>
    <dgm:cxn modelId="{E2FF8C9A-080C-44BC-8CC2-7EB21A846189}" type="presParOf" srcId="{4772E3C4-50CB-4279-B849-D173952625D5}" destId="{A914B9E4-BF5C-4D40-9A47-6344924660FA}" srcOrd="6" destOrd="0" presId="urn:microsoft.com/office/officeart/2005/8/layout/vList2"/>
    <dgm:cxn modelId="{0585350B-B82E-462D-8976-A9BAC7B1830F}" type="presParOf" srcId="{4772E3C4-50CB-4279-B849-D173952625D5}" destId="{C8778F5A-FB87-4E76-85F1-93457162A59F}" srcOrd="7" destOrd="0" presId="urn:microsoft.com/office/officeart/2005/8/layout/vList2"/>
    <dgm:cxn modelId="{CA2F5A4D-0328-44AF-A1A4-4183BF2E64ED}" type="presParOf" srcId="{4772E3C4-50CB-4279-B849-D173952625D5}" destId="{8CFAE6AE-B5D8-41A3-966D-89C8AEDD9BCD}" srcOrd="8" destOrd="0" presId="urn:microsoft.com/office/officeart/2005/8/layout/vList2"/>
    <dgm:cxn modelId="{DCAA7184-C0F2-44E8-8C23-E48CD601AF5B}" type="presParOf" srcId="{4772E3C4-50CB-4279-B849-D173952625D5}" destId="{71204E34-7F8E-4B7D-9A3D-9E892EC584FD}" srcOrd="9" destOrd="0" presId="urn:microsoft.com/office/officeart/2005/8/layout/vList2"/>
    <dgm:cxn modelId="{58FBC869-A7AA-465C-AC08-404407BA7967}" type="presParOf" srcId="{4772E3C4-50CB-4279-B849-D173952625D5}" destId="{D4F8153C-57EB-423F-A892-16FB8699270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EF3F074-1934-4180-8A4F-09CF6A44C0B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B477CC-5072-4984-B2E5-5B53CFCF0260}">
      <dgm:prSet custT="1"/>
      <dgm:spPr/>
      <dgm:t>
        <a:bodyPr/>
        <a:lstStyle/>
        <a:p>
          <a:pPr rtl="0"/>
          <a:r>
            <a:rPr lang="cs-CZ" sz="1600" dirty="0" smtClean="0"/>
            <a:t>Mater </a:t>
          </a:r>
          <a:r>
            <a:rPr lang="cs-CZ" sz="1600" dirty="0" err="1" smtClean="0"/>
            <a:t>et</a:t>
          </a:r>
          <a:r>
            <a:rPr lang="cs-CZ" sz="1600" dirty="0" smtClean="0"/>
            <a:t> Magistra 65: </a:t>
          </a:r>
          <a:r>
            <a:rPr lang="cs-CZ" sz="1600" i="1" dirty="0" smtClean="0"/>
            <a:t>„Souhrn oněch předpokladů společenského života, které lidem umožňují a usnadňují plný rozvoj všech hodnot jejich osobnosti.“</a:t>
          </a:r>
          <a:endParaRPr lang="cs-CZ" sz="1600" dirty="0"/>
        </a:p>
      </dgm:t>
    </dgm:pt>
    <dgm:pt modelId="{586A4A13-97F1-48E1-94CD-9633BF340D85}" type="parTrans" cxnId="{2D22DF70-FD81-4E95-9C8F-CF81868BBEBA}">
      <dgm:prSet/>
      <dgm:spPr/>
      <dgm:t>
        <a:bodyPr/>
        <a:lstStyle/>
        <a:p>
          <a:endParaRPr lang="cs-CZ" sz="2400"/>
        </a:p>
      </dgm:t>
    </dgm:pt>
    <dgm:pt modelId="{48CC7D29-601D-4984-AAFD-353BD07F163D}" type="sibTrans" cxnId="{2D22DF70-FD81-4E95-9C8F-CF81868BBEBA}">
      <dgm:prSet/>
      <dgm:spPr/>
      <dgm:t>
        <a:bodyPr/>
        <a:lstStyle/>
        <a:p>
          <a:endParaRPr lang="cs-CZ" sz="2400"/>
        </a:p>
      </dgm:t>
    </dgm:pt>
    <dgm:pt modelId="{F9B000EF-2335-4BD9-8382-F57453D1B2DF}">
      <dgm:prSet custT="1"/>
      <dgm:spPr/>
      <dgm:t>
        <a:bodyPr/>
        <a:lstStyle/>
        <a:p>
          <a:pPr rtl="0"/>
          <a:r>
            <a:rPr lang="cs-CZ" sz="1600" dirty="0" smtClean="0"/>
            <a:t>Gaudium </a:t>
          </a:r>
          <a:r>
            <a:rPr lang="cs-CZ" sz="1600" dirty="0" err="1" smtClean="0"/>
            <a:t>et</a:t>
          </a:r>
          <a:r>
            <a:rPr lang="cs-CZ" sz="1600" dirty="0" smtClean="0"/>
            <a:t> </a:t>
          </a:r>
          <a:r>
            <a:rPr lang="cs-CZ" sz="1600" dirty="0" err="1" smtClean="0"/>
            <a:t>spes</a:t>
          </a:r>
          <a:r>
            <a:rPr lang="cs-CZ" sz="1600" dirty="0" smtClean="0"/>
            <a:t> 26:</a:t>
          </a:r>
          <a:r>
            <a:rPr lang="cs-CZ" sz="1600" i="1" dirty="0" smtClean="0"/>
            <a:t> „Souhrn podmínek společenského života, které jak skupinám, tak jednotlivým členům dovolují úplnější a snazší dosažení vlastní dokonalosti.“ </a:t>
          </a:r>
          <a:endParaRPr lang="cs-CZ" sz="1600" dirty="0"/>
        </a:p>
      </dgm:t>
    </dgm:pt>
    <dgm:pt modelId="{52F6F759-65DC-4094-B57A-835194A56C54}" type="parTrans" cxnId="{0CE68DAB-8FFD-4685-8DB2-D8F80479894E}">
      <dgm:prSet/>
      <dgm:spPr/>
      <dgm:t>
        <a:bodyPr/>
        <a:lstStyle/>
        <a:p>
          <a:endParaRPr lang="cs-CZ" sz="2400"/>
        </a:p>
      </dgm:t>
    </dgm:pt>
    <dgm:pt modelId="{27B6DE17-AE82-49B7-9C0A-2D9F267C04C6}" type="sibTrans" cxnId="{0CE68DAB-8FFD-4685-8DB2-D8F80479894E}">
      <dgm:prSet/>
      <dgm:spPr/>
      <dgm:t>
        <a:bodyPr/>
        <a:lstStyle/>
        <a:p>
          <a:endParaRPr lang="cs-CZ" sz="2400"/>
        </a:p>
      </dgm:t>
    </dgm:pt>
    <dgm:pt modelId="{E8D2CBB8-3EFF-49F4-B633-6111108F97E2}">
      <dgm:prSet custT="1"/>
      <dgm:spPr/>
      <dgm:t>
        <a:bodyPr/>
        <a:lstStyle/>
        <a:p>
          <a:pPr rtl="0"/>
          <a:r>
            <a:rPr lang="cs-CZ" sz="1600" dirty="0" err="1" smtClean="0"/>
            <a:t>Pacem</a:t>
          </a:r>
          <a:r>
            <a:rPr lang="cs-CZ" sz="1600" dirty="0" smtClean="0"/>
            <a:t> in </a:t>
          </a:r>
          <a:r>
            <a:rPr lang="cs-CZ" sz="1600" dirty="0" err="1" smtClean="0"/>
            <a:t>terris</a:t>
          </a:r>
          <a:r>
            <a:rPr lang="cs-CZ" sz="1600" dirty="0" smtClean="0"/>
            <a:t> 57: </a:t>
          </a:r>
          <a:r>
            <a:rPr lang="cs-CZ" sz="1600" i="1" dirty="0" smtClean="0"/>
            <a:t>„Obecné blaho se týká celého člověka: tj. potřeb jak těla, tak i ducha. Proto musí státní správa o dosažení tohoto blaha usilovat příhodnými prostředky i měrou: tak, aby byl zachován správný řád věcí, a aby občanům spolu se statky hmotnými zabezpečovala také statky duchovní.“</a:t>
          </a:r>
          <a:r>
            <a:rPr lang="cs-CZ" sz="1600" dirty="0" smtClean="0"/>
            <a:t> </a:t>
          </a:r>
          <a:endParaRPr lang="cs-CZ" sz="1600" dirty="0"/>
        </a:p>
      </dgm:t>
    </dgm:pt>
    <dgm:pt modelId="{5CA3E68D-392E-456F-A1D7-4344D2119DB9}" type="parTrans" cxnId="{D406A301-9DD3-42B8-81CD-F227AF656B4D}">
      <dgm:prSet/>
      <dgm:spPr/>
      <dgm:t>
        <a:bodyPr/>
        <a:lstStyle/>
        <a:p>
          <a:endParaRPr lang="cs-CZ" sz="2400"/>
        </a:p>
      </dgm:t>
    </dgm:pt>
    <dgm:pt modelId="{90323FEF-7258-45D4-B3B6-0D6947A129C4}" type="sibTrans" cxnId="{D406A301-9DD3-42B8-81CD-F227AF656B4D}">
      <dgm:prSet/>
      <dgm:spPr/>
      <dgm:t>
        <a:bodyPr/>
        <a:lstStyle/>
        <a:p>
          <a:endParaRPr lang="cs-CZ" sz="2400"/>
        </a:p>
      </dgm:t>
    </dgm:pt>
    <dgm:pt modelId="{9B9CD0B9-13E4-46F7-9B53-779B792ACC8F}">
      <dgm:prSet custT="1"/>
      <dgm:spPr/>
      <dgm:t>
        <a:bodyPr/>
        <a:lstStyle/>
        <a:p>
          <a:pPr rtl="0"/>
          <a:r>
            <a:rPr lang="cs-CZ" sz="1600" dirty="0" err="1" smtClean="0"/>
            <a:t>Solicitudo</a:t>
          </a:r>
          <a:r>
            <a:rPr lang="cs-CZ" sz="1600" dirty="0" smtClean="0"/>
            <a:t> </a:t>
          </a:r>
          <a:r>
            <a:rPr lang="cs-CZ" sz="1600" dirty="0" err="1" smtClean="0"/>
            <a:t>rei</a:t>
          </a:r>
          <a:r>
            <a:rPr lang="cs-CZ" sz="1600" dirty="0" smtClean="0"/>
            <a:t> </a:t>
          </a:r>
          <a:r>
            <a:rPr lang="cs-CZ" sz="1600" dirty="0" err="1" smtClean="0"/>
            <a:t>socialis</a:t>
          </a:r>
          <a:r>
            <a:rPr lang="cs-CZ" sz="1600" dirty="0" smtClean="0"/>
            <a:t> 10: </a:t>
          </a:r>
          <a:r>
            <a:rPr lang="cs-CZ" sz="1600" i="1" dirty="0" smtClean="0"/>
            <a:t>„Ve světě, v němž by vládla péče o obecné blaho celého lidstva, to jest péče o "lidský a duchovní rozvoj všech" místo snahy o osobní prospěch, by byl mír možný jako plod "dokonalejší spravedlnosti mezi lidmi“.</a:t>
          </a:r>
          <a:r>
            <a:rPr lang="cs-CZ" sz="1600" dirty="0" smtClean="0"/>
            <a:t> </a:t>
          </a:r>
          <a:endParaRPr lang="cs-CZ" sz="1600" dirty="0"/>
        </a:p>
      </dgm:t>
    </dgm:pt>
    <dgm:pt modelId="{38095FE4-F104-41B0-BC08-349F1F6CA516}" type="parTrans" cxnId="{4FA5C073-3650-495B-A3F7-39C586D03B88}">
      <dgm:prSet/>
      <dgm:spPr/>
      <dgm:t>
        <a:bodyPr/>
        <a:lstStyle/>
        <a:p>
          <a:endParaRPr lang="cs-CZ" sz="2400"/>
        </a:p>
      </dgm:t>
    </dgm:pt>
    <dgm:pt modelId="{8E1866C3-50B4-4165-9B6D-EF23B57D8EF4}" type="sibTrans" cxnId="{4FA5C073-3650-495B-A3F7-39C586D03B88}">
      <dgm:prSet/>
      <dgm:spPr/>
      <dgm:t>
        <a:bodyPr/>
        <a:lstStyle/>
        <a:p>
          <a:endParaRPr lang="cs-CZ" sz="2400"/>
        </a:p>
      </dgm:t>
    </dgm:pt>
    <dgm:pt modelId="{2BF8ABA7-5B68-403F-A1B0-91458C6C96F0}" type="pres">
      <dgm:prSet presAssocID="{1EF3F074-1934-4180-8A4F-09CF6A44C0B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BA3A2D3-C1F6-4A2D-B90F-C704E3BB88B4}" type="pres">
      <dgm:prSet presAssocID="{73B477CC-5072-4984-B2E5-5B53CFCF0260}" presName="circle1" presStyleLbl="node1" presStyleIdx="0" presStyleCnt="4"/>
      <dgm:spPr/>
    </dgm:pt>
    <dgm:pt modelId="{DFFE270E-585B-4777-B60C-D7627A45C00A}" type="pres">
      <dgm:prSet presAssocID="{73B477CC-5072-4984-B2E5-5B53CFCF0260}" presName="space" presStyleCnt="0"/>
      <dgm:spPr/>
    </dgm:pt>
    <dgm:pt modelId="{4E958049-0EED-4500-8DD7-6868012FDC42}" type="pres">
      <dgm:prSet presAssocID="{73B477CC-5072-4984-B2E5-5B53CFCF0260}" presName="rect1" presStyleLbl="alignAcc1" presStyleIdx="0" presStyleCnt="4"/>
      <dgm:spPr/>
      <dgm:t>
        <a:bodyPr/>
        <a:lstStyle/>
        <a:p>
          <a:endParaRPr lang="cs-CZ"/>
        </a:p>
      </dgm:t>
    </dgm:pt>
    <dgm:pt modelId="{77B5DC84-9C6A-4A33-8CB7-F92D47E73F08}" type="pres">
      <dgm:prSet presAssocID="{F9B000EF-2335-4BD9-8382-F57453D1B2DF}" presName="vertSpace2" presStyleLbl="node1" presStyleIdx="0" presStyleCnt="4"/>
      <dgm:spPr/>
    </dgm:pt>
    <dgm:pt modelId="{3083EC61-4D90-42FB-9746-7EADCE2CAE03}" type="pres">
      <dgm:prSet presAssocID="{F9B000EF-2335-4BD9-8382-F57453D1B2DF}" presName="circle2" presStyleLbl="node1" presStyleIdx="1" presStyleCnt="4"/>
      <dgm:spPr/>
    </dgm:pt>
    <dgm:pt modelId="{1C7C1374-F233-488D-84D8-686E412297D7}" type="pres">
      <dgm:prSet presAssocID="{F9B000EF-2335-4BD9-8382-F57453D1B2DF}" presName="rect2" presStyleLbl="alignAcc1" presStyleIdx="1" presStyleCnt="4"/>
      <dgm:spPr/>
      <dgm:t>
        <a:bodyPr/>
        <a:lstStyle/>
        <a:p>
          <a:endParaRPr lang="cs-CZ"/>
        </a:p>
      </dgm:t>
    </dgm:pt>
    <dgm:pt modelId="{E6C0A182-4BA5-4A9F-93AC-E1A0A170A79F}" type="pres">
      <dgm:prSet presAssocID="{E8D2CBB8-3EFF-49F4-B633-6111108F97E2}" presName="vertSpace3" presStyleLbl="node1" presStyleIdx="1" presStyleCnt="4"/>
      <dgm:spPr/>
    </dgm:pt>
    <dgm:pt modelId="{3EBABFD8-5CA5-4BDB-A9CB-1361B28B06B7}" type="pres">
      <dgm:prSet presAssocID="{E8D2CBB8-3EFF-49F4-B633-6111108F97E2}" presName="circle3" presStyleLbl="node1" presStyleIdx="2" presStyleCnt="4" custScaleY="102287"/>
      <dgm:spPr/>
    </dgm:pt>
    <dgm:pt modelId="{B1272F1B-3B4E-4DA2-822A-E25ABBB87F52}" type="pres">
      <dgm:prSet presAssocID="{E8D2CBB8-3EFF-49F4-B633-6111108F97E2}" presName="rect3" presStyleLbl="alignAcc1" presStyleIdx="2" presStyleCnt="4" custScaleY="108211"/>
      <dgm:spPr/>
      <dgm:t>
        <a:bodyPr/>
        <a:lstStyle/>
        <a:p>
          <a:endParaRPr lang="cs-CZ"/>
        </a:p>
      </dgm:t>
    </dgm:pt>
    <dgm:pt modelId="{61D8C8EF-1C53-44CC-AD7E-DCC9C1AA5F03}" type="pres">
      <dgm:prSet presAssocID="{9B9CD0B9-13E4-46F7-9B53-779B792ACC8F}" presName="vertSpace4" presStyleLbl="node1" presStyleIdx="2" presStyleCnt="4"/>
      <dgm:spPr/>
    </dgm:pt>
    <dgm:pt modelId="{1ACF6D3B-30C2-4252-B754-9613277D4F4E}" type="pres">
      <dgm:prSet presAssocID="{9B9CD0B9-13E4-46F7-9B53-779B792ACC8F}" presName="circle4" presStyleLbl="node1" presStyleIdx="3" presStyleCnt="4"/>
      <dgm:spPr/>
    </dgm:pt>
    <dgm:pt modelId="{B19AE5E6-90B2-47F9-924A-F1ED5FE4EE7B}" type="pres">
      <dgm:prSet presAssocID="{9B9CD0B9-13E4-46F7-9B53-779B792ACC8F}" presName="rect4" presStyleLbl="alignAcc1" presStyleIdx="3" presStyleCnt="4"/>
      <dgm:spPr/>
      <dgm:t>
        <a:bodyPr/>
        <a:lstStyle/>
        <a:p>
          <a:endParaRPr lang="cs-CZ"/>
        </a:p>
      </dgm:t>
    </dgm:pt>
    <dgm:pt modelId="{90594A27-D848-498C-9C49-3E0A10ACF010}" type="pres">
      <dgm:prSet presAssocID="{73B477CC-5072-4984-B2E5-5B53CFCF026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6AB460-3885-4B6A-A8BB-C7CFE939A25A}" type="pres">
      <dgm:prSet presAssocID="{F9B000EF-2335-4BD9-8382-F57453D1B2D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ED0A07-0744-4A4E-9133-9B2D9F099652}" type="pres">
      <dgm:prSet presAssocID="{E8D2CBB8-3EFF-49F4-B633-6111108F97E2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B3084D-E593-4268-A8CD-37462CBB0773}" type="pres">
      <dgm:prSet presAssocID="{9B9CD0B9-13E4-46F7-9B53-779B792ACC8F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406A301-9DD3-42B8-81CD-F227AF656B4D}" srcId="{1EF3F074-1934-4180-8A4F-09CF6A44C0BD}" destId="{E8D2CBB8-3EFF-49F4-B633-6111108F97E2}" srcOrd="2" destOrd="0" parTransId="{5CA3E68D-392E-456F-A1D7-4344D2119DB9}" sibTransId="{90323FEF-7258-45D4-B3B6-0D6947A129C4}"/>
    <dgm:cxn modelId="{0CE68DAB-8FFD-4685-8DB2-D8F80479894E}" srcId="{1EF3F074-1934-4180-8A4F-09CF6A44C0BD}" destId="{F9B000EF-2335-4BD9-8382-F57453D1B2DF}" srcOrd="1" destOrd="0" parTransId="{52F6F759-65DC-4094-B57A-835194A56C54}" sibTransId="{27B6DE17-AE82-49B7-9C0A-2D9F267C04C6}"/>
    <dgm:cxn modelId="{17FA43FC-BC49-46FE-ADD6-D7285DA03CEB}" type="presOf" srcId="{F9B000EF-2335-4BD9-8382-F57453D1B2DF}" destId="{1C7C1374-F233-488D-84D8-686E412297D7}" srcOrd="0" destOrd="0" presId="urn:microsoft.com/office/officeart/2005/8/layout/target3"/>
    <dgm:cxn modelId="{02B38022-CAC5-4C89-BFC8-72AF11AC9015}" type="presOf" srcId="{73B477CC-5072-4984-B2E5-5B53CFCF0260}" destId="{90594A27-D848-498C-9C49-3E0A10ACF010}" srcOrd="1" destOrd="0" presId="urn:microsoft.com/office/officeart/2005/8/layout/target3"/>
    <dgm:cxn modelId="{21AFD618-A48B-4C78-88D6-03F6BF790063}" type="presOf" srcId="{9B9CD0B9-13E4-46F7-9B53-779B792ACC8F}" destId="{B19AE5E6-90B2-47F9-924A-F1ED5FE4EE7B}" srcOrd="0" destOrd="0" presId="urn:microsoft.com/office/officeart/2005/8/layout/target3"/>
    <dgm:cxn modelId="{F35B28CB-F48A-44A5-BB89-77683237A48C}" type="presOf" srcId="{E8D2CBB8-3EFF-49F4-B633-6111108F97E2}" destId="{61ED0A07-0744-4A4E-9133-9B2D9F099652}" srcOrd="1" destOrd="0" presId="urn:microsoft.com/office/officeart/2005/8/layout/target3"/>
    <dgm:cxn modelId="{A31D2985-D28B-40BF-A528-E405A9D708D9}" type="presOf" srcId="{E8D2CBB8-3EFF-49F4-B633-6111108F97E2}" destId="{B1272F1B-3B4E-4DA2-822A-E25ABBB87F52}" srcOrd="0" destOrd="0" presId="urn:microsoft.com/office/officeart/2005/8/layout/target3"/>
    <dgm:cxn modelId="{2D22DF70-FD81-4E95-9C8F-CF81868BBEBA}" srcId="{1EF3F074-1934-4180-8A4F-09CF6A44C0BD}" destId="{73B477CC-5072-4984-B2E5-5B53CFCF0260}" srcOrd="0" destOrd="0" parTransId="{586A4A13-97F1-48E1-94CD-9633BF340D85}" sibTransId="{48CC7D29-601D-4984-AAFD-353BD07F163D}"/>
    <dgm:cxn modelId="{53E21EED-AD57-4B4F-97BC-9013AE92398B}" type="presOf" srcId="{9B9CD0B9-13E4-46F7-9B53-779B792ACC8F}" destId="{81B3084D-E593-4268-A8CD-37462CBB0773}" srcOrd="1" destOrd="0" presId="urn:microsoft.com/office/officeart/2005/8/layout/target3"/>
    <dgm:cxn modelId="{A6A18388-43A5-4C46-9FEA-B26A60FF1DB8}" type="presOf" srcId="{73B477CC-5072-4984-B2E5-5B53CFCF0260}" destId="{4E958049-0EED-4500-8DD7-6868012FDC42}" srcOrd="0" destOrd="0" presId="urn:microsoft.com/office/officeart/2005/8/layout/target3"/>
    <dgm:cxn modelId="{62006C82-BE5C-43E4-B841-F0B1C547AD0E}" type="presOf" srcId="{1EF3F074-1934-4180-8A4F-09CF6A44C0BD}" destId="{2BF8ABA7-5B68-403F-A1B0-91458C6C96F0}" srcOrd="0" destOrd="0" presId="urn:microsoft.com/office/officeart/2005/8/layout/target3"/>
    <dgm:cxn modelId="{263FC090-8D2D-4D69-BDF1-A84A15468AAF}" type="presOf" srcId="{F9B000EF-2335-4BD9-8382-F57453D1B2DF}" destId="{886AB460-3885-4B6A-A8BB-C7CFE939A25A}" srcOrd="1" destOrd="0" presId="urn:microsoft.com/office/officeart/2005/8/layout/target3"/>
    <dgm:cxn modelId="{4FA5C073-3650-495B-A3F7-39C586D03B88}" srcId="{1EF3F074-1934-4180-8A4F-09CF6A44C0BD}" destId="{9B9CD0B9-13E4-46F7-9B53-779B792ACC8F}" srcOrd="3" destOrd="0" parTransId="{38095FE4-F104-41B0-BC08-349F1F6CA516}" sibTransId="{8E1866C3-50B4-4165-9B6D-EF23B57D8EF4}"/>
    <dgm:cxn modelId="{5A22AA61-242C-4179-B10A-676B82023CA1}" type="presParOf" srcId="{2BF8ABA7-5B68-403F-A1B0-91458C6C96F0}" destId="{2BA3A2D3-C1F6-4A2D-B90F-C704E3BB88B4}" srcOrd="0" destOrd="0" presId="urn:microsoft.com/office/officeart/2005/8/layout/target3"/>
    <dgm:cxn modelId="{F73F5028-DF22-4F13-9625-408EEC2922C5}" type="presParOf" srcId="{2BF8ABA7-5B68-403F-A1B0-91458C6C96F0}" destId="{DFFE270E-585B-4777-B60C-D7627A45C00A}" srcOrd="1" destOrd="0" presId="urn:microsoft.com/office/officeart/2005/8/layout/target3"/>
    <dgm:cxn modelId="{D608EB2E-31CB-4709-B76B-E759341DBD84}" type="presParOf" srcId="{2BF8ABA7-5B68-403F-A1B0-91458C6C96F0}" destId="{4E958049-0EED-4500-8DD7-6868012FDC42}" srcOrd="2" destOrd="0" presId="urn:microsoft.com/office/officeart/2005/8/layout/target3"/>
    <dgm:cxn modelId="{B8599F54-A95A-4730-9908-35764A6EEBA0}" type="presParOf" srcId="{2BF8ABA7-5B68-403F-A1B0-91458C6C96F0}" destId="{77B5DC84-9C6A-4A33-8CB7-F92D47E73F08}" srcOrd="3" destOrd="0" presId="urn:microsoft.com/office/officeart/2005/8/layout/target3"/>
    <dgm:cxn modelId="{7E3E703E-9748-4809-9F58-522A3AD5F0D2}" type="presParOf" srcId="{2BF8ABA7-5B68-403F-A1B0-91458C6C96F0}" destId="{3083EC61-4D90-42FB-9746-7EADCE2CAE03}" srcOrd="4" destOrd="0" presId="urn:microsoft.com/office/officeart/2005/8/layout/target3"/>
    <dgm:cxn modelId="{640F3342-D03F-4406-9F5F-E3B72735F516}" type="presParOf" srcId="{2BF8ABA7-5B68-403F-A1B0-91458C6C96F0}" destId="{1C7C1374-F233-488D-84D8-686E412297D7}" srcOrd="5" destOrd="0" presId="urn:microsoft.com/office/officeart/2005/8/layout/target3"/>
    <dgm:cxn modelId="{5EBF391A-E6CC-47C1-91EC-28943790A11A}" type="presParOf" srcId="{2BF8ABA7-5B68-403F-A1B0-91458C6C96F0}" destId="{E6C0A182-4BA5-4A9F-93AC-E1A0A170A79F}" srcOrd="6" destOrd="0" presId="urn:microsoft.com/office/officeart/2005/8/layout/target3"/>
    <dgm:cxn modelId="{077EC7AF-D7E1-4E06-BAA8-72122AC06303}" type="presParOf" srcId="{2BF8ABA7-5B68-403F-A1B0-91458C6C96F0}" destId="{3EBABFD8-5CA5-4BDB-A9CB-1361B28B06B7}" srcOrd="7" destOrd="0" presId="urn:microsoft.com/office/officeart/2005/8/layout/target3"/>
    <dgm:cxn modelId="{1461A9A9-1DF3-48EF-9175-822999162BD3}" type="presParOf" srcId="{2BF8ABA7-5B68-403F-A1B0-91458C6C96F0}" destId="{B1272F1B-3B4E-4DA2-822A-E25ABBB87F52}" srcOrd="8" destOrd="0" presId="urn:microsoft.com/office/officeart/2005/8/layout/target3"/>
    <dgm:cxn modelId="{A47DA601-6737-4B17-938D-29E9E43C68D1}" type="presParOf" srcId="{2BF8ABA7-5B68-403F-A1B0-91458C6C96F0}" destId="{61D8C8EF-1C53-44CC-AD7E-DCC9C1AA5F03}" srcOrd="9" destOrd="0" presId="urn:microsoft.com/office/officeart/2005/8/layout/target3"/>
    <dgm:cxn modelId="{AD51F886-3ADC-41CF-B328-B752A3BF4195}" type="presParOf" srcId="{2BF8ABA7-5B68-403F-A1B0-91458C6C96F0}" destId="{1ACF6D3B-30C2-4252-B754-9613277D4F4E}" srcOrd="10" destOrd="0" presId="urn:microsoft.com/office/officeart/2005/8/layout/target3"/>
    <dgm:cxn modelId="{265E5FC7-DC22-42F7-B150-0735861614D5}" type="presParOf" srcId="{2BF8ABA7-5B68-403F-A1B0-91458C6C96F0}" destId="{B19AE5E6-90B2-47F9-924A-F1ED5FE4EE7B}" srcOrd="11" destOrd="0" presId="urn:microsoft.com/office/officeart/2005/8/layout/target3"/>
    <dgm:cxn modelId="{B161DA6E-3A79-4B54-896D-234DA6F53CB1}" type="presParOf" srcId="{2BF8ABA7-5B68-403F-A1B0-91458C6C96F0}" destId="{90594A27-D848-498C-9C49-3E0A10ACF010}" srcOrd="12" destOrd="0" presId="urn:microsoft.com/office/officeart/2005/8/layout/target3"/>
    <dgm:cxn modelId="{FB94E3F4-2E14-481D-B8AA-95287F7A84F8}" type="presParOf" srcId="{2BF8ABA7-5B68-403F-A1B0-91458C6C96F0}" destId="{886AB460-3885-4B6A-A8BB-C7CFE939A25A}" srcOrd="13" destOrd="0" presId="urn:microsoft.com/office/officeart/2005/8/layout/target3"/>
    <dgm:cxn modelId="{2BEF1CD7-60B4-4B9C-8546-BF4E3DCD25C8}" type="presParOf" srcId="{2BF8ABA7-5B68-403F-A1B0-91458C6C96F0}" destId="{61ED0A07-0744-4A4E-9133-9B2D9F099652}" srcOrd="14" destOrd="0" presId="urn:microsoft.com/office/officeart/2005/8/layout/target3"/>
    <dgm:cxn modelId="{C2000E9D-1337-4DBD-B6CE-F8089170AFC6}" type="presParOf" srcId="{2BF8ABA7-5B68-403F-A1B0-91458C6C96F0}" destId="{81B3084D-E593-4268-A8CD-37462CBB0773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C8CFCE3-216B-4EB2-9D93-2EE6872F5ACA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57A746DA-11B7-4DD3-992A-DB158488092D}">
      <dgm:prSet custT="1"/>
      <dgm:spPr/>
      <dgm:t>
        <a:bodyPr/>
        <a:lstStyle/>
        <a:p>
          <a:pPr rtl="0"/>
          <a:r>
            <a:rPr lang="cs-CZ" sz="2000" dirty="0" smtClean="0"/>
            <a:t>V </a:t>
          </a:r>
          <a:r>
            <a:rPr lang="cs-CZ" sz="2000" b="1" dirty="0" smtClean="0"/>
            <a:t>komunismu </a:t>
          </a:r>
          <a:r>
            <a:rPr lang="cs-CZ" sz="2000" dirty="0" smtClean="0"/>
            <a:t>se společné dobro určuje direktivně tím, že se centrálně plánuje výroba a potřeby spotřebitelů. Nerozlišuje se přitom mezi zájmem jednotlivce a společnosti. </a:t>
          </a:r>
          <a:endParaRPr lang="cs-CZ" sz="2000" dirty="0"/>
        </a:p>
      </dgm:t>
    </dgm:pt>
    <dgm:pt modelId="{AFB001C9-8A43-4EA7-94BC-3F4FA2E56D49}" type="parTrans" cxnId="{F3856317-8546-417E-BF85-B55A0ACEB003}">
      <dgm:prSet/>
      <dgm:spPr/>
      <dgm:t>
        <a:bodyPr/>
        <a:lstStyle/>
        <a:p>
          <a:endParaRPr lang="cs-CZ" sz="2000"/>
        </a:p>
      </dgm:t>
    </dgm:pt>
    <dgm:pt modelId="{323B69E3-0BCF-4386-A0E0-78A1D633A7A9}" type="sibTrans" cxnId="{F3856317-8546-417E-BF85-B55A0ACEB003}">
      <dgm:prSet/>
      <dgm:spPr/>
      <dgm:t>
        <a:bodyPr/>
        <a:lstStyle/>
        <a:p>
          <a:endParaRPr lang="cs-CZ" sz="2000"/>
        </a:p>
      </dgm:t>
    </dgm:pt>
    <dgm:pt modelId="{B28EAC18-6CEF-4555-9AFF-88E2842B36CE}">
      <dgm:prSet custT="1"/>
      <dgm:spPr/>
      <dgm:t>
        <a:bodyPr/>
        <a:lstStyle/>
        <a:p>
          <a:pPr rtl="0"/>
          <a:r>
            <a:rPr lang="cs-CZ" sz="2000" dirty="0" smtClean="0"/>
            <a:t>Pro </a:t>
          </a:r>
          <a:r>
            <a:rPr lang="cs-CZ" sz="2000" b="1" dirty="0" smtClean="0"/>
            <a:t>klasický hospodářský liberalismus</a:t>
          </a:r>
          <a:r>
            <a:rPr lang="cs-CZ" sz="2000" dirty="0" smtClean="0"/>
            <a:t> naproti tomu společné dobro nastává automaticky, když se každý jednotlivec stará o své blaho tím, že na trhu nabízí a žádá zboží a práci. Společné dobro je potom jen součtem jednotlivých zájmů, které se prosadily na trhu. (Jedinec, který z objektivních důvodů nemůže podat přiměřený výkon, pak nemůže mít na společném dobru účast.)</a:t>
          </a:r>
          <a:endParaRPr lang="cs-CZ" sz="2000" dirty="0"/>
        </a:p>
      </dgm:t>
    </dgm:pt>
    <dgm:pt modelId="{F2DCE657-DB96-4A86-BD11-2E9B2D0DD737}" type="parTrans" cxnId="{A4A81A01-4212-4B6A-8D04-D3BD1223D8EE}">
      <dgm:prSet/>
      <dgm:spPr/>
      <dgm:t>
        <a:bodyPr/>
        <a:lstStyle/>
        <a:p>
          <a:endParaRPr lang="cs-CZ" sz="2000"/>
        </a:p>
      </dgm:t>
    </dgm:pt>
    <dgm:pt modelId="{FF88C5D9-1D64-43DE-AEEE-F9DA77DB1E32}" type="sibTrans" cxnId="{A4A81A01-4212-4B6A-8D04-D3BD1223D8EE}">
      <dgm:prSet/>
      <dgm:spPr/>
      <dgm:t>
        <a:bodyPr/>
        <a:lstStyle/>
        <a:p>
          <a:endParaRPr lang="cs-CZ" sz="2000"/>
        </a:p>
      </dgm:t>
    </dgm:pt>
    <dgm:pt modelId="{2B5D5DE9-0A46-4948-A978-1AAFE15D0265}">
      <dgm:prSet custT="1"/>
      <dgm:spPr/>
      <dgm:t>
        <a:bodyPr/>
        <a:lstStyle/>
        <a:p>
          <a:pPr rtl="0"/>
          <a:r>
            <a:rPr lang="cs-CZ" sz="2000" b="1" dirty="0" smtClean="0"/>
            <a:t>Křesťanský pohled</a:t>
          </a:r>
          <a:r>
            <a:rPr lang="cs-CZ" sz="2000" dirty="0" smtClean="0"/>
            <a:t> se vyhýbá oběma těmto extrémům – je mezi koncepcí individualistickou a kolektivistickou. Společné dobro chápe jako prostor pro rozvoj každého jedince (tedy i toho, kdo je jakkoli znevýhodněn), který musí být vytvořen úsilím institucí (na prvním místě státu).</a:t>
          </a:r>
          <a:endParaRPr lang="cs-CZ" sz="2000" dirty="0"/>
        </a:p>
      </dgm:t>
    </dgm:pt>
    <dgm:pt modelId="{0EEB3DC2-3381-4960-A8B4-550CD3247923}" type="parTrans" cxnId="{8AD98FBB-1FCE-4173-9B71-F1DFFD81E313}">
      <dgm:prSet/>
      <dgm:spPr/>
      <dgm:t>
        <a:bodyPr/>
        <a:lstStyle/>
        <a:p>
          <a:endParaRPr lang="cs-CZ" sz="2000"/>
        </a:p>
      </dgm:t>
    </dgm:pt>
    <dgm:pt modelId="{67DCA24A-4CF6-4521-B8F3-6837BCDB4FF1}" type="sibTrans" cxnId="{8AD98FBB-1FCE-4173-9B71-F1DFFD81E313}">
      <dgm:prSet/>
      <dgm:spPr/>
      <dgm:t>
        <a:bodyPr/>
        <a:lstStyle/>
        <a:p>
          <a:endParaRPr lang="cs-CZ" sz="2000"/>
        </a:p>
      </dgm:t>
    </dgm:pt>
    <dgm:pt modelId="{EF7D16BF-4D4F-404F-8AB7-EE3572D9D43C}" type="pres">
      <dgm:prSet presAssocID="{7C8CFCE3-216B-4EB2-9D93-2EE6872F5A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F54C154-34B3-45A8-9AB8-5C7DC1E66834}" type="pres">
      <dgm:prSet presAssocID="{57A746DA-11B7-4DD3-992A-DB158488092D}" presName="parentText" presStyleLbl="node1" presStyleIdx="0" presStyleCnt="3" custScaleY="6588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1EB3DE-3BDC-4660-9FF3-8175C66C86B9}" type="pres">
      <dgm:prSet presAssocID="{323B69E3-0BCF-4386-A0E0-78A1D633A7A9}" presName="spacer" presStyleCnt="0"/>
      <dgm:spPr/>
    </dgm:pt>
    <dgm:pt modelId="{EE949805-53BF-4FFA-9156-8E0C56357EF2}" type="pres">
      <dgm:prSet presAssocID="{B28EAC18-6CEF-4555-9AFF-88E2842B36CE}" presName="parentText" presStyleLbl="node1" presStyleIdx="1" presStyleCnt="3" custScaleY="11870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51639A-0955-446B-9843-F3CAEED2E22D}" type="pres">
      <dgm:prSet presAssocID="{FF88C5D9-1D64-43DE-AEEE-F9DA77DB1E32}" presName="spacer" presStyleCnt="0"/>
      <dgm:spPr/>
    </dgm:pt>
    <dgm:pt modelId="{BD07FDE1-D2E9-4D57-BC09-06E820E8D865}" type="pres">
      <dgm:prSet presAssocID="{2B5D5DE9-0A46-4948-A978-1AAFE15D026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2A81FED-9418-4D21-8729-A517B4BD92E0}" type="presOf" srcId="{B28EAC18-6CEF-4555-9AFF-88E2842B36CE}" destId="{EE949805-53BF-4FFA-9156-8E0C56357EF2}" srcOrd="0" destOrd="0" presId="urn:microsoft.com/office/officeart/2005/8/layout/vList2"/>
    <dgm:cxn modelId="{E965EBD7-FB92-439C-A66F-7F5D536AD490}" type="presOf" srcId="{7C8CFCE3-216B-4EB2-9D93-2EE6872F5ACA}" destId="{EF7D16BF-4D4F-404F-8AB7-EE3572D9D43C}" srcOrd="0" destOrd="0" presId="urn:microsoft.com/office/officeart/2005/8/layout/vList2"/>
    <dgm:cxn modelId="{F3856317-8546-417E-BF85-B55A0ACEB003}" srcId="{7C8CFCE3-216B-4EB2-9D93-2EE6872F5ACA}" destId="{57A746DA-11B7-4DD3-992A-DB158488092D}" srcOrd="0" destOrd="0" parTransId="{AFB001C9-8A43-4EA7-94BC-3F4FA2E56D49}" sibTransId="{323B69E3-0BCF-4386-A0E0-78A1D633A7A9}"/>
    <dgm:cxn modelId="{3D7C91D6-98C0-4F40-962E-01A4C53AE8EF}" type="presOf" srcId="{57A746DA-11B7-4DD3-992A-DB158488092D}" destId="{AF54C154-34B3-45A8-9AB8-5C7DC1E66834}" srcOrd="0" destOrd="0" presId="urn:microsoft.com/office/officeart/2005/8/layout/vList2"/>
    <dgm:cxn modelId="{81021AFC-F53B-43F3-8140-9552BBF2139F}" type="presOf" srcId="{2B5D5DE9-0A46-4948-A978-1AAFE15D0265}" destId="{BD07FDE1-D2E9-4D57-BC09-06E820E8D865}" srcOrd="0" destOrd="0" presId="urn:microsoft.com/office/officeart/2005/8/layout/vList2"/>
    <dgm:cxn modelId="{8AD98FBB-1FCE-4173-9B71-F1DFFD81E313}" srcId="{7C8CFCE3-216B-4EB2-9D93-2EE6872F5ACA}" destId="{2B5D5DE9-0A46-4948-A978-1AAFE15D0265}" srcOrd="2" destOrd="0" parTransId="{0EEB3DC2-3381-4960-A8B4-550CD3247923}" sibTransId="{67DCA24A-4CF6-4521-B8F3-6837BCDB4FF1}"/>
    <dgm:cxn modelId="{A4A81A01-4212-4B6A-8D04-D3BD1223D8EE}" srcId="{7C8CFCE3-216B-4EB2-9D93-2EE6872F5ACA}" destId="{B28EAC18-6CEF-4555-9AFF-88E2842B36CE}" srcOrd="1" destOrd="0" parTransId="{F2DCE657-DB96-4A86-BD11-2E9B2D0DD737}" sibTransId="{FF88C5D9-1D64-43DE-AEEE-F9DA77DB1E32}"/>
    <dgm:cxn modelId="{04CC9DDF-B2DF-498E-B7B7-EA99F2A5D297}" type="presParOf" srcId="{EF7D16BF-4D4F-404F-8AB7-EE3572D9D43C}" destId="{AF54C154-34B3-45A8-9AB8-5C7DC1E66834}" srcOrd="0" destOrd="0" presId="urn:microsoft.com/office/officeart/2005/8/layout/vList2"/>
    <dgm:cxn modelId="{BBECDC34-B1F1-41CC-9520-8574878AF047}" type="presParOf" srcId="{EF7D16BF-4D4F-404F-8AB7-EE3572D9D43C}" destId="{6E1EB3DE-3BDC-4660-9FF3-8175C66C86B9}" srcOrd="1" destOrd="0" presId="urn:microsoft.com/office/officeart/2005/8/layout/vList2"/>
    <dgm:cxn modelId="{35EA46F5-3979-404B-BF88-AE5C51D0989D}" type="presParOf" srcId="{EF7D16BF-4D4F-404F-8AB7-EE3572D9D43C}" destId="{EE949805-53BF-4FFA-9156-8E0C56357EF2}" srcOrd="2" destOrd="0" presId="urn:microsoft.com/office/officeart/2005/8/layout/vList2"/>
    <dgm:cxn modelId="{A5A440FF-D171-4E9B-9819-F2C6167CBFCD}" type="presParOf" srcId="{EF7D16BF-4D4F-404F-8AB7-EE3572D9D43C}" destId="{B751639A-0955-446B-9843-F3CAEED2E22D}" srcOrd="3" destOrd="0" presId="urn:microsoft.com/office/officeart/2005/8/layout/vList2"/>
    <dgm:cxn modelId="{AE3B079E-8E13-4652-90CA-5AA8E3CB0D59}" type="presParOf" srcId="{EF7D16BF-4D4F-404F-8AB7-EE3572D9D43C}" destId="{BD07FDE1-D2E9-4D57-BC09-06E820E8D86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47892A3-4FC5-4633-9210-F09FCA38C8FA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cs-CZ"/>
        </a:p>
      </dgm:t>
    </dgm:pt>
    <dgm:pt modelId="{9DD94E5C-56BD-4F9D-802B-BA259D363799}">
      <dgm:prSet custT="1"/>
      <dgm:spPr/>
      <dgm:t>
        <a:bodyPr/>
        <a:lstStyle/>
        <a:p>
          <a:pPr rtl="0"/>
          <a:r>
            <a:rPr lang="cs-CZ" sz="1800" dirty="0" smtClean="0"/>
            <a:t>Bůh daroval zemi všem lidem, proto všichni lidé mají mít podíl na hmotných statcích. Každý člověk musí mít možnost dosáhnout takové úrovně blahobytu, která je nezbytná k jeho plnému rozvoji. </a:t>
          </a:r>
          <a:endParaRPr lang="cs-CZ" sz="1800" dirty="0"/>
        </a:p>
      </dgm:t>
    </dgm:pt>
    <dgm:pt modelId="{91BCF4B7-1505-4761-8D17-4EC03AA28789}" type="parTrans" cxnId="{CE8D5ADC-0635-47FF-B09F-064F04D389CE}">
      <dgm:prSet/>
      <dgm:spPr/>
      <dgm:t>
        <a:bodyPr/>
        <a:lstStyle/>
        <a:p>
          <a:endParaRPr lang="cs-CZ" sz="2000"/>
        </a:p>
      </dgm:t>
    </dgm:pt>
    <dgm:pt modelId="{35E61EF6-6B64-41D5-AA25-5949D07146DB}" type="sibTrans" cxnId="{CE8D5ADC-0635-47FF-B09F-064F04D389CE}">
      <dgm:prSet/>
      <dgm:spPr/>
      <dgm:t>
        <a:bodyPr/>
        <a:lstStyle/>
        <a:p>
          <a:endParaRPr lang="cs-CZ" sz="2000"/>
        </a:p>
      </dgm:t>
    </dgm:pt>
    <dgm:pt modelId="{08030BDD-1B45-49CB-826E-8BC6F8B826F9}">
      <dgm:prSet custT="1"/>
      <dgm:spPr/>
      <dgm:t>
        <a:bodyPr/>
        <a:lstStyle/>
        <a:p>
          <a:pPr rtl="0"/>
          <a:r>
            <a:rPr lang="cs-CZ" sz="1800" dirty="0" smtClean="0"/>
            <a:t>Tento princip vyplývá ze zásady společného dobra. Jde o přirozené právo každého člověka. Má vyšší hodnotu než právo na soukromé vlastnictví. </a:t>
          </a:r>
          <a:endParaRPr lang="cs-CZ" sz="1800" dirty="0"/>
        </a:p>
      </dgm:t>
    </dgm:pt>
    <dgm:pt modelId="{CB6D51A4-EEFB-407A-9D1F-6C95F7455BFD}" type="parTrans" cxnId="{CE6DE68D-51D9-4BFB-9E68-666177D235DD}">
      <dgm:prSet/>
      <dgm:spPr/>
      <dgm:t>
        <a:bodyPr/>
        <a:lstStyle/>
        <a:p>
          <a:endParaRPr lang="cs-CZ" sz="2000"/>
        </a:p>
      </dgm:t>
    </dgm:pt>
    <dgm:pt modelId="{3139CB89-634E-4A1A-8751-AC1133B6BAD9}" type="sibTrans" cxnId="{CE6DE68D-51D9-4BFB-9E68-666177D235DD}">
      <dgm:prSet/>
      <dgm:spPr/>
      <dgm:t>
        <a:bodyPr/>
        <a:lstStyle/>
        <a:p>
          <a:endParaRPr lang="cs-CZ" sz="2000"/>
        </a:p>
      </dgm:t>
    </dgm:pt>
    <dgm:pt modelId="{040627EE-C03A-41C6-AC50-55BF52F32CEA}">
      <dgm:prSet custT="1"/>
      <dgm:spPr/>
      <dgm:t>
        <a:bodyPr/>
        <a:lstStyle/>
        <a:p>
          <a:pPr rtl="0"/>
          <a:r>
            <a:rPr lang="cs-CZ" sz="1800" dirty="0" smtClean="0"/>
            <a:t>Právo vlastnit majetek patří k základním lidským právům, je součástí lidské důstojnosti. Je zdůrazněno ve všech sociálních encyklikách. </a:t>
          </a:r>
          <a:endParaRPr lang="cs-CZ" sz="1800" dirty="0"/>
        </a:p>
      </dgm:t>
    </dgm:pt>
    <dgm:pt modelId="{DDBDB5A9-3A8C-4C34-87C8-3B149AB545D1}" type="parTrans" cxnId="{62ECBA9A-4276-41A6-B91C-D55865602323}">
      <dgm:prSet/>
      <dgm:spPr/>
      <dgm:t>
        <a:bodyPr/>
        <a:lstStyle/>
        <a:p>
          <a:endParaRPr lang="cs-CZ" sz="2000"/>
        </a:p>
      </dgm:t>
    </dgm:pt>
    <dgm:pt modelId="{5AC1C12C-63B0-4C91-BEB9-C53F76BB2468}" type="sibTrans" cxnId="{62ECBA9A-4276-41A6-B91C-D55865602323}">
      <dgm:prSet/>
      <dgm:spPr/>
      <dgm:t>
        <a:bodyPr/>
        <a:lstStyle/>
        <a:p>
          <a:endParaRPr lang="cs-CZ" sz="2000"/>
        </a:p>
      </dgm:t>
    </dgm:pt>
    <dgm:pt modelId="{7F3D805E-3949-4D94-BE08-85C733D891CA}">
      <dgm:prSet custT="1"/>
      <dgm:spPr/>
      <dgm:t>
        <a:bodyPr/>
        <a:lstStyle/>
        <a:p>
          <a:pPr rtl="0"/>
          <a:r>
            <a:rPr lang="cs-CZ" sz="1800" dirty="0" smtClean="0"/>
            <a:t>To se týká i vlastnictví pozemků a výrobních prostředků, jejich užívání však musí přinášet prospěch všem. Společné dobro je cílem, soukromé vlastnictví prostředkem.</a:t>
          </a:r>
          <a:endParaRPr lang="cs-CZ" sz="1800" dirty="0"/>
        </a:p>
      </dgm:t>
    </dgm:pt>
    <dgm:pt modelId="{3A265AAE-861D-4CE0-BC1E-3F9F83250701}" type="parTrans" cxnId="{C3B05229-BF8C-4CE2-8596-B780A517E744}">
      <dgm:prSet/>
      <dgm:spPr/>
      <dgm:t>
        <a:bodyPr/>
        <a:lstStyle/>
        <a:p>
          <a:endParaRPr lang="cs-CZ" sz="2000"/>
        </a:p>
      </dgm:t>
    </dgm:pt>
    <dgm:pt modelId="{117E5567-20BE-4832-B6C9-2BFF21F8A9BF}" type="sibTrans" cxnId="{C3B05229-BF8C-4CE2-8596-B780A517E744}">
      <dgm:prSet/>
      <dgm:spPr/>
      <dgm:t>
        <a:bodyPr/>
        <a:lstStyle/>
        <a:p>
          <a:endParaRPr lang="cs-CZ" sz="2000"/>
        </a:p>
      </dgm:t>
    </dgm:pt>
    <dgm:pt modelId="{8DDF0A3A-B201-400A-B9C1-B6346A3ECACF}">
      <dgm:prSet custT="1"/>
      <dgm:spPr/>
      <dgm:t>
        <a:bodyPr/>
        <a:lstStyle/>
        <a:p>
          <a:pPr rtl="0"/>
          <a:r>
            <a:rPr lang="cs-CZ" sz="1800" dirty="0" smtClean="0"/>
            <a:t>Sociální stát stanovuje nutné přerozdělování zisků zákonem.</a:t>
          </a:r>
          <a:endParaRPr lang="cs-CZ" sz="1800" dirty="0"/>
        </a:p>
      </dgm:t>
    </dgm:pt>
    <dgm:pt modelId="{E258C109-CDD3-49A9-A960-72C3D87864FB}" type="parTrans" cxnId="{BB4D6BEF-C515-41E1-A5D1-5B9934203FC2}">
      <dgm:prSet/>
      <dgm:spPr/>
      <dgm:t>
        <a:bodyPr/>
        <a:lstStyle/>
        <a:p>
          <a:endParaRPr lang="cs-CZ" sz="2000"/>
        </a:p>
      </dgm:t>
    </dgm:pt>
    <dgm:pt modelId="{95F90404-CC35-4C21-8396-46D073D50CEF}" type="sibTrans" cxnId="{BB4D6BEF-C515-41E1-A5D1-5B9934203FC2}">
      <dgm:prSet/>
      <dgm:spPr/>
      <dgm:t>
        <a:bodyPr/>
        <a:lstStyle/>
        <a:p>
          <a:endParaRPr lang="cs-CZ" sz="2000"/>
        </a:p>
      </dgm:t>
    </dgm:pt>
    <dgm:pt modelId="{851AF064-62FD-499A-B2F2-DB7D28B4BF2B}" type="pres">
      <dgm:prSet presAssocID="{847892A3-4FC5-4633-9210-F09FCA38C8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5E8826E-32FF-4579-949C-66E1457C0797}" type="pres">
      <dgm:prSet presAssocID="{9DD94E5C-56BD-4F9D-802B-BA259D363799}" presName="linNode" presStyleCnt="0"/>
      <dgm:spPr/>
    </dgm:pt>
    <dgm:pt modelId="{6A6C4F46-200C-45A0-A475-F8A629A8AB0A}" type="pres">
      <dgm:prSet presAssocID="{9DD94E5C-56BD-4F9D-802B-BA259D36379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DABA1B-2CE3-4F9F-91D6-E423CFB307EE}" type="pres">
      <dgm:prSet presAssocID="{9DD94E5C-56BD-4F9D-802B-BA259D36379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0CC934-EB8E-4ABA-A733-6A4874048AFE}" type="pres">
      <dgm:prSet presAssocID="{35E61EF6-6B64-41D5-AA25-5949D07146DB}" presName="sp" presStyleCnt="0"/>
      <dgm:spPr/>
    </dgm:pt>
    <dgm:pt modelId="{7F5E51FA-8B22-461C-826B-E28061C93B2B}" type="pres">
      <dgm:prSet presAssocID="{040627EE-C03A-41C6-AC50-55BF52F32CEA}" presName="linNode" presStyleCnt="0"/>
      <dgm:spPr/>
    </dgm:pt>
    <dgm:pt modelId="{BDC4A4E7-72B0-4E2E-AE4F-3DAABC67C5AF}" type="pres">
      <dgm:prSet presAssocID="{040627EE-C03A-41C6-AC50-55BF52F32CE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BCED5D-3446-4872-A067-7451DCC06E9E}" type="pres">
      <dgm:prSet presAssocID="{040627EE-C03A-41C6-AC50-55BF52F32CE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B4D6BEF-C515-41E1-A5D1-5B9934203FC2}" srcId="{040627EE-C03A-41C6-AC50-55BF52F32CEA}" destId="{8DDF0A3A-B201-400A-B9C1-B6346A3ECACF}" srcOrd="1" destOrd="0" parTransId="{E258C109-CDD3-49A9-A960-72C3D87864FB}" sibTransId="{95F90404-CC35-4C21-8396-46D073D50CEF}"/>
    <dgm:cxn modelId="{E0873325-5EE9-4652-B53B-FC0ABE53A401}" type="presOf" srcId="{9DD94E5C-56BD-4F9D-802B-BA259D363799}" destId="{6A6C4F46-200C-45A0-A475-F8A629A8AB0A}" srcOrd="0" destOrd="0" presId="urn:microsoft.com/office/officeart/2005/8/layout/vList5"/>
    <dgm:cxn modelId="{42B86805-2177-455D-B637-164C14273455}" type="presOf" srcId="{08030BDD-1B45-49CB-826E-8BC6F8B826F9}" destId="{5CDABA1B-2CE3-4F9F-91D6-E423CFB307EE}" srcOrd="0" destOrd="0" presId="urn:microsoft.com/office/officeart/2005/8/layout/vList5"/>
    <dgm:cxn modelId="{C3B05229-BF8C-4CE2-8596-B780A517E744}" srcId="{040627EE-C03A-41C6-AC50-55BF52F32CEA}" destId="{7F3D805E-3949-4D94-BE08-85C733D891CA}" srcOrd="0" destOrd="0" parTransId="{3A265AAE-861D-4CE0-BC1E-3F9F83250701}" sibTransId="{117E5567-20BE-4832-B6C9-2BFF21F8A9BF}"/>
    <dgm:cxn modelId="{03BBA3BF-B9CC-4C82-8A00-4C61EB413A53}" type="presOf" srcId="{040627EE-C03A-41C6-AC50-55BF52F32CEA}" destId="{BDC4A4E7-72B0-4E2E-AE4F-3DAABC67C5AF}" srcOrd="0" destOrd="0" presId="urn:microsoft.com/office/officeart/2005/8/layout/vList5"/>
    <dgm:cxn modelId="{CE8D5ADC-0635-47FF-B09F-064F04D389CE}" srcId="{847892A3-4FC5-4633-9210-F09FCA38C8FA}" destId="{9DD94E5C-56BD-4F9D-802B-BA259D363799}" srcOrd="0" destOrd="0" parTransId="{91BCF4B7-1505-4761-8D17-4EC03AA28789}" sibTransId="{35E61EF6-6B64-41D5-AA25-5949D07146DB}"/>
    <dgm:cxn modelId="{96EEC9B6-2FAF-4828-AD67-769CEDDABC58}" type="presOf" srcId="{7F3D805E-3949-4D94-BE08-85C733D891CA}" destId="{91BCED5D-3446-4872-A067-7451DCC06E9E}" srcOrd="0" destOrd="0" presId="urn:microsoft.com/office/officeart/2005/8/layout/vList5"/>
    <dgm:cxn modelId="{62ECBA9A-4276-41A6-B91C-D55865602323}" srcId="{847892A3-4FC5-4633-9210-F09FCA38C8FA}" destId="{040627EE-C03A-41C6-AC50-55BF52F32CEA}" srcOrd="1" destOrd="0" parTransId="{DDBDB5A9-3A8C-4C34-87C8-3B149AB545D1}" sibTransId="{5AC1C12C-63B0-4C91-BEB9-C53F76BB2468}"/>
    <dgm:cxn modelId="{8AEC9AFD-C1FA-4D1B-87C4-DE9A7E15E8CA}" type="presOf" srcId="{847892A3-4FC5-4633-9210-F09FCA38C8FA}" destId="{851AF064-62FD-499A-B2F2-DB7D28B4BF2B}" srcOrd="0" destOrd="0" presId="urn:microsoft.com/office/officeart/2005/8/layout/vList5"/>
    <dgm:cxn modelId="{CE6DE68D-51D9-4BFB-9E68-666177D235DD}" srcId="{9DD94E5C-56BD-4F9D-802B-BA259D363799}" destId="{08030BDD-1B45-49CB-826E-8BC6F8B826F9}" srcOrd="0" destOrd="0" parTransId="{CB6D51A4-EEFB-407A-9D1F-6C95F7455BFD}" sibTransId="{3139CB89-634E-4A1A-8751-AC1133B6BAD9}"/>
    <dgm:cxn modelId="{17EB5C56-1048-4C4E-ACF9-F0A916C7C92E}" type="presOf" srcId="{8DDF0A3A-B201-400A-B9C1-B6346A3ECACF}" destId="{91BCED5D-3446-4872-A067-7451DCC06E9E}" srcOrd="0" destOrd="1" presId="urn:microsoft.com/office/officeart/2005/8/layout/vList5"/>
    <dgm:cxn modelId="{714ACA66-FF6B-4AEE-9D38-909399C982BB}" type="presParOf" srcId="{851AF064-62FD-499A-B2F2-DB7D28B4BF2B}" destId="{25E8826E-32FF-4579-949C-66E1457C0797}" srcOrd="0" destOrd="0" presId="urn:microsoft.com/office/officeart/2005/8/layout/vList5"/>
    <dgm:cxn modelId="{15163D4F-E6DC-4A08-A667-3E32E81680BC}" type="presParOf" srcId="{25E8826E-32FF-4579-949C-66E1457C0797}" destId="{6A6C4F46-200C-45A0-A475-F8A629A8AB0A}" srcOrd="0" destOrd="0" presId="urn:microsoft.com/office/officeart/2005/8/layout/vList5"/>
    <dgm:cxn modelId="{B14C4DF4-740C-4C3D-B5AC-6594D945F80D}" type="presParOf" srcId="{25E8826E-32FF-4579-949C-66E1457C0797}" destId="{5CDABA1B-2CE3-4F9F-91D6-E423CFB307EE}" srcOrd="1" destOrd="0" presId="urn:microsoft.com/office/officeart/2005/8/layout/vList5"/>
    <dgm:cxn modelId="{97C9AC90-0D0B-4308-8993-02031D765839}" type="presParOf" srcId="{851AF064-62FD-499A-B2F2-DB7D28B4BF2B}" destId="{040CC934-EB8E-4ABA-A733-6A4874048AFE}" srcOrd="1" destOrd="0" presId="urn:microsoft.com/office/officeart/2005/8/layout/vList5"/>
    <dgm:cxn modelId="{51976A55-5705-461A-856E-911757494713}" type="presParOf" srcId="{851AF064-62FD-499A-B2F2-DB7D28B4BF2B}" destId="{7F5E51FA-8B22-461C-826B-E28061C93B2B}" srcOrd="2" destOrd="0" presId="urn:microsoft.com/office/officeart/2005/8/layout/vList5"/>
    <dgm:cxn modelId="{81EDCEF2-4D6E-47D2-A88D-A0C800665A31}" type="presParOf" srcId="{7F5E51FA-8B22-461C-826B-E28061C93B2B}" destId="{BDC4A4E7-72B0-4E2E-AE4F-3DAABC67C5AF}" srcOrd="0" destOrd="0" presId="urn:microsoft.com/office/officeart/2005/8/layout/vList5"/>
    <dgm:cxn modelId="{ED94E1E0-3382-42AE-B3B5-DFA8A15155EE}" type="presParOf" srcId="{7F5E51FA-8B22-461C-826B-E28061C93B2B}" destId="{91BCED5D-3446-4872-A067-7451DCC06E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0402CDB-BA34-4070-817E-903EC9394F7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6C398543-E22B-4613-872A-65D1C166DA37}">
      <dgm:prSet custT="1"/>
      <dgm:spPr/>
      <dgm:t>
        <a:bodyPr/>
        <a:lstStyle/>
        <a:p>
          <a:pPr rtl="0"/>
          <a:r>
            <a:rPr lang="cs-CZ" sz="1800" i="1" dirty="0" smtClean="0"/>
            <a:t>„Pevná a trvalá odhodlanost usilovat o obecné blaho neboli dobro všech a jednoho každého, protože všichni jsme </a:t>
          </a:r>
          <a:r>
            <a:rPr lang="cs-CZ" sz="1800" i="1" dirty="0" err="1" smtClean="0"/>
            <a:t>zodpovědni</a:t>
          </a:r>
          <a:r>
            <a:rPr lang="cs-CZ" sz="1800" i="1" dirty="0" smtClean="0"/>
            <a:t> za všechny.“ (SRS 38) </a:t>
          </a:r>
          <a:endParaRPr lang="cs-CZ" sz="1800" dirty="0"/>
        </a:p>
      </dgm:t>
    </dgm:pt>
    <dgm:pt modelId="{19D75451-D7D2-461D-B8B6-BD44FDD20678}" type="parTrans" cxnId="{D2CF982E-A608-4994-84AC-44AE3390079B}">
      <dgm:prSet/>
      <dgm:spPr/>
      <dgm:t>
        <a:bodyPr/>
        <a:lstStyle/>
        <a:p>
          <a:endParaRPr lang="cs-CZ" sz="2400"/>
        </a:p>
      </dgm:t>
    </dgm:pt>
    <dgm:pt modelId="{897FED98-3EFE-4BE9-94D5-62B08E414AEE}" type="sibTrans" cxnId="{D2CF982E-A608-4994-84AC-44AE3390079B}">
      <dgm:prSet/>
      <dgm:spPr/>
      <dgm:t>
        <a:bodyPr/>
        <a:lstStyle/>
        <a:p>
          <a:endParaRPr lang="cs-CZ" sz="2400"/>
        </a:p>
      </dgm:t>
    </dgm:pt>
    <dgm:pt modelId="{C3110E75-22D8-455F-B51C-365E328CB5B5}">
      <dgm:prSet custT="1"/>
      <dgm:spPr/>
      <dgm:t>
        <a:bodyPr/>
        <a:lstStyle/>
        <a:p>
          <a:pPr rtl="0"/>
          <a:r>
            <a:rPr lang="cs-CZ" sz="1800" dirty="0" smtClean="0"/>
            <a:t>Odpověď na princip personality: právní nárok každé lidské osoby na uznání její důstojnosti a lidských práv předpokládá plnění určitých povinností ze strany druhých osob. Princip solidarity vymezuje povinnosti odpovídající tomuto právnímu nároku.</a:t>
          </a:r>
          <a:endParaRPr lang="cs-CZ" sz="1800" dirty="0"/>
        </a:p>
      </dgm:t>
    </dgm:pt>
    <dgm:pt modelId="{D685F630-D87A-4E5B-9F94-099F9322C22B}" type="parTrans" cxnId="{DF6D341A-0976-4B74-9E4D-D08E6E19719C}">
      <dgm:prSet/>
      <dgm:spPr/>
      <dgm:t>
        <a:bodyPr/>
        <a:lstStyle/>
        <a:p>
          <a:endParaRPr lang="cs-CZ" sz="2400"/>
        </a:p>
      </dgm:t>
    </dgm:pt>
    <dgm:pt modelId="{EF323052-828E-4484-A112-B66BB36CD1BB}" type="sibTrans" cxnId="{DF6D341A-0976-4B74-9E4D-D08E6E19719C}">
      <dgm:prSet/>
      <dgm:spPr/>
      <dgm:t>
        <a:bodyPr/>
        <a:lstStyle/>
        <a:p>
          <a:endParaRPr lang="cs-CZ" sz="2400"/>
        </a:p>
      </dgm:t>
    </dgm:pt>
    <dgm:pt modelId="{08F94353-775F-4CEB-9471-3CEF9653AEE4}">
      <dgm:prSet custT="1"/>
      <dgm:spPr/>
      <dgm:t>
        <a:bodyPr/>
        <a:lstStyle/>
        <a:p>
          <a:pPr rtl="0"/>
          <a:r>
            <a:rPr lang="cs-CZ" sz="1800" dirty="0" smtClean="0"/>
            <a:t>Původně používáno pro solidaritu mezi dělníky a zaměstnavateli – QA 73: </a:t>
          </a:r>
          <a:r>
            <a:rPr lang="cs-CZ" sz="1800" i="1" dirty="0" smtClean="0"/>
            <a:t>„Při tomto velmi zodpovědném rozhodování musí zaměstnavatele a dělníky spojovat niterná </a:t>
          </a:r>
          <a:r>
            <a:rPr lang="cs-CZ" sz="1800" i="1" u="sng" dirty="0" smtClean="0"/>
            <a:t>solidárnost</a:t>
          </a:r>
          <a:r>
            <a:rPr lang="cs-CZ" sz="1800" i="1" dirty="0" smtClean="0"/>
            <a:t> a křesťanská svornost, jež musí účinně působit.“</a:t>
          </a:r>
          <a:r>
            <a:rPr lang="cs-CZ" sz="1800" dirty="0" smtClean="0"/>
            <a:t>  MM 23: </a:t>
          </a:r>
          <a:r>
            <a:rPr lang="cs-CZ" sz="1800" i="1" dirty="0" smtClean="0"/>
            <a:t>"Dělníci a zaměstnavatelé mají dále uspořádat své vztahy podle zásad lidské </a:t>
          </a:r>
          <a:r>
            <a:rPr lang="cs-CZ" sz="1800" i="1" u="sng" dirty="0" smtClean="0"/>
            <a:t>solidarity</a:t>
          </a:r>
          <a:r>
            <a:rPr lang="cs-CZ" sz="1800" i="1" dirty="0" smtClean="0"/>
            <a:t> a ve smyslu křesťanského bratrství.“  </a:t>
          </a:r>
          <a:endParaRPr lang="cs-CZ" sz="1800" dirty="0"/>
        </a:p>
      </dgm:t>
    </dgm:pt>
    <dgm:pt modelId="{1D49B663-F1D1-4A50-B481-B9B3ADAD9611}" type="parTrans" cxnId="{D934C6BD-83D9-4CCC-BE6A-7080AD722985}">
      <dgm:prSet/>
      <dgm:spPr/>
      <dgm:t>
        <a:bodyPr/>
        <a:lstStyle/>
        <a:p>
          <a:endParaRPr lang="cs-CZ" sz="2400"/>
        </a:p>
      </dgm:t>
    </dgm:pt>
    <dgm:pt modelId="{821184DE-184E-442C-9062-609FE1DAC243}" type="sibTrans" cxnId="{D934C6BD-83D9-4CCC-BE6A-7080AD722985}">
      <dgm:prSet/>
      <dgm:spPr/>
      <dgm:t>
        <a:bodyPr/>
        <a:lstStyle/>
        <a:p>
          <a:endParaRPr lang="cs-CZ" sz="2400"/>
        </a:p>
      </dgm:t>
    </dgm:pt>
    <dgm:pt modelId="{B0E6C8A9-EFC1-4F96-A681-E3D74BA3CC2A}">
      <dgm:prSet custT="1"/>
      <dgm:spPr/>
      <dgm:t>
        <a:bodyPr/>
        <a:lstStyle/>
        <a:p>
          <a:pPr rtl="0"/>
          <a:r>
            <a:rPr lang="cs-CZ" sz="1800" dirty="0" smtClean="0"/>
            <a:t>Později pro solidaritu mezi rolníky (MM 146), v mezinárodních vztazích (MM 155, 190) a jinde (</a:t>
          </a:r>
          <a:r>
            <a:rPr lang="cs-CZ" sz="1800" dirty="0" err="1" smtClean="0"/>
            <a:t>PiT</a:t>
          </a:r>
          <a:r>
            <a:rPr lang="cs-CZ" sz="1800" dirty="0" smtClean="0"/>
            <a:t> 98). </a:t>
          </a:r>
          <a:endParaRPr lang="cs-CZ" sz="1800" dirty="0"/>
        </a:p>
      </dgm:t>
    </dgm:pt>
    <dgm:pt modelId="{2E5F6889-1825-42B4-859A-799C83E9EA62}" type="parTrans" cxnId="{A3B79141-2992-471F-8464-26856BE348AE}">
      <dgm:prSet/>
      <dgm:spPr/>
      <dgm:t>
        <a:bodyPr/>
        <a:lstStyle/>
        <a:p>
          <a:endParaRPr lang="cs-CZ" sz="2400"/>
        </a:p>
      </dgm:t>
    </dgm:pt>
    <dgm:pt modelId="{BD585817-E0D7-4D20-9818-77D3FDE9B69F}" type="sibTrans" cxnId="{A3B79141-2992-471F-8464-26856BE348AE}">
      <dgm:prSet/>
      <dgm:spPr/>
      <dgm:t>
        <a:bodyPr/>
        <a:lstStyle/>
        <a:p>
          <a:endParaRPr lang="cs-CZ" sz="2400"/>
        </a:p>
      </dgm:t>
    </dgm:pt>
    <dgm:pt modelId="{9F1BF79B-484E-4330-ACCE-FA3F21C76737}" type="pres">
      <dgm:prSet presAssocID="{D0402CDB-BA34-4070-817E-903EC9394F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3ABE72-8128-48C6-A903-9CCD8ADC0F0B}" type="pres">
      <dgm:prSet presAssocID="{6C398543-E22B-4613-872A-65D1C166DA37}" presName="parentText" presStyleLbl="node1" presStyleIdx="0" presStyleCnt="4" custScaleY="5791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0FB029-D231-4557-8B84-E7E88D5E0D2C}" type="pres">
      <dgm:prSet presAssocID="{897FED98-3EFE-4BE9-94D5-62B08E414AEE}" presName="spacer" presStyleCnt="0"/>
      <dgm:spPr/>
    </dgm:pt>
    <dgm:pt modelId="{F939A398-995C-405D-A630-42307CB28F9E}" type="pres">
      <dgm:prSet presAssocID="{C3110E75-22D8-455F-B51C-365E328CB5B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A3D09A-9706-4177-A172-2A16BC79CA4A}" type="pres">
      <dgm:prSet presAssocID="{EF323052-828E-4484-A112-B66BB36CD1BB}" presName="spacer" presStyleCnt="0"/>
      <dgm:spPr/>
    </dgm:pt>
    <dgm:pt modelId="{B4F8B9EF-7B67-44D9-9F03-F78511C921C3}" type="pres">
      <dgm:prSet presAssocID="{08F94353-775F-4CEB-9471-3CEF9653AEE4}" presName="parentText" presStyleLbl="node1" presStyleIdx="2" presStyleCnt="4" custScaleY="12858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0640D6-1567-4B2A-AEF8-2DED0D626E2F}" type="pres">
      <dgm:prSet presAssocID="{821184DE-184E-442C-9062-609FE1DAC243}" presName="spacer" presStyleCnt="0"/>
      <dgm:spPr/>
    </dgm:pt>
    <dgm:pt modelId="{8A1A8C24-6AC8-4811-AD1D-6B08B7AF3CE1}" type="pres">
      <dgm:prSet presAssocID="{B0E6C8A9-EFC1-4F96-A681-E3D74BA3CC2A}" presName="parentText" presStyleLbl="node1" presStyleIdx="3" presStyleCnt="4" custScaleY="6568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934C6BD-83D9-4CCC-BE6A-7080AD722985}" srcId="{D0402CDB-BA34-4070-817E-903EC9394F7E}" destId="{08F94353-775F-4CEB-9471-3CEF9653AEE4}" srcOrd="2" destOrd="0" parTransId="{1D49B663-F1D1-4A50-B481-B9B3ADAD9611}" sibTransId="{821184DE-184E-442C-9062-609FE1DAC243}"/>
    <dgm:cxn modelId="{D74CB12F-1D35-4E07-885B-2EA4A71D88CF}" type="presOf" srcId="{B0E6C8A9-EFC1-4F96-A681-E3D74BA3CC2A}" destId="{8A1A8C24-6AC8-4811-AD1D-6B08B7AF3CE1}" srcOrd="0" destOrd="0" presId="urn:microsoft.com/office/officeart/2005/8/layout/vList2"/>
    <dgm:cxn modelId="{DF6D341A-0976-4B74-9E4D-D08E6E19719C}" srcId="{D0402CDB-BA34-4070-817E-903EC9394F7E}" destId="{C3110E75-22D8-455F-B51C-365E328CB5B5}" srcOrd="1" destOrd="0" parTransId="{D685F630-D87A-4E5B-9F94-099F9322C22B}" sibTransId="{EF323052-828E-4484-A112-B66BB36CD1BB}"/>
    <dgm:cxn modelId="{D2CF982E-A608-4994-84AC-44AE3390079B}" srcId="{D0402CDB-BA34-4070-817E-903EC9394F7E}" destId="{6C398543-E22B-4613-872A-65D1C166DA37}" srcOrd="0" destOrd="0" parTransId="{19D75451-D7D2-461D-B8B6-BD44FDD20678}" sibTransId="{897FED98-3EFE-4BE9-94D5-62B08E414AEE}"/>
    <dgm:cxn modelId="{CC44D56A-778E-484E-8721-9B122D0B047C}" type="presOf" srcId="{6C398543-E22B-4613-872A-65D1C166DA37}" destId="{083ABE72-8128-48C6-A903-9CCD8ADC0F0B}" srcOrd="0" destOrd="0" presId="urn:microsoft.com/office/officeart/2005/8/layout/vList2"/>
    <dgm:cxn modelId="{263CB8DA-FCB6-4108-907E-DE8873803FE0}" type="presOf" srcId="{08F94353-775F-4CEB-9471-3CEF9653AEE4}" destId="{B4F8B9EF-7B67-44D9-9F03-F78511C921C3}" srcOrd="0" destOrd="0" presId="urn:microsoft.com/office/officeart/2005/8/layout/vList2"/>
    <dgm:cxn modelId="{BEBAFE28-1CAA-4BA3-B869-286EEB362A1B}" type="presOf" srcId="{C3110E75-22D8-455F-B51C-365E328CB5B5}" destId="{F939A398-995C-405D-A630-42307CB28F9E}" srcOrd="0" destOrd="0" presId="urn:microsoft.com/office/officeart/2005/8/layout/vList2"/>
    <dgm:cxn modelId="{A3B79141-2992-471F-8464-26856BE348AE}" srcId="{D0402CDB-BA34-4070-817E-903EC9394F7E}" destId="{B0E6C8A9-EFC1-4F96-A681-E3D74BA3CC2A}" srcOrd="3" destOrd="0" parTransId="{2E5F6889-1825-42B4-859A-799C83E9EA62}" sibTransId="{BD585817-E0D7-4D20-9818-77D3FDE9B69F}"/>
    <dgm:cxn modelId="{37716613-3314-4580-B896-ED0465AFCC69}" type="presOf" srcId="{D0402CDB-BA34-4070-817E-903EC9394F7E}" destId="{9F1BF79B-484E-4330-ACCE-FA3F21C76737}" srcOrd="0" destOrd="0" presId="urn:microsoft.com/office/officeart/2005/8/layout/vList2"/>
    <dgm:cxn modelId="{D63C7BAB-6381-437C-B9E8-4C1AC8467196}" type="presParOf" srcId="{9F1BF79B-484E-4330-ACCE-FA3F21C76737}" destId="{083ABE72-8128-48C6-A903-9CCD8ADC0F0B}" srcOrd="0" destOrd="0" presId="urn:microsoft.com/office/officeart/2005/8/layout/vList2"/>
    <dgm:cxn modelId="{7C75AAE4-A001-4477-AD80-9DA154900DA2}" type="presParOf" srcId="{9F1BF79B-484E-4330-ACCE-FA3F21C76737}" destId="{1F0FB029-D231-4557-8B84-E7E88D5E0D2C}" srcOrd="1" destOrd="0" presId="urn:microsoft.com/office/officeart/2005/8/layout/vList2"/>
    <dgm:cxn modelId="{DD739A44-44A7-412B-ACB4-D19CC088999D}" type="presParOf" srcId="{9F1BF79B-484E-4330-ACCE-FA3F21C76737}" destId="{F939A398-995C-405D-A630-42307CB28F9E}" srcOrd="2" destOrd="0" presId="urn:microsoft.com/office/officeart/2005/8/layout/vList2"/>
    <dgm:cxn modelId="{FD6D734F-18F3-4DF4-8348-1DB99E7E468C}" type="presParOf" srcId="{9F1BF79B-484E-4330-ACCE-FA3F21C76737}" destId="{C7A3D09A-9706-4177-A172-2A16BC79CA4A}" srcOrd="3" destOrd="0" presId="urn:microsoft.com/office/officeart/2005/8/layout/vList2"/>
    <dgm:cxn modelId="{114E004D-9512-44C8-B01F-4EEA6D40D43E}" type="presParOf" srcId="{9F1BF79B-484E-4330-ACCE-FA3F21C76737}" destId="{B4F8B9EF-7B67-44D9-9F03-F78511C921C3}" srcOrd="4" destOrd="0" presId="urn:microsoft.com/office/officeart/2005/8/layout/vList2"/>
    <dgm:cxn modelId="{9EDC5CF2-22A6-45E2-BC51-67971926CE40}" type="presParOf" srcId="{9F1BF79B-484E-4330-ACCE-FA3F21C76737}" destId="{970640D6-1567-4B2A-AEF8-2DED0D626E2F}" srcOrd="5" destOrd="0" presId="urn:microsoft.com/office/officeart/2005/8/layout/vList2"/>
    <dgm:cxn modelId="{73DB49A6-CCB6-4E79-A015-B608039B4B3B}" type="presParOf" srcId="{9F1BF79B-484E-4330-ACCE-FA3F21C76737}" destId="{8A1A8C24-6AC8-4811-AD1D-6B08B7AF3CE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BBD8F4C-0D17-42E1-A667-D2CE7F099E26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3BCF3C8-5D39-4011-A359-5133142AE8A0}">
      <dgm:prSet custT="1"/>
      <dgm:spPr/>
      <dgm:t>
        <a:bodyPr/>
        <a:lstStyle/>
        <a:p>
          <a:pPr rtl="0"/>
          <a:r>
            <a:rPr lang="cs-CZ" sz="1600" dirty="0" smtClean="0"/>
            <a:t>Dobrovolná vzájemná výpomoc jednotlivců mezi sebou (v rodině, v sousedství, na pracovišti), dobrovolná charitativní pomoc (finanční podpora sociálních zařízení, dary na humanitární pomoc, dobrovolnická pracovní činnost) = </a:t>
          </a:r>
          <a:r>
            <a:rPr lang="cs-CZ" sz="1600" b="1" dirty="0" smtClean="0"/>
            <a:t>rovina dobrého života, individuální solidarita, součást individuální etiky</a:t>
          </a:r>
          <a:r>
            <a:rPr lang="cs-CZ" sz="1600" dirty="0" smtClean="0"/>
            <a:t>.</a:t>
          </a:r>
          <a:endParaRPr lang="cs-CZ" sz="1600" dirty="0"/>
        </a:p>
      </dgm:t>
    </dgm:pt>
    <dgm:pt modelId="{C02FB0AF-D0AA-48B2-8EB0-5B57DE05DC9D}" type="parTrans" cxnId="{C424799C-19AB-4061-B414-D861ECD30C64}">
      <dgm:prSet/>
      <dgm:spPr/>
      <dgm:t>
        <a:bodyPr/>
        <a:lstStyle/>
        <a:p>
          <a:endParaRPr lang="cs-CZ" sz="4800"/>
        </a:p>
      </dgm:t>
    </dgm:pt>
    <dgm:pt modelId="{D662384E-B0EB-408B-B525-A9CD48911514}" type="sibTrans" cxnId="{C424799C-19AB-4061-B414-D861ECD30C64}">
      <dgm:prSet/>
      <dgm:spPr/>
      <dgm:t>
        <a:bodyPr/>
        <a:lstStyle/>
        <a:p>
          <a:endParaRPr lang="cs-CZ" sz="4800"/>
        </a:p>
      </dgm:t>
    </dgm:pt>
    <dgm:pt modelId="{07303BE8-3573-45D8-8E91-9BAC5E8A5A35}">
      <dgm:prSet custT="1"/>
      <dgm:spPr/>
      <dgm:t>
        <a:bodyPr/>
        <a:lstStyle/>
        <a:p>
          <a:pPr rtl="0"/>
          <a:r>
            <a:rPr lang="cs-CZ" sz="1600" dirty="0" smtClean="0"/>
            <a:t>Zajištění práv, která vyplývají z lidsko-právního statutu osoby v rámci právního společenství (svoboda, bezpečnost, zdraví, práce, hmotné zabezpečení apod.), pomocí zákonů a mocenských struktur = </a:t>
          </a:r>
          <a:r>
            <a:rPr lang="cs-CZ" sz="1600" b="1" dirty="0" smtClean="0"/>
            <a:t>rovina spravedlnosti, sociální solidarita, součást sociální etiky</a:t>
          </a:r>
          <a:r>
            <a:rPr lang="cs-CZ" sz="1600" dirty="0" smtClean="0"/>
            <a:t>.</a:t>
          </a:r>
          <a:endParaRPr lang="cs-CZ" sz="1600" dirty="0"/>
        </a:p>
      </dgm:t>
    </dgm:pt>
    <dgm:pt modelId="{4CA60E5B-C525-4E06-B6D4-B1CC46DA96CB}" type="parTrans" cxnId="{F42BECCB-9E7A-49F7-A396-2B9AAC31DBDD}">
      <dgm:prSet/>
      <dgm:spPr/>
      <dgm:t>
        <a:bodyPr/>
        <a:lstStyle/>
        <a:p>
          <a:endParaRPr lang="cs-CZ" sz="4800"/>
        </a:p>
      </dgm:t>
    </dgm:pt>
    <dgm:pt modelId="{B7734CC1-5368-4EF9-A997-0AFB306202FD}" type="sibTrans" cxnId="{F42BECCB-9E7A-49F7-A396-2B9AAC31DBDD}">
      <dgm:prSet/>
      <dgm:spPr/>
      <dgm:t>
        <a:bodyPr/>
        <a:lstStyle/>
        <a:p>
          <a:endParaRPr lang="cs-CZ" sz="4800"/>
        </a:p>
      </dgm:t>
    </dgm:pt>
    <dgm:pt modelId="{1840931E-9A4A-443F-8016-8C891C2E1AFA}">
      <dgm:prSet custT="1"/>
      <dgm:spPr/>
      <dgm:t>
        <a:bodyPr/>
        <a:lstStyle/>
        <a:p>
          <a:pPr rtl="0"/>
          <a:r>
            <a:rPr lang="cs-CZ" sz="1600" b="1" dirty="0" smtClean="0"/>
            <a:t>Sociální stát </a:t>
          </a:r>
          <a:r>
            <a:rPr lang="cs-CZ" sz="1600" dirty="0" smtClean="0"/>
            <a:t>= </a:t>
          </a:r>
          <a:r>
            <a:rPr lang="cs-CZ" sz="1600" dirty="0" err="1" smtClean="0"/>
            <a:t>stát</a:t>
          </a:r>
          <a:r>
            <a:rPr lang="cs-CZ" sz="1600" dirty="0" smtClean="0"/>
            <a:t>, v němž princip solidarity formuje regulační systémy a rámcové podmínky společenského procesu, především metodou přerozdělování peněz (daně). To je doplněno dobrovolnou angažovaností jednotlivců a skupin.</a:t>
          </a:r>
          <a:endParaRPr lang="cs-CZ" sz="1600" dirty="0"/>
        </a:p>
      </dgm:t>
    </dgm:pt>
    <dgm:pt modelId="{0772FD41-EB68-41F8-97EE-C3B2D0F747DA}" type="parTrans" cxnId="{6EC51A8A-A748-46C3-830B-6717BB615B3D}">
      <dgm:prSet/>
      <dgm:spPr/>
      <dgm:t>
        <a:bodyPr/>
        <a:lstStyle/>
        <a:p>
          <a:endParaRPr lang="cs-CZ" sz="4800"/>
        </a:p>
      </dgm:t>
    </dgm:pt>
    <dgm:pt modelId="{B4CA20FD-5EDF-4D23-8176-62784E2983E9}" type="sibTrans" cxnId="{6EC51A8A-A748-46C3-830B-6717BB615B3D}">
      <dgm:prSet/>
      <dgm:spPr/>
      <dgm:t>
        <a:bodyPr/>
        <a:lstStyle/>
        <a:p>
          <a:endParaRPr lang="cs-CZ" sz="4800"/>
        </a:p>
      </dgm:t>
    </dgm:pt>
    <dgm:pt modelId="{EEAA763F-952A-4C1E-88AD-15D4CC919B05}">
      <dgm:prSet custT="1"/>
      <dgm:spPr/>
      <dgm:t>
        <a:bodyPr/>
        <a:lstStyle/>
        <a:p>
          <a:pPr rtl="0"/>
          <a:r>
            <a:rPr lang="cs-CZ" sz="1600" b="1" dirty="0" smtClean="0"/>
            <a:t>Rozvoj lidské společnosti vyžaduje obojí</a:t>
          </a:r>
          <a:r>
            <a:rPr lang="cs-CZ" sz="1600" dirty="0" smtClean="0"/>
            <a:t>: solidaritu začleněnou do právního řádu a sociálně-eticky zaručenou i nepovinnou ochotu pomoci, praktikovanou v dobrém životě.</a:t>
          </a:r>
          <a:endParaRPr lang="cs-CZ" sz="1600" dirty="0"/>
        </a:p>
      </dgm:t>
    </dgm:pt>
    <dgm:pt modelId="{20059B76-8F9C-464F-8FDD-26EAA0BA9364}" type="parTrans" cxnId="{21D9EB8C-87C9-4892-8262-CFA6DA8C3429}">
      <dgm:prSet/>
      <dgm:spPr/>
      <dgm:t>
        <a:bodyPr/>
        <a:lstStyle/>
        <a:p>
          <a:endParaRPr lang="cs-CZ" sz="4800"/>
        </a:p>
      </dgm:t>
    </dgm:pt>
    <dgm:pt modelId="{10484DFC-A30D-417F-9DCF-E17470B9EFE3}" type="sibTrans" cxnId="{21D9EB8C-87C9-4892-8262-CFA6DA8C3429}">
      <dgm:prSet/>
      <dgm:spPr/>
      <dgm:t>
        <a:bodyPr/>
        <a:lstStyle/>
        <a:p>
          <a:endParaRPr lang="cs-CZ" sz="4800"/>
        </a:p>
      </dgm:t>
    </dgm:pt>
    <dgm:pt modelId="{D93B6637-9AB6-46D7-840E-806695C2D3F0}" type="pres">
      <dgm:prSet presAssocID="{3BBD8F4C-0D17-42E1-A667-D2CE7F099E2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1144476-11FB-4D85-B484-463BF01B6A38}" type="pres">
      <dgm:prSet presAssocID="{E3BCF3C8-5D39-4011-A359-5133142AE8A0}" presName="vertOne" presStyleCnt="0"/>
      <dgm:spPr/>
    </dgm:pt>
    <dgm:pt modelId="{A9E963CA-BC9C-4592-AF65-4519DB2325B2}" type="pres">
      <dgm:prSet presAssocID="{E3BCF3C8-5D39-4011-A359-5133142AE8A0}" presName="txOne" presStyleLbl="node0" presStyleIdx="0" presStyleCnt="4" custScaleX="13408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879BC7D-2AC2-49A6-8F28-C2B2BABFF881}" type="pres">
      <dgm:prSet presAssocID="{E3BCF3C8-5D39-4011-A359-5133142AE8A0}" presName="horzOne" presStyleCnt="0"/>
      <dgm:spPr/>
    </dgm:pt>
    <dgm:pt modelId="{6313077E-E2B3-45D5-9D52-CF4F8B814023}" type="pres">
      <dgm:prSet presAssocID="{D662384E-B0EB-408B-B525-A9CD48911514}" presName="sibSpaceOne" presStyleCnt="0"/>
      <dgm:spPr/>
    </dgm:pt>
    <dgm:pt modelId="{4EF07959-1FCD-4383-A8B6-F2CA8B34A3FE}" type="pres">
      <dgm:prSet presAssocID="{07303BE8-3573-45D8-8E91-9BAC5E8A5A35}" presName="vertOne" presStyleCnt="0"/>
      <dgm:spPr/>
    </dgm:pt>
    <dgm:pt modelId="{6176FA38-82DF-4E20-B20B-D0CB3A0C6E83}" type="pres">
      <dgm:prSet presAssocID="{07303BE8-3573-45D8-8E91-9BAC5E8A5A35}" presName="txOne" presStyleLbl="node0" presStyleIdx="1" presStyleCnt="4" custScaleX="11876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AF5B2A-B35D-43E8-BC58-B9BA6B93C55B}" type="pres">
      <dgm:prSet presAssocID="{07303BE8-3573-45D8-8E91-9BAC5E8A5A35}" presName="horzOne" presStyleCnt="0"/>
      <dgm:spPr/>
    </dgm:pt>
    <dgm:pt modelId="{73184E41-06FB-4C67-8052-F1E9E33F17FF}" type="pres">
      <dgm:prSet presAssocID="{B7734CC1-5368-4EF9-A997-0AFB306202FD}" presName="sibSpaceOne" presStyleCnt="0"/>
      <dgm:spPr/>
    </dgm:pt>
    <dgm:pt modelId="{207F912B-2F24-49CA-9671-0933CF295F75}" type="pres">
      <dgm:prSet presAssocID="{1840931E-9A4A-443F-8016-8C891C2E1AFA}" presName="vertOne" presStyleCnt="0"/>
      <dgm:spPr/>
    </dgm:pt>
    <dgm:pt modelId="{C98306B9-0CF4-4DB4-8A95-43B4A0FD0F97}" type="pres">
      <dgm:prSet presAssocID="{1840931E-9A4A-443F-8016-8C891C2E1AFA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7CEF9F-845F-4306-BAC9-A03FD734553F}" type="pres">
      <dgm:prSet presAssocID="{1840931E-9A4A-443F-8016-8C891C2E1AFA}" presName="horzOne" presStyleCnt="0"/>
      <dgm:spPr/>
    </dgm:pt>
    <dgm:pt modelId="{9DAFA01F-51CF-4461-BA25-87E1619A560E}" type="pres">
      <dgm:prSet presAssocID="{B4CA20FD-5EDF-4D23-8176-62784E2983E9}" presName="sibSpaceOne" presStyleCnt="0"/>
      <dgm:spPr/>
    </dgm:pt>
    <dgm:pt modelId="{98D7726C-F822-4C41-BA06-AC2AC4C3E8FB}" type="pres">
      <dgm:prSet presAssocID="{EEAA763F-952A-4C1E-88AD-15D4CC919B05}" presName="vertOne" presStyleCnt="0"/>
      <dgm:spPr/>
    </dgm:pt>
    <dgm:pt modelId="{4BCCEF52-DCF8-4C18-9194-F755596B0920}" type="pres">
      <dgm:prSet presAssocID="{EEAA763F-952A-4C1E-88AD-15D4CC919B05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61B36CB-1946-4425-BF1C-11B191CD18C3}" type="pres">
      <dgm:prSet presAssocID="{EEAA763F-952A-4C1E-88AD-15D4CC919B05}" presName="horzOne" presStyleCnt="0"/>
      <dgm:spPr/>
    </dgm:pt>
  </dgm:ptLst>
  <dgm:cxnLst>
    <dgm:cxn modelId="{FF8EFC7A-C412-4D33-B037-921062FCA662}" type="presOf" srcId="{3BBD8F4C-0D17-42E1-A667-D2CE7F099E26}" destId="{D93B6637-9AB6-46D7-840E-806695C2D3F0}" srcOrd="0" destOrd="0" presId="urn:microsoft.com/office/officeart/2005/8/layout/hierarchy4"/>
    <dgm:cxn modelId="{B7D184C0-56FB-41EE-9696-8A544CA6FDD2}" type="presOf" srcId="{1840931E-9A4A-443F-8016-8C891C2E1AFA}" destId="{C98306B9-0CF4-4DB4-8A95-43B4A0FD0F97}" srcOrd="0" destOrd="0" presId="urn:microsoft.com/office/officeart/2005/8/layout/hierarchy4"/>
    <dgm:cxn modelId="{B53712E4-DF42-410A-A460-3F758C02AB3F}" type="presOf" srcId="{EEAA763F-952A-4C1E-88AD-15D4CC919B05}" destId="{4BCCEF52-DCF8-4C18-9194-F755596B0920}" srcOrd="0" destOrd="0" presId="urn:microsoft.com/office/officeart/2005/8/layout/hierarchy4"/>
    <dgm:cxn modelId="{21D9EB8C-87C9-4892-8262-CFA6DA8C3429}" srcId="{3BBD8F4C-0D17-42E1-A667-D2CE7F099E26}" destId="{EEAA763F-952A-4C1E-88AD-15D4CC919B05}" srcOrd="3" destOrd="0" parTransId="{20059B76-8F9C-464F-8FDD-26EAA0BA9364}" sibTransId="{10484DFC-A30D-417F-9DCF-E17470B9EFE3}"/>
    <dgm:cxn modelId="{6EC51A8A-A748-46C3-830B-6717BB615B3D}" srcId="{3BBD8F4C-0D17-42E1-A667-D2CE7F099E26}" destId="{1840931E-9A4A-443F-8016-8C891C2E1AFA}" srcOrd="2" destOrd="0" parTransId="{0772FD41-EB68-41F8-97EE-C3B2D0F747DA}" sibTransId="{B4CA20FD-5EDF-4D23-8176-62784E2983E9}"/>
    <dgm:cxn modelId="{38BCB991-7B42-4634-8977-5AFA8C112D83}" type="presOf" srcId="{07303BE8-3573-45D8-8E91-9BAC5E8A5A35}" destId="{6176FA38-82DF-4E20-B20B-D0CB3A0C6E83}" srcOrd="0" destOrd="0" presId="urn:microsoft.com/office/officeart/2005/8/layout/hierarchy4"/>
    <dgm:cxn modelId="{C424799C-19AB-4061-B414-D861ECD30C64}" srcId="{3BBD8F4C-0D17-42E1-A667-D2CE7F099E26}" destId="{E3BCF3C8-5D39-4011-A359-5133142AE8A0}" srcOrd="0" destOrd="0" parTransId="{C02FB0AF-D0AA-48B2-8EB0-5B57DE05DC9D}" sibTransId="{D662384E-B0EB-408B-B525-A9CD48911514}"/>
    <dgm:cxn modelId="{F42BECCB-9E7A-49F7-A396-2B9AAC31DBDD}" srcId="{3BBD8F4C-0D17-42E1-A667-D2CE7F099E26}" destId="{07303BE8-3573-45D8-8E91-9BAC5E8A5A35}" srcOrd="1" destOrd="0" parTransId="{4CA60E5B-C525-4E06-B6D4-B1CC46DA96CB}" sibTransId="{B7734CC1-5368-4EF9-A997-0AFB306202FD}"/>
    <dgm:cxn modelId="{8B851881-6481-4E7E-81C4-FFD1AA681A03}" type="presOf" srcId="{E3BCF3C8-5D39-4011-A359-5133142AE8A0}" destId="{A9E963CA-BC9C-4592-AF65-4519DB2325B2}" srcOrd="0" destOrd="0" presId="urn:microsoft.com/office/officeart/2005/8/layout/hierarchy4"/>
    <dgm:cxn modelId="{EE79059F-1235-4382-B01A-3B3FD9D3D974}" type="presParOf" srcId="{D93B6637-9AB6-46D7-840E-806695C2D3F0}" destId="{E1144476-11FB-4D85-B484-463BF01B6A38}" srcOrd="0" destOrd="0" presId="urn:microsoft.com/office/officeart/2005/8/layout/hierarchy4"/>
    <dgm:cxn modelId="{05F2ABB2-5325-43A2-A760-B0E5878EE141}" type="presParOf" srcId="{E1144476-11FB-4D85-B484-463BF01B6A38}" destId="{A9E963CA-BC9C-4592-AF65-4519DB2325B2}" srcOrd="0" destOrd="0" presId="urn:microsoft.com/office/officeart/2005/8/layout/hierarchy4"/>
    <dgm:cxn modelId="{3FBF539D-D01D-48B8-ADE5-7F94C86D946E}" type="presParOf" srcId="{E1144476-11FB-4D85-B484-463BF01B6A38}" destId="{D879BC7D-2AC2-49A6-8F28-C2B2BABFF881}" srcOrd="1" destOrd="0" presId="urn:microsoft.com/office/officeart/2005/8/layout/hierarchy4"/>
    <dgm:cxn modelId="{1FF7FD09-1E56-4D66-ACA3-CCE2CC2981EC}" type="presParOf" srcId="{D93B6637-9AB6-46D7-840E-806695C2D3F0}" destId="{6313077E-E2B3-45D5-9D52-CF4F8B814023}" srcOrd="1" destOrd="0" presId="urn:microsoft.com/office/officeart/2005/8/layout/hierarchy4"/>
    <dgm:cxn modelId="{FD2855F1-BDB9-42CA-AC4D-576A21290E65}" type="presParOf" srcId="{D93B6637-9AB6-46D7-840E-806695C2D3F0}" destId="{4EF07959-1FCD-4383-A8B6-F2CA8B34A3FE}" srcOrd="2" destOrd="0" presId="urn:microsoft.com/office/officeart/2005/8/layout/hierarchy4"/>
    <dgm:cxn modelId="{3E6699B5-A0DE-434B-94AD-3B5B029AF6BC}" type="presParOf" srcId="{4EF07959-1FCD-4383-A8B6-F2CA8B34A3FE}" destId="{6176FA38-82DF-4E20-B20B-D0CB3A0C6E83}" srcOrd="0" destOrd="0" presId="urn:microsoft.com/office/officeart/2005/8/layout/hierarchy4"/>
    <dgm:cxn modelId="{B2064424-8F1E-40DC-85BD-0E6F6433E77D}" type="presParOf" srcId="{4EF07959-1FCD-4383-A8B6-F2CA8B34A3FE}" destId="{47AF5B2A-B35D-43E8-BC58-B9BA6B93C55B}" srcOrd="1" destOrd="0" presId="urn:microsoft.com/office/officeart/2005/8/layout/hierarchy4"/>
    <dgm:cxn modelId="{E4B747FB-E546-45DD-99BA-9D6EBD48743D}" type="presParOf" srcId="{D93B6637-9AB6-46D7-840E-806695C2D3F0}" destId="{73184E41-06FB-4C67-8052-F1E9E33F17FF}" srcOrd="3" destOrd="0" presId="urn:microsoft.com/office/officeart/2005/8/layout/hierarchy4"/>
    <dgm:cxn modelId="{FD0ABAE9-F056-421B-978C-C32F8B519904}" type="presParOf" srcId="{D93B6637-9AB6-46D7-840E-806695C2D3F0}" destId="{207F912B-2F24-49CA-9671-0933CF295F75}" srcOrd="4" destOrd="0" presId="urn:microsoft.com/office/officeart/2005/8/layout/hierarchy4"/>
    <dgm:cxn modelId="{AD4FBD9F-53A3-420E-BF7F-57397A59516A}" type="presParOf" srcId="{207F912B-2F24-49CA-9671-0933CF295F75}" destId="{C98306B9-0CF4-4DB4-8A95-43B4A0FD0F97}" srcOrd="0" destOrd="0" presId="urn:microsoft.com/office/officeart/2005/8/layout/hierarchy4"/>
    <dgm:cxn modelId="{90F4FA31-C868-4E94-84C7-61E33D5BBE65}" type="presParOf" srcId="{207F912B-2F24-49CA-9671-0933CF295F75}" destId="{327CEF9F-845F-4306-BAC9-A03FD734553F}" srcOrd="1" destOrd="0" presId="urn:microsoft.com/office/officeart/2005/8/layout/hierarchy4"/>
    <dgm:cxn modelId="{B3420359-A489-4182-BFA0-7099A4CF0CE6}" type="presParOf" srcId="{D93B6637-9AB6-46D7-840E-806695C2D3F0}" destId="{9DAFA01F-51CF-4461-BA25-87E1619A560E}" srcOrd="5" destOrd="0" presId="urn:microsoft.com/office/officeart/2005/8/layout/hierarchy4"/>
    <dgm:cxn modelId="{953375B4-79FF-41DF-AE50-B143B6CD6DDF}" type="presParOf" srcId="{D93B6637-9AB6-46D7-840E-806695C2D3F0}" destId="{98D7726C-F822-4C41-BA06-AC2AC4C3E8FB}" srcOrd="6" destOrd="0" presId="urn:microsoft.com/office/officeart/2005/8/layout/hierarchy4"/>
    <dgm:cxn modelId="{66776267-3C02-4851-8E66-A4761FA07323}" type="presParOf" srcId="{98D7726C-F822-4C41-BA06-AC2AC4C3E8FB}" destId="{4BCCEF52-DCF8-4C18-9194-F755596B0920}" srcOrd="0" destOrd="0" presId="urn:microsoft.com/office/officeart/2005/8/layout/hierarchy4"/>
    <dgm:cxn modelId="{02A2E011-EF54-4772-9127-8286C562F8BF}" type="presParOf" srcId="{98D7726C-F822-4C41-BA06-AC2AC4C3E8FB}" destId="{061B36CB-1946-4425-BF1C-11B191CD18C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BFF5A23-D10F-4794-8CE7-C2B1411200C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533EB52F-D182-475F-A7F3-B95F65949464}">
      <dgm:prSet custT="1"/>
      <dgm:spPr/>
      <dgm:t>
        <a:bodyPr/>
        <a:lstStyle/>
        <a:p>
          <a:pPr rtl="0"/>
          <a:r>
            <a:rPr lang="cs-CZ" sz="2000" dirty="0" smtClean="0"/>
            <a:t>Subsidium (lat.) = podpora, pomoc: stát a společnost mají občanům a malým společenstvím poskytovat podporu a pomoc, ale ponechat jim svobodu.</a:t>
          </a:r>
          <a:endParaRPr lang="cs-CZ" sz="2000" dirty="0"/>
        </a:p>
      </dgm:t>
    </dgm:pt>
    <dgm:pt modelId="{8D0A6B32-B945-4A89-A50D-BA836E3D1E84}" type="parTrans" cxnId="{58499929-CE7E-4162-9434-66CE6269F70A}">
      <dgm:prSet/>
      <dgm:spPr/>
      <dgm:t>
        <a:bodyPr/>
        <a:lstStyle/>
        <a:p>
          <a:endParaRPr lang="cs-CZ" sz="1800"/>
        </a:p>
      </dgm:t>
    </dgm:pt>
    <dgm:pt modelId="{33AF196C-C3A2-4A2F-BB55-666B023C1A67}" type="sibTrans" cxnId="{58499929-CE7E-4162-9434-66CE6269F70A}">
      <dgm:prSet/>
      <dgm:spPr/>
      <dgm:t>
        <a:bodyPr/>
        <a:lstStyle/>
        <a:p>
          <a:endParaRPr lang="cs-CZ" sz="1800"/>
        </a:p>
      </dgm:t>
    </dgm:pt>
    <dgm:pt modelId="{50363157-1CB8-4712-A662-CA8B76A32613}">
      <dgm:prSet custT="1"/>
      <dgm:spPr/>
      <dgm:t>
        <a:bodyPr/>
        <a:lstStyle/>
        <a:p>
          <a:pPr rtl="0"/>
          <a:r>
            <a:rPr lang="cs-CZ" sz="2000" dirty="0" smtClean="0"/>
            <a:t>Tolik svobody, kolik je možné – tolik zasahování, kolik je nutné.</a:t>
          </a:r>
          <a:endParaRPr lang="cs-CZ" sz="2000" dirty="0"/>
        </a:p>
      </dgm:t>
    </dgm:pt>
    <dgm:pt modelId="{17CC0CF1-4F2A-4560-A6D9-186686098AC5}" type="parTrans" cxnId="{DAF7543E-ACA5-4767-8647-03F23510C5BF}">
      <dgm:prSet/>
      <dgm:spPr/>
      <dgm:t>
        <a:bodyPr/>
        <a:lstStyle/>
        <a:p>
          <a:endParaRPr lang="cs-CZ" sz="1800"/>
        </a:p>
      </dgm:t>
    </dgm:pt>
    <dgm:pt modelId="{BAC0E78E-7DAF-49B0-A4FA-25B5AAB83B6D}" type="sibTrans" cxnId="{DAF7543E-ACA5-4767-8647-03F23510C5BF}">
      <dgm:prSet/>
      <dgm:spPr/>
      <dgm:t>
        <a:bodyPr/>
        <a:lstStyle/>
        <a:p>
          <a:endParaRPr lang="cs-CZ" sz="1800"/>
        </a:p>
      </dgm:t>
    </dgm:pt>
    <dgm:pt modelId="{4C8D62C1-8E53-46EA-AB2A-4EB37401C311}">
      <dgm:prSet custT="1"/>
      <dgm:spPr/>
      <dgm:t>
        <a:bodyPr/>
        <a:lstStyle/>
        <a:p>
          <a:pPr rtl="0"/>
          <a:r>
            <a:rPr lang="cs-CZ" sz="2000" dirty="0" smtClean="0"/>
            <a:t>Společnost má být budována zdola, v zařízeních, která jsou nejblíže jednotlivým osobám, a vyšší společenství musí nastoupit teprve tehdy, když nižší společenství příslušné úkoly plnit nemůže.</a:t>
          </a:r>
          <a:endParaRPr lang="cs-CZ" sz="2000" dirty="0"/>
        </a:p>
      </dgm:t>
    </dgm:pt>
    <dgm:pt modelId="{20514387-B736-431E-9AC2-DE8AB69B1AFD}" type="parTrans" cxnId="{894389F9-AAB8-4A40-8AE7-4997A31ECB9F}">
      <dgm:prSet/>
      <dgm:spPr/>
      <dgm:t>
        <a:bodyPr/>
        <a:lstStyle/>
        <a:p>
          <a:endParaRPr lang="cs-CZ" sz="1800"/>
        </a:p>
      </dgm:t>
    </dgm:pt>
    <dgm:pt modelId="{73E29DC9-838C-44A8-A33B-F64EE6954275}" type="sibTrans" cxnId="{894389F9-AAB8-4A40-8AE7-4997A31ECB9F}">
      <dgm:prSet/>
      <dgm:spPr/>
      <dgm:t>
        <a:bodyPr/>
        <a:lstStyle/>
        <a:p>
          <a:endParaRPr lang="cs-CZ" sz="1800"/>
        </a:p>
      </dgm:t>
    </dgm:pt>
    <dgm:pt modelId="{066B18EB-0430-4B27-854F-EF4BB4D9A51A}">
      <dgm:prSet custT="1"/>
      <dgm:spPr/>
      <dgm:t>
        <a:bodyPr/>
        <a:lstStyle/>
        <a:p>
          <a:pPr rtl="0"/>
          <a:r>
            <a:rPr lang="cs-CZ" sz="2000" dirty="0" smtClean="0"/>
            <a:t>Subsidiarita = princip výstavby svobodné společnosti: vyšší společenství slouží nižšímu, ne naopak.</a:t>
          </a:r>
          <a:endParaRPr lang="cs-CZ" sz="2000" dirty="0"/>
        </a:p>
      </dgm:t>
    </dgm:pt>
    <dgm:pt modelId="{456BF5D5-E7BB-40CB-9180-5143F71BCD8E}" type="parTrans" cxnId="{55880282-56DF-4A01-A632-A6CE62B6F777}">
      <dgm:prSet/>
      <dgm:spPr/>
      <dgm:t>
        <a:bodyPr/>
        <a:lstStyle/>
        <a:p>
          <a:endParaRPr lang="cs-CZ" sz="1800"/>
        </a:p>
      </dgm:t>
    </dgm:pt>
    <dgm:pt modelId="{F70B602E-A27B-44E7-B079-F0BDE8C7A01D}" type="sibTrans" cxnId="{55880282-56DF-4A01-A632-A6CE62B6F777}">
      <dgm:prSet/>
      <dgm:spPr/>
      <dgm:t>
        <a:bodyPr/>
        <a:lstStyle/>
        <a:p>
          <a:endParaRPr lang="cs-CZ" sz="1800"/>
        </a:p>
      </dgm:t>
    </dgm:pt>
    <dgm:pt modelId="{D660E634-448D-45DF-8BFE-9F52F0CE320A}" type="pres">
      <dgm:prSet presAssocID="{EBFF5A23-D10F-4794-8CE7-C2B1411200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DC8077F-0017-4F30-B6A9-A3F01820129C}" type="pres">
      <dgm:prSet presAssocID="{533EB52F-D182-475F-A7F3-B95F65949464}" presName="parentText" presStyleLbl="node1" presStyleIdx="0" presStyleCnt="4" custLinFactY="-25459" custLinFactNeighborX="20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FBD189-2F7C-4C72-9FDF-1A7DF2EAE125}" type="pres">
      <dgm:prSet presAssocID="{33AF196C-C3A2-4A2F-BB55-666B023C1A67}" presName="spacer" presStyleCnt="0"/>
      <dgm:spPr/>
    </dgm:pt>
    <dgm:pt modelId="{ECE181E9-FA99-4166-A7E2-13AA040D5B59}" type="pres">
      <dgm:prSet presAssocID="{50363157-1CB8-4712-A662-CA8B76A32613}" presName="parentText" presStyleLbl="node1" presStyleIdx="1" presStyleCnt="4" custLinFactNeighborX="-826" custLinFactNeighborY="1097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D16E85-7ACA-486D-8B41-2D55C1193FFC}" type="pres">
      <dgm:prSet presAssocID="{BAC0E78E-7DAF-49B0-A4FA-25B5AAB83B6D}" presName="spacer" presStyleCnt="0"/>
      <dgm:spPr/>
    </dgm:pt>
    <dgm:pt modelId="{555ECFCC-54CA-46A9-B95D-8556DE225B14}" type="pres">
      <dgm:prSet presAssocID="{4C8D62C1-8E53-46EA-AB2A-4EB37401C311}" presName="parentText" presStyleLbl="node1" presStyleIdx="2" presStyleCnt="4" custScaleY="13448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91F999-5792-4AF3-A3AF-F785EB93B59C}" type="pres">
      <dgm:prSet presAssocID="{73E29DC9-838C-44A8-A33B-F64EE6954275}" presName="spacer" presStyleCnt="0"/>
      <dgm:spPr/>
    </dgm:pt>
    <dgm:pt modelId="{EEC9D5A8-4B44-444B-8751-B0D37386404A}" type="pres">
      <dgm:prSet presAssocID="{066B18EB-0430-4B27-854F-EF4BB4D9A51A}" presName="parentText" presStyleLbl="node1" presStyleIdx="3" presStyleCnt="4" custLinFactY="3262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E05D6C1-CC8B-4765-B6CF-40E35924A9D7}" type="presOf" srcId="{50363157-1CB8-4712-A662-CA8B76A32613}" destId="{ECE181E9-FA99-4166-A7E2-13AA040D5B59}" srcOrd="0" destOrd="0" presId="urn:microsoft.com/office/officeart/2005/8/layout/vList2"/>
    <dgm:cxn modelId="{FB520C28-DCD3-4749-AF83-A141221FBD62}" type="presOf" srcId="{4C8D62C1-8E53-46EA-AB2A-4EB37401C311}" destId="{555ECFCC-54CA-46A9-B95D-8556DE225B14}" srcOrd="0" destOrd="0" presId="urn:microsoft.com/office/officeart/2005/8/layout/vList2"/>
    <dgm:cxn modelId="{DAF7543E-ACA5-4767-8647-03F23510C5BF}" srcId="{EBFF5A23-D10F-4794-8CE7-C2B1411200CC}" destId="{50363157-1CB8-4712-A662-CA8B76A32613}" srcOrd="1" destOrd="0" parTransId="{17CC0CF1-4F2A-4560-A6D9-186686098AC5}" sibTransId="{BAC0E78E-7DAF-49B0-A4FA-25B5AAB83B6D}"/>
    <dgm:cxn modelId="{08365BB9-A6EE-4B39-80DA-E7230F8B3DF5}" type="presOf" srcId="{066B18EB-0430-4B27-854F-EF4BB4D9A51A}" destId="{EEC9D5A8-4B44-444B-8751-B0D37386404A}" srcOrd="0" destOrd="0" presId="urn:microsoft.com/office/officeart/2005/8/layout/vList2"/>
    <dgm:cxn modelId="{58499929-CE7E-4162-9434-66CE6269F70A}" srcId="{EBFF5A23-D10F-4794-8CE7-C2B1411200CC}" destId="{533EB52F-D182-475F-A7F3-B95F65949464}" srcOrd="0" destOrd="0" parTransId="{8D0A6B32-B945-4A89-A50D-BA836E3D1E84}" sibTransId="{33AF196C-C3A2-4A2F-BB55-666B023C1A67}"/>
    <dgm:cxn modelId="{50EFFA82-D0AC-4ECC-B85C-3E85909BAD99}" type="presOf" srcId="{533EB52F-D182-475F-A7F3-B95F65949464}" destId="{BDC8077F-0017-4F30-B6A9-A3F01820129C}" srcOrd="0" destOrd="0" presId="urn:microsoft.com/office/officeart/2005/8/layout/vList2"/>
    <dgm:cxn modelId="{894389F9-AAB8-4A40-8AE7-4997A31ECB9F}" srcId="{EBFF5A23-D10F-4794-8CE7-C2B1411200CC}" destId="{4C8D62C1-8E53-46EA-AB2A-4EB37401C311}" srcOrd="2" destOrd="0" parTransId="{20514387-B736-431E-9AC2-DE8AB69B1AFD}" sibTransId="{73E29DC9-838C-44A8-A33B-F64EE6954275}"/>
    <dgm:cxn modelId="{5D8DA7B0-30DF-4BD6-B80F-937C1BD98D58}" type="presOf" srcId="{EBFF5A23-D10F-4794-8CE7-C2B1411200CC}" destId="{D660E634-448D-45DF-8BFE-9F52F0CE320A}" srcOrd="0" destOrd="0" presId="urn:microsoft.com/office/officeart/2005/8/layout/vList2"/>
    <dgm:cxn modelId="{55880282-56DF-4A01-A632-A6CE62B6F777}" srcId="{EBFF5A23-D10F-4794-8CE7-C2B1411200CC}" destId="{066B18EB-0430-4B27-854F-EF4BB4D9A51A}" srcOrd="3" destOrd="0" parTransId="{456BF5D5-E7BB-40CB-9180-5143F71BCD8E}" sibTransId="{F70B602E-A27B-44E7-B079-F0BDE8C7A01D}"/>
    <dgm:cxn modelId="{A1E4F6B1-41FF-4D4C-8090-685031694E00}" type="presParOf" srcId="{D660E634-448D-45DF-8BFE-9F52F0CE320A}" destId="{BDC8077F-0017-4F30-B6A9-A3F01820129C}" srcOrd="0" destOrd="0" presId="urn:microsoft.com/office/officeart/2005/8/layout/vList2"/>
    <dgm:cxn modelId="{7085124C-FFF0-40B5-9CD9-B223C3545E3A}" type="presParOf" srcId="{D660E634-448D-45DF-8BFE-9F52F0CE320A}" destId="{A8FBD189-2F7C-4C72-9FDF-1A7DF2EAE125}" srcOrd="1" destOrd="0" presId="urn:microsoft.com/office/officeart/2005/8/layout/vList2"/>
    <dgm:cxn modelId="{2B970326-3C8E-42FA-A3F1-E92C1960B7E7}" type="presParOf" srcId="{D660E634-448D-45DF-8BFE-9F52F0CE320A}" destId="{ECE181E9-FA99-4166-A7E2-13AA040D5B59}" srcOrd="2" destOrd="0" presId="urn:microsoft.com/office/officeart/2005/8/layout/vList2"/>
    <dgm:cxn modelId="{A005E8CF-E0EE-4555-8C5D-E54495454580}" type="presParOf" srcId="{D660E634-448D-45DF-8BFE-9F52F0CE320A}" destId="{0FD16E85-7ACA-486D-8B41-2D55C1193FFC}" srcOrd="3" destOrd="0" presId="urn:microsoft.com/office/officeart/2005/8/layout/vList2"/>
    <dgm:cxn modelId="{F251CC22-1420-4305-AEB4-0C39CBD4628F}" type="presParOf" srcId="{D660E634-448D-45DF-8BFE-9F52F0CE320A}" destId="{555ECFCC-54CA-46A9-B95D-8556DE225B14}" srcOrd="4" destOrd="0" presId="urn:microsoft.com/office/officeart/2005/8/layout/vList2"/>
    <dgm:cxn modelId="{FFDF9095-2ECE-4D65-967A-B897723A15CE}" type="presParOf" srcId="{D660E634-448D-45DF-8BFE-9F52F0CE320A}" destId="{E791F999-5792-4AF3-A3AF-F785EB93B59C}" srcOrd="5" destOrd="0" presId="urn:microsoft.com/office/officeart/2005/8/layout/vList2"/>
    <dgm:cxn modelId="{BA509C21-6195-4490-AFF3-A57DDA552E1D}" type="presParOf" srcId="{D660E634-448D-45DF-8BFE-9F52F0CE320A}" destId="{EEC9D5A8-4B44-444B-8751-B0D37386404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376566-A7EF-4056-939A-0A80A01ABC47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98067EB3-661A-4866-AE82-6E9B8602DA78}">
      <dgm:prSet/>
      <dgm:spPr/>
      <dgm:t>
        <a:bodyPr/>
        <a:lstStyle/>
        <a:p>
          <a:pPr rtl="0"/>
          <a:r>
            <a:rPr lang="cs-CZ" b="1" dirty="0" smtClean="0"/>
            <a:t>Rovina osoby jako subjektu</a:t>
          </a:r>
          <a:r>
            <a:rPr lang="cs-CZ" dirty="0" smtClean="0"/>
            <a:t>: </a:t>
          </a:r>
          <a:endParaRPr lang="cs-CZ" dirty="0"/>
        </a:p>
      </dgm:t>
    </dgm:pt>
    <dgm:pt modelId="{5D67C857-4020-41E6-A9DF-E321D4098DD2}" type="parTrans" cxnId="{BCBFA11A-E3A0-44B2-A67D-4273B5D988C1}">
      <dgm:prSet/>
      <dgm:spPr/>
      <dgm:t>
        <a:bodyPr/>
        <a:lstStyle/>
        <a:p>
          <a:endParaRPr lang="cs-CZ"/>
        </a:p>
      </dgm:t>
    </dgm:pt>
    <dgm:pt modelId="{EEF3863A-02D9-4DEE-956C-73E643A09349}" type="sibTrans" cxnId="{BCBFA11A-E3A0-44B2-A67D-4273B5D988C1}">
      <dgm:prSet/>
      <dgm:spPr/>
      <dgm:t>
        <a:bodyPr/>
        <a:lstStyle/>
        <a:p>
          <a:endParaRPr lang="cs-CZ"/>
        </a:p>
      </dgm:t>
    </dgm:pt>
    <dgm:pt modelId="{B7ADFA22-43F1-429C-9FCA-5863A5533618}">
      <dgm:prSet custT="1"/>
      <dgm:spPr/>
      <dgm:t>
        <a:bodyPr/>
        <a:lstStyle/>
        <a:p>
          <a:pPr rtl="0"/>
          <a:r>
            <a:rPr lang="cs-CZ" sz="1600" dirty="0" smtClean="0"/>
            <a:t>princip subsidiarity zavazuje jednotlivce, aby své postavení jako subjektu hájil z vlastní iniciativy a vlastním přičiněním. Může se to dařit tím lépe, čím větší prostor mu k tomu poskytují zákony a instituce.</a:t>
          </a:r>
          <a:endParaRPr lang="cs-CZ" sz="1600" dirty="0"/>
        </a:p>
      </dgm:t>
    </dgm:pt>
    <dgm:pt modelId="{CCD8C4E2-8987-485B-B671-A2FF49F94A59}" type="parTrans" cxnId="{B1DE54B8-F1DD-46C1-B77F-75E43A0403EB}">
      <dgm:prSet/>
      <dgm:spPr/>
      <dgm:t>
        <a:bodyPr/>
        <a:lstStyle/>
        <a:p>
          <a:endParaRPr lang="cs-CZ"/>
        </a:p>
      </dgm:t>
    </dgm:pt>
    <dgm:pt modelId="{D3470BBA-4351-4922-82DF-84856DD0FFB9}" type="sibTrans" cxnId="{B1DE54B8-F1DD-46C1-B77F-75E43A0403EB}">
      <dgm:prSet/>
      <dgm:spPr/>
      <dgm:t>
        <a:bodyPr/>
        <a:lstStyle/>
        <a:p>
          <a:endParaRPr lang="cs-CZ"/>
        </a:p>
      </dgm:t>
    </dgm:pt>
    <dgm:pt modelId="{A7B3B993-1FCA-4891-94D9-43C9F7427625}">
      <dgm:prSet/>
      <dgm:spPr/>
      <dgm:t>
        <a:bodyPr/>
        <a:lstStyle/>
        <a:p>
          <a:pPr rtl="0"/>
          <a:r>
            <a:rPr lang="cs-CZ" b="1" dirty="0" smtClean="0"/>
            <a:t>Rovina mezi osobou a státem – sociální sféra</a:t>
          </a:r>
          <a:r>
            <a:rPr lang="cs-CZ" dirty="0" smtClean="0"/>
            <a:t>: ta by měla sloužit dobru jednotlivých osob:</a:t>
          </a:r>
          <a:endParaRPr lang="cs-CZ" dirty="0"/>
        </a:p>
      </dgm:t>
    </dgm:pt>
    <dgm:pt modelId="{0B643505-CB8B-417F-AD1A-E19EE279C91E}" type="parTrans" cxnId="{93DA075E-023B-4567-B4E7-6B4975558EAF}">
      <dgm:prSet/>
      <dgm:spPr/>
      <dgm:t>
        <a:bodyPr/>
        <a:lstStyle/>
        <a:p>
          <a:endParaRPr lang="cs-CZ"/>
        </a:p>
      </dgm:t>
    </dgm:pt>
    <dgm:pt modelId="{B4B2159E-4D6D-478F-9E47-5624D3A45E47}" type="sibTrans" cxnId="{93DA075E-023B-4567-B4E7-6B4975558EAF}">
      <dgm:prSet/>
      <dgm:spPr/>
      <dgm:t>
        <a:bodyPr/>
        <a:lstStyle/>
        <a:p>
          <a:endParaRPr lang="cs-CZ"/>
        </a:p>
      </dgm:t>
    </dgm:pt>
    <dgm:pt modelId="{61CD1575-5A6C-4650-A3C2-9118639051A7}">
      <dgm:prSet custT="1"/>
      <dgm:spPr/>
      <dgm:t>
        <a:bodyPr/>
        <a:lstStyle/>
        <a:p>
          <a:pPr rtl="0"/>
          <a:r>
            <a:rPr lang="cs-CZ" sz="1200" dirty="0" smtClean="0"/>
            <a:t>politicko-právní systém: důležité orgány by měly být co nejblíže občanům – komunální politika</a:t>
          </a:r>
          <a:endParaRPr lang="cs-CZ" sz="1200" dirty="0"/>
        </a:p>
      </dgm:t>
    </dgm:pt>
    <dgm:pt modelId="{713191F5-3D32-4A7C-96FF-387A0C52C711}" type="parTrans" cxnId="{A02EF168-0248-4003-A835-F296BEFA97BC}">
      <dgm:prSet/>
      <dgm:spPr/>
      <dgm:t>
        <a:bodyPr/>
        <a:lstStyle/>
        <a:p>
          <a:endParaRPr lang="cs-CZ"/>
        </a:p>
      </dgm:t>
    </dgm:pt>
    <dgm:pt modelId="{A3207F94-0426-4AAF-B8BF-8666FD94F495}" type="sibTrans" cxnId="{A02EF168-0248-4003-A835-F296BEFA97BC}">
      <dgm:prSet/>
      <dgm:spPr/>
      <dgm:t>
        <a:bodyPr/>
        <a:lstStyle/>
        <a:p>
          <a:endParaRPr lang="cs-CZ"/>
        </a:p>
      </dgm:t>
    </dgm:pt>
    <dgm:pt modelId="{AE526599-B68F-4E9E-870C-F43C8A3C3604}">
      <dgm:prSet custT="1"/>
      <dgm:spPr/>
      <dgm:t>
        <a:bodyPr/>
        <a:lstStyle/>
        <a:p>
          <a:pPr rtl="0"/>
          <a:r>
            <a:rPr lang="cs-CZ" sz="1200" dirty="0" smtClean="0"/>
            <a:t>ekonomický systém: </a:t>
          </a:r>
          <a:r>
            <a:rPr lang="cs-CZ" sz="1400" dirty="0" smtClean="0"/>
            <a:t>rozdělení</a:t>
          </a:r>
          <a:r>
            <a:rPr lang="cs-CZ" sz="1200" dirty="0" smtClean="0"/>
            <a:t> kompetencí v podniku – možnost spolurozhodování (+ odbory, studentská rada…)</a:t>
          </a:r>
          <a:endParaRPr lang="cs-CZ" sz="1200" dirty="0"/>
        </a:p>
      </dgm:t>
    </dgm:pt>
    <dgm:pt modelId="{8B0D91F8-5E91-46AB-B24A-896AFF8A28D7}" type="parTrans" cxnId="{E8F69D61-7F06-40AA-89A0-545AF74E266C}">
      <dgm:prSet/>
      <dgm:spPr/>
      <dgm:t>
        <a:bodyPr/>
        <a:lstStyle/>
        <a:p>
          <a:endParaRPr lang="cs-CZ"/>
        </a:p>
      </dgm:t>
    </dgm:pt>
    <dgm:pt modelId="{E34253BC-4B58-4055-B848-2C60BEDC390F}" type="sibTrans" cxnId="{E8F69D61-7F06-40AA-89A0-545AF74E266C}">
      <dgm:prSet/>
      <dgm:spPr/>
      <dgm:t>
        <a:bodyPr/>
        <a:lstStyle/>
        <a:p>
          <a:endParaRPr lang="cs-CZ"/>
        </a:p>
      </dgm:t>
    </dgm:pt>
    <dgm:pt modelId="{D2BC33C1-36B1-453E-9B4F-3EC8259A8D28}">
      <dgm:prSet custT="1"/>
      <dgm:spPr/>
      <dgm:t>
        <a:bodyPr/>
        <a:lstStyle/>
        <a:p>
          <a:pPr rtl="0"/>
          <a:r>
            <a:rPr lang="cs-CZ" sz="1200" dirty="0" smtClean="0"/>
            <a:t>kulturní systém: prostor pro spontánní tvořivost jednotlivců a skupin</a:t>
          </a:r>
          <a:endParaRPr lang="cs-CZ" sz="1200" dirty="0"/>
        </a:p>
      </dgm:t>
    </dgm:pt>
    <dgm:pt modelId="{21B4602E-B721-4C79-B357-6F9A4AFF6B30}" type="parTrans" cxnId="{CA17033F-5DC8-41F5-B0FC-A8897FB379E9}">
      <dgm:prSet/>
      <dgm:spPr/>
      <dgm:t>
        <a:bodyPr/>
        <a:lstStyle/>
        <a:p>
          <a:endParaRPr lang="cs-CZ"/>
        </a:p>
      </dgm:t>
    </dgm:pt>
    <dgm:pt modelId="{69FB3C18-88EC-4E16-AECF-B962B6E85D56}" type="sibTrans" cxnId="{CA17033F-5DC8-41F5-B0FC-A8897FB379E9}">
      <dgm:prSet/>
      <dgm:spPr/>
      <dgm:t>
        <a:bodyPr/>
        <a:lstStyle/>
        <a:p>
          <a:endParaRPr lang="cs-CZ"/>
        </a:p>
      </dgm:t>
    </dgm:pt>
    <dgm:pt modelId="{9D14C027-0905-4126-B5CC-FCCF6FFBF54A}">
      <dgm:prSet custT="1"/>
      <dgm:spPr/>
      <dgm:t>
        <a:bodyPr/>
        <a:lstStyle/>
        <a:p>
          <a:pPr rtl="0"/>
          <a:r>
            <a:rPr lang="cs-CZ" sz="1200" dirty="0" smtClean="0"/>
            <a:t>náboženský systém: samostatná, na státu nezávislá organizace církví, jejich vnitřní členění blízké člověku (farnosti, sociální aktivity, duchovní komunity, malá společenství apod.) </a:t>
          </a:r>
          <a:endParaRPr lang="cs-CZ" sz="1200" dirty="0"/>
        </a:p>
      </dgm:t>
    </dgm:pt>
    <dgm:pt modelId="{7B3AD29E-06E6-4E6C-9FF7-F23B571F7BE6}" type="parTrans" cxnId="{83245EB9-EE75-4A69-8155-A1DC1FF1E22E}">
      <dgm:prSet/>
      <dgm:spPr/>
      <dgm:t>
        <a:bodyPr/>
        <a:lstStyle/>
        <a:p>
          <a:endParaRPr lang="cs-CZ"/>
        </a:p>
      </dgm:t>
    </dgm:pt>
    <dgm:pt modelId="{D7F76927-7E8E-4E6F-9340-D9EC35F78854}" type="sibTrans" cxnId="{83245EB9-EE75-4A69-8155-A1DC1FF1E22E}">
      <dgm:prSet/>
      <dgm:spPr/>
      <dgm:t>
        <a:bodyPr/>
        <a:lstStyle/>
        <a:p>
          <a:endParaRPr lang="cs-CZ"/>
        </a:p>
      </dgm:t>
    </dgm:pt>
    <dgm:pt modelId="{54C648E1-71DF-464A-AFB3-98BD41A59B39}">
      <dgm:prSet custT="1"/>
      <dgm:spPr/>
      <dgm:t>
        <a:bodyPr/>
        <a:lstStyle/>
        <a:p>
          <a:pPr rtl="0"/>
          <a:r>
            <a:rPr lang="cs-CZ" sz="1200" dirty="0" smtClean="0"/>
            <a:t>občanská společnost: lidské osoby se svobodně sdružují k realizaci a prosazování svých zájmů</a:t>
          </a:r>
          <a:endParaRPr lang="cs-CZ" sz="1200" dirty="0"/>
        </a:p>
      </dgm:t>
    </dgm:pt>
    <dgm:pt modelId="{536CD78B-B620-4E0D-93E9-654CFABDFBC6}" type="parTrans" cxnId="{F21BB5B6-995F-4CEA-AFB6-52578AE0ECC7}">
      <dgm:prSet/>
      <dgm:spPr/>
      <dgm:t>
        <a:bodyPr/>
        <a:lstStyle/>
        <a:p>
          <a:endParaRPr lang="cs-CZ"/>
        </a:p>
      </dgm:t>
    </dgm:pt>
    <dgm:pt modelId="{869A600D-AD5C-4EB4-918A-6C757AB6DAA5}" type="sibTrans" cxnId="{F21BB5B6-995F-4CEA-AFB6-52578AE0ECC7}">
      <dgm:prSet/>
      <dgm:spPr/>
      <dgm:t>
        <a:bodyPr/>
        <a:lstStyle/>
        <a:p>
          <a:endParaRPr lang="cs-CZ"/>
        </a:p>
      </dgm:t>
    </dgm:pt>
    <dgm:pt modelId="{779DBB6A-761F-46E5-872A-98EBCE69F289}">
      <dgm:prSet/>
      <dgm:spPr/>
      <dgm:t>
        <a:bodyPr/>
        <a:lstStyle/>
        <a:p>
          <a:pPr rtl="0"/>
          <a:r>
            <a:rPr lang="cs-CZ" b="1" dirty="0" smtClean="0"/>
            <a:t>Rovina globálního společenství lidstva</a:t>
          </a:r>
          <a:r>
            <a:rPr lang="cs-CZ" dirty="0" smtClean="0"/>
            <a:t>: pro řešení globálních problémů chybí kompetence (autorita?) na nadnárodní rovině (PT 137):</a:t>
          </a:r>
          <a:endParaRPr lang="cs-CZ" dirty="0"/>
        </a:p>
      </dgm:t>
    </dgm:pt>
    <dgm:pt modelId="{4FA82454-1425-45B0-B078-F5C96BC0E499}" type="parTrans" cxnId="{7D37430A-BC5E-4EF4-A63E-397F5917CDBF}">
      <dgm:prSet/>
      <dgm:spPr/>
      <dgm:t>
        <a:bodyPr/>
        <a:lstStyle/>
        <a:p>
          <a:endParaRPr lang="cs-CZ"/>
        </a:p>
      </dgm:t>
    </dgm:pt>
    <dgm:pt modelId="{5BBF0445-857F-4CA3-BF72-C25567FC0BB2}" type="sibTrans" cxnId="{7D37430A-BC5E-4EF4-A63E-397F5917CDBF}">
      <dgm:prSet/>
      <dgm:spPr/>
      <dgm:t>
        <a:bodyPr/>
        <a:lstStyle/>
        <a:p>
          <a:endParaRPr lang="cs-CZ"/>
        </a:p>
      </dgm:t>
    </dgm:pt>
    <dgm:pt modelId="{FF9B5DE2-EC42-4012-A1D2-FACE78B8896C}">
      <dgm:prSet/>
      <dgm:spPr/>
      <dgm:t>
        <a:bodyPr/>
        <a:lstStyle/>
        <a:p>
          <a:pPr rtl="0"/>
          <a:r>
            <a:rPr lang="cs-CZ" dirty="0" smtClean="0"/>
            <a:t>Válečné konflikty – požadavek mezinárodního právního a mírového řádu</a:t>
          </a:r>
          <a:endParaRPr lang="cs-CZ" dirty="0"/>
        </a:p>
      </dgm:t>
    </dgm:pt>
    <dgm:pt modelId="{EFEE0ED1-6984-43DB-80D5-C7B79969A7C9}" type="parTrans" cxnId="{7AC08509-0252-40D1-A155-D9B5025F5EBA}">
      <dgm:prSet/>
      <dgm:spPr/>
      <dgm:t>
        <a:bodyPr/>
        <a:lstStyle/>
        <a:p>
          <a:endParaRPr lang="cs-CZ"/>
        </a:p>
      </dgm:t>
    </dgm:pt>
    <dgm:pt modelId="{DB102AD8-7056-4420-91F3-F4712251C48D}" type="sibTrans" cxnId="{7AC08509-0252-40D1-A155-D9B5025F5EBA}">
      <dgm:prSet/>
      <dgm:spPr/>
      <dgm:t>
        <a:bodyPr/>
        <a:lstStyle/>
        <a:p>
          <a:endParaRPr lang="cs-CZ"/>
        </a:p>
      </dgm:t>
    </dgm:pt>
    <dgm:pt modelId="{D9C07265-B217-4315-8B9F-887D27082F5B}">
      <dgm:prSet/>
      <dgm:spPr/>
      <dgm:t>
        <a:bodyPr/>
        <a:lstStyle/>
        <a:p>
          <a:pPr rtl="0"/>
          <a:r>
            <a:rPr lang="cs-CZ" dirty="0" smtClean="0"/>
            <a:t>Ekologie – požadavek účinné mezinárodní spolupráce</a:t>
          </a:r>
          <a:endParaRPr lang="cs-CZ" dirty="0"/>
        </a:p>
      </dgm:t>
    </dgm:pt>
    <dgm:pt modelId="{3C6185EB-3DF0-455D-A801-E5F95EA7547F}" type="parTrans" cxnId="{52C82E51-F0EB-4704-BD6A-AF620020005B}">
      <dgm:prSet/>
      <dgm:spPr/>
      <dgm:t>
        <a:bodyPr/>
        <a:lstStyle/>
        <a:p>
          <a:endParaRPr lang="cs-CZ"/>
        </a:p>
      </dgm:t>
    </dgm:pt>
    <dgm:pt modelId="{3A593ED4-146D-442A-BFD3-21490F3735A9}" type="sibTrans" cxnId="{52C82E51-F0EB-4704-BD6A-AF620020005B}">
      <dgm:prSet/>
      <dgm:spPr/>
      <dgm:t>
        <a:bodyPr/>
        <a:lstStyle/>
        <a:p>
          <a:endParaRPr lang="cs-CZ"/>
        </a:p>
      </dgm:t>
    </dgm:pt>
    <dgm:pt modelId="{D300159D-BAAB-4E72-8177-AD13D70422ED}">
      <dgm:prSet/>
      <dgm:spPr/>
      <dgm:t>
        <a:bodyPr/>
        <a:lstStyle/>
        <a:p>
          <a:pPr rtl="0"/>
          <a:r>
            <a:rPr lang="cs-CZ" dirty="0" smtClean="0"/>
            <a:t>Ekonomika – existující „trh bez státu“ potřebuje obecně závazná etická kritéria </a:t>
          </a:r>
          <a:endParaRPr lang="cs-CZ" dirty="0"/>
        </a:p>
      </dgm:t>
    </dgm:pt>
    <dgm:pt modelId="{D967C218-31B6-4477-9C04-7FB685E34B45}" type="parTrans" cxnId="{F770235A-3503-46A0-8B0C-4CA3A19B893F}">
      <dgm:prSet/>
      <dgm:spPr/>
      <dgm:t>
        <a:bodyPr/>
        <a:lstStyle/>
        <a:p>
          <a:endParaRPr lang="cs-CZ"/>
        </a:p>
      </dgm:t>
    </dgm:pt>
    <dgm:pt modelId="{FEF92DAF-3B0D-4E5E-AE96-A1D987514573}" type="sibTrans" cxnId="{F770235A-3503-46A0-8B0C-4CA3A19B893F}">
      <dgm:prSet/>
      <dgm:spPr/>
      <dgm:t>
        <a:bodyPr/>
        <a:lstStyle/>
        <a:p>
          <a:endParaRPr lang="cs-CZ"/>
        </a:p>
      </dgm:t>
    </dgm:pt>
    <dgm:pt modelId="{A8527CB8-2DD2-4423-A85B-56154038E6C6}">
      <dgm:prSet/>
      <dgm:spPr/>
      <dgm:t>
        <a:bodyPr/>
        <a:lstStyle/>
        <a:p>
          <a:pPr rtl="0"/>
          <a:r>
            <a:rPr lang="cs-CZ" dirty="0" smtClean="0"/>
            <a:t>Rozvoj – požadavek mezinárodní politiky rozvoje, která by měla vliv na politické podmínky v rozvojových zemích i na globální ekonomický řád</a:t>
          </a:r>
          <a:endParaRPr lang="cs-CZ" dirty="0"/>
        </a:p>
      </dgm:t>
    </dgm:pt>
    <dgm:pt modelId="{1F56D4A5-3410-4A51-948F-E86B8079978B}" type="parTrans" cxnId="{81E4CAF3-58C1-4352-AF5B-4DE4FE001FFF}">
      <dgm:prSet/>
      <dgm:spPr/>
      <dgm:t>
        <a:bodyPr/>
        <a:lstStyle/>
        <a:p>
          <a:endParaRPr lang="cs-CZ"/>
        </a:p>
      </dgm:t>
    </dgm:pt>
    <dgm:pt modelId="{9CDF14FA-491B-4197-905B-EDDC97DDAE4E}" type="sibTrans" cxnId="{81E4CAF3-58C1-4352-AF5B-4DE4FE001FFF}">
      <dgm:prSet/>
      <dgm:spPr/>
      <dgm:t>
        <a:bodyPr/>
        <a:lstStyle/>
        <a:p>
          <a:endParaRPr lang="cs-CZ"/>
        </a:p>
      </dgm:t>
    </dgm:pt>
    <dgm:pt modelId="{4C51FED1-D96D-4196-89E1-C20F2DCA91CF}">
      <dgm:prSet/>
      <dgm:spPr/>
      <dgm:t>
        <a:bodyPr/>
        <a:lstStyle/>
        <a:p>
          <a:pPr rtl="0"/>
          <a:r>
            <a:rPr lang="cs-CZ" dirty="0" smtClean="0"/>
            <a:t>Lidská práva – požadavek elementárních standardů na globální rovině</a:t>
          </a:r>
          <a:endParaRPr lang="cs-CZ" dirty="0"/>
        </a:p>
      </dgm:t>
    </dgm:pt>
    <dgm:pt modelId="{B569D9B9-0F74-45DA-98CE-D255D067D925}" type="parTrans" cxnId="{FFE051F6-64D8-4661-806B-85918EF260B9}">
      <dgm:prSet/>
      <dgm:spPr/>
      <dgm:t>
        <a:bodyPr/>
        <a:lstStyle/>
        <a:p>
          <a:endParaRPr lang="cs-CZ"/>
        </a:p>
      </dgm:t>
    </dgm:pt>
    <dgm:pt modelId="{130D892D-82EE-4329-8626-2DAE6BA7E100}" type="sibTrans" cxnId="{FFE051F6-64D8-4661-806B-85918EF260B9}">
      <dgm:prSet/>
      <dgm:spPr/>
      <dgm:t>
        <a:bodyPr/>
        <a:lstStyle/>
        <a:p>
          <a:endParaRPr lang="cs-CZ"/>
        </a:p>
      </dgm:t>
    </dgm:pt>
    <dgm:pt modelId="{CDC0F858-6EEE-49D4-B708-EFF6CBEF4973}" type="pres">
      <dgm:prSet presAssocID="{39376566-A7EF-4056-939A-0A80A01ABC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872762-8560-40EC-BBE9-90C9DB0520EB}" type="pres">
      <dgm:prSet presAssocID="{98067EB3-661A-4866-AE82-6E9B8602DA78}" presName="linNode" presStyleCnt="0"/>
      <dgm:spPr/>
    </dgm:pt>
    <dgm:pt modelId="{2B144639-0FA6-45F3-8702-6F0F11F11F0D}" type="pres">
      <dgm:prSet presAssocID="{98067EB3-661A-4866-AE82-6E9B8602DA7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95469A-69F4-477D-83F9-4045B5A157D7}" type="pres">
      <dgm:prSet presAssocID="{98067EB3-661A-4866-AE82-6E9B8602DA7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2B0E45-CA85-42DF-BA0B-DEB249074410}" type="pres">
      <dgm:prSet presAssocID="{EEF3863A-02D9-4DEE-956C-73E643A09349}" presName="sp" presStyleCnt="0"/>
      <dgm:spPr/>
    </dgm:pt>
    <dgm:pt modelId="{FDE1255B-B27B-4845-BA29-807B1F32ABE0}" type="pres">
      <dgm:prSet presAssocID="{A7B3B993-1FCA-4891-94D9-43C9F7427625}" presName="linNode" presStyleCnt="0"/>
      <dgm:spPr/>
    </dgm:pt>
    <dgm:pt modelId="{17651B76-1B81-4618-BECC-BF689BABDCAF}" type="pres">
      <dgm:prSet presAssocID="{A7B3B993-1FCA-4891-94D9-43C9F742762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48C05D-ABAE-4C78-929F-12C258187EEC}" type="pres">
      <dgm:prSet presAssocID="{A7B3B993-1FCA-4891-94D9-43C9F7427625}" presName="descendantText" presStyleLbl="alignAccFollowNode1" presStyleIdx="1" presStyleCnt="3" custScaleY="1486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EE9B94-EB50-4B0F-A116-78B6F3D4288B}" type="pres">
      <dgm:prSet presAssocID="{B4B2159E-4D6D-478F-9E47-5624D3A45E47}" presName="sp" presStyleCnt="0"/>
      <dgm:spPr/>
    </dgm:pt>
    <dgm:pt modelId="{2E72CF19-17D8-4423-A17D-7634D05EC03D}" type="pres">
      <dgm:prSet presAssocID="{779DBB6A-761F-46E5-872A-98EBCE69F289}" presName="linNode" presStyleCnt="0"/>
      <dgm:spPr/>
    </dgm:pt>
    <dgm:pt modelId="{5FB315B2-9338-45A7-AC7F-DB3978B29F38}" type="pres">
      <dgm:prSet presAssocID="{779DBB6A-761F-46E5-872A-98EBCE69F2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313425-A4C3-4206-9A2B-F2E46B5D0D6C}" type="pres">
      <dgm:prSet presAssocID="{779DBB6A-761F-46E5-872A-98EBCE69F28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82DE27F-6350-4191-A9EC-3B5D7DC31ED8}" type="presOf" srcId="{D9C07265-B217-4315-8B9F-887D27082F5B}" destId="{39313425-A4C3-4206-9A2B-F2E46B5D0D6C}" srcOrd="0" destOrd="1" presId="urn:microsoft.com/office/officeart/2005/8/layout/vList5"/>
    <dgm:cxn modelId="{292BCCB4-A2BE-4724-BC86-D07DD383DD46}" type="presOf" srcId="{A7B3B993-1FCA-4891-94D9-43C9F7427625}" destId="{17651B76-1B81-4618-BECC-BF689BABDCAF}" srcOrd="0" destOrd="0" presId="urn:microsoft.com/office/officeart/2005/8/layout/vList5"/>
    <dgm:cxn modelId="{F21BB5B6-995F-4CEA-AFB6-52578AE0ECC7}" srcId="{A7B3B993-1FCA-4891-94D9-43C9F7427625}" destId="{54C648E1-71DF-464A-AFB3-98BD41A59B39}" srcOrd="4" destOrd="0" parTransId="{536CD78B-B620-4E0D-93E9-654CFABDFBC6}" sibTransId="{869A600D-AD5C-4EB4-918A-6C757AB6DAA5}"/>
    <dgm:cxn modelId="{07A159FB-F5FB-4B41-9C4F-F99A57E28CD2}" type="presOf" srcId="{A8527CB8-2DD2-4423-A85B-56154038E6C6}" destId="{39313425-A4C3-4206-9A2B-F2E46B5D0D6C}" srcOrd="0" destOrd="3" presId="urn:microsoft.com/office/officeart/2005/8/layout/vList5"/>
    <dgm:cxn modelId="{93DA075E-023B-4567-B4E7-6B4975558EAF}" srcId="{39376566-A7EF-4056-939A-0A80A01ABC47}" destId="{A7B3B993-1FCA-4891-94D9-43C9F7427625}" srcOrd="1" destOrd="0" parTransId="{0B643505-CB8B-417F-AD1A-E19EE279C91E}" sibTransId="{B4B2159E-4D6D-478F-9E47-5624D3A45E47}"/>
    <dgm:cxn modelId="{F0C970F1-7B94-492C-A8E2-01DB69FB3883}" type="presOf" srcId="{B7ADFA22-43F1-429C-9FCA-5863A5533618}" destId="{1A95469A-69F4-477D-83F9-4045B5A157D7}" srcOrd="0" destOrd="0" presId="urn:microsoft.com/office/officeart/2005/8/layout/vList5"/>
    <dgm:cxn modelId="{F770235A-3503-46A0-8B0C-4CA3A19B893F}" srcId="{779DBB6A-761F-46E5-872A-98EBCE69F289}" destId="{D300159D-BAAB-4E72-8177-AD13D70422ED}" srcOrd="2" destOrd="0" parTransId="{D967C218-31B6-4477-9C04-7FB685E34B45}" sibTransId="{FEF92DAF-3B0D-4E5E-AE96-A1D987514573}"/>
    <dgm:cxn modelId="{A02EF168-0248-4003-A835-F296BEFA97BC}" srcId="{A7B3B993-1FCA-4891-94D9-43C9F7427625}" destId="{61CD1575-5A6C-4650-A3C2-9118639051A7}" srcOrd="0" destOrd="0" parTransId="{713191F5-3D32-4A7C-96FF-387A0C52C711}" sibTransId="{A3207F94-0426-4AAF-B8BF-8666FD94F495}"/>
    <dgm:cxn modelId="{E8F69D61-7F06-40AA-89A0-545AF74E266C}" srcId="{A7B3B993-1FCA-4891-94D9-43C9F7427625}" destId="{AE526599-B68F-4E9E-870C-F43C8A3C3604}" srcOrd="1" destOrd="0" parTransId="{8B0D91F8-5E91-46AB-B24A-896AFF8A28D7}" sibTransId="{E34253BC-4B58-4055-B848-2C60BEDC390F}"/>
    <dgm:cxn modelId="{0B5D6203-2E4F-40D1-A998-85005B75428F}" type="presOf" srcId="{FF9B5DE2-EC42-4012-A1D2-FACE78B8896C}" destId="{39313425-A4C3-4206-9A2B-F2E46B5D0D6C}" srcOrd="0" destOrd="0" presId="urn:microsoft.com/office/officeart/2005/8/layout/vList5"/>
    <dgm:cxn modelId="{7AC08509-0252-40D1-A155-D9B5025F5EBA}" srcId="{779DBB6A-761F-46E5-872A-98EBCE69F289}" destId="{FF9B5DE2-EC42-4012-A1D2-FACE78B8896C}" srcOrd="0" destOrd="0" parTransId="{EFEE0ED1-6984-43DB-80D5-C7B79969A7C9}" sibTransId="{DB102AD8-7056-4420-91F3-F4712251C48D}"/>
    <dgm:cxn modelId="{A86F18EC-599C-4422-AECC-8E266ABA9658}" type="presOf" srcId="{4C51FED1-D96D-4196-89E1-C20F2DCA91CF}" destId="{39313425-A4C3-4206-9A2B-F2E46B5D0D6C}" srcOrd="0" destOrd="4" presId="urn:microsoft.com/office/officeart/2005/8/layout/vList5"/>
    <dgm:cxn modelId="{E42B992E-001E-41C9-8A85-A666496C81A6}" type="presOf" srcId="{779DBB6A-761F-46E5-872A-98EBCE69F289}" destId="{5FB315B2-9338-45A7-AC7F-DB3978B29F38}" srcOrd="0" destOrd="0" presId="urn:microsoft.com/office/officeart/2005/8/layout/vList5"/>
    <dgm:cxn modelId="{BCBFA11A-E3A0-44B2-A67D-4273B5D988C1}" srcId="{39376566-A7EF-4056-939A-0A80A01ABC47}" destId="{98067EB3-661A-4866-AE82-6E9B8602DA78}" srcOrd="0" destOrd="0" parTransId="{5D67C857-4020-41E6-A9DF-E321D4098DD2}" sibTransId="{EEF3863A-02D9-4DEE-956C-73E643A09349}"/>
    <dgm:cxn modelId="{3DC7285C-B24D-40F0-9288-8908DA6CACCF}" type="presOf" srcId="{D2BC33C1-36B1-453E-9B4F-3EC8259A8D28}" destId="{8C48C05D-ABAE-4C78-929F-12C258187EEC}" srcOrd="0" destOrd="2" presId="urn:microsoft.com/office/officeart/2005/8/layout/vList5"/>
    <dgm:cxn modelId="{F7F291B9-761D-4089-AF68-C3326E8298BB}" type="presOf" srcId="{AE526599-B68F-4E9E-870C-F43C8A3C3604}" destId="{8C48C05D-ABAE-4C78-929F-12C258187EEC}" srcOrd="0" destOrd="1" presId="urn:microsoft.com/office/officeart/2005/8/layout/vList5"/>
    <dgm:cxn modelId="{52C82E51-F0EB-4704-BD6A-AF620020005B}" srcId="{779DBB6A-761F-46E5-872A-98EBCE69F289}" destId="{D9C07265-B217-4315-8B9F-887D27082F5B}" srcOrd="1" destOrd="0" parTransId="{3C6185EB-3DF0-455D-A801-E5F95EA7547F}" sibTransId="{3A593ED4-146D-442A-BFD3-21490F3735A9}"/>
    <dgm:cxn modelId="{FFE051F6-64D8-4661-806B-85918EF260B9}" srcId="{779DBB6A-761F-46E5-872A-98EBCE69F289}" destId="{4C51FED1-D96D-4196-89E1-C20F2DCA91CF}" srcOrd="4" destOrd="0" parTransId="{B569D9B9-0F74-45DA-98CE-D255D067D925}" sibTransId="{130D892D-82EE-4329-8626-2DAE6BA7E100}"/>
    <dgm:cxn modelId="{AAC27F1A-2CC4-4C96-9E98-A20C50FFFCC3}" type="presOf" srcId="{61CD1575-5A6C-4650-A3C2-9118639051A7}" destId="{8C48C05D-ABAE-4C78-929F-12C258187EEC}" srcOrd="0" destOrd="0" presId="urn:microsoft.com/office/officeart/2005/8/layout/vList5"/>
    <dgm:cxn modelId="{47D24E88-DC2C-47E3-A2CA-B5F5EB1226AE}" type="presOf" srcId="{D300159D-BAAB-4E72-8177-AD13D70422ED}" destId="{39313425-A4C3-4206-9A2B-F2E46B5D0D6C}" srcOrd="0" destOrd="2" presId="urn:microsoft.com/office/officeart/2005/8/layout/vList5"/>
    <dgm:cxn modelId="{B1DE54B8-F1DD-46C1-B77F-75E43A0403EB}" srcId="{98067EB3-661A-4866-AE82-6E9B8602DA78}" destId="{B7ADFA22-43F1-429C-9FCA-5863A5533618}" srcOrd="0" destOrd="0" parTransId="{CCD8C4E2-8987-485B-B671-A2FF49F94A59}" sibTransId="{D3470BBA-4351-4922-82DF-84856DD0FFB9}"/>
    <dgm:cxn modelId="{DF6B8C20-7D54-43F8-BC0A-B27CF317220C}" type="presOf" srcId="{39376566-A7EF-4056-939A-0A80A01ABC47}" destId="{CDC0F858-6EEE-49D4-B708-EFF6CBEF4973}" srcOrd="0" destOrd="0" presId="urn:microsoft.com/office/officeart/2005/8/layout/vList5"/>
    <dgm:cxn modelId="{C0E6FE55-63D4-40F8-883E-C4ECE09EBB10}" type="presOf" srcId="{9D14C027-0905-4126-B5CC-FCCF6FFBF54A}" destId="{8C48C05D-ABAE-4C78-929F-12C258187EEC}" srcOrd="0" destOrd="3" presId="urn:microsoft.com/office/officeart/2005/8/layout/vList5"/>
    <dgm:cxn modelId="{83245EB9-EE75-4A69-8155-A1DC1FF1E22E}" srcId="{A7B3B993-1FCA-4891-94D9-43C9F7427625}" destId="{9D14C027-0905-4126-B5CC-FCCF6FFBF54A}" srcOrd="3" destOrd="0" parTransId="{7B3AD29E-06E6-4E6C-9FF7-F23B571F7BE6}" sibTransId="{D7F76927-7E8E-4E6F-9340-D9EC35F78854}"/>
    <dgm:cxn modelId="{CA17033F-5DC8-41F5-B0FC-A8897FB379E9}" srcId="{A7B3B993-1FCA-4891-94D9-43C9F7427625}" destId="{D2BC33C1-36B1-453E-9B4F-3EC8259A8D28}" srcOrd="2" destOrd="0" parTransId="{21B4602E-B721-4C79-B357-6F9A4AFF6B30}" sibTransId="{69FB3C18-88EC-4E16-AECF-B962B6E85D56}"/>
    <dgm:cxn modelId="{F5605FCD-75CA-424A-93E0-6689008A32AA}" type="presOf" srcId="{54C648E1-71DF-464A-AFB3-98BD41A59B39}" destId="{8C48C05D-ABAE-4C78-929F-12C258187EEC}" srcOrd="0" destOrd="4" presId="urn:microsoft.com/office/officeart/2005/8/layout/vList5"/>
    <dgm:cxn modelId="{81E4CAF3-58C1-4352-AF5B-4DE4FE001FFF}" srcId="{779DBB6A-761F-46E5-872A-98EBCE69F289}" destId="{A8527CB8-2DD2-4423-A85B-56154038E6C6}" srcOrd="3" destOrd="0" parTransId="{1F56D4A5-3410-4A51-948F-E86B8079978B}" sibTransId="{9CDF14FA-491B-4197-905B-EDDC97DDAE4E}"/>
    <dgm:cxn modelId="{F4C91F71-3F5E-42E2-B18B-57B0FC42B4CA}" type="presOf" srcId="{98067EB3-661A-4866-AE82-6E9B8602DA78}" destId="{2B144639-0FA6-45F3-8702-6F0F11F11F0D}" srcOrd="0" destOrd="0" presId="urn:microsoft.com/office/officeart/2005/8/layout/vList5"/>
    <dgm:cxn modelId="{7D37430A-BC5E-4EF4-A63E-397F5917CDBF}" srcId="{39376566-A7EF-4056-939A-0A80A01ABC47}" destId="{779DBB6A-761F-46E5-872A-98EBCE69F289}" srcOrd="2" destOrd="0" parTransId="{4FA82454-1425-45B0-B078-F5C96BC0E499}" sibTransId="{5BBF0445-857F-4CA3-BF72-C25567FC0BB2}"/>
    <dgm:cxn modelId="{412BCEE9-C1FC-4C25-983B-EC2293AA6FE4}" type="presParOf" srcId="{CDC0F858-6EEE-49D4-B708-EFF6CBEF4973}" destId="{E5872762-8560-40EC-BBE9-90C9DB0520EB}" srcOrd="0" destOrd="0" presId="urn:microsoft.com/office/officeart/2005/8/layout/vList5"/>
    <dgm:cxn modelId="{5E157EF4-8842-4F39-89F6-C12498C1958C}" type="presParOf" srcId="{E5872762-8560-40EC-BBE9-90C9DB0520EB}" destId="{2B144639-0FA6-45F3-8702-6F0F11F11F0D}" srcOrd="0" destOrd="0" presId="urn:microsoft.com/office/officeart/2005/8/layout/vList5"/>
    <dgm:cxn modelId="{8B3B7963-2961-494B-ACFB-3A8A7260FAEA}" type="presParOf" srcId="{E5872762-8560-40EC-BBE9-90C9DB0520EB}" destId="{1A95469A-69F4-477D-83F9-4045B5A157D7}" srcOrd="1" destOrd="0" presId="urn:microsoft.com/office/officeart/2005/8/layout/vList5"/>
    <dgm:cxn modelId="{2E738F6B-7866-424D-A3B0-F0B5F64FAA37}" type="presParOf" srcId="{CDC0F858-6EEE-49D4-B708-EFF6CBEF4973}" destId="{8E2B0E45-CA85-42DF-BA0B-DEB249074410}" srcOrd="1" destOrd="0" presId="urn:microsoft.com/office/officeart/2005/8/layout/vList5"/>
    <dgm:cxn modelId="{49D7D755-50E8-4508-A816-30A32EE15F1F}" type="presParOf" srcId="{CDC0F858-6EEE-49D4-B708-EFF6CBEF4973}" destId="{FDE1255B-B27B-4845-BA29-807B1F32ABE0}" srcOrd="2" destOrd="0" presId="urn:microsoft.com/office/officeart/2005/8/layout/vList5"/>
    <dgm:cxn modelId="{85675BCF-B745-49BE-8F17-8A63C06D492E}" type="presParOf" srcId="{FDE1255B-B27B-4845-BA29-807B1F32ABE0}" destId="{17651B76-1B81-4618-BECC-BF689BABDCAF}" srcOrd="0" destOrd="0" presId="urn:microsoft.com/office/officeart/2005/8/layout/vList5"/>
    <dgm:cxn modelId="{9D23E8ED-3B2D-4931-9359-9C0A88E94674}" type="presParOf" srcId="{FDE1255B-B27B-4845-BA29-807B1F32ABE0}" destId="{8C48C05D-ABAE-4C78-929F-12C258187EEC}" srcOrd="1" destOrd="0" presId="urn:microsoft.com/office/officeart/2005/8/layout/vList5"/>
    <dgm:cxn modelId="{6897BF7F-7702-42BA-B5E7-24C7997983DE}" type="presParOf" srcId="{CDC0F858-6EEE-49D4-B708-EFF6CBEF4973}" destId="{55EE9B94-EB50-4B0F-A116-78B6F3D4288B}" srcOrd="3" destOrd="0" presId="urn:microsoft.com/office/officeart/2005/8/layout/vList5"/>
    <dgm:cxn modelId="{241A7015-1160-4AF9-A3D4-1FFCB461AF71}" type="presParOf" srcId="{CDC0F858-6EEE-49D4-B708-EFF6CBEF4973}" destId="{2E72CF19-17D8-4423-A17D-7634D05EC03D}" srcOrd="4" destOrd="0" presId="urn:microsoft.com/office/officeart/2005/8/layout/vList5"/>
    <dgm:cxn modelId="{11136342-4E95-410F-9F13-9FF502B47233}" type="presParOf" srcId="{2E72CF19-17D8-4423-A17D-7634D05EC03D}" destId="{5FB315B2-9338-45A7-AC7F-DB3978B29F38}" srcOrd="0" destOrd="0" presId="urn:microsoft.com/office/officeart/2005/8/layout/vList5"/>
    <dgm:cxn modelId="{3006955F-075C-40BE-BA2F-020D276DEED7}" type="presParOf" srcId="{2E72CF19-17D8-4423-A17D-7634D05EC03D}" destId="{39313425-A4C3-4206-9A2B-F2E46B5D0D6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AFFC31A-37D9-40CD-87FD-3A1A0CBD03C7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F5EB701A-2BF2-4C9F-9892-299976C904B2}">
      <dgm:prSet/>
      <dgm:spPr/>
      <dgm:t>
        <a:bodyPr/>
        <a:lstStyle/>
        <a:p>
          <a:pPr rtl="0"/>
          <a:r>
            <a:rPr lang="cs-CZ" dirty="0" smtClean="0"/>
            <a:t>Solidarita předpokládá centrální přerozdělování, subsidiarita předpokládá co největší odpovědnost jedince. Zdravá společnost neustále hledá </a:t>
          </a:r>
          <a:r>
            <a:rPr lang="cs-CZ" b="1" dirty="0" smtClean="0"/>
            <a:t>rovnováhu mezi těmito principy</a:t>
          </a:r>
          <a:r>
            <a:rPr lang="cs-CZ" dirty="0" smtClean="0"/>
            <a:t>.</a:t>
          </a:r>
          <a:endParaRPr lang="cs-CZ" dirty="0"/>
        </a:p>
      </dgm:t>
    </dgm:pt>
    <dgm:pt modelId="{88101843-AFC3-4FB8-85A6-40E018110F72}" type="parTrans" cxnId="{7DC594C5-5F19-4657-A047-6E2F158896E3}">
      <dgm:prSet/>
      <dgm:spPr/>
      <dgm:t>
        <a:bodyPr/>
        <a:lstStyle/>
        <a:p>
          <a:endParaRPr lang="cs-CZ"/>
        </a:p>
      </dgm:t>
    </dgm:pt>
    <dgm:pt modelId="{E1878D7C-8443-4303-A84E-4780BAE83B7A}" type="sibTrans" cxnId="{7DC594C5-5F19-4657-A047-6E2F158896E3}">
      <dgm:prSet/>
      <dgm:spPr/>
      <dgm:t>
        <a:bodyPr/>
        <a:lstStyle/>
        <a:p>
          <a:endParaRPr lang="cs-CZ"/>
        </a:p>
      </dgm:t>
    </dgm:pt>
    <dgm:pt modelId="{89ACE319-0CA6-4151-8A5D-EC19ADD5AA45}">
      <dgm:prSet/>
      <dgm:spPr/>
      <dgm:t>
        <a:bodyPr/>
        <a:lstStyle/>
        <a:p>
          <a:pPr rtl="0"/>
          <a:r>
            <a:rPr lang="cs-CZ" dirty="0" smtClean="0"/>
            <a:t>Důraz na solidaritu je znakem </a:t>
          </a:r>
          <a:r>
            <a:rPr lang="cs-CZ" b="1" dirty="0" smtClean="0"/>
            <a:t>levicového politického zaměření</a:t>
          </a:r>
          <a:r>
            <a:rPr lang="cs-CZ" dirty="0" smtClean="0"/>
            <a:t>, důraz na subsidiaritu je znakem </a:t>
          </a:r>
          <a:r>
            <a:rPr lang="cs-CZ" b="1" dirty="0" smtClean="0"/>
            <a:t>pravicového politického zaměření</a:t>
          </a:r>
          <a:r>
            <a:rPr lang="cs-CZ" dirty="0" smtClean="0"/>
            <a:t>.</a:t>
          </a:r>
          <a:endParaRPr lang="cs-CZ" dirty="0"/>
        </a:p>
      </dgm:t>
    </dgm:pt>
    <dgm:pt modelId="{16A96CA7-F87F-4781-86D3-08F4B7EEA0EF}" type="parTrans" cxnId="{33CF3AA1-B3BD-4DE9-8EE6-D12566543C26}">
      <dgm:prSet/>
      <dgm:spPr/>
      <dgm:t>
        <a:bodyPr/>
        <a:lstStyle/>
        <a:p>
          <a:endParaRPr lang="cs-CZ"/>
        </a:p>
      </dgm:t>
    </dgm:pt>
    <dgm:pt modelId="{F005DB09-E5BA-4AAA-87B7-0825BEAB1EDF}" type="sibTrans" cxnId="{33CF3AA1-B3BD-4DE9-8EE6-D12566543C26}">
      <dgm:prSet/>
      <dgm:spPr/>
      <dgm:t>
        <a:bodyPr/>
        <a:lstStyle/>
        <a:p>
          <a:endParaRPr lang="cs-CZ"/>
        </a:p>
      </dgm:t>
    </dgm:pt>
    <dgm:pt modelId="{3F183B5F-0F2C-47B4-B5DA-CB63DA427383}">
      <dgm:prSet/>
      <dgm:spPr/>
      <dgm:t>
        <a:bodyPr/>
        <a:lstStyle/>
        <a:p>
          <a:pPr rtl="0"/>
          <a:r>
            <a:rPr lang="cs-CZ" dirty="0" smtClean="0"/>
            <a:t>Konkurence a střídání moci mezi těmito dvěma směry charakterizuje většinu současných vyspělých států (extrémy: USA x Skandinávie). </a:t>
          </a:r>
          <a:endParaRPr lang="cs-CZ" dirty="0"/>
        </a:p>
      </dgm:t>
    </dgm:pt>
    <dgm:pt modelId="{0FD0B04F-8517-4A06-837A-CF3AF8F30A9E}" type="parTrans" cxnId="{AC05023B-2589-427C-A64C-59E6C7E3E9A1}">
      <dgm:prSet/>
      <dgm:spPr/>
      <dgm:t>
        <a:bodyPr/>
        <a:lstStyle/>
        <a:p>
          <a:endParaRPr lang="cs-CZ"/>
        </a:p>
      </dgm:t>
    </dgm:pt>
    <dgm:pt modelId="{D7F436A5-9761-4062-8D5B-53554A9319EA}" type="sibTrans" cxnId="{AC05023B-2589-427C-A64C-59E6C7E3E9A1}">
      <dgm:prSet/>
      <dgm:spPr/>
      <dgm:t>
        <a:bodyPr/>
        <a:lstStyle/>
        <a:p>
          <a:endParaRPr lang="cs-CZ"/>
        </a:p>
      </dgm:t>
    </dgm:pt>
    <dgm:pt modelId="{91798FB1-5C8B-4452-A622-7AAEF918CFE9}" type="pres">
      <dgm:prSet presAssocID="{1AFFC31A-37D9-40CD-87FD-3A1A0CBD03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A2E6AB5-B003-4DFF-8F7E-3C741F073E76}" type="pres">
      <dgm:prSet presAssocID="{3F183B5F-0F2C-47B4-B5DA-CB63DA427383}" presName="boxAndChildren" presStyleCnt="0"/>
      <dgm:spPr/>
    </dgm:pt>
    <dgm:pt modelId="{AD319387-2681-4B4E-890D-1ADFEBDEE24E}" type="pres">
      <dgm:prSet presAssocID="{3F183B5F-0F2C-47B4-B5DA-CB63DA427383}" presName="parentTextBox" presStyleLbl="node1" presStyleIdx="0" presStyleCnt="3"/>
      <dgm:spPr/>
      <dgm:t>
        <a:bodyPr/>
        <a:lstStyle/>
        <a:p>
          <a:endParaRPr lang="cs-CZ"/>
        </a:p>
      </dgm:t>
    </dgm:pt>
    <dgm:pt modelId="{90BE0145-46C4-440B-A9D8-63DDF6ACC648}" type="pres">
      <dgm:prSet presAssocID="{F005DB09-E5BA-4AAA-87B7-0825BEAB1EDF}" presName="sp" presStyleCnt="0"/>
      <dgm:spPr/>
    </dgm:pt>
    <dgm:pt modelId="{55C7E71A-6C5F-4BC0-8328-3E6D3593515D}" type="pres">
      <dgm:prSet presAssocID="{89ACE319-0CA6-4151-8A5D-EC19ADD5AA45}" presName="arrowAndChildren" presStyleCnt="0"/>
      <dgm:spPr/>
    </dgm:pt>
    <dgm:pt modelId="{DD5194C6-1AA5-4EC0-ACF5-B15626605A99}" type="pres">
      <dgm:prSet presAssocID="{89ACE319-0CA6-4151-8A5D-EC19ADD5AA45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06EE59E5-AF79-4256-8EF7-948B9B9AE34F}" type="pres">
      <dgm:prSet presAssocID="{E1878D7C-8443-4303-A84E-4780BAE83B7A}" presName="sp" presStyleCnt="0"/>
      <dgm:spPr/>
    </dgm:pt>
    <dgm:pt modelId="{93B0F20C-A7F1-45A7-9522-2C0ACB5D4490}" type="pres">
      <dgm:prSet presAssocID="{F5EB701A-2BF2-4C9F-9892-299976C904B2}" presName="arrowAndChildren" presStyleCnt="0"/>
      <dgm:spPr/>
    </dgm:pt>
    <dgm:pt modelId="{9865FF15-AB89-440C-AA11-B1E15731648E}" type="pres">
      <dgm:prSet presAssocID="{F5EB701A-2BF2-4C9F-9892-299976C904B2}" presName="parentTextArrow" presStyleLbl="node1" presStyleIdx="2" presStyleCnt="3"/>
      <dgm:spPr/>
      <dgm:t>
        <a:bodyPr/>
        <a:lstStyle/>
        <a:p>
          <a:endParaRPr lang="cs-CZ"/>
        </a:p>
      </dgm:t>
    </dgm:pt>
  </dgm:ptLst>
  <dgm:cxnLst>
    <dgm:cxn modelId="{33CF3AA1-B3BD-4DE9-8EE6-D12566543C26}" srcId="{1AFFC31A-37D9-40CD-87FD-3A1A0CBD03C7}" destId="{89ACE319-0CA6-4151-8A5D-EC19ADD5AA45}" srcOrd="1" destOrd="0" parTransId="{16A96CA7-F87F-4781-86D3-08F4B7EEA0EF}" sibTransId="{F005DB09-E5BA-4AAA-87B7-0825BEAB1EDF}"/>
    <dgm:cxn modelId="{5B78006E-70F0-42F2-8BC8-A571A50E7AAA}" type="presOf" srcId="{1AFFC31A-37D9-40CD-87FD-3A1A0CBD03C7}" destId="{91798FB1-5C8B-4452-A622-7AAEF918CFE9}" srcOrd="0" destOrd="0" presId="urn:microsoft.com/office/officeart/2005/8/layout/process4"/>
    <dgm:cxn modelId="{CF03FB9B-D9F0-409A-9904-90671CA713E0}" type="presOf" srcId="{F5EB701A-2BF2-4C9F-9892-299976C904B2}" destId="{9865FF15-AB89-440C-AA11-B1E15731648E}" srcOrd="0" destOrd="0" presId="urn:microsoft.com/office/officeart/2005/8/layout/process4"/>
    <dgm:cxn modelId="{AC05023B-2589-427C-A64C-59E6C7E3E9A1}" srcId="{1AFFC31A-37D9-40CD-87FD-3A1A0CBD03C7}" destId="{3F183B5F-0F2C-47B4-B5DA-CB63DA427383}" srcOrd="2" destOrd="0" parTransId="{0FD0B04F-8517-4A06-837A-CF3AF8F30A9E}" sibTransId="{D7F436A5-9761-4062-8D5B-53554A9319EA}"/>
    <dgm:cxn modelId="{7DC594C5-5F19-4657-A047-6E2F158896E3}" srcId="{1AFFC31A-37D9-40CD-87FD-3A1A0CBD03C7}" destId="{F5EB701A-2BF2-4C9F-9892-299976C904B2}" srcOrd="0" destOrd="0" parTransId="{88101843-AFC3-4FB8-85A6-40E018110F72}" sibTransId="{E1878D7C-8443-4303-A84E-4780BAE83B7A}"/>
    <dgm:cxn modelId="{B9778979-3689-4F4D-A5EF-BC02E2ED2576}" type="presOf" srcId="{89ACE319-0CA6-4151-8A5D-EC19ADD5AA45}" destId="{DD5194C6-1AA5-4EC0-ACF5-B15626605A99}" srcOrd="0" destOrd="0" presId="urn:microsoft.com/office/officeart/2005/8/layout/process4"/>
    <dgm:cxn modelId="{ECD146E5-E6A5-4B74-BCCF-F1B1C407C685}" type="presOf" srcId="{3F183B5F-0F2C-47B4-B5DA-CB63DA427383}" destId="{AD319387-2681-4B4E-890D-1ADFEBDEE24E}" srcOrd="0" destOrd="0" presId="urn:microsoft.com/office/officeart/2005/8/layout/process4"/>
    <dgm:cxn modelId="{2AB33C85-832F-4D04-93A8-DE8A7DC637F9}" type="presParOf" srcId="{91798FB1-5C8B-4452-A622-7AAEF918CFE9}" destId="{2A2E6AB5-B003-4DFF-8F7E-3C741F073E76}" srcOrd="0" destOrd="0" presId="urn:microsoft.com/office/officeart/2005/8/layout/process4"/>
    <dgm:cxn modelId="{76D662E6-D3F2-43CA-B692-628C156F5930}" type="presParOf" srcId="{2A2E6AB5-B003-4DFF-8F7E-3C741F073E76}" destId="{AD319387-2681-4B4E-890D-1ADFEBDEE24E}" srcOrd="0" destOrd="0" presId="urn:microsoft.com/office/officeart/2005/8/layout/process4"/>
    <dgm:cxn modelId="{8B27A9A8-B313-401A-BA1E-A53BDD7F29D2}" type="presParOf" srcId="{91798FB1-5C8B-4452-A622-7AAEF918CFE9}" destId="{90BE0145-46C4-440B-A9D8-63DDF6ACC648}" srcOrd="1" destOrd="0" presId="urn:microsoft.com/office/officeart/2005/8/layout/process4"/>
    <dgm:cxn modelId="{6542DBCF-5BDA-458E-B8DA-41C0A24BD3EF}" type="presParOf" srcId="{91798FB1-5C8B-4452-A622-7AAEF918CFE9}" destId="{55C7E71A-6C5F-4BC0-8328-3E6D3593515D}" srcOrd="2" destOrd="0" presId="urn:microsoft.com/office/officeart/2005/8/layout/process4"/>
    <dgm:cxn modelId="{49B898EB-803E-4FA4-9B8B-FD253A43AD56}" type="presParOf" srcId="{55C7E71A-6C5F-4BC0-8328-3E6D3593515D}" destId="{DD5194C6-1AA5-4EC0-ACF5-B15626605A99}" srcOrd="0" destOrd="0" presId="urn:microsoft.com/office/officeart/2005/8/layout/process4"/>
    <dgm:cxn modelId="{3D0C26E1-1079-4242-8EE0-3CDAFE027B7D}" type="presParOf" srcId="{91798FB1-5C8B-4452-A622-7AAEF918CFE9}" destId="{06EE59E5-AF79-4256-8EF7-948B9B9AE34F}" srcOrd="3" destOrd="0" presId="urn:microsoft.com/office/officeart/2005/8/layout/process4"/>
    <dgm:cxn modelId="{59FD9789-8F86-4A7A-9624-BAC44D6D4838}" type="presParOf" srcId="{91798FB1-5C8B-4452-A622-7AAEF918CFE9}" destId="{93B0F20C-A7F1-45A7-9522-2C0ACB5D4490}" srcOrd="4" destOrd="0" presId="urn:microsoft.com/office/officeart/2005/8/layout/process4"/>
    <dgm:cxn modelId="{28BD4FE7-5116-44AB-B739-F74422CBC0A7}" type="presParOf" srcId="{93B0F20C-A7F1-45A7-9522-2C0ACB5D4490}" destId="{9865FF15-AB89-440C-AA11-B1E15731648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B0C536-A41A-45F3-80A6-119B6E24B184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E0BD51C8-A4CF-4DEC-A215-450BBC3369B7}">
      <dgm:prSet custT="1"/>
      <dgm:spPr/>
      <dgm:t>
        <a:bodyPr/>
        <a:lstStyle/>
        <a:p>
          <a:pPr rtl="0"/>
          <a:r>
            <a:rPr lang="cs-CZ" sz="1800" dirty="0" smtClean="0"/>
            <a:t>Princip je nějaký rámec, něco všeobecného bez čeho se nedá dost dobře fungovat. Je to určitá idea, orientace. Není to něco konkrétního. Neříká mi, jak se mám chovat v té které situaci, je to východisko pro přemýšlení (dává určitý základ a určité mantinely).</a:t>
          </a:r>
          <a:endParaRPr lang="cs-CZ" sz="1800" dirty="0"/>
        </a:p>
      </dgm:t>
    </dgm:pt>
    <dgm:pt modelId="{711E9AF9-7135-4C2A-9459-B96631274326}" type="parTrans" cxnId="{5B32862E-2479-422F-9AFC-228E592623A8}">
      <dgm:prSet/>
      <dgm:spPr/>
      <dgm:t>
        <a:bodyPr/>
        <a:lstStyle/>
        <a:p>
          <a:endParaRPr lang="cs-CZ" sz="2000"/>
        </a:p>
      </dgm:t>
    </dgm:pt>
    <dgm:pt modelId="{49AD30D1-8D07-4706-A0DC-EFF3574828CB}" type="sibTrans" cxnId="{5B32862E-2479-422F-9AFC-228E592623A8}">
      <dgm:prSet/>
      <dgm:spPr/>
      <dgm:t>
        <a:bodyPr/>
        <a:lstStyle/>
        <a:p>
          <a:endParaRPr lang="cs-CZ" sz="2000"/>
        </a:p>
      </dgm:t>
    </dgm:pt>
    <dgm:pt modelId="{34BBC798-73D0-4749-A2BF-7BE12384EAB4}">
      <dgm:prSet custT="1"/>
      <dgm:spPr/>
      <dgm:t>
        <a:bodyPr/>
        <a:lstStyle/>
        <a:p>
          <a:pPr rtl="0"/>
          <a:r>
            <a:rPr lang="cs-CZ" sz="1800" dirty="0" smtClean="0"/>
            <a:t>Principy se v průběhu času profilují. Vztahují se na společenský život v celé jeho komplexnosti – ekonomika, právo, politika, </a:t>
          </a:r>
          <a:r>
            <a:rPr lang="cs-CZ" sz="1800" dirty="0" err="1" smtClean="0"/>
            <a:t>meziosobní</a:t>
          </a:r>
          <a:r>
            <a:rPr lang="cs-CZ" sz="1800" dirty="0" smtClean="0"/>
            <a:t> vztahy. Principy nedávají žádná hotová nebo dokonce ideální uspořádání, ani žádné konkrétní návody k jednání.</a:t>
          </a:r>
          <a:endParaRPr lang="cs-CZ" sz="1800" dirty="0"/>
        </a:p>
      </dgm:t>
    </dgm:pt>
    <dgm:pt modelId="{7244277E-E91C-405F-86FB-EB74FC7DF6C9}" type="parTrans" cxnId="{CAF80634-C444-4920-8F09-9740B77C0EB2}">
      <dgm:prSet/>
      <dgm:spPr/>
      <dgm:t>
        <a:bodyPr/>
        <a:lstStyle/>
        <a:p>
          <a:endParaRPr lang="cs-CZ" sz="2000"/>
        </a:p>
      </dgm:t>
    </dgm:pt>
    <dgm:pt modelId="{8A61F415-7BBB-48C1-9DE6-D21E5892F14A}" type="sibTrans" cxnId="{CAF80634-C444-4920-8F09-9740B77C0EB2}">
      <dgm:prSet/>
      <dgm:spPr/>
      <dgm:t>
        <a:bodyPr/>
        <a:lstStyle/>
        <a:p>
          <a:endParaRPr lang="cs-CZ" sz="2000"/>
        </a:p>
      </dgm:t>
    </dgm:pt>
    <dgm:pt modelId="{3990E8E0-A089-4662-8307-C5912EE7D27A}">
      <dgm:prSet custT="1"/>
      <dgm:spPr/>
      <dgm:t>
        <a:bodyPr/>
        <a:lstStyle/>
        <a:p>
          <a:pPr rtl="0"/>
          <a:r>
            <a:rPr lang="cs-CZ" sz="1800" dirty="0" smtClean="0"/>
            <a:t>Principy vytvářejí jednotu, jsou navzájem provázány a také se navzájem doplňují. Vytváří kostru, na základě které se může postavit dům, ve kterém se dá dlouhodobě bydlet. Jsou to směrnice, jak lze utvářet dobrý společenský život a jak ho také obnovovat. Představují mravní požadavky pro jednotlivce, ale i pro instituce.</a:t>
          </a:r>
          <a:endParaRPr lang="cs-CZ" sz="1800" dirty="0"/>
        </a:p>
      </dgm:t>
    </dgm:pt>
    <dgm:pt modelId="{78B4563D-67A1-451B-A9A6-4C4076A3B71D}" type="parTrans" cxnId="{3568D65A-0C05-413D-9AA7-A807C76001F1}">
      <dgm:prSet/>
      <dgm:spPr/>
      <dgm:t>
        <a:bodyPr/>
        <a:lstStyle/>
        <a:p>
          <a:endParaRPr lang="cs-CZ" sz="2000"/>
        </a:p>
      </dgm:t>
    </dgm:pt>
    <dgm:pt modelId="{AC7D4DBD-086F-4DFF-B13D-0694D5A06C2A}" type="sibTrans" cxnId="{3568D65A-0C05-413D-9AA7-A807C76001F1}">
      <dgm:prSet/>
      <dgm:spPr/>
      <dgm:t>
        <a:bodyPr/>
        <a:lstStyle/>
        <a:p>
          <a:endParaRPr lang="cs-CZ" sz="2000"/>
        </a:p>
      </dgm:t>
    </dgm:pt>
    <dgm:pt modelId="{9F9FCE65-F588-4141-9CB7-BED3D6609FA9}" type="pres">
      <dgm:prSet presAssocID="{39B0C536-A41A-45F3-80A6-119B6E24B1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0E6F150-9F50-4154-BC03-90E0B5BE7F6F}" type="pres">
      <dgm:prSet presAssocID="{E0BD51C8-A4CF-4DEC-A215-450BBC3369B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07CEF5-3041-426A-AFC5-7733CCDAA790}" type="pres">
      <dgm:prSet presAssocID="{49AD30D1-8D07-4706-A0DC-EFF3574828CB}" presName="spacer" presStyleCnt="0"/>
      <dgm:spPr/>
    </dgm:pt>
    <dgm:pt modelId="{04D6A885-C089-4DB1-A0D2-B157EB444A95}" type="pres">
      <dgm:prSet presAssocID="{34BBC798-73D0-4749-A2BF-7BE12384EAB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BC3126-5CC6-4917-985A-DF405376C34F}" type="pres">
      <dgm:prSet presAssocID="{8A61F415-7BBB-48C1-9DE6-D21E5892F14A}" presName="spacer" presStyleCnt="0"/>
      <dgm:spPr/>
    </dgm:pt>
    <dgm:pt modelId="{FA625091-EA11-4649-97E6-666BDB69DD79}" type="pres">
      <dgm:prSet presAssocID="{3990E8E0-A089-4662-8307-C5912EE7D27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B61FA2D-38EA-4836-B8E8-06908E647E03}" type="presOf" srcId="{34BBC798-73D0-4749-A2BF-7BE12384EAB4}" destId="{04D6A885-C089-4DB1-A0D2-B157EB444A95}" srcOrd="0" destOrd="0" presId="urn:microsoft.com/office/officeart/2005/8/layout/vList2"/>
    <dgm:cxn modelId="{CAF80634-C444-4920-8F09-9740B77C0EB2}" srcId="{39B0C536-A41A-45F3-80A6-119B6E24B184}" destId="{34BBC798-73D0-4749-A2BF-7BE12384EAB4}" srcOrd="1" destOrd="0" parTransId="{7244277E-E91C-405F-86FB-EB74FC7DF6C9}" sibTransId="{8A61F415-7BBB-48C1-9DE6-D21E5892F14A}"/>
    <dgm:cxn modelId="{3568D65A-0C05-413D-9AA7-A807C76001F1}" srcId="{39B0C536-A41A-45F3-80A6-119B6E24B184}" destId="{3990E8E0-A089-4662-8307-C5912EE7D27A}" srcOrd="2" destOrd="0" parTransId="{78B4563D-67A1-451B-A9A6-4C4076A3B71D}" sibTransId="{AC7D4DBD-086F-4DFF-B13D-0694D5A06C2A}"/>
    <dgm:cxn modelId="{5EE13A86-B9B8-454C-96D5-BA3D71A4E293}" type="presOf" srcId="{E0BD51C8-A4CF-4DEC-A215-450BBC3369B7}" destId="{F0E6F150-9F50-4154-BC03-90E0B5BE7F6F}" srcOrd="0" destOrd="0" presId="urn:microsoft.com/office/officeart/2005/8/layout/vList2"/>
    <dgm:cxn modelId="{BC3FAA64-7DF1-48E7-BB7B-AC6CF15F4114}" type="presOf" srcId="{39B0C536-A41A-45F3-80A6-119B6E24B184}" destId="{9F9FCE65-F588-4141-9CB7-BED3D6609FA9}" srcOrd="0" destOrd="0" presId="urn:microsoft.com/office/officeart/2005/8/layout/vList2"/>
    <dgm:cxn modelId="{5B32862E-2479-422F-9AFC-228E592623A8}" srcId="{39B0C536-A41A-45F3-80A6-119B6E24B184}" destId="{E0BD51C8-A4CF-4DEC-A215-450BBC3369B7}" srcOrd="0" destOrd="0" parTransId="{711E9AF9-7135-4C2A-9459-B96631274326}" sibTransId="{49AD30D1-8D07-4706-A0DC-EFF3574828CB}"/>
    <dgm:cxn modelId="{6425D16F-F829-49D8-9E25-FE85C3A1E612}" type="presOf" srcId="{3990E8E0-A089-4662-8307-C5912EE7D27A}" destId="{FA625091-EA11-4649-97E6-666BDB69DD79}" srcOrd="0" destOrd="0" presId="urn:microsoft.com/office/officeart/2005/8/layout/vList2"/>
    <dgm:cxn modelId="{46E81141-0181-4B2B-96F8-F6CC1ACB0DE3}" type="presParOf" srcId="{9F9FCE65-F588-4141-9CB7-BED3D6609FA9}" destId="{F0E6F150-9F50-4154-BC03-90E0B5BE7F6F}" srcOrd="0" destOrd="0" presId="urn:microsoft.com/office/officeart/2005/8/layout/vList2"/>
    <dgm:cxn modelId="{A1D99951-36E3-4A74-BFDF-D91E583D490E}" type="presParOf" srcId="{9F9FCE65-F588-4141-9CB7-BED3D6609FA9}" destId="{C507CEF5-3041-426A-AFC5-7733CCDAA790}" srcOrd="1" destOrd="0" presId="urn:microsoft.com/office/officeart/2005/8/layout/vList2"/>
    <dgm:cxn modelId="{91811D45-92BF-47B3-A15E-D4234E8B8DB1}" type="presParOf" srcId="{9F9FCE65-F588-4141-9CB7-BED3D6609FA9}" destId="{04D6A885-C089-4DB1-A0D2-B157EB444A95}" srcOrd="2" destOrd="0" presId="urn:microsoft.com/office/officeart/2005/8/layout/vList2"/>
    <dgm:cxn modelId="{7FAC6E4E-E127-4100-AD0F-F03087A9D7E9}" type="presParOf" srcId="{9F9FCE65-F588-4141-9CB7-BED3D6609FA9}" destId="{E0BC3126-5CC6-4917-985A-DF405376C34F}" srcOrd="3" destOrd="0" presId="urn:microsoft.com/office/officeart/2005/8/layout/vList2"/>
    <dgm:cxn modelId="{F2790AFF-DAB4-403B-A3E1-BC944BFC7857}" type="presParOf" srcId="{9F9FCE65-F588-4141-9CB7-BED3D6609FA9}" destId="{FA625091-EA11-4649-97E6-666BDB69DD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C3C2A7-090F-4A04-A61C-E931944E5711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B8A5EB8F-F2EC-4E56-ACED-25970CDF8CFC}">
      <dgm:prSet custT="1"/>
      <dgm:spPr/>
      <dgm:t>
        <a:bodyPr/>
        <a:lstStyle/>
        <a:p>
          <a:pPr rtl="0"/>
          <a:r>
            <a:rPr lang="cs-CZ" sz="2200" dirty="0" smtClean="0"/>
            <a:t>Základní hodnotou evropské civilizace je důstojnost člověka jako osoby. Vychází z židovsko-křesťanské tradice, která chápe člověka jako obraz (ikonu) Boha: </a:t>
          </a:r>
          <a:r>
            <a:rPr lang="cs-CZ" sz="2200" dirty="0" err="1" smtClean="0"/>
            <a:t>Gn</a:t>
          </a:r>
          <a:r>
            <a:rPr lang="cs-CZ" sz="2200" dirty="0" smtClean="0"/>
            <a:t> 1, 27, </a:t>
          </a:r>
          <a:r>
            <a:rPr lang="cs-CZ" sz="2200" dirty="0" err="1" smtClean="0"/>
            <a:t>Mt</a:t>
          </a:r>
          <a:r>
            <a:rPr lang="cs-CZ" sz="2200" dirty="0" smtClean="0"/>
            <a:t> 25, 40</a:t>
          </a:r>
        </a:p>
      </dgm:t>
    </dgm:pt>
    <dgm:pt modelId="{AD8E2BAF-B856-4FC9-94A5-2A52F8477885}" type="parTrans" cxnId="{1329084C-5843-4D97-9855-972FE16E2FBA}">
      <dgm:prSet/>
      <dgm:spPr/>
      <dgm:t>
        <a:bodyPr/>
        <a:lstStyle/>
        <a:p>
          <a:endParaRPr lang="cs-CZ" sz="2200"/>
        </a:p>
      </dgm:t>
    </dgm:pt>
    <dgm:pt modelId="{F36EBE18-7AB4-489A-9A56-030FD253DEBC}" type="sibTrans" cxnId="{1329084C-5843-4D97-9855-972FE16E2FBA}">
      <dgm:prSet/>
      <dgm:spPr/>
      <dgm:t>
        <a:bodyPr/>
        <a:lstStyle/>
        <a:p>
          <a:endParaRPr lang="cs-CZ" sz="2200"/>
        </a:p>
      </dgm:t>
    </dgm:pt>
    <dgm:pt modelId="{ED576C50-E958-4E9C-873A-22694DE90FE9}">
      <dgm:prSet custT="1"/>
      <dgm:spPr/>
      <dgm:t>
        <a:bodyPr/>
        <a:lstStyle/>
        <a:p>
          <a:pPr rtl="0"/>
          <a:r>
            <a:rPr lang="cs-CZ" sz="2200" dirty="0" smtClean="0"/>
            <a:t>Pouze člověk je „účelem o sobě“ (Kant).</a:t>
          </a:r>
          <a:endParaRPr lang="cs-CZ" sz="2200" dirty="0"/>
        </a:p>
      </dgm:t>
    </dgm:pt>
    <dgm:pt modelId="{AB0F72C9-F5D8-4224-A3A0-EB021C61BD09}" type="parTrans" cxnId="{30E4A3CB-BA6A-4A72-9A9C-2D632D724218}">
      <dgm:prSet/>
      <dgm:spPr/>
      <dgm:t>
        <a:bodyPr/>
        <a:lstStyle/>
        <a:p>
          <a:endParaRPr lang="cs-CZ" sz="2200"/>
        </a:p>
      </dgm:t>
    </dgm:pt>
    <dgm:pt modelId="{EE036EA0-E1B6-42E6-825D-40D6EDBF1D62}" type="sibTrans" cxnId="{30E4A3CB-BA6A-4A72-9A9C-2D632D724218}">
      <dgm:prSet/>
      <dgm:spPr/>
      <dgm:t>
        <a:bodyPr/>
        <a:lstStyle/>
        <a:p>
          <a:endParaRPr lang="cs-CZ" sz="2200"/>
        </a:p>
      </dgm:t>
    </dgm:pt>
    <dgm:pt modelId="{F35335AA-B31A-4BF4-8FE6-32BB6BF181CF}">
      <dgm:prSet custT="1"/>
      <dgm:spPr/>
      <dgm:t>
        <a:bodyPr/>
        <a:lstStyle/>
        <a:p>
          <a:pPr rtl="0"/>
          <a:r>
            <a:rPr lang="cs-CZ" sz="2200" dirty="0" smtClean="0"/>
            <a:t>„Původem, nositelem a cílem všech sociálních institucí je a musí být lidská osoba“ (GS 25).</a:t>
          </a:r>
          <a:endParaRPr lang="cs-CZ" sz="2200" dirty="0"/>
        </a:p>
      </dgm:t>
    </dgm:pt>
    <dgm:pt modelId="{A7BB0533-134E-4F2D-9E64-81A60BF6D873}" type="parTrans" cxnId="{9F247B3F-9A8F-421D-8C36-DD8315EFFF1B}">
      <dgm:prSet/>
      <dgm:spPr/>
      <dgm:t>
        <a:bodyPr/>
        <a:lstStyle/>
        <a:p>
          <a:endParaRPr lang="cs-CZ" sz="2200"/>
        </a:p>
      </dgm:t>
    </dgm:pt>
    <dgm:pt modelId="{0217105B-5D4A-45A0-BB64-BDC6893732D3}" type="sibTrans" cxnId="{9F247B3F-9A8F-421D-8C36-DD8315EFFF1B}">
      <dgm:prSet/>
      <dgm:spPr/>
      <dgm:t>
        <a:bodyPr/>
        <a:lstStyle/>
        <a:p>
          <a:endParaRPr lang="cs-CZ" sz="2200"/>
        </a:p>
      </dgm:t>
    </dgm:pt>
    <dgm:pt modelId="{66B18539-B89F-47C3-B01C-2423B49F2F7A}">
      <dgm:prSet custT="1"/>
      <dgm:spPr/>
      <dgm:t>
        <a:bodyPr/>
        <a:lstStyle/>
        <a:p>
          <a:pPr rtl="0"/>
          <a:r>
            <a:rPr lang="cs-CZ" sz="2200" b="1" dirty="0" smtClean="0"/>
            <a:t>Člověk je jediným měřítkem společenského a politického řádu. Instituce musí sloužit lidské osobě, ne naopak.</a:t>
          </a:r>
          <a:endParaRPr lang="cs-CZ" sz="2200" b="1" dirty="0"/>
        </a:p>
      </dgm:t>
    </dgm:pt>
    <dgm:pt modelId="{C173C089-48A7-4E8F-83F6-B365F1D10BED}" type="parTrans" cxnId="{4E53138B-9F72-440A-B5F8-535F8848FBDB}">
      <dgm:prSet/>
      <dgm:spPr/>
      <dgm:t>
        <a:bodyPr/>
        <a:lstStyle/>
        <a:p>
          <a:endParaRPr lang="cs-CZ" sz="2200"/>
        </a:p>
      </dgm:t>
    </dgm:pt>
    <dgm:pt modelId="{659C4134-3BF8-4102-AB06-2A6B5EB241E0}" type="sibTrans" cxnId="{4E53138B-9F72-440A-B5F8-535F8848FBDB}">
      <dgm:prSet/>
      <dgm:spPr/>
      <dgm:t>
        <a:bodyPr/>
        <a:lstStyle/>
        <a:p>
          <a:endParaRPr lang="cs-CZ" sz="2200"/>
        </a:p>
      </dgm:t>
    </dgm:pt>
    <dgm:pt modelId="{8CB20104-666A-4324-8F2A-E1348C3A6C7A}">
      <dgm:prSet custT="1"/>
      <dgm:spPr/>
      <dgm:t>
        <a:bodyPr/>
        <a:lstStyle/>
        <a:p>
          <a:pPr rtl="0"/>
          <a:r>
            <a:rPr lang="cs-CZ" sz="2000" dirty="0" smtClean="0"/>
            <a:t>Smyslem sociální etiky je </a:t>
          </a:r>
          <a:r>
            <a:rPr lang="cs-CZ" sz="2000" b="1" dirty="0" smtClean="0"/>
            <a:t>navrhovat kritéria k vytváření takových institucí, které by zajistily plné respektování lidské důstojnosti.</a:t>
          </a:r>
          <a:endParaRPr lang="cs-CZ" sz="2000" b="1" dirty="0"/>
        </a:p>
      </dgm:t>
    </dgm:pt>
    <dgm:pt modelId="{92494456-F3D4-4F59-8D3B-92211611F49C}" type="parTrans" cxnId="{D6DBC047-1373-4CC7-BDD3-F1DC48617BCF}">
      <dgm:prSet/>
      <dgm:spPr/>
      <dgm:t>
        <a:bodyPr/>
        <a:lstStyle/>
        <a:p>
          <a:endParaRPr lang="cs-CZ" sz="2200"/>
        </a:p>
      </dgm:t>
    </dgm:pt>
    <dgm:pt modelId="{1B308BA6-7773-4D87-9E6A-A430802B8A16}" type="sibTrans" cxnId="{D6DBC047-1373-4CC7-BDD3-F1DC48617BCF}">
      <dgm:prSet/>
      <dgm:spPr/>
      <dgm:t>
        <a:bodyPr/>
        <a:lstStyle/>
        <a:p>
          <a:endParaRPr lang="cs-CZ" sz="2200"/>
        </a:p>
      </dgm:t>
    </dgm:pt>
    <dgm:pt modelId="{9FBF9BC8-A387-481E-A87F-941D328DF7C4}" type="pres">
      <dgm:prSet presAssocID="{89C3C2A7-090F-4A04-A61C-E931944E57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47DAF20-3D82-49E2-8C4F-456848ED5011}" type="pres">
      <dgm:prSet presAssocID="{B8A5EB8F-F2EC-4E56-ACED-25970CDF8CFC}" presName="parentText" presStyleLbl="node1" presStyleIdx="0" presStyleCnt="5" custScaleY="15415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4B6577-EAC9-4172-99F0-DB6D0C49D28D}" type="pres">
      <dgm:prSet presAssocID="{F36EBE18-7AB4-489A-9A56-030FD253DEBC}" presName="spacer" presStyleCnt="0"/>
      <dgm:spPr/>
    </dgm:pt>
    <dgm:pt modelId="{AEED2BB9-642A-4882-9CDB-029EAD6FA58A}" type="pres">
      <dgm:prSet presAssocID="{ED576C50-E958-4E9C-873A-22694DE90FE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7DB581-B274-4326-8FC4-B1960F8C8300}" type="pres">
      <dgm:prSet presAssocID="{EE036EA0-E1B6-42E6-825D-40D6EDBF1D62}" presName="spacer" presStyleCnt="0"/>
      <dgm:spPr/>
    </dgm:pt>
    <dgm:pt modelId="{4C7DF699-D401-418F-9005-5D1CD188349C}" type="pres">
      <dgm:prSet presAssocID="{F35335AA-B31A-4BF4-8FE6-32BB6BF181C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2F270-FD29-4EF7-9DFA-AD5B74EB1C7C}" type="pres">
      <dgm:prSet presAssocID="{0217105B-5D4A-45A0-BB64-BDC6893732D3}" presName="spacer" presStyleCnt="0"/>
      <dgm:spPr/>
    </dgm:pt>
    <dgm:pt modelId="{3B881103-08BF-4318-91DF-A4F9BA839BC1}" type="pres">
      <dgm:prSet presAssocID="{66B18539-B89F-47C3-B01C-2423B49F2F7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15D6A1-4AC3-4645-B0F5-67DD42DAEE2B}" type="pres">
      <dgm:prSet presAssocID="{659C4134-3BF8-4102-AB06-2A6B5EB241E0}" presName="spacer" presStyleCnt="0"/>
      <dgm:spPr/>
    </dgm:pt>
    <dgm:pt modelId="{FA00F645-C919-45C0-B496-B6E85CFCE579}" type="pres">
      <dgm:prSet presAssocID="{8CB20104-666A-4324-8F2A-E1348C3A6C7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6DBC047-1373-4CC7-BDD3-F1DC48617BCF}" srcId="{89C3C2A7-090F-4A04-A61C-E931944E5711}" destId="{8CB20104-666A-4324-8F2A-E1348C3A6C7A}" srcOrd="4" destOrd="0" parTransId="{92494456-F3D4-4F59-8D3B-92211611F49C}" sibTransId="{1B308BA6-7773-4D87-9E6A-A430802B8A16}"/>
    <dgm:cxn modelId="{C372A20D-A802-4E28-8E94-61D754A7241A}" type="presOf" srcId="{F35335AA-B31A-4BF4-8FE6-32BB6BF181CF}" destId="{4C7DF699-D401-418F-9005-5D1CD188349C}" srcOrd="0" destOrd="0" presId="urn:microsoft.com/office/officeart/2005/8/layout/vList2"/>
    <dgm:cxn modelId="{CF2A4C2E-389C-4325-AAF2-378C3BCA5BA4}" type="presOf" srcId="{89C3C2A7-090F-4A04-A61C-E931944E5711}" destId="{9FBF9BC8-A387-481E-A87F-941D328DF7C4}" srcOrd="0" destOrd="0" presId="urn:microsoft.com/office/officeart/2005/8/layout/vList2"/>
    <dgm:cxn modelId="{F6035D38-B79D-47DE-9800-8173DE62A53C}" type="presOf" srcId="{8CB20104-666A-4324-8F2A-E1348C3A6C7A}" destId="{FA00F645-C919-45C0-B496-B6E85CFCE579}" srcOrd="0" destOrd="0" presId="urn:microsoft.com/office/officeart/2005/8/layout/vList2"/>
    <dgm:cxn modelId="{1960318F-FBDA-4C48-BC25-B601F0E0A418}" type="presOf" srcId="{ED576C50-E958-4E9C-873A-22694DE90FE9}" destId="{AEED2BB9-642A-4882-9CDB-029EAD6FA58A}" srcOrd="0" destOrd="0" presId="urn:microsoft.com/office/officeart/2005/8/layout/vList2"/>
    <dgm:cxn modelId="{9F247B3F-9A8F-421D-8C36-DD8315EFFF1B}" srcId="{89C3C2A7-090F-4A04-A61C-E931944E5711}" destId="{F35335AA-B31A-4BF4-8FE6-32BB6BF181CF}" srcOrd="2" destOrd="0" parTransId="{A7BB0533-134E-4F2D-9E64-81A60BF6D873}" sibTransId="{0217105B-5D4A-45A0-BB64-BDC6893732D3}"/>
    <dgm:cxn modelId="{4E53138B-9F72-440A-B5F8-535F8848FBDB}" srcId="{89C3C2A7-090F-4A04-A61C-E931944E5711}" destId="{66B18539-B89F-47C3-B01C-2423B49F2F7A}" srcOrd="3" destOrd="0" parTransId="{C173C089-48A7-4E8F-83F6-B365F1D10BED}" sibTransId="{659C4134-3BF8-4102-AB06-2A6B5EB241E0}"/>
    <dgm:cxn modelId="{92AC4235-7EE4-4877-B1F7-A7FF913B64C2}" type="presOf" srcId="{66B18539-B89F-47C3-B01C-2423B49F2F7A}" destId="{3B881103-08BF-4318-91DF-A4F9BA839BC1}" srcOrd="0" destOrd="0" presId="urn:microsoft.com/office/officeart/2005/8/layout/vList2"/>
    <dgm:cxn modelId="{30E4A3CB-BA6A-4A72-9A9C-2D632D724218}" srcId="{89C3C2A7-090F-4A04-A61C-E931944E5711}" destId="{ED576C50-E958-4E9C-873A-22694DE90FE9}" srcOrd="1" destOrd="0" parTransId="{AB0F72C9-F5D8-4224-A3A0-EB021C61BD09}" sibTransId="{EE036EA0-E1B6-42E6-825D-40D6EDBF1D62}"/>
    <dgm:cxn modelId="{1329084C-5843-4D97-9855-972FE16E2FBA}" srcId="{89C3C2A7-090F-4A04-A61C-E931944E5711}" destId="{B8A5EB8F-F2EC-4E56-ACED-25970CDF8CFC}" srcOrd="0" destOrd="0" parTransId="{AD8E2BAF-B856-4FC9-94A5-2A52F8477885}" sibTransId="{F36EBE18-7AB4-489A-9A56-030FD253DEBC}"/>
    <dgm:cxn modelId="{CB5021B8-7EDE-4D69-84EF-0EA18CEF9291}" type="presOf" srcId="{B8A5EB8F-F2EC-4E56-ACED-25970CDF8CFC}" destId="{447DAF20-3D82-49E2-8C4F-456848ED5011}" srcOrd="0" destOrd="0" presId="urn:microsoft.com/office/officeart/2005/8/layout/vList2"/>
    <dgm:cxn modelId="{7DD7D0AF-D0C2-41B7-9B78-51366343675D}" type="presParOf" srcId="{9FBF9BC8-A387-481E-A87F-941D328DF7C4}" destId="{447DAF20-3D82-49E2-8C4F-456848ED5011}" srcOrd="0" destOrd="0" presId="urn:microsoft.com/office/officeart/2005/8/layout/vList2"/>
    <dgm:cxn modelId="{5F5A7049-FFA1-47E8-9675-7457E51E8CA6}" type="presParOf" srcId="{9FBF9BC8-A387-481E-A87F-941D328DF7C4}" destId="{AF4B6577-EAC9-4172-99F0-DB6D0C49D28D}" srcOrd="1" destOrd="0" presId="urn:microsoft.com/office/officeart/2005/8/layout/vList2"/>
    <dgm:cxn modelId="{9704A249-D880-4832-87E3-2FA2A766817B}" type="presParOf" srcId="{9FBF9BC8-A387-481E-A87F-941D328DF7C4}" destId="{AEED2BB9-642A-4882-9CDB-029EAD6FA58A}" srcOrd="2" destOrd="0" presId="urn:microsoft.com/office/officeart/2005/8/layout/vList2"/>
    <dgm:cxn modelId="{AB910EE1-5834-484B-830A-BA6F081ABE04}" type="presParOf" srcId="{9FBF9BC8-A387-481E-A87F-941D328DF7C4}" destId="{8D7DB581-B274-4326-8FC4-B1960F8C8300}" srcOrd="3" destOrd="0" presId="urn:microsoft.com/office/officeart/2005/8/layout/vList2"/>
    <dgm:cxn modelId="{81DD887B-70BB-4577-B8DA-15729E8FF6C5}" type="presParOf" srcId="{9FBF9BC8-A387-481E-A87F-941D328DF7C4}" destId="{4C7DF699-D401-418F-9005-5D1CD188349C}" srcOrd="4" destOrd="0" presId="urn:microsoft.com/office/officeart/2005/8/layout/vList2"/>
    <dgm:cxn modelId="{BFDE64C0-C6CC-446F-869B-9FF22D889B20}" type="presParOf" srcId="{9FBF9BC8-A387-481E-A87F-941D328DF7C4}" destId="{37B2F270-FD29-4EF7-9DFA-AD5B74EB1C7C}" srcOrd="5" destOrd="0" presId="urn:microsoft.com/office/officeart/2005/8/layout/vList2"/>
    <dgm:cxn modelId="{B054A427-F57D-4DA5-95E3-765BCE10AFA8}" type="presParOf" srcId="{9FBF9BC8-A387-481E-A87F-941D328DF7C4}" destId="{3B881103-08BF-4318-91DF-A4F9BA839BC1}" srcOrd="6" destOrd="0" presId="urn:microsoft.com/office/officeart/2005/8/layout/vList2"/>
    <dgm:cxn modelId="{12BCED84-9598-4D80-8215-815CBF0A57D6}" type="presParOf" srcId="{9FBF9BC8-A387-481E-A87F-941D328DF7C4}" destId="{CC15D6A1-4AC3-4645-B0F5-67DD42DAEE2B}" srcOrd="7" destOrd="0" presId="urn:microsoft.com/office/officeart/2005/8/layout/vList2"/>
    <dgm:cxn modelId="{05E949AC-FD2A-486D-8D41-535D1F75F374}" type="presParOf" srcId="{9FBF9BC8-A387-481E-A87F-941D328DF7C4}" destId="{FA00F645-C919-45C0-B496-B6E85CFCE57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9EB514-40E2-4A41-A319-4A3840C2C4A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cs-CZ"/>
        </a:p>
      </dgm:t>
    </dgm:pt>
    <dgm:pt modelId="{DA01302C-B7B1-4F93-B5A8-3510D458D98A}">
      <dgm:prSet/>
      <dgm:spPr/>
      <dgm:t>
        <a:bodyPr/>
        <a:lstStyle/>
        <a:p>
          <a:pPr rtl="0"/>
          <a:r>
            <a:rPr lang="cs-CZ" dirty="0" smtClean="0"/>
            <a:t>Člověk, vnímaný ve své historické konkrétnosti, představuje srdce a duši katolické sociální nauky. Celá sociální nauka církve tudíž vychází z principu, že důstojnost lidské osoby je nedotknutelná (KSNC 107).</a:t>
          </a:r>
          <a:endParaRPr lang="cs-CZ" dirty="0"/>
        </a:p>
      </dgm:t>
    </dgm:pt>
    <dgm:pt modelId="{B0ABB3DB-35DF-4A5B-8EC8-A7A34967BC38}" type="parTrans" cxnId="{19833A6D-5063-42B0-8C39-1F7904D18641}">
      <dgm:prSet/>
      <dgm:spPr/>
      <dgm:t>
        <a:bodyPr/>
        <a:lstStyle/>
        <a:p>
          <a:endParaRPr lang="cs-CZ"/>
        </a:p>
      </dgm:t>
    </dgm:pt>
    <dgm:pt modelId="{2560978D-836A-48DE-9BF0-8BBA57BB9D60}" type="sibTrans" cxnId="{19833A6D-5063-42B0-8C39-1F7904D18641}">
      <dgm:prSet/>
      <dgm:spPr/>
      <dgm:t>
        <a:bodyPr/>
        <a:lstStyle/>
        <a:p>
          <a:endParaRPr lang="cs-CZ"/>
        </a:p>
      </dgm:t>
    </dgm:pt>
    <dgm:pt modelId="{D23808EE-FEC8-407F-8A03-629AB1FA5CA7}">
      <dgm:prSet/>
      <dgm:spPr/>
      <dgm:t>
        <a:bodyPr/>
        <a:lstStyle/>
        <a:p>
          <a:pPr rtl="0"/>
          <a:r>
            <a:rPr lang="cs-CZ" dirty="0" smtClean="0"/>
            <a:t>Lidská osoba je v současné evropské kultuře chápána jako nejvyšší – absolutní – hodnota. V křesťanském pojetí je lidská osoba nejvyšší hodnotou, není však hodnotou absolutní – tou je Bůh.</a:t>
          </a:r>
          <a:endParaRPr lang="cs-CZ" dirty="0"/>
        </a:p>
      </dgm:t>
    </dgm:pt>
    <dgm:pt modelId="{55067C6B-97E7-4F20-B8F9-021551718A37}" type="parTrans" cxnId="{BB473523-933A-4BA9-AD42-EDB4CE897A43}">
      <dgm:prSet/>
      <dgm:spPr/>
      <dgm:t>
        <a:bodyPr/>
        <a:lstStyle/>
        <a:p>
          <a:endParaRPr lang="cs-CZ"/>
        </a:p>
      </dgm:t>
    </dgm:pt>
    <dgm:pt modelId="{C1CD4853-8500-4707-988B-422317EBFB27}" type="sibTrans" cxnId="{BB473523-933A-4BA9-AD42-EDB4CE897A43}">
      <dgm:prSet/>
      <dgm:spPr/>
      <dgm:t>
        <a:bodyPr/>
        <a:lstStyle/>
        <a:p>
          <a:endParaRPr lang="cs-CZ"/>
        </a:p>
      </dgm:t>
    </dgm:pt>
    <dgm:pt modelId="{160AB6FE-5DBE-47DA-93D3-890D8BB1AD43}">
      <dgm:prSet/>
      <dgm:spPr/>
      <dgm:t>
        <a:bodyPr/>
        <a:lstStyle/>
        <a:p>
          <a:pPr rtl="0"/>
          <a:r>
            <a:rPr lang="cs-CZ" dirty="0" smtClean="0"/>
            <a:t>Ve své důstojnosti jsou si všichni lidé rovni – nezávisle na rase, národnosti, pohlaví, původu, kultuře, náboženství a společenské třídě.</a:t>
          </a:r>
          <a:endParaRPr lang="cs-CZ" dirty="0"/>
        </a:p>
      </dgm:t>
    </dgm:pt>
    <dgm:pt modelId="{02D925CC-FAF0-4D8C-821D-4018F9814A83}" type="parTrans" cxnId="{D4910B9F-C440-40E2-856E-11FBE111B9EB}">
      <dgm:prSet/>
      <dgm:spPr/>
      <dgm:t>
        <a:bodyPr/>
        <a:lstStyle/>
        <a:p>
          <a:endParaRPr lang="cs-CZ"/>
        </a:p>
      </dgm:t>
    </dgm:pt>
    <dgm:pt modelId="{FE174DA2-25D4-4786-A71B-06D8DC90C766}" type="sibTrans" cxnId="{D4910B9F-C440-40E2-856E-11FBE111B9EB}">
      <dgm:prSet/>
      <dgm:spPr/>
      <dgm:t>
        <a:bodyPr/>
        <a:lstStyle/>
        <a:p>
          <a:endParaRPr lang="cs-CZ"/>
        </a:p>
      </dgm:t>
    </dgm:pt>
    <dgm:pt modelId="{2E1318BE-2C04-4B80-BB1B-6C22D53022F2}" type="pres">
      <dgm:prSet presAssocID="{449EB514-40E2-4A41-A319-4A3840C2C4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31420C-9797-4231-A19B-219E3938EF2F}" type="pres">
      <dgm:prSet presAssocID="{DA01302C-B7B1-4F93-B5A8-3510D458D98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9877F9-61A5-4710-B131-86EF37DF656A}" type="pres">
      <dgm:prSet presAssocID="{2560978D-836A-48DE-9BF0-8BBA57BB9D60}" presName="spacer" presStyleCnt="0"/>
      <dgm:spPr/>
    </dgm:pt>
    <dgm:pt modelId="{5D63CC44-A794-4815-AA7F-45574A6903A9}" type="pres">
      <dgm:prSet presAssocID="{D23808EE-FEC8-407F-8A03-629AB1FA5CA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78644F-C5EF-44AD-B0C6-2D4386FEB548}" type="pres">
      <dgm:prSet presAssocID="{C1CD4853-8500-4707-988B-422317EBFB27}" presName="spacer" presStyleCnt="0"/>
      <dgm:spPr/>
    </dgm:pt>
    <dgm:pt modelId="{941D9201-D0D9-4069-B064-0399048D73F0}" type="pres">
      <dgm:prSet presAssocID="{160AB6FE-5DBE-47DA-93D3-890D8BB1AD4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ABE23C-0468-4814-97E4-507A0BC88D07}" type="presOf" srcId="{160AB6FE-5DBE-47DA-93D3-890D8BB1AD43}" destId="{941D9201-D0D9-4069-B064-0399048D73F0}" srcOrd="0" destOrd="0" presId="urn:microsoft.com/office/officeart/2005/8/layout/vList2"/>
    <dgm:cxn modelId="{491A8A10-3BC5-409D-8949-F57C13922CFD}" type="presOf" srcId="{D23808EE-FEC8-407F-8A03-629AB1FA5CA7}" destId="{5D63CC44-A794-4815-AA7F-45574A6903A9}" srcOrd="0" destOrd="0" presId="urn:microsoft.com/office/officeart/2005/8/layout/vList2"/>
    <dgm:cxn modelId="{0D1C3946-BE35-4F74-A2CD-CF9A587EC8EA}" type="presOf" srcId="{449EB514-40E2-4A41-A319-4A3840C2C4A9}" destId="{2E1318BE-2C04-4B80-BB1B-6C22D53022F2}" srcOrd="0" destOrd="0" presId="urn:microsoft.com/office/officeart/2005/8/layout/vList2"/>
    <dgm:cxn modelId="{BB473523-933A-4BA9-AD42-EDB4CE897A43}" srcId="{449EB514-40E2-4A41-A319-4A3840C2C4A9}" destId="{D23808EE-FEC8-407F-8A03-629AB1FA5CA7}" srcOrd="1" destOrd="0" parTransId="{55067C6B-97E7-4F20-B8F9-021551718A37}" sibTransId="{C1CD4853-8500-4707-988B-422317EBFB27}"/>
    <dgm:cxn modelId="{6A3D0D59-445F-42C1-84BC-77DA6289AE4B}" type="presOf" srcId="{DA01302C-B7B1-4F93-B5A8-3510D458D98A}" destId="{FD31420C-9797-4231-A19B-219E3938EF2F}" srcOrd="0" destOrd="0" presId="urn:microsoft.com/office/officeart/2005/8/layout/vList2"/>
    <dgm:cxn modelId="{19833A6D-5063-42B0-8C39-1F7904D18641}" srcId="{449EB514-40E2-4A41-A319-4A3840C2C4A9}" destId="{DA01302C-B7B1-4F93-B5A8-3510D458D98A}" srcOrd="0" destOrd="0" parTransId="{B0ABB3DB-35DF-4A5B-8EC8-A7A34967BC38}" sibTransId="{2560978D-836A-48DE-9BF0-8BBA57BB9D60}"/>
    <dgm:cxn modelId="{D4910B9F-C440-40E2-856E-11FBE111B9EB}" srcId="{449EB514-40E2-4A41-A319-4A3840C2C4A9}" destId="{160AB6FE-5DBE-47DA-93D3-890D8BB1AD43}" srcOrd="2" destOrd="0" parTransId="{02D925CC-FAF0-4D8C-821D-4018F9814A83}" sibTransId="{FE174DA2-25D4-4786-A71B-06D8DC90C766}"/>
    <dgm:cxn modelId="{185307F1-163E-4D47-8D6F-FEEC1D5F2B52}" type="presParOf" srcId="{2E1318BE-2C04-4B80-BB1B-6C22D53022F2}" destId="{FD31420C-9797-4231-A19B-219E3938EF2F}" srcOrd="0" destOrd="0" presId="urn:microsoft.com/office/officeart/2005/8/layout/vList2"/>
    <dgm:cxn modelId="{8C6E0908-F0EC-473C-A74C-C347FB67E17C}" type="presParOf" srcId="{2E1318BE-2C04-4B80-BB1B-6C22D53022F2}" destId="{2E9877F9-61A5-4710-B131-86EF37DF656A}" srcOrd="1" destOrd="0" presId="urn:microsoft.com/office/officeart/2005/8/layout/vList2"/>
    <dgm:cxn modelId="{361A4D1F-770D-41BF-AAC9-0EFEBE8AAEF0}" type="presParOf" srcId="{2E1318BE-2C04-4B80-BB1B-6C22D53022F2}" destId="{5D63CC44-A794-4815-AA7F-45574A6903A9}" srcOrd="2" destOrd="0" presId="urn:microsoft.com/office/officeart/2005/8/layout/vList2"/>
    <dgm:cxn modelId="{6D5555C3-E805-48CE-8C3D-648C601810C5}" type="presParOf" srcId="{2E1318BE-2C04-4B80-BB1B-6C22D53022F2}" destId="{2D78644F-C5EF-44AD-B0C6-2D4386FEB548}" srcOrd="3" destOrd="0" presId="urn:microsoft.com/office/officeart/2005/8/layout/vList2"/>
    <dgm:cxn modelId="{375C8ECC-6ACC-41EE-B53F-066B2BB0A349}" type="presParOf" srcId="{2E1318BE-2C04-4B80-BB1B-6C22D53022F2}" destId="{941D9201-D0D9-4069-B064-0399048D73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813C69-E9DA-4F2D-BD60-CDFD6A4D0B8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820AFF3-099D-4C30-A8E1-8D0FC34B5921}">
      <dgm:prSet custT="1"/>
      <dgm:spPr/>
      <dgm:t>
        <a:bodyPr/>
        <a:lstStyle/>
        <a:p>
          <a:pPr rtl="0"/>
          <a:r>
            <a:rPr lang="cs-CZ" sz="1800" b="1" dirty="0" smtClean="0"/>
            <a:t>Tvor učiněný k Božímu obrazu</a:t>
          </a:r>
          <a:r>
            <a:rPr lang="cs-CZ" sz="1800" dirty="0" smtClean="0"/>
            <a:t>: „Bůh stvořil člověka, aby byl jeho obrazem, stvořil ho, aby byl obrazem Božím, jako muže a ženu je stvořil“ (</a:t>
          </a:r>
          <a:r>
            <a:rPr lang="cs-CZ" sz="1800" dirty="0" err="1" smtClean="0"/>
            <a:t>Gn</a:t>
          </a:r>
          <a:r>
            <a:rPr lang="cs-CZ" sz="1800" dirty="0" smtClean="0"/>
            <a:t> 1,27).</a:t>
          </a:r>
          <a:endParaRPr lang="cs-CZ" sz="1800" dirty="0"/>
        </a:p>
      </dgm:t>
    </dgm:pt>
    <dgm:pt modelId="{02C9E7F8-B553-43BD-B6F4-D9827AAC3BC4}" type="parTrans" cxnId="{E4060541-5D70-4531-8171-163C6F744989}">
      <dgm:prSet/>
      <dgm:spPr/>
      <dgm:t>
        <a:bodyPr/>
        <a:lstStyle/>
        <a:p>
          <a:endParaRPr lang="cs-CZ" sz="2000"/>
        </a:p>
      </dgm:t>
    </dgm:pt>
    <dgm:pt modelId="{C3C835AB-984C-4293-8FDC-9B2E306D555B}" type="sibTrans" cxnId="{E4060541-5D70-4531-8171-163C6F744989}">
      <dgm:prSet/>
      <dgm:spPr/>
      <dgm:t>
        <a:bodyPr/>
        <a:lstStyle/>
        <a:p>
          <a:endParaRPr lang="cs-CZ" sz="2000"/>
        </a:p>
      </dgm:t>
    </dgm:pt>
    <dgm:pt modelId="{BBD632B8-1FC5-4654-A5D5-E9AAB05FE3E1}">
      <dgm:prSet custT="1"/>
      <dgm:spPr/>
      <dgm:t>
        <a:bodyPr/>
        <a:lstStyle/>
        <a:p>
          <a:pPr rtl="0"/>
          <a:r>
            <a:rPr lang="cs-CZ" sz="1800" b="1" dirty="0" smtClean="0"/>
            <a:t>Drama hříchu</a:t>
          </a:r>
          <a:r>
            <a:rPr lang="cs-CZ" sz="1800" dirty="0" smtClean="0"/>
            <a:t>: „Skrze jednoho člověka totiž vešel do světa hřích a skrze hřích smrt; a tak smrt zasáhla všechny, protože všichni zhřešili“ (Ř 5,12).</a:t>
          </a:r>
          <a:endParaRPr lang="cs-CZ" sz="1800" dirty="0"/>
        </a:p>
      </dgm:t>
    </dgm:pt>
    <dgm:pt modelId="{3171FF2A-9875-475C-86FD-615A5B6009BB}" type="parTrans" cxnId="{75694965-A9C9-4002-BDC5-8B9B1CA02433}">
      <dgm:prSet/>
      <dgm:spPr/>
      <dgm:t>
        <a:bodyPr/>
        <a:lstStyle/>
        <a:p>
          <a:endParaRPr lang="cs-CZ" sz="2000"/>
        </a:p>
      </dgm:t>
    </dgm:pt>
    <dgm:pt modelId="{AB3F88B4-C30F-44CD-94F0-9C367F205480}" type="sibTrans" cxnId="{75694965-A9C9-4002-BDC5-8B9B1CA02433}">
      <dgm:prSet/>
      <dgm:spPr/>
      <dgm:t>
        <a:bodyPr/>
        <a:lstStyle/>
        <a:p>
          <a:endParaRPr lang="cs-CZ" sz="2000"/>
        </a:p>
      </dgm:t>
    </dgm:pt>
    <dgm:pt modelId="{32C7BB6D-1ADE-4669-A66C-EE25B1CC13C5}">
      <dgm:prSet custT="1"/>
      <dgm:spPr/>
      <dgm:t>
        <a:bodyPr/>
        <a:lstStyle/>
        <a:p>
          <a:pPr rtl="0"/>
          <a:r>
            <a:rPr lang="cs-CZ" sz="1600" b="1" dirty="0" smtClean="0"/>
            <a:t>Univerzalita hříchu a univerzalita spásy</a:t>
          </a:r>
          <a:r>
            <a:rPr lang="cs-CZ" sz="1600" dirty="0" smtClean="0"/>
            <a:t>: „Jako jediné provinění přineslo odsouzení všem, tak i jediný čin spravedlnosti přinesl všem ospravedlnění a život. Jako se neposlušností jednoho člověka mnozí stali hříšníky, tak zase poslušností jednoho jediného mnozí se stanou spravedlivými“ (Ř 5, 18-19).</a:t>
          </a:r>
          <a:endParaRPr lang="cs-CZ" sz="1600" dirty="0"/>
        </a:p>
      </dgm:t>
    </dgm:pt>
    <dgm:pt modelId="{103A7242-B5F6-46B9-93C0-0425A366112D}" type="parTrans" cxnId="{43E8A54C-1127-46AA-A350-17982788218C}">
      <dgm:prSet/>
      <dgm:spPr/>
      <dgm:t>
        <a:bodyPr/>
        <a:lstStyle/>
        <a:p>
          <a:endParaRPr lang="cs-CZ" sz="2000"/>
        </a:p>
      </dgm:t>
    </dgm:pt>
    <dgm:pt modelId="{97F02554-F0A3-4A1A-8D22-C49D35241E0F}" type="sibTrans" cxnId="{43E8A54C-1127-46AA-A350-17982788218C}">
      <dgm:prSet/>
      <dgm:spPr/>
      <dgm:t>
        <a:bodyPr/>
        <a:lstStyle/>
        <a:p>
          <a:endParaRPr lang="cs-CZ" sz="2000"/>
        </a:p>
      </dgm:t>
    </dgm:pt>
    <dgm:pt modelId="{A0962EF8-F970-4F4D-A091-3B8FB4EEFA52}" type="pres">
      <dgm:prSet presAssocID="{33813C69-E9DA-4F2D-BD60-CDFD6A4D0B8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162E22-1FC3-4B48-946E-E3CEC5478094}" type="pres">
      <dgm:prSet presAssocID="{B820AFF3-099D-4C30-A8E1-8D0FC34B5921}" presName="circle1" presStyleLbl="node1" presStyleIdx="0" presStyleCnt="3"/>
      <dgm:spPr/>
    </dgm:pt>
    <dgm:pt modelId="{D48BCF0B-DDEF-4C90-AB83-3342CDE2CD94}" type="pres">
      <dgm:prSet presAssocID="{B820AFF3-099D-4C30-A8E1-8D0FC34B5921}" presName="space" presStyleCnt="0"/>
      <dgm:spPr/>
    </dgm:pt>
    <dgm:pt modelId="{9FCC508A-E5EB-466E-8CBF-4FE1D999AB91}" type="pres">
      <dgm:prSet presAssocID="{B820AFF3-099D-4C30-A8E1-8D0FC34B5921}" presName="rect1" presStyleLbl="alignAcc1" presStyleIdx="0" presStyleCnt="3"/>
      <dgm:spPr/>
      <dgm:t>
        <a:bodyPr/>
        <a:lstStyle/>
        <a:p>
          <a:endParaRPr lang="cs-CZ"/>
        </a:p>
      </dgm:t>
    </dgm:pt>
    <dgm:pt modelId="{37233286-FC40-439E-81F3-7175708C9455}" type="pres">
      <dgm:prSet presAssocID="{BBD632B8-1FC5-4654-A5D5-E9AAB05FE3E1}" presName="vertSpace2" presStyleLbl="node1" presStyleIdx="0" presStyleCnt="3"/>
      <dgm:spPr/>
    </dgm:pt>
    <dgm:pt modelId="{D9FE5D1B-A2D0-431D-9EC5-627D1690C62A}" type="pres">
      <dgm:prSet presAssocID="{BBD632B8-1FC5-4654-A5D5-E9AAB05FE3E1}" presName="circle2" presStyleLbl="node1" presStyleIdx="1" presStyleCnt="3"/>
      <dgm:spPr/>
    </dgm:pt>
    <dgm:pt modelId="{EE2ED81A-CB42-44F8-A40D-4E669C60D615}" type="pres">
      <dgm:prSet presAssocID="{BBD632B8-1FC5-4654-A5D5-E9AAB05FE3E1}" presName="rect2" presStyleLbl="alignAcc1" presStyleIdx="1" presStyleCnt="3"/>
      <dgm:spPr/>
      <dgm:t>
        <a:bodyPr/>
        <a:lstStyle/>
        <a:p>
          <a:endParaRPr lang="cs-CZ"/>
        </a:p>
      </dgm:t>
    </dgm:pt>
    <dgm:pt modelId="{3D7EA36F-CD6B-49B6-B715-B0F9DD9A36EC}" type="pres">
      <dgm:prSet presAssocID="{32C7BB6D-1ADE-4669-A66C-EE25B1CC13C5}" presName="vertSpace3" presStyleLbl="node1" presStyleIdx="1" presStyleCnt="3"/>
      <dgm:spPr/>
    </dgm:pt>
    <dgm:pt modelId="{E3584CDF-158D-4834-9B1B-1D825F1754A0}" type="pres">
      <dgm:prSet presAssocID="{32C7BB6D-1ADE-4669-A66C-EE25B1CC13C5}" presName="circle3" presStyleLbl="node1" presStyleIdx="2" presStyleCnt="3"/>
      <dgm:spPr/>
    </dgm:pt>
    <dgm:pt modelId="{245BF4C4-A176-49AE-BBDA-C45486C1F388}" type="pres">
      <dgm:prSet presAssocID="{32C7BB6D-1ADE-4669-A66C-EE25B1CC13C5}" presName="rect3" presStyleLbl="alignAcc1" presStyleIdx="2" presStyleCnt="3"/>
      <dgm:spPr/>
      <dgm:t>
        <a:bodyPr/>
        <a:lstStyle/>
        <a:p>
          <a:endParaRPr lang="cs-CZ"/>
        </a:p>
      </dgm:t>
    </dgm:pt>
    <dgm:pt modelId="{F2348D5D-7983-4F1A-8394-64FFCB0562E1}" type="pres">
      <dgm:prSet presAssocID="{B820AFF3-099D-4C30-A8E1-8D0FC34B5921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9664E0-4ADA-44F8-9E24-2A303C312D01}" type="pres">
      <dgm:prSet presAssocID="{BBD632B8-1FC5-4654-A5D5-E9AAB05FE3E1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8F4C9-B7AD-4278-8878-C651677476B3}" type="pres">
      <dgm:prSet presAssocID="{32C7BB6D-1ADE-4669-A66C-EE25B1CC13C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5694965-A9C9-4002-BDC5-8B9B1CA02433}" srcId="{33813C69-E9DA-4F2D-BD60-CDFD6A4D0B86}" destId="{BBD632B8-1FC5-4654-A5D5-E9AAB05FE3E1}" srcOrd="1" destOrd="0" parTransId="{3171FF2A-9875-475C-86FD-615A5B6009BB}" sibTransId="{AB3F88B4-C30F-44CD-94F0-9C367F205480}"/>
    <dgm:cxn modelId="{43E8A54C-1127-46AA-A350-17982788218C}" srcId="{33813C69-E9DA-4F2D-BD60-CDFD6A4D0B86}" destId="{32C7BB6D-1ADE-4669-A66C-EE25B1CC13C5}" srcOrd="2" destOrd="0" parTransId="{103A7242-B5F6-46B9-93C0-0425A366112D}" sibTransId="{97F02554-F0A3-4A1A-8D22-C49D35241E0F}"/>
    <dgm:cxn modelId="{31DCA812-CDB6-4499-AA41-305D897B7A08}" type="presOf" srcId="{33813C69-E9DA-4F2D-BD60-CDFD6A4D0B86}" destId="{A0962EF8-F970-4F4D-A091-3B8FB4EEFA52}" srcOrd="0" destOrd="0" presId="urn:microsoft.com/office/officeart/2005/8/layout/target3"/>
    <dgm:cxn modelId="{E4060541-5D70-4531-8171-163C6F744989}" srcId="{33813C69-E9DA-4F2D-BD60-CDFD6A4D0B86}" destId="{B820AFF3-099D-4C30-A8E1-8D0FC34B5921}" srcOrd="0" destOrd="0" parTransId="{02C9E7F8-B553-43BD-B6F4-D9827AAC3BC4}" sibTransId="{C3C835AB-984C-4293-8FDC-9B2E306D555B}"/>
    <dgm:cxn modelId="{26DAE3E9-C831-4E4D-8595-77FF145F57D5}" type="presOf" srcId="{B820AFF3-099D-4C30-A8E1-8D0FC34B5921}" destId="{9FCC508A-E5EB-466E-8CBF-4FE1D999AB91}" srcOrd="0" destOrd="0" presId="urn:microsoft.com/office/officeart/2005/8/layout/target3"/>
    <dgm:cxn modelId="{94D4A071-46AE-4D16-8C85-0DB257CD602E}" type="presOf" srcId="{32C7BB6D-1ADE-4669-A66C-EE25B1CC13C5}" destId="{0E28F4C9-B7AD-4278-8878-C651677476B3}" srcOrd="1" destOrd="0" presId="urn:microsoft.com/office/officeart/2005/8/layout/target3"/>
    <dgm:cxn modelId="{EC7E45B6-F081-42B4-8B6B-7E2221379FFA}" type="presOf" srcId="{BBD632B8-1FC5-4654-A5D5-E9AAB05FE3E1}" destId="{EE2ED81A-CB42-44F8-A40D-4E669C60D615}" srcOrd="0" destOrd="0" presId="urn:microsoft.com/office/officeart/2005/8/layout/target3"/>
    <dgm:cxn modelId="{7CCB6877-4A45-49C6-AC68-5FF0198AC0C5}" type="presOf" srcId="{B820AFF3-099D-4C30-A8E1-8D0FC34B5921}" destId="{F2348D5D-7983-4F1A-8394-64FFCB0562E1}" srcOrd="1" destOrd="0" presId="urn:microsoft.com/office/officeart/2005/8/layout/target3"/>
    <dgm:cxn modelId="{2431F915-D4DE-4C95-A464-1C09C1BA1CD6}" type="presOf" srcId="{BBD632B8-1FC5-4654-A5D5-E9AAB05FE3E1}" destId="{E39664E0-4ADA-44F8-9E24-2A303C312D01}" srcOrd="1" destOrd="0" presId="urn:microsoft.com/office/officeart/2005/8/layout/target3"/>
    <dgm:cxn modelId="{AEBE9AA4-A165-4880-BCA4-65B4540B62B9}" type="presOf" srcId="{32C7BB6D-1ADE-4669-A66C-EE25B1CC13C5}" destId="{245BF4C4-A176-49AE-BBDA-C45486C1F388}" srcOrd="0" destOrd="0" presId="urn:microsoft.com/office/officeart/2005/8/layout/target3"/>
    <dgm:cxn modelId="{63586361-4BEE-4877-990C-0ADDB65DB5B4}" type="presParOf" srcId="{A0962EF8-F970-4F4D-A091-3B8FB4EEFA52}" destId="{98162E22-1FC3-4B48-946E-E3CEC5478094}" srcOrd="0" destOrd="0" presId="urn:microsoft.com/office/officeart/2005/8/layout/target3"/>
    <dgm:cxn modelId="{C3C08C77-E50E-42E3-8411-D1B4C3381654}" type="presParOf" srcId="{A0962EF8-F970-4F4D-A091-3B8FB4EEFA52}" destId="{D48BCF0B-DDEF-4C90-AB83-3342CDE2CD94}" srcOrd="1" destOrd="0" presId="urn:microsoft.com/office/officeart/2005/8/layout/target3"/>
    <dgm:cxn modelId="{195C0557-07C5-4631-978F-3634F3CBBB24}" type="presParOf" srcId="{A0962EF8-F970-4F4D-A091-3B8FB4EEFA52}" destId="{9FCC508A-E5EB-466E-8CBF-4FE1D999AB91}" srcOrd="2" destOrd="0" presId="urn:microsoft.com/office/officeart/2005/8/layout/target3"/>
    <dgm:cxn modelId="{2F9AE31C-36E2-440B-9EB5-87DF6ED5DA65}" type="presParOf" srcId="{A0962EF8-F970-4F4D-A091-3B8FB4EEFA52}" destId="{37233286-FC40-439E-81F3-7175708C9455}" srcOrd="3" destOrd="0" presId="urn:microsoft.com/office/officeart/2005/8/layout/target3"/>
    <dgm:cxn modelId="{7F57C8BA-4247-4C26-97D9-C10E54E4C674}" type="presParOf" srcId="{A0962EF8-F970-4F4D-A091-3B8FB4EEFA52}" destId="{D9FE5D1B-A2D0-431D-9EC5-627D1690C62A}" srcOrd="4" destOrd="0" presId="urn:microsoft.com/office/officeart/2005/8/layout/target3"/>
    <dgm:cxn modelId="{1FC29478-513E-436C-9F32-9CE964C62EDC}" type="presParOf" srcId="{A0962EF8-F970-4F4D-A091-3B8FB4EEFA52}" destId="{EE2ED81A-CB42-44F8-A40D-4E669C60D615}" srcOrd="5" destOrd="0" presId="urn:microsoft.com/office/officeart/2005/8/layout/target3"/>
    <dgm:cxn modelId="{C55A3B39-AEF0-4BE9-9BA5-EFFC5FF3E032}" type="presParOf" srcId="{A0962EF8-F970-4F4D-A091-3B8FB4EEFA52}" destId="{3D7EA36F-CD6B-49B6-B715-B0F9DD9A36EC}" srcOrd="6" destOrd="0" presId="urn:microsoft.com/office/officeart/2005/8/layout/target3"/>
    <dgm:cxn modelId="{929B1829-5955-474F-9C42-4687FD456953}" type="presParOf" srcId="{A0962EF8-F970-4F4D-A091-3B8FB4EEFA52}" destId="{E3584CDF-158D-4834-9B1B-1D825F1754A0}" srcOrd="7" destOrd="0" presId="urn:microsoft.com/office/officeart/2005/8/layout/target3"/>
    <dgm:cxn modelId="{732EBBC1-6505-408F-908F-1FD97371D0A6}" type="presParOf" srcId="{A0962EF8-F970-4F4D-A091-3B8FB4EEFA52}" destId="{245BF4C4-A176-49AE-BBDA-C45486C1F388}" srcOrd="8" destOrd="0" presId="urn:microsoft.com/office/officeart/2005/8/layout/target3"/>
    <dgm:cxn modelId="{97A3459B-C9D7-4C72-BF9F-AA31579D2E2C}" type="presParOf" srcId="{A0962EF8-F970-4F4D-A091-3B8FB4EEFA52}" destId="{F2348D5D-7983-4F1A-8394-64FFCB0562E1}" srcOrd="9" destOrd="0" presId="urn:microsoft.com/office/officeart/2005/8/layout/target3"/>
    <dgm:cxn modelId="{0A2BCCA5-5081-405F-B575-41B5B3716965}" type="presParOf" srcId="{A0962EF8-F970-4F4D-A091-3B8FB4EEFA52}" destId="{E39664E0-4ADA-44F8-9E24-2A303C312D01}" srcOrd="10" destOrd="0" presId="urn:microsoft.com/office/officeart/2005/8/layout/target3"/>
    <dgm:cxn modelId="{A85C433F-C0C1-406F-8503-41AF76D4CFBF}" type="presParOf" srcId="{A0962EF8-F970-4F4D-A091-3B8FB4EEFA52}" destId="{0E28F4C9-B7AD-4278-8878-C651677476B3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DC9637-2D8C-439A-9A59-5115CB15A17B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0661AD-70B2-448B-B0B6-3207C6C00CDA}">
      <dgm:prSet custT="1"/>
      <dgm:spPr/>
      <dgm:t>
        <a:bodyPr/>
        <a:lstStyle/>
        <a:p>
          <a:pPr rtl="0"/>
          <a:r>
            <a:rPr lang="cs-CZ" sz="1800" dirty="0" smtClean="0"/>
            <a:t>219.   Nejvyšší zásadou sociální nauky církve je tvrzení, že </a:t>
          </a:r>
          <a:r>
            <a:rPr lang="cs-CZ" sz="1800" b="1" dirty="0" smtClean="0"/>
            <a:t>jednotliví lidé jsou základem, účinnou příčinou a cílem každého společenského zřízení;</a:t>
          </a:r>
          <a:r>
            <a:rPr lang="cs-CZ" sz="1800" dirty="0" smtClean="0"/>
            <a:t> lidé od přírody obdaření společenskou povahou a zároveň povolaní k vyššímu řádu, který přirozenost přesahuje a pozvedá.</a:t>
          </a:r>
          <a:endParaRPr lang="cs-CZ" sz="1800" dirty="0"/>
        </a:p>
      </dgm:t>
    </dgm:pt>
    <dgm:pt modelId="{3DD6CAA7-9660-41BA-BA07-E64B9ED20951}" type="parTrans" cxnId="{5AB0F0B8-3FB6-4A5F-991B-84AB21B3D3FE}">
      <dgm:prSet/>
      <dgm:spPr/>
      <dgm:t>
        <a:bodyPr/>
        <a:lstStyle/>
        <a:p>
          <a:endParaRPr lang="cs-CZ" sz="2000"/>
        </a:p>
      </dgm:t>
    </dgm:pt>
    <dgm:pt modelId="{D81EC4E3-0AAA-4479-8E91-DA3B6AB473BC}" type="sibTrans" cxnId="{5AB0F0B8-3FB6-4A5F-991B-84AB21B3D3FE}">
      <dgm:prSet/>
      <dgm:spPr/>
      <dgm:t>
        <a:bodyPr/>
        <a:lstStyle/>
        <a:p>
          <a:endParaRPr lang="cs-CZ" sz="2000"/>
        </a:p>
      </dgm:t>
    </dgm:pt>
    <dgm:pt modelId="{1FB326C4-36AD-4BEC-A6B1-5310E40A69CD}">
      <dgm:prSet custT="1"/>
      <dgm:spPr/>
      <dgm:t>
        <a:bodyPr/>
        <a:lstStyle/>
        <a:p>
          <a:pPr rtl="0"/>
          <a:r>
            <a:rPr lang="cs-CZ" sz="1600" dirty="0" smtClean="0"/>
            <a:t>220.   Tento nejvyšší princip je nosný a chrání nedotknutelnou důstojnost lidské osoby. </a:t>
          </a:r>
          <a:r>
            <a:rPr lang="cs-CZ" sz="1600" b="1" dirty="0" smtClean="0"/>
            <a:t>Na jeho základě vybudovala církev, především v posledních sto letech, za spolupráce učenců z řad kněží i laiků, svou rozsáhlou sociální nauku. </a:t>
          </a:r>
          <a:r>
            <a:rPr lang="cs-CZ" sz="1600" dirty="0" smtClean="0"/>
            <a:t>Podle ní mají být uspořádány lidské vztahy ve shodě s všeobecnými zásadami vyplývajícími z konkrétních okolností a zvláštní povahy každé doby. Tyto normy křesťanské sociální nauky mohou tudíž být přijaty všemi lidmi.</a:t>
          </a:r>
          <a:endParaRPr lang="cs-CZ" sz="1600" dirty="0"/>
        </a:p>
      </dgm:t>
    </dgm:pt>
    <dgm:pt modelId="{23836861-D175-44E9-9923-134E9FB154FE}" type="parTrans" cxnId="{CDA303EE-8313-4A2C-84FB-DF08CB811433}">
      <dgm:prSet/>
      <dgm:spPr/>
      <dgm:t>
        <a:bodyPr/>
        <a:lstStyle/>
        <a:p>
          <a:endParaRPr lang="cs-CZ" sz="2000"/>
        </a:p>
      </dgm:t>
    </dgm:pt>
    <dgm:pt modelId="{97702EDC-A800-4FC6-8EBC-E85C7844A1A2}" type="sibTrans" cxnId="{CDA303EE-8313-4A2C-84FB-DF08CB811433}">
      <dgm:prSet/>
      <dgm:spPr/>
      <dgm:t>
        <a:bodyPr/>
        <a:lstStyle/>
        <a:p>
          <a:endParaRPr lang="cs-CZ" sz="2000"/>
        </a:p>
      </dgm:t>
    </dgm:pt>
    <dgm:pt modelId="{57330A38-C65C-4658-A04B-B395055D57D2}" type="pres">
      <dgm:prSet presAssocID="{91DC9637-2D8C-439A-9A59-5115CB15A17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F78FA93-2D82-4FE5-8B9F-0CB3CCD2F2BC}" type="pres">
      <dgm:prSet presAssocID="{DA0661AD-70B2-448B-B0B6-3207C6C00CDA}" presName="circle1" presStyleLbl="node1" presStyleIdx="0" presStyleCnt="2"/>
      <dgm:spPr/>
    </dgm:pt>
    <dgm:pt modelId="{CBC406DB-BBB5-431D-82C1-0CDD604FAA3D}" type="pres">
      <dgm:prSet presAssocID="{DA0661AD-70B2-448B-B0B6-3207C6C00CDA}" presName="space" presStyleCnt="0"/>
      <dgm:spPr/>
    </dgm:pt>
    <dgm:pt modelId="{3A98C650-5F6E-4150-A651-DD6117B4EFF7}" type="pres">
      <dgm:prSet presAssocID="{DA0661AD-70B2-448B-B0B6-3207C6C00CDA}" presName="rect1" presStyleLbl="alignAcc1" presStyleIdx="0" presStyleCnt="2"/>
      <dgm:spPr/>
      <dgm:t>
        <a:bodyPr/>
        <a:lstStyle/>
        <a:p>
          <a:endParaRPr lang="cs-CZ"/>
        </a:p>
      </dgm:t>
    </dgm:pt>
    <dgm:pt modelId="{FE275A4C-01A4-4A1C-AF65-C3EDED0BDD9B}" type="pres">
      <dgm:prSet presAssocID="{1FB326C4-36AD-4BEC-A6B1-5310E40A69CD}" presName="vertSpace2" presStyleLbl="node1" presStyleIdx="0" presStyleCnt="2"/>
      <dgm:spPr/>
    </dgm:pt>
    <dgm:pt modelId="{8110314E-44F5-4240-9FB0-31715C9467D9}" type="pres">
      <dgm:prSet presAssocID="{1FB326C4-36AD-4BEC-A6B1-5310E40A69CD}" presName="circle2" presStyleLbl="node1" presStyleIdx="1" presStyleCnt="2"/>
      <dgm:spPr/>
    </dgm:pt>
    <dgm:pt modelId="{917638BD-1CAE-4F68-BC16-69A5424DFB1F}" type="pres">
      <dgm:prSet presAssocID="{1FB326C4-36AD-4BEC-A6B1-5310E40A69CD}" presName="rect2" presStyleLbl="alignAcc1" presStyleIdx="1" presStyleCnt="2"/>
      <dgm:spPr/>
      <dgm:t>
        <a:bodyPr/>
        <a:lstStyle/>
        <a:p>
          <a:endParaRPr lang="cs-CZ"/>
        </a:p>
      </dgm:t>
    </dgm:pt>
    <dgm:pt modelId="{4BB043E2-E397-4A02-A88F-805114554BC5}" type="pres">
      <dgm:prSet presAssocID="{DA0661AD-70B2-448B-B0B6-3207C6C00CDA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EC5EFF-46D2-43CE-BC45-FD2601649BD8}" type="pres">
      <dgm:prSet presAssocID="{1FB326C4-36AD-4BEC-A6B1-5310E40A69C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A303EE-8313-4A2C-84FB-DF08CB811433}" srcId="{91DC9637-2D8C-439A-9A59-5115CB15A17B}" destId="{1FB326C4-36AD-4BEC-A6B1-5310E40A69CD}" srcOrd="1" destOrd="0" parTransId="{23836861-D175-44E9-9923-134E9FB154FE}" sibTransId="{97702EDC-A800-4FC6-8EBC-E85C7844A1A2}"/>
    <dgm:cxn modelId="{8E401D56-BA3A-4508-A0A6-202427FD3C13}" type="presOf" srcId="{DA0661AD-70B2-448B-B0B6-3207C6C00CDA}" destId="{3A98C650-5F6E-4150-A651-DD6117B4EFF7}" srcOrd="0" destOrd="0" presId="urn:microsoft.com/office/officeart/2005/8/layout/target3"/>
    <dgm:cxn modelId="{B60B03BA-E785-44B2-B1A8-26019D83C9B2}" type="presOf" srcId="{1FB326C4-36AD-4BEC-A6B1-5310E40A69CD}" destId="{6EEC5EFF-46D2-43CE-BC45-FD2601649BD8}" srcOrd="1" destOrd="0" presId="urn:microsoft.com/office/officeart/2005/8/layout/target3"/>
    <dgm:cxn modelId="{EF18CF69-B780-4BFD-B443-D50C8FB2073D}" type="presOf" srcId="{DA0661AD-70B2-448B-B0B6-3207C6C00CDA}" destId="{4BB043E2-E397-4A02-A88F-805114554BC5}" srcOrd="1" destOrd="0" presId="urn:microsoft.com/office/officeart/2005/8/layout/target3"/>
    <dgm:cxn modelId="{5AB0F0B8-3FB6-4A5F-991B-84AB21B3D3FE}" srcId="{91DC9637-2D8C-439A-9A59-5115CB15A17B}" destId="{DA0661AD-70B2-448B-B0B6-3207C6C00CDA}" srcOrd="0" destOrd="0" parTransId="{3DD6CAA7-9660-41BA-BA07-E64B9ED20951}" sibTransId="{D81EC4E3-0AAA-4479-8E91-DA3B6AB473BC}"/>
    <dgm:cxn modelId="{9BDCC338-032D-4B29-933C-40B51BE1C208}" type="presOf" srcId="{1FB326C4-36AD-4BEC-A6B1-5310E40A69CD}" destId="{917638BD-1CAE-4F68-BC16-69A5424DFB1F}" srcOrd="0" destOrd="0" presId="urn:microsoft.com/office/officeart/2005/8/layout/target3"/>
    <dgm:cxn modelId="{016CEF63-B8E2-47F0-909C-D0F02D2A8857}" type="presOf" srcId="{91DC9637-2D8C-439A-9A59-5115CB15A17B}" destId="{57330A38-C65C-4658-A04B-B395055D57D2}" srcOrd="0" destOrd="0" presId="urn:microsoft.com/office/officeart/2005/8/layout/target3"/>
    <dgm:cxn modelId="{CFF68AD5-63E4-43B9-92A0-EE587724744D}" type="presParOf" srcId="{57330A38-C65C-4658-A04B-B395055D57D2}" destId="{7F78FA93-2D82-4FE5-8B9F-0CB3CCD2F2BC}" srcOrd="0" destOrd="0" presId="urn:microsoft.com/office/officeart/2005/8/layout/target3"/>
    <dgm:cxn modelId="{598C06EB-05CA-4E9C-B8C4-A5A21D0FAC18}" type="presParOf" srcId="{57330A38-C65C-4658-A04B-B395055D57D2}" destId="{CBC406DB-BBB5-431D-82C1-0CDD604FAA3D}" srcOrd="1" destOrd="0" presId="urn:microsoft.com/office/officeart/2005/8/layout/target3"/>
    <dgm:cxn modelId="{84736110-B616-4C16-A740-A794C436167C}" type="presParOf" srcId="{57330A38-C65C-4658-A04B-B395055D57D2}" destId="{3A98C650-5F6E-4150-A651-DD6117B4EFF7}" srcOrd="2" destOrd="0" presId="urn:microsoft.com/office/officeart/2005/8/layout/target3"/>
    <dgm:cxn modelId="{D712956C-562B-49AF-BF3A-D39D4E31E1B7}" type="presParOf" srcId="{57330A38-C65C-4658-A04B-B395055D57D2}" destId="{FE275A4C-01A4-4A1C-AF65-C3EDED0BDD9B}" srcOrd="3" destOrd="0" presId="urn:microsoft.com/office/officeart/2005/8/layout/target3"/>
    <dgm:cxn modelId="{25E5E59D-6B40-4285-B8CA-E05CA159AE32}" type="presParOf" srcId="{57330A38-C65C-4658-A04B-B395055D57D2}" destId="{8110314E-44F5-4240-9FB0-31715C9467D9}" srcOrd="4" destOrd="0" presId="urn:microsoft.com/office/officeart/2005/8/layout/target3"/>
    <dgm:cxn modelId="{AF173C73-33D5-41B9-94F0-C6AE121078E8}" type="presParOf" srcId="{57330A38-C65C-4658-A04B-B395055D57D2}" destId="{917638BD-1CAE-4F68-BC16-69A5424DFB1F}" srcOrd="5" destOrd="0" presId="urn:microsoft.com/office/officeart/2005/8/layout/target3"/>
    <dgm:cxn modelId="{DFAE1D6C-55BB-415F-9673-A031B3C3093B}" type="presParOf" srcId="{57330A38-C65C-4658-A04B-B395055D57D2}" destId="{4BB043E2-E397-4A02-A88F-805114554BC5}" srcOrd="6" destOrd="0" presId="urn:microsoft.com/office/officeart/2005/8/layout/target3"/>
    <dgm:cxn modelId="{F94E3A64-572E-4BB1-A593-3FADCD03F37D}" type="presParOf" srcId="{57330A38-C65C-4658-A04B-B395055D57D2}" destId="{6EEC5EFF-46D2-43CE-BC45-FD2601649BD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465554-3483-4F40-B71C-25A8DAF26E0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cs-CZ"/>
        </a:p>
      </dgm:t>
    </dgm:pt>
    <dgm:pt modelId="{E3A89802-93DA-4C5F-ADB8-F75FA1415D06}">
      <dgm:prSet/>
      <dgm:spPr/>
      <dgm:t>
        <a:bodyPr/>
        <a:lstStyle/>
        <a:p>
          <a:pPr rtl="0"/>
          <a:r>
            <a:rPr lang="cs-CZ" dirty="0" smtClean="0"/>
            <a:t>Mají-li být práva každého člověka účinně chráněna, je potřebná moc, která je stanoví v rámci právního řádu a jejich nedodržování spojí se sankcemi. </a:t>
          </a:r>
          <a:endParaRPr lang="cs-CZ" dirty="0"/>
        </a:p>
      </dgm:t>
    </dgm:pt>
    <dgm:pt modelId="{445DC958-A939-42DF-B8CF-8031001E50B5}" type="parTrans" cxnId="{81105D34-21B1-41EA-A22B-E4480B160C85}">
      <dgm:prSet/>
      <dgm:spPr/>
      <dgm:t>
        <a:bodyPr/>
        <a:lstStyle/>
        <a:p>
          <a:endParaRPr lang="cs-CZ"/>
        </a:p>
      </dgm:t>
    </dgm:pt>
    <dgm:pt modelId="{710B2F0A-D268-4A94-8152-EF14BDC4ABDF}" type="sibTrans" cxnId="{81105D34-21B1-41EA-A22B-E4480B160C85}">
      <dgm:prSet/>
      <dgm:spPr/>
      <dgm:t>
        <a:bodyPr/>
        <a:lstStyle/>
        <a:p>
          <a:endParaRPr lang="cs-CZ"/>
        </a:p>
      </dgm:t>
    </dgm:pt>
    <dgm:pt modelId="{CED3C5A5-092B-4A39-9339-44943C92647B}">
      <dgm:prSet/>
      <dgm:spPr/>
      <dgm:t>
        <a:bodyPr/>
        <a:lstStyle/>
        <a:p>
          <a:pPr rtl="0"/>
          <a:r>
            <a:rPr lang="cs-CZ" dirty="0" smtClean="0"/>
            <a:t>Proto je v zájmu každého člověka, aby existovaly instituce, z nichž nejdůležitější je stát: člověk je „živočich politický“ (</a:t>
          </a:r>
          <a:r>
            <a:rPr lang="cs-CZ" i="1" dirty="0" err="1" smtClean="0"/>
            <a:t>zóon</a:t>
          </a:r>
          <a:r>
            <a:rPr lang="cs-CZ" i="1" dirty="0" smtClean="0"/>
            <a:t> </a:t>
          </a:r>
          <a:r>
            <a:rPr lang="cs-CZ" i="1" dirty="0" err="1" smtClean="0"/>
            <a:t>politikon</a:t>
          </a:r>
          <a:r>
            <a:rPr lang="cs-CZ" i="1" dirty="0" smtClean="0"/>
            <a:t> </a:t>
          </a:r>
          <a:r>
            <a:rPr lang="cs-CZ" dirty="0" smtClean="0"/>
            <a:t>– Aristoteles). </a:t>
          </a:r>
          <a:endParaRPr lang="cs-CZ" dirty="0"/>
        </a:p>
      </dgm:t>
    </dgm:pt>
    <dgm:pt modelId="{545AA15C-3C3E-440C-ABAC-52EA11D60577}" type="parTrans" cxnId="{43122EBA-894A-4D56-A9F6-EFAC88FFE0E2}">
      <dgm:prSet/>
      <dgm:spPr/>
      <dgm:t>
        <a:bodyPr/>
        <a:lstStyle/>
        <a:p>
          <a:endParaRPr lang="cs-CZ"/>
        </a:p>
      </dgm:t>
    </dgm:pt>
    <dgm:pt modelId="{77F9A77D-3911-42E7-A5AA-4E089CAF4042}" type="sibTrans" cxnId="{43122EBA-894A-4D56-A9F6-EFAC88FFE0E2}">
      <dgm:prSet/>
      <dgm:spPr/>
      <dgm:t>
        <a:bodyPr/>
        <a:lstStyle/>
        <a:p>
          <a:endParaRPr lang="cs-CZ"/>
        </a:p>
      </dgm:t>
    </dgm:pt>
    <dgm:pt modelId="{FBC234E7-FD15-4DAC-897B-EA0467EDD5C1}">
      <dgm:prSet/>
      <dgm:spPr/>
      <dgm:t>
        <a:bodyPr/>
        <a:lstStyle/>
        <a:p>
          <a:pPr rtl="0"/>
          <a:r>
            <a:rPr lang="cs-CZ" dirty="0" smtClean="0"/>
            <a:t>„Rada chytrosti“: jelikož přiznání a zaručení základních podmínek lidství je pro každého člověka výhodné, je třeba, aby lidé uzavřeli vzájemnou smlouvu zakládající právo a stát („</a:t>
          </a:r>
          <a:r>
            <a:rPr lang="cs-CZ" i="1" dirty="0" smtClean="0"/>
            <a:t>teorie smlouvy“</a:t>
          </a:r>
          <a:r>
            <a:rPr lang="cs-CZ" dirty="0" smtClean="0"/>
            <a:t>).</a:t>
          </a:r>
          <a:endParaRPr lang="cs-CZ" dirty="0"/>
        </a:p>
      </dgm:t>
    </dgm:pt>
    <dgm:pt modelId="{F763215E-2859-4C17-B994-B81C45822449}" type="parTrans" cxnId="{266797B7-B7C5-4C84-A6C4-7F91745A8C61}">
      <dgm:prSet/>
      <dgm:spPr/>
      <dgm:t>
        <a:bodyPr/>
        <a:lstStyle/>
        <a:p>
          <a:endParaRPr lang="cs-CZ"/>
        </a:p>
      </dgm:t>
    </dgm:pt>
    <dgm:pt modelId="{90097682-9829-465A-9DB7-5139DF200655}" type="sibTrans" cxnId="{266797B7-B7C5-4C84-A6C4-7F91745A8C61}">
      <dgm:prSet/>
      <dgm:spPr/>
      <dgm:t>
        <a:bodyPr/>
        <a:lstStyle/>
        <a:p>
          <a:endParaRPr lang="cs-CZ"/>
        </a:p>
      </dgm:t>
    </dgm:pt>
    <dgm:pt modelId="{49D57377-B582-4B36-8899-522CFFF52BFC}">
      <dgm:prSet/>
      <dgm:spPr/>
      <dgm:t>
        <a:bodyPr/>
        <a:lstStyle/>
        <a:p>
          <a:pPr rtl="0"/>
          <a:r>
            <a:rPr lang="cs-CZ" dirty="0" smtClean="0"/>
            <a:t>„Mravní imperativ“ (Kant): jelikož důstojnost osoby vyžaduje uznání a úctu kategoricky, tj. nezávisle na subjektivních výhodách, je třeba se řídit zlatým pravidlem: „Co nechceš, aby ti činili druzí, nečiň ty jim.“</a:t>
          </a:r>
          <a:endParaRPr lang="cs-CZ" dirty="0"/>
        </a:p>
      </dgm:t>
    </dgm:pt>
    <dgm:pt modelId="{13CFA072-9EA2-4671-959B-F3B330BBE2AB}" type="parTrans" cxnId="{2984FCAB-74CD-4197-A942-E4027BCC3363}">
      <dgm:prSet/>
      <dgm:spPr/>
      <dgm:t>
        <a:bodyPr/>
        <a:lstStyle/>
        <a:p>
          <a:endParaRPr lang="cs-CZ"/>
        </a:p>
      </dgm:t>
    </dgm:pt>
    <dgm:pt modelId="{F800B64A-3C81-43F9-9B1B-F26C2AB09C99}" type="sibTrans" cxnId="{2984FCAB-74CD-4197-A942-E4027BCC3363}">
      <dgm:prSet/>
      <dgm:spPr/>
      <dgm:t>
        <a:bodyPr/>
        <a:lstStyle/>
        <a:p>
          <a:endParaRPr lang="cs-CZ"/>
        </a:p>
      </dgm:t>
    </dgm:pt>
    <dgm:pt modelId="{0C2790BC-962A-4B95-8BB3-D55318D16625}" type="pres">
      <dgm:prSet presAssocID="{A0465554-3483-4F40-B71C-25A8DAF26E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17001A-A9AF-4D50-88B2-37D4B4F8895D}" type="pres">
      <dgm:prSet presAssocID="{E3A89802-93DA-4C5F-ADB8-F75FA1415D0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96CFE8-F4A3-4EB5-A83A-66BE2C1D8523}" type="pres">
      <dgm:prSet presAssocID="{710B2F0A-D268-4A94-8152-EF14BDC4ABDF}" presName="spacer" presStyleCnt="0"/>
      <dgm:spPr/>
    </dgm:pt>
    <dgm:pt modelId="{B90336A0-40BA-4373-87A0-489CB8B38E89}" type="pres">
      <dgm:prSet presAssocID="{CED3C5A5-092B-4A39-9339-44943C92647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56CD55-D35C-4B0C-B832-FFFA0564B05D}" type="pres">
      <dgm:prSet presAssocID="{77F9A77D-3911-42E7-A5AA-4E089CAF4042}" presName="spacer" presStyleCnt="0"/>
      <dgm:spPr/>
    </dgm:pt>
    <dgm:pt modelId="{6D062D0F-3352-46BA-A483-D5384DF9DBEB}" type="pres">
      <dgm:prSet presAssocID="{FBC234E7-FD15-4DAC-897B-EA0467EDD5C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4EE771-33E2-401E-9B5A-ED69AD7E1C1E}" type="pres">
      <dgm:prSet presAssocID="{90097682-9829-465A-9DB7-5139DF200655}" presName="spacer" presStyleCnt="0"/>
      <dgm:spPr/>
    </dgm:pt>
    <dgm:pt modelId="{8A8553EF-A939-4924-A517-A30ACA68D8A4}" type="pres">
      <dgm:prSet presAssocID="{49D57377-B582-4B36-8899-522CFFF52BF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84FCAB-74CD-4197-A942-E4027BCC3363}" srcId="{A0465554-3483-4F40-B71C-25A8DAF26E09}" destId="{49D57377-B582-4B36-8899-522CFFF52BFC}" srcOrd="3" destOrd="0" parTransId="{13CFA072-9EA2-4671-959B-F3B330BBE2AB}" sibTransId="{F800B64A-3C81-43F9-9B1B-F26C2AB09C99}"/>
    <dgm:cxn modelId="{81105D34-21B1-41EA-A22B-E4480B160C85}" srcId="{A0465554-3483-4F40-B71C-25A8DAF26E09}" destId="{E3A89802-93DA-4C5F-ADB8-F75FA1415D06}" srcOrd="0" destOrd="0" parTransId="{445DC958-A939-42DF-B8CF-8031001E50B5}" sibTransId="{710B2F0A-D268-4A94-8152-EF14BDC4ABDF}"/>
    <dgm:cxn modelId="{2FFC0035-DB30-4F4A-8630-50F574F7BF3C}" type="presOf" srcId="{49D57377-B582-4B36-8899-522CFFF52BFC}" destId="{8A8553EF-A939-4924-A517-A30ACA68D8A4}" srcOrd="0" destOrd="0" presId="urn:microsoft.com/office/officeart/2005/8/layout/vList2"/>
    <dgm:cxn modelId="{067059E3-C0FB-4AD2-B704-12B0FBE51E69}" type="presOf" srcId="{E3A89802-93DA-4C5F-ADB8-F75FA1415D06}" destId="{1717001A-A9AF-4D50-88B2-37D4B4F8895D}" srcOrd="0" destOrd="0" presId="urn:microsoft.com/office/officeart/2005/8/layout/vList2"/>
    <dgm:cxn modelId="{266797B7-B7C5-4C84-A6C4-7F91745A8C61}" srcId="{A0465554-3483-4F40-B71C-25A8DAF26E09}" destId="{FBC234E7-FD15-4DAC-897B-EA0467EDD5C1}" srcOrd="2" destOrd="0" parTransId="{F763215E-2859-4C17-B994-B81C45822449}" sibTransId="{90097682-9829-465A-9DB7-5139DF200655}"/>
    <dgm:cxn modelId="{F97AE2A6-C544-4A9E-99D4-98F1B5F288DB}" type="presOf" srcId="{A0465554-3483-4F40-B71C-25A8DAF26E09}" destId="{0C2790BC-962A-4B95-8BB3-D55318D16625}" srcOrd="0" destOrd="0" presId="urn:microsoft.com/office/officeart/2005/8/layout/vList2"/>
    <dgm:cxn modelId="{43122EBA-894A-4D56-A9F6-EFAC88FFE0E2}" srcId="{A0465554-3483-4F40-B71C-25A8DAF26E09}" destId="{CED3C5A5-092B-4A39-9339-44943C92647B}" srcOrd="1" destOrd="0" parTransId="{545AA15C-3C3E-440C-ABAC-52EA11D60577}" sibTransId="{77F9A77D-3911-42E7-A5AA-4E089CAF4042}"/>
    <dgm:cxn modelId="{1D97896F-94E3-4876-82C9-AC378112EC53}" type="presOf" srcId="{FBC234E7-FD15-4DAC-897B-EA0467EDD5C1}" destId="{6D062D0F-3352-46BA-A483-D5384DF9DBEB}" srcOrd="0" destOrd="0" presId="urn:microsoft.com/office/officeart/2005/8/layout/vList2"/>
    <dgm:cxn modelId="{429B33FF-D26B-4817-81E7-A58FD29867F0}" type="presOf" srcId="{CED3C5A5-092B-4A39-9339-44943C92647B}" destId="{B90336A0-40BA-4373-87A0-489CB8B38E89}" srcOrd="0" destOrd="0" presId="urn:microsoft.com/office/officeart/2005/8/layout/vList2"/>
    <dgm:cxn modelId="{7A5E5EB9-39E8-4A1F-9AC0-FFA022C3C75E}" type="presParOf" srcId="{0C2790BC-962A-4B95-8BB3-D55318D16625}" destId="{1717001A-A9AF-4D50-88B2-37D4B4F8895D}" srcOrd="0" destOrd="0" presId="urn:microsoft.com/office/officeart/2005/8/layout/vList2"/>
    <dgm:cxn modelId="{59E8A9BE-3B5C-4F31-B40C-B3964AE29225}" type="presParOf" srcId="{0C2790BC-962A-4B95-8BB3-D55318D16625}" destId="{7D96CFE8-F4A3-4EB5-A83A-66BE2C1D8523}" srcOrd="1" destOrd="0" presId="urn:microsoft.com/office/officeart/2005/8/layout/vList2"/>
    <dgm:cxn modelId="{221A5B47-DED1-4884-A75B-85AAE77D7398}" type="presParOf" srcId="{0C2790BC-962A-4B95-8BB3-D55318D16625}" destId="{B90336A0-40BA-4373-87A0-489CB8B38E89}" srcOrd="2" destOrd="0" presId="urn:microsoft.com/office/officeart/2005/8/layout/vList2"/>
    <dgm:cxn modelId="{A7976D7B-9320-4B4B-806B-DEAAED2B847A}" type="presParOf" srcId="{0C2790BC-962A-4B95-8BB3-D55318D16625}" destId="{EB56CD55-D35C-4B0C-B832-FFFA0564B05D}" srcOrd="3" destOrd="0" presId="urn:microsoft.com/office/officeart/2005/8/layout/vList2"/>
    <dgm:cxn modelId="{184AD7BE-31C5-42E7-8433-902F52803692}" type="presParOf" srcId="{0C2790BC-962A-4B95-8BB3-D55318D16625}" destId="{6D062D0F-3352-46BA-A483-D5384DF9DBEB}" srcOrd="4" destOrd="0" presId="urn:microsoft.com/office/officeart/2005/8/layout/vList2"/>
    <dgm:cxn modelId="{A3977A5C-8A2A-46A5-9170-9EFCB27186E7}" type="presParOf" srcId="{0C2790BC-962A-4B95-8BB3-D55318D16625}" destId="{FE4EE771-33E2-401E-9B5A-ED69AD7E1C1E}" srcOrd="5" destOrd="0" presId="urn:microsoft.com/office/officeart/2005/8/layout/vList2"/>
    <dgm:cxn modelId="{32D7BB85-9504-44FF-A6E4-24BBD1A30D42}" type="presParOf" srcId="{0C2790BC-962A-4B95-8BB3-D55318D16625}" destId="{8A8553EF-A939-4924-A517-A30ACA68D8A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8CD27E-6F6F-4739-931B-7400926B113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53C514D-5C14-4A7A-B286-4E0D3B442FA9}">
      <dgm:prSet/>
      <dgm:spPr/>
      <dgm:t>
        <a:bodyPr/>
        <a:lstStyle/>
        <a:p>
          <a:pPr rtl="0"/>
          <a:r>
            <a:rPr lang="cs-CZ" b="1" dirty="0" smtClean="0"/>
            <a:t>2. </a:t>
          </a:r>
          <a:r>
            <a:rPr lang="cs-CZ" dirty="0" smtClean="0"/>
            <a:t>Tento vatikánský sněm prohlašuje, že </a:t>
          </a:r>
          <a:r>
            <a:rPr lang="cs-CZ" b="1" dirty="0" smtClean="0"/>
            <a:t>lidská osoba má právo na náboženskou svobodu.</a:t>
          </a:r>
          <a:r>
            <a:rPr lang="cs-CZ" dirty="0" smtClean="0"/>
            <a:t> Tato svoboda záleží v tom, že všichni lidé musí být prosti nátlaku jak ze strany jednotlivců, tak ze strany společenských skupin a jakékoli lidské moci, takže nikdo ani nesmí být donucován jednat v oblasti náboženství proti svému svědomí, ani mu nesmí být zabraňováno jednat podle svého svědomí soukromě i veřejně, buď sám nebo spolu s jinými, v náležitých mezích. Mimoto koncil prohlašuje, že </a:t>
          </a:r>
          <a:r>
            <a:rPr lang="cs-CZ" b="1" dirty="0" smtClean="0"/>
            <a:t>právo na náboženskou svobodu je skutečně založeno na důstojnosti lidské osoby</a:t>
          </a:r>
          <a:r>
            <a:rPr lang="cs-CZ" dirty="0" smtClean="0"/>
            <a:t>, jak nám ji dává poznat i zjevené Boží slovo i sám rozum. Toto právo lidské osoby na náboženskou svobodu má být uznáno v právním uspořádání společnosti tak, aby se stalo občanským právem.</a:t>
          </a:r>
          <a:endParaRPr lang="cs-CZ" dirty="0"/>
        </a:p>
      </dgm:t>
    </dgm:pt>
    <dgm:pt modelId="{AFA987BB-1521-45B5-ABCC-CB7D9AE3F632}" type="parTrans" cxnId="{3F7B672B-B01A-462B-B94D-3F11418652C4}">
      <dgm:prSet/>
      <dgm:spPr/>
      <dgm:t>
        <a:bodyPr/>
        <a:lstStyle/>
        <a:p>
          <a:endParaRPr lang="cs-CZ"/>
        </a:p>
      </dgm:t>
    </dgm:pt>
    <dgm:pt modelId="{CE7B7EDE-0326-4211-BCEC-32B52C9F70C3}" type="sibTrans" cxnId="{3F7B672B-B01A-462B-B94D-3F11418652C4}">
      <dgm:prSet/>
      <dgm:spPr/>
      <dgm:t>
        <a:bodyPr/>
        <a:lstStyle/>
        <a:p>
          <a:endParaRPr lang="cs-CZ"/>
        </a:p>
      </dgm:t>
    </dgm:pt>
    <dgm:pt modelId="{80D7F80D-E011-4EBC-A8A7-F8A67B941C17}">
      <dgm:prSet/>
      <dgm:spPr/>
      <dgm:t>
        <a:bodyPr/>
        <a:lstStyle/>
        <a:p>
          <a:pPr rtl="0"/>
          <a:r>
            <a:rPr lang="cs-CZ" b="1" dirty="0" smtClean="0"/>
            <a:t>9. </a:t>
          </a:r>
          <a:r>
            <a:rPr lang="cs-CZ" dirty="0" smtClean="0"/>
            <a:t>To, co tento vatikánský sněm prohlašuje o právu člověka na náboženskou svobodu, </a:t>
          </a:r>
          <a:r>
            <a:rPr lang="cs-CZ" b="1" dirty="0" smtClean="0"/>
            <a:t>má svůj základ v důstojnosti osoby</a:t>
          </a:r>
          <a:r>
            <a:rPr lang="cs-CZ" dirty="0" smtClean="0"/>
            <a:t>, jejíž požadavky dala lidskému rozumu úplněji poznat staletá zkušenost. Avšak toto učení o svobodě má své kořeny v Božím zjevení, a proto je mají křesťané tím svědomitěji zachovávat. Neboť zjevení sice nevyhlašuje výslovně právo na svobodu od vnějšího donucování v oblasti náboženství, avšak vyjevuje důstojnost lidské osoby v její plné šíři, ukazuje Kristovu úctu k svobodě člověka při plnění povinnosti uvěřit Božímu slovu a poučuje nás o duchu, jakého mají učedníci takového Mistra ve všem svém jednání uznávat a následovat. </a:t>
          </a:r>
          <a:endParaRPr lang="cs-CZ" dirty="0"/>
        </a:p>
      </dgm:t>
    </dgm:pt>
    <dgm:pt modelId="{213CD985-59A3-4D43-84CE-3531DC8DA901}" type="parTrans" cxnId="{719C89BF-57DC-4F98-830A-A71E6027480D}">
      <dgm:prSet/>
      <dgm:spPr/>
      <dgm:t>
        <a:bodyPr/>
        <a:lstStyle/>
        <a:p>
          <a:endParaRPr lang="cs-CZ"/>
        </a:p>
      </dgm:t>
    </dgm:pt>
    <dgm:pt modelId="{CD691673-4D03-4577-96E9-D0AA1C274A97}" type="sibTrans" cxnId="{719C89BF-57DC-4F98-830A-A71E6027480D}">
      <dgm:prSet/>
      <dgm:spPr/>
      <dgm:t>
        <a:bodyPr/>
        <a:lstStyle/>
        <a:p>
          <a:endParaRPr lang="cs-CZ"/>
        </a:p>
      </dgm:t>
    </dgm:pt>
    <dgm:pt modelId="{C91E7F86-992C-4B5E-80DE-B69401DB15BC}" type="pres">
      <dgm:prSet presAssocID="{4E8CD27E-6F6F-4739-931B-7400926B113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00CFB07-ADF4-4EA3-AE6A-30CD177E41DD}" type="pres">
      <dgm:prSet presAssocID="{153C514D-5C14-4A7A-B286-4E0D3B442FA9}" presName="circle1" presStyleLbl="node1" presStyleIdx="0" presStyleCnt="2"/>
      <dgm:spPr/>
    </dgm:pt>
    <dgm:pt modelId="{AA3BDF2A-1673-41C1-85C6-C301338029DD}" type="pres">
      <dgm:prSet presAssocID="{153C514D-5C14-4A7A-B286-4E0D3B442FA9}" presName="space" presStyleCnt="0"/>
      <dgm:spPr/>
    </dgm:pt>
    <dgm:pt modelId="{81119079-71C2-4AE9-99A4-035EB3BC6BB3}" type="pres">
      <dgm:prSet presAssocID="{153C514D-5C14-4A7A-B286-4E0D3B442FA9}" presName="rect1" presStyleLbl="alignAcc1" presStyleIdx="0" presStyleCnt="2"/>
      <dgm:spPr/>
      <dgm:t>
        <a:bodyPr/>
        <a:lstStyle/>
        <a:p>
          <a:endParaRPr lang="cs-CZ"/>
        </a:p>
      </dgm:t>
    </dgm:pt>
    <dgm:pt modelId="{B8666C9C-43CB-4F99-B59F-963AC3B87137}" type="pres">
      <dgm:prSet presAssocID="{80D7F80D-E011-4EBC-A8A7-F8A67B941C17}" presName="vertSpace2" presStyleLbl="node1" presStyleIdx="0" presStyleCnt="2"/>
      <dgm:spPr/>
    </dgm:pt>
    <dgm:pt modelId="{F2FFCDFB-E5CD-4512-9ECC-867CA70442A6}" type="pres">
      <dgm:prSet presAssocID="{80D7F80D-E011-4EBC-A8A7-F8A67B941C17}" presName="circle2" presStyleLbl="node1" presStyleIdx="1" presStyleCnt="2"/>
      <dgm:spPr/>
    </dgm:pt>
    <dgm:pt modelId="{46BA458E-B373-41D7-8293-0622189A94E1}" type="pres">
      <dgm:prSet presAssocID="{80D7F80D-E011-4EBC-A8A7-F8A67B941C17}" presName="rect2" presStyleLbl="alignAcc1" presStyleIdx="1" presStyleCnt="2"/>
      <dgm:spPr/>
      <dgm:t>
        <a:bodyPr/>
        <a:lstStyle/>
        <a:p>
          <a:endParaRPr lang="cs-CZ"/>
        </a:p>
      </dgm:t>
    </dgm:pt>
    <dgm:pt modelId="{416932B3-16B7-44ED-B206-220A66FA6889}" type="pres">
      <dgm:prSet presAssocID="{153C514D-5C14-4A7A-B286-4E0D3B442FA9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41EC4F-F1BB-4CF1-B5A1-4F613C6ACED6}" type="pres">
      <dgm:prSet presAssocID="{80D7F80D-E011-4EBC-A8A7-F8A67B941C17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F7B672B-B01A-462B-B94D-3F11418652C4}" srcId="{4E8CD27E-6F6F-4739-931B-7400926B1138}" destId="{153C514D-5C14-4A7A-B286-4E0D3B442FA9}" srcOrd="0" destOrd="0" parTransId="{AFA987BB-1521-45B5-ABCC-CB7D9AE3F632}" sibTransId="{CE7B7EDE-0326-4211-BCEC-32B52C9F70C3}"/>
    <dgm:cxn modelId="{68923E20-10B1-4D04-BF37-841D6F8361DF}" type="presOf" srcId="{4E8CD27E-6F6F-4739-931B-7400926B1138}" destId="{C91E7F86-992C-4B5E-80DE-B69401DB15BC}" srcOrd="0" destOrd="0" presId="urn:microsoft.com/office/officeart/2005/8/layout/target3"/>
    <dgm:cxn modelId="{BE6460E8-48FE-4E94-B083-9E50DEA18B4A}" type="presOf" srcId="{80D7F80D-E011-4EBC-A8A7-F8A67B941C17}" destId="{46BA458E-B373-41D7-8293-0622189A94E1}" srcOrd="0" destOrd="0" presId="urn:microsoft.com/office/officeart/2005/8/layout/target3"/>
    <dgm:cxn modelId="{AAC2B7AC-33B9-48E5-9FD8-B9ED2F05A033}" type="presOf" srcId="{153C514D-5C14-4A7A-B286-4E0D3B442FA9}" destId="{416932B3-16B7-44ED-B206-220A66FA6889}" srcOrd="1" destOrd="0" presId="urn:microsoft.com/office/officeart/2005/8/layout/target3"/>
    <dgm:cxn modelId="{719C89BF-57DC-4F98-830A-A71E6027480D}" srcId="{4E8CD27E-6F6F-4739-931B-7400926B1138}" destId="{80D7F80D-E011-4EBC-A8A7-F8A67B941C17}" srcOrd="1" destOrd="0" parTransId="{213CD985-59A3-4D43-84CE-3531DC8DA901}" sibTransId="{CD691673-4D03-4577-96E9-D0AA1C274A97}"/>
    <dgm:cxn modelId="{B02D5720-4BFC-411F-8E91-E503C83932A9}" type="presOf" srcId="{153C514D-5C14-4A7A-B286-4E0D3B442FA9}" destId="{81119079-71C2-4AE9-99A4-035EB3BC6BB3}" srcOrd="0" destOrd="0" presId="urn:microsoft.com/office/officeart/2005/8/layout/target3"/>
    <dgm:cxn modelId="{9FDC4647-9728-402A-AC04-85449C2273CB}" type="presOf" srcId="{80D7F80D-E011-4EBC-A8A7-F8A67B941C17}" destId="{9B41EC4F-F1BB-4CF1-B5A1-4F613C6ACED6}" srcOrd="1" destOrd="0" presId="urn:microsoft.com/office/officeart/2005/8/layout/target3"/>
    <dgm:cxn modelId="{3CE2D4C9-F07B-49C7-9B80-FD998FE31E4C}" type="presParOf" srcId="{C91E7F86-992C-4B5E-80DE-B69401DB15BC}" destId="{A00CFB07-ADF4-4EA3-AE6A-30CD177E41DD}" srcOrd="0" destOrd="0" presId="urn:microsoft.com/office/officeart/2005/8/layout/target3"/>
    <dgm:cxn modelId="{D7015860-6C06-4E59-8134-2EB3C93010AD}" type="presParOf" srcId="{C91E7F86-992C-4B5E-80DE-B69401DB15BC}" destId="{AA3BDF2A-1673-41C1-85C6-C301338029DD}" srcOrd="1" destOrd="0" presId="urn:microsoft.com/office/officeart/2005/8/layout/target3"/>
    <dgm:cxn modelId="{19CBB51D-DD3C-4963-AB46-DA0F2C19E521}" type="presParOf" srcId="{C91E7F86-992C-4B5E-80DE-B69401DB15BC}" destId="{81119079-71C2-4AE9-99A4-035EB3BC6BB3}" srcOrd="2" destOrd="0" presId="urn:microsoft.com/office/officeart/2005/8/layout/target3"/>
    <dgm:cxn modelId="{8EEAD9C8-2643-40BC-87AE-B10B741F7313}" type="presParOf" srcId="{C91E7F86-992C-4B5E-80DE-B69401DB15BC}" destId="{B8666C9C-43CB-4F99-B59F-963AC3B87137}" srcOrd="3" destOrd="0" presId="urn:microsoft.com/office/officeart/2005/8/layout/target3"/>
    <dgm:cxn modelId="{7086AF4B-7AB4-4F13-9881-0828F0E6949F}" type="presParOf" srcId="{C91E7F86-992C-4B5E-80DE-B69401DB15BC}" destId="{F2FFCDFB-E5CD-4512-9ECC-867CA70442A6}" srcOrd="4" destOrd="0" presId="urn:microsoft.com/office/officeart/2005/8/layout/target3"/>
    <dgm:cxn modelId="{96372E60-99F4-4F18-B002-82E00D7CF84A}" type="presParOf" srcId="{C91E7F86-992C-4B5E-80DE-B69401DB15BC}" destId="{46BA458E-B373-41D7-8293-0622189A94E1}" srcOrd="5" destOrd="0" presId="urn:microsoft.com/office/officeart/2005/8/layout/target3"/>
    <dgm:cxn modelId="{6516F525-9543-4C0A-9E0B-6300FE9C2D7D}" type="presParOf" srcId="{C91E7F86-992C-4B5E-80DE-B69401DB15BC}" destId="{416932B3-16B7-44ED-B206-220A66FA6889}" srcOrd="6" destOrd="0" presId="urn:microsoft.com/office/officeart/2005/8/layout/target3"/>
    <dgm:cxn modelId="{AC61CC5C-69BF-4B4E-A4F9-768957823AEC}" type="presParOf" srcId="{C91E7F86-992C-4B5E-80DE-B69401DB15BC}" destId="{9B41EC4F-F1BB-4CF1-B5A1-4F613C6ACED6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842061-8726-4F78-903C-7598D9D75FA2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0F48E2C5-7AB6-45A6-BDB7-4BC3AF4B82FF}">
      <dgm:prSet custT="1"/>
      <dgm:spPr/>
      <dgm:t>
        <a:bodyPr/>
        <a:lstStyle/>
        <a:p>
          <a:pPr rtl="0"/>
          <a:r>
            <a:rPr lang="cs-CZ" sz="2000" dirty="0" smtClean="0"/>
            <a:t>Všichni křesťané jsou si rovni co do důstojnosti i činnosti</a:t>
          </a:r>
          <a:r>
            <a:rPr lang="cs-CZ" sz="2000" dirty="0" smtClean="0"/>
            <a:t>.</a:t>
          </a:r>
        </a:p>
        <a:p>
          <a:pPr rtl="0"/>
          <a:r>
            <a:rPr lang="cs-CZ" sz="2000" i="1" dirty="0" smtClean="0"/>
            <a:t>Nerovnost moci (laici – klérus): synodální proces 2021 – 2023 </a:t>
          </a:r>
          <a:endParaRPr lang="cs-CZ" sz="2000" i="1" dirty="0"/>
        </a:p>
      </dgm:t>
    </dgm:pt>
    <dgm:pt modelId="{6255AF1C-B819-4676-9329-3F72CB0CE3DD}" type="parTrans" cxnId="{C3C3D742-2507-4CBA-8808-2B60F035A70F}">
      <dgm:prSet/>
      <dgm:spPr/>
      <dgm:t>
        <a:bodyPr/>
        <a:lstStyle/>
        <a:p>
          <a:endParaRPr lang="cs-CZ" sz="2400"/>
        </a:p>
      </dgm:t>
    </dgm:pt>
    <dgm:pt modelId="{BEA486D6-DEE7-4FA8-9A45-83339AD5BE80}" type="sibTrans" cxnId="{C3C3D742-2507-4CBA-8808-2B60F035A70F}">
      <dgm:prSet/>
      <dgm:spPr/>
      <dgm:t>
        <a:bodyPr/>
        <a:lstStyle/>
        <a:p>
          <a:endParaRPr lang="cs-CZ" sz="2400"/>
        </a:p>
      </dgm:t>
    </dgm:pt>
    <dgm:pt modelId="{E0FF048D-20EB-4AE8-8CA7-E93C62D35E44}">
      <dgm:prSet custT="1"/>
      <dgm:spPr/>
      <dgm:t>
        <a:bodyPr/>
        <a:lstStyle/>
        <a:p>
          <a:pPr rtl="0"/>
          <a:r>
            <a:rPr lang="cs-CZ" sz="2000" dirty="0" smtClean="0"/>
            <a:t>Povinnosti: zachovávat společenství s církví, vést svatý život, spolupracovat na šíření evangelia, podřídit se rozhodnutím církevní autority, finančně přispívat na potřeby církve, usilovat o sociální spravedlnost, podporovat chudé.</a:t>
          </a:r>
          <a:endParaRPr lang="cs-CZ" sz="2000" dirty="0"/>
        </a:p>
      </dgm:t>
    </dgm:pt>
    <dgm:pt modelId="{6DFA13BC-31B1-4E4D-A8E5-200D3C669EDE}" type="parTrans" cxnId="{CEBC3073-DA3F-44EA-A1D3-FCB68594C216}">
      <dgm:prSet/>
      <dgm:spPr/>
      <dgm:t>
        <a:bodyPr/>
        <a:lstStyle/>
        <a:p>
          <a:endParaRPr lang="cs-CZ" sz="2400"/>
        </a:p>
      </dgm:t>
    </dgm:pt>
    <dgm:pt modelId="{A14AC48F-53D7-4D07-AE36-FDFA3BDB6C33}" type="sibTrans" cxnId="{CEBC3073-DA3F-44EA-A1D3-FCB68594C216}">
      <dgm:prSet/>
      <dgm:spPr/>
      <dgm:t>
        <a:bodyPr/>
        <a:lstStyle/>
        <a:p>
          <a:endParaRPr lang="cs-CZ" sz="2400"/>
        </a:p>
      </dgm:t>
    </dgm:pt>
    <dgm:pt modelId="{C13C1BDF-83F2-4F41-92AF-A2ADD53BD7A6}">
      <dgm:prSet custT="1"/>
      <dgm:spPr/>
      <dgm:t>
        <a:bodyPr/>
        <a:lstStyle/>
        <a:p>
          <a:pPr rtl="0"/>
          <a:r>
            <a:rPr lang="cs-CZ" sz="2000" dirty="0" smtClean="0"/>
            <a:t>Práva: sdělovat pastýřům své duchovní potřeby i názory na zlepšení církve, dostávat od pastýřů duchovní dobra – slovo a svátosti, sdružovat se, evangelizovat, dostávat křesťanské vzdělání, svobodně bádat v teologických vědách, svobodně si volit životní stav, právo na nedotknutelnost své pověsti a právní ochranu.</a:t>
          </a:r>
          <a:endParaRPr lang="cs-CZ" sz="2000" dirty="0"/>
        </a:p>
      </dgm:t>
    </dgm:pt>
    <dgm:pt modelId="{DF8A5BB6-7115-4A82-8951-A31E70067F63}" type="parTrans" cxnId="{A6C3C512-0536-4CC8-9947-83C51DC66898}">
      <dgm:prSet/>
      <dgm:spPr/>
      <dgm:t>
        <a:bodyPr/>
        <a:lstStyle/>
        <a:p>
          <a:endParaRPr lang="cs-CZ" sz="2400"/>
        </a:p>
      </dgm:t>
    </dgm:pt>
    <dgm:pt modelId="{8B01572D-E876-4D6D-92C5-D096FE8598CA}" type="sibTrans" cxnId="{A6C3C512-0536-4CC8-9947-83C51DC66898}">
      <dgm:prSet/>
      <dgm:spPr/>
      <dgm:t>
        <a:bodyPr/>
        <a:lstStyle/>
        <a:p>
          <a:endParaRPr lang="cs-CZ" sz="2400"/>
        </a:p>
      </dgm:t>
    </dgm:pt>
    <dgm:pt modelId="{8F9C9496-1FBC-49C0-9FF9-3A0C27468DD6}" type="pres">
      <dgm:prSet presAssocID="{D8842061-8726-4F78-903C-7598D9D75F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3A9463-7855-457E-884B-89987BB8DEEE}" type="pres">
      <dgm:prSet presAssocID="{0F48E2C5-7AB6-45A6-BDB7-4BC3AF4B82F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612227-4B5B-4F9E-B462-F2A752ACF469}" type="pres">
      <dgm:prSet presAssocID="{BEA486D6-DEE7-4FA8-9A45-83339AD5BE80}" presName="spacer" presStyleCnt="0"/>
      <dgm:spPr/>
    </dgm:pt>
    <dgm:pt modelId="{0BBD8A61-F471-477E-90CB-9F06B218918A}" type="pres">
      <dgm:prSet presAssocID="{E0FF048D-20EB-4AE8-8CA7-E93C62D35E4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EA8FB2-D619-45E8-91C4-4F84E3B2B7DF}" type="pres">
      <dgm:prSet presAssocID="{A14AC48F-53D7-4D07-AE36-FDFA3BDB6C33}" presName="spacer" presStyleCnt="0"/>
      <dgm:spPr/>
    </dgm:pt>
    <dgm:pt modelId="{D5226445-3DB0-4A76-80FC-46EF2DF7D0EA}" type="pres">
      <dgm:prSet presAssocID="{C13C1BDF-83F2-4F41-92AF-A2ADD53BD7A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DBF92B3-ADA9-4FEE-9325-1E4320CE0348}" type="presOf" srcId="{C13C1BDF-83F2-4F41-92AF-A2ADD53BD7A6}" destId="{D5226445-3DB0-4A76-80FC-46EF2DF7D0EA}" srcOrd="0" destOrd="0" presId="urn:microsoft.com/office/officeart/2005/8/layout/vList2"/>
    <dgm:cxn modelId="{C3C3D742-2507-4CBA-8808-2B60F035A70F}" srcId="{D8842061-8726-4F78-903C-7598D9D75FA2}" destId="{0F48E2C5-7AB6-45A6-BDB7-4BC3AF4B82FF}" srcOrd="0" destOrd="0" parTransId="{6255AF1C-B819-4676-9329-3F72CB0CE3DD}" sibTransId="{BEA486D6-DEE7-4FA8-9A45-83339AD5BE80}"/>
    <dgm:cxn modelId="{EA7226BA-8579-4BA9-AF01-77009EB4D303}" type="presOf" srcId="{E0FF048D-20EB-4AE8-8CA7-E93C62D35E44}" destId="{0BBD8A61-F471-477E-90CB-9F06B218918A}" srcOrd="0" destOrd="0" presId="urn:microsoft.com/office/officeart/2005/8/layout/vList2"/>
    <dgm:cxn modelId="{CD25D594-4485-4CCC-AB77-9C5F5886053D}" type="presOf" srcId="{D8842061-8726-4F78-903C-7598D9D75FA2}" destId="{8F9C9496-1FBC-49C0-9FF9-3A0C27468DD6}" srcOrd="0" destOrd="0" presId="urn:microsoft.com/office/officeart/2005/8/layout/vList2"/>
    <dgm:cxn modelId="{3D87E62D-CEC1-417B-856D-1FF58573C366}" type="presOf" srcId="{0F48E2C5-7AB6-45A6-BDB7-4BC3AF4B82FF}" destId="{EF3A9463-7855-457E-884B-89987BB8DEEE}" srcOrd="0" destOrd="0" presId="urn:microsoft.com/office/officeart/2005/8/layout/vList2"/>
    <dgm:cxn modelId="{CEBC3073-DA3F-44EA-A1D3-FCB68594C216}" srcId="{D8842061-8726-4F78-903C-7598D9D75FA2}" destId="{E0FF048D-20EB-4AE8-8CA7-E93C62D35E44}" srcOrd="1" destOrd="0" parTransId="{6DFA13BC-31B1-4E4D-A8E5-200D3C669EDE}" sibTransId="{A14AC48F-53D7-4D07-AE36-FDFA3BDB6C33}"/>
    <dgm:cxn modelId="{A6C3C512-0536-4CC8-9947-83C51DC66898}" srcId="{D8842061-8726-4F78-903C-7598D9D75FA2}" destId="{C13C1BDF-83F2-4F41-92AF-A2ADD53BD7A6}" srcOrd="2" destOrd="0" parTransId="{DF8A5BB6-7115-4A82-8951-A31E70067F63}" sibTransId="{8B01572D-E876-4D6D-92C5-D096FE8598CA}"/>
    <dgm:cxn modelId="{86514D67-A8E7-4ECD-AEF8-9CF3992E2B3E}" type="presParOf" srcId="{8F9C9496-1FBC-49C0-9FF9-3A0C27468DD6}" destId="{EF3A9463-7855-457E-884B-89987BB8DEEE}" srcOrd="0" destOrd="0" presId="urn:microsoft.com/office/officeart/2005/8/layout/vList2"/>
    <dgm:cxn modelId="{83607643-04AB-42B5-893E-5CB15A8D68F2}" type="presParOf" srcId="{8F9C9496-1FBC-49C0-9FF9-3A0C27468DD6}" destId="{98612227-4B5B-4F9E-B462-F2A752ACF469}" srcOrd="1" destOrd="0" presId="urn:microsoft.com/office/officeart/2005/8/layout/vList2"/>
    <dgm:cxn modelId="{B1068797-CB10-42E6-B1E0-D2ED1C1F211F}" type="presParOf" srcId="{8F9C9496-1FBC-49C0-9FF9-3A0C27468DD6}" destId="{0BBD8A61-F471-477E-90CB-9F06B218918A}" srcOrd="2" destOrd="0" presId="urn:microsoft.com/office/officeart/2005/8/layout/vList2"/>
    <dgm:cxn modelId="{EBB76203-7CF6-4041-898B-3FF124634253}" type="presParOf" srcId="{8F9C9496-1FBC-49C0-9FF9-3A0C27468DD6}" destId="{6CEA8FB2-D619-45E8-91C4-4F84E3B2B7DF}" srcOrd="3" destOrd="0" presId="urn:microsoft.com/office/officeart/2005/8/layout/vList2"/>
    <dgm:cxn modelId="{E28F2ACB-945C-4246-88C6-A430A38A356E}" type="presParOf" srcId="{8F9C9496-1FBC-49C0-9FF9-3A0C27468DD6}" destId="{D5226445-3DB0-4A76-80FC-46EF2DF7D0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CA2E24-F69F-4BF0-BC97-5E0235F3DC0A}">
      <dsp:nvSpPr>
        <dsp:cNvPr id="0" name=""/>
        <dsp:cNvSpPr/>
      </dsp:nvSpPr>
      <dsp:spPr>
        <a:xfrm>
          <a:off x="0" y="252"/>
          <a:ext cx="8229600" cy="11658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Sociálně-etická systemizace základních jistot o podstatě a určení člověka.</a:t>
          </a:r>
          <a:endParaRPr lang="cs-CZ" sz="2400" kern="1200" dirty="0"/>
        </a:p>
      </dsp:txBody>
      <dsp:txXfrm>
        <a:off x="0" y="252"/>
        <a:ext cx="8229600" cy="1165872"/>
      </dsp:txXfrm>
    </dsp:sp>
    <dsp:sp modelId="{73B25034-C5E7-4A59-B374-4895CC95A3CA}">
      <dsp:nvSpPr>
        <dsp:cNvPr id="0" name=""/>
        <dsp:cNvSpPr/>
      </dsp:nvSpPr>
      <dsp:spPr>
        <a:xfrm>
          <a:off x="0" y="1178851"/>
          <a:ext cx="8229600" cy="11658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Vychází z biblické a historické reflexe o jednotlivých sociálně-etických otázkách, systematicky je zpracovává a formuluje do obecně platných zásad.</a:t>
          </a:r>
          <a:endParaRPr lang="cs-CZ" sz="2400" kern="1200" dirty="0"/>
        </a:p>
      </dsp:txBody>
      <dsp:txXfrm>
        <a:off x="0" y="1178851"/>
        <a:ext cx="8229600" cy="1165872"/>
      </dsp:txXfrm>
    </dsp:sp>
    <dsp:sp modelId="{5020FD7F-2637-4B1B-907F-279463BB9AB0}">
      <dsp:nvSpPr>
        <dsp:cNvPr id="0" name=""/>
        <dsp:cNvSpPr/>
      </dsp:nvSpPr>
      <dsp:spPr>
        <a:xfrm>
          <a:off x="0" y="2357450"/>
          <a:ext cx="8229600" cy="11658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Bere v úvahu církevní vyjádření, v nichž se projevuje sociální étos církve.</a:t>
          </a:r>
          <a:endParaRPr lang="cs-CZ" sz="2400" kern="1200" dirty="0"/>
        </a:p>
      </dsp:txBody>
      <dsp:txXfrm>
        <a:off x="0" y="2357450"/>
        <a:ext cx="8229600" cy="1165872"/>
      </dsp:txXfrm>
    </dsp:sp>
    <dsp:sp modelId="{B30744BC-BECA-43F5-8085-13E3DB42725F}">
      <dsp:nvSpPr>
        <dsp:cNvPr id="0" name=""/>
        <dsp:cNvSpPr/>
      </dsp:nvSpPr>
      <dsp:spPr>
        <a:xfrm>
          <a:off x="0" y="3536049"/>
          <a:ext cx="8229600" cy="11658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Konfrontuje se se současnými problémy a hledá nové odpovědi na nové otázky.</a:t>
          </a:r>
          <a:endParaRPr lang="cs-CZ" sz="2400" kern="1200" dirty="0"/>
        </a:p>
      </dsp:txBody>
      <dsp:txXfrm>
        <a:off x="0" y="3536049"/>
        <a:ext cx="8229600" cy="116587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DC9F43-E767-4822-8C96-3271CD5CB75D}">
      <dsp:nvSpPr>
        <dsp:cNvPr id="0" name=""/>
        <dsp:cNvSpPr/>
      </dsp:nvSpPr>
      <dsp:spPr>
        <a:xfrm>
          <a:off x="0" y="443"/>
          <a:ext cx="8507413" cy="1479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Uplatňování svobody v sobě obsahuje vztah k přirozenému mravnímu zákonu, který má univerzální povahu a který předchází všechna práva a rozhodnutí. Přirozený zákon není nic jiného než světlo intelektu, které do nás vložil Bůh při stvoření. Díky tomuto světlu víme, co je třeba konat, a čemu je třeba se naopak vyhýbat (KSNC 140). </a:t>
          </a:r>
          <a:endParaRPr lang="cs-CZ" sz="2000" kern="1200" dirty="0"/>
        </a:p>
      </dsp:txBody>
      <dsp:txXfrm>
        <a:off x="0" y="443"/>
        <a:ext cx="8507413" cy="1479532"/>
      </dsp:txXfrm>
    </dsp:sp>
    <dsp:sp modelId="{3B612FAD-1134-489D-8699-5CCE387F22A3}">
      <dsp:nvSpPr>
        <dsp:cNvPr id="0" name=""/>
        <dsp:cNvSpPr/>
      </dsp:nvSpPr>
      <dsp:spPr>
        <a:xfrm>
          <a:off x="0" y="1482208"/>
          <a:ext cx="8507413" cy="8523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Principem, který ho vyhlašuje, je lidská přirozenost – vychází z rozumu, který do nás vložil Bůh. </a:t>
          </a:r>
          <a:endParaRPr lang="cs-CZ" sz="2000" kern="1200" dirty="0"/>
        </a:p>
      </dsp:txBody>
      <dsp:txXfrm>
        <a:off x="0" y="1482208"/>
        <a:ext cx="8507413" cy="852363"/>
      </dsp:txXfrm>
    </dsp:sp>
    <dsp:sp modelId="{4B194C6E-2AAC-42E9-91D2-3F09B7407C0B}">
      <dsp:nvSpPr>
        <dsp:cNvPr id="0" name=""/>
        <dsp:cNvSpPr/>
      </dsp:nvSpPr>
      <dsp:spPr>
        <a:xfrm>
          <a:off x="0" y="2336803"/>
          <a:ext cx="8507413" cy="8523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Proto je univerzální – vztahuje se na všechny lidi a předchází všechna práva a všechny povinnosti.</a:t>
          </a:r>
          <a:endParaRPr lang="cs-CZ" sz="2000" kern="1200" dirty="0"/>
        </a:p>
      </dsp:txBody>
      <dsp:txXfrm>
        <a:off x="0" y="2336803"/>
        <a:ext cx="8507413" cy="852363"/>
      </dsp:txXfrm>
    </dsp:sp>
    <dsp:sp modelId="{A914B9E4-BF5C-4D40-9A47-6344924660FA}">
      <dsp:nvSpPr>
        <dsp:cNvPr id="0" name=""/>
        <dsp:cNvSpPr/>
      </dsp:nvSpPr>
      <dsp:spPr>
        <a:xfrm>
          <a:off x="0" y="3191398"/>
          <a:ext cx="8507413" cy="4891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Jeho základní normy jsou vyjádřeny v Desateru.</a:t>
          </a:r>
          <a:endParaRPr lang="cs-CZ" sz="2000" kern="1200" dirty="0"/>
        </a:p>
      </dsp:txBody>
      <dsp:txXfrm>
        <a:off x="0" y="3191398"/>
        <a:ext cx="8507413" cy="489120"/>
      </dsp:txXfrm>
    </dsp:sp>
    <dsp:sp modelId="{8CFAE6AE-B5D8-41A3-966D-89C8AEDD9BCD}">
      <dsp:nvSpPr>
        <dsp:cNvPr id="0" name=""/>
        <dsp:cNvSpPr/>
      </dsp:nvSpPr>
      <dsp:spPr>
        <a:xfrm>
          <a:off x="0" y="3682749"/>
          <a:ext cx="8507413" cy="4675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Vzájemně propojuje lidi různých kultur a ukládá jim společné zásady.</a:t>
          </a:r>
          <a:endParaRPr lang="cs-CZ" sz="2000" kern="1200" dirty="0"/>
        </a:p>
      </dsp:txBody>
      <dsp:txXfrm>
        <a:off x="0" y="3682749"/>
        <a:ext cx="8507413" cy="467598"/>
      </dsp:txXfrm>
    </dsp:sp>
    <dsp:sp modelId="{D4F8153C-57EB-423F-A892-16FB8699270B}">
      <dsp:nvSpPr>
        <dsp:cNvPr id="0" name=""/>
        <dsp:cNvSpPr/>
      </dsp:nvSpPr>
      <dsp:spPr>
        <a:xfrm>
          <a:off x="0" y="4152579"/>
          <a:ext cx="8507413" cy="8523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Je základním předpokladem pro existenci sociální etiky, kterou by mohli sdílet všichni členové společnosti.</a:t>
          </a:r>
          <a:endParaRPr lang="cs-CZ" sz="2000" kern="1200" dirty="0"/>
        </a:p>
      </dsp:txBody>
      <dsp:txXfrm>
        <a:off x="0" y="4152579"/>
        <a:ext cx="8507413" cy="85236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A3A2D3-C1F6-4A2D-B90F-C704E3BB88B4}">
      <dsp:nvSpPr>
        <dsp:cNvPr id="0" name=""/>
        <dsp:cNvSpPr/>
      </dsp:nvSpPr>
      <dsp:spPr>
        <a:xfrm>
          <a:off x="0" y="0"/>
          <a:ext cx="4862512" cy="48625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58049-0EED-4500-8DD7-6868012FDC42}">
      <dsp:nvSpPr>
        <dsp:cNvPr id="0" name=""/>
        <dsp:cNvSpPr/>
      </dsp:nvSpPr>
      <dsp:spPr>
        <a:xfrm>
          <a:off x="2431256" y="0"/>
          <a:ext cx="5798343" cy="48625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Mater </a:t>
          </a:r>
          <a:r>
            <a:rPr lang="cs-CZ" sz="1600" kern="1200" dirty="0" err="1" smtClean="0"/>
            <a:t>et</a:t>
          </a:r>
          <a:r>
            <a:rPr lang="cs-CZ" sz="1600" kern="1200" dirty="0" smtClean="0"/>
            <a:t> Magistra 65: </a:t>
          </a:r>
          <a:r>
            <a:rPr lang="cs-CZ" sz="1600" i="1" kern="1200" dirty="0" smtClean="0"/>
            <a:t>„Souhrn oněch předpokladů společenského života, které lidem umožňují a usnadňují plný rozvoj všech hodnot jejich osobnosti.“</a:t>
          </a:r>
          <a:endParaRPr lang="cs-CZ" sz="1600" kern="1200" dirty="0"/>
        </a:p>
      </dsp:txBody>
      <dsp:txXfrm>
        <a:off x="2431256" y="0"/>
        <a:ext cx="5798343" cy="1033283"/>
      </dsp:txXfrm>
    </dsp:sp>
    <dsp:sp modelId="{3083EC61-4D90-42FB-9746-7EADCE2CAE03}">
      <dsp:nvSpPr>
        <dsp:cNvPr id="0" name=""/>
        <dsp:cNvSpPr/>
      </dsp:nvSpPr>
      <dsp:spPr>
        <a:xfrm>
          <a:off x="638204" y="1033283"/>
          <a:ext cx="3586102" cy="358610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7C1374-F233-488D-84D8-686E412297D7}">
      <dsp:nvSpPr>
        <dsp:cNvPr id="0" name=""/>
        <dsp:cNvSpPr/>
      </dsp:nvSpPr>
      <dsp:spPr>
        <a:xfrm>
          <a:off x="2431256" y="1033283"/>
          <a:ext cx="5798343" cy="35861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Gaudium </a:t>
          </a:r>
          <a:r>
            <a:rPr lang="cs-CZ" sz="1600" kern="1200" dirty="0" err="1" smtClean="0"/>
            <a:t>et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spes</a:t>
          </a:r>
          <a:r>
            <a:rPr lang="cs-CZ" sz="1600" kern="1200" dirty="0" smtClean="0"/>
            <a:t> 26:</a:t>
          </a:r>
          <a:r>
            <a:rPr lang="cs-CZ" sz="1600" i="1" kern="1200" dirty="0" smtClean="0"/>
            <a:t> „Souhrn podmínek společenského života, které jak skupinám, tak jednotlivým členům dovolují úplnější a snazší dosažení vlastní dokonalosti.“ </a:t>
          </a:r>
          <a:endParaRPr lang="cs-CZ" sz="1600" kern="1200" dirty="0"/>
        </a:p>
      </dsp:txBody>
      <dsp:txXfrm>
        <a:off x="2431256" y="1033283"/>
        <a:ext cx="5798343" cy="1033283"/>
      </dsp:txXfrm>
    </dsp:sp>
    <dsp:sp modelId="{3EBABFD8-5CA5-4BDB-A9CB-1361B28B06B7}">
      <dsp:nvSpPr>
        <dsp:cNvPr id="0" name=""/>
        <dsp:cNvSpPr/>
      </dsp:nvSpPr>
      <dsp:spPr>
        <a:xfrm>
          <a:off x="1276409" y="2040156"/>
          <a:ext cx="2309693" cy="236251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72F1B-3B4E-4DA2-822A-E25ABBB87F52}">
      <dsp:nvSpPr>
        <dsp:cNvPr id="0" name=""/>
        <dsp:cNvSpPr/>
      </dsp:nvSpPr>
      <dsp:spPr>
        <a:xfrm>
          <a:off x="2431256" y="1971743"/>
          <a:ext cx="5798343" cy="24993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Pacem</a:t>
          </a:r>
          <a:r>
            <a:rPr lang="cs-CZ" sz="1600" kern="1200" dirty="0" smtClean="0"/>
            <a:t> in </a:t>
          </a:r>
          <a:r>
            <a:rPr lang="cs-CZ" sz="1600" kern="1200" dirty="0" err="1" smtClean="0"/>
            <a:t>terris</a:t>
          </a:r>
          <a:r>
            <a:rPr lang="cs-CZ" sz="1600" kern="1200" dirty="0" smtClean="0"/>
            <a:t> 57: </a:t>
          </a:r>
          <a:r>
            <a:rPr lang="cs-CZ" sz="1600" i="1" kern="1200" dirty="0" smtClean="0"/>
            <a:t>„Obecné blaho se týká celého člověka: tj. potřeb jak těla, tak i ducha. Proto musí státní správa o dosažení tohoto blaha usilovat příhodnými prostředky i měrou: tak, aby byl zachován správný řád věcí, a aby občanům spolu se statky hmotnými zabezpečovala také statky duchovní.“</a:t>
          </a:r>
          <a:r>
            <a:rPr lang="cs-CZ" sz="1600" kern="1200" dirty="0" smtClean="0"/>
            <a:t> </a:t>
          </a:r>
          <a:endParaRPr lang="cs-CZ" sz="1600" kern="1200" dirty="0"/>
        </a:p>
      </dsp:txBody>
      <dsp:txXfrm>
        <a:off x="2431256" y="1971743"/>
        <a:ext cx="5798343" cy="1118126"/>
      </dsp:txXfrm>
    </dsp:sp>
    <dsp:sp modelId="{1ACF6D3B-30C2-4252-B754-9613277D4F4E}">
      <dsp:nvSpPr>
        <dsp:cNvPr id="0" name=""/>
        <dsp:cNvSpPr/>
      </dsp:nvSpPr>
      <dsp:spPr>
        <a:xfrm>
          <a:off x="1914614" y="3099851"/>
          <a:ext cx="1033283" cy="103328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AE5E6-90B2-47F9-924A-F1ED5FE4EE7B}">
      <dsp:nvSpPr>
        <dsp:cNvPr id="0" name=""/>
        <dsp:cNvSpPr/>
      </dsp:nvSpPr>
      <dsp:spPr>
        <a:xfrm>
          <a:off x="2431256" y="3099851"/>
          <a:ext cx="5798343" cy="1033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Solicitudo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rei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socialis</a:t>
          </a:r>
          <a:r>
            <a:rPr lang="cs-CZ" sz="1600" kern="1200" dirty="0" smtClean="0"/>
            <a:t> 10: </a:t>
          </a:r>
          <a:r>
            <a:rPr lang="cs-CZ" sz="1600" i="1" kern="1200" dirty="0" smtClean="0"/>
            <a:t>„Ve světě, v němž by vládla péče o obecné blaho celého lidstva, to jest péče o "lidský a duchovní rozvoj všech" místo snahy o osobní prospěch, by byl mír možný jako plod "dokonalejší spravedlnosti mezi lidmi“.</a:t>
          </a:r>
          <a:r>
            <a:rPr lang="cs-CZ" sz="1600" kern="1200" dirty="0" smtClean="0"/>
            <a:t> </a:t>
          </a:r>
          <a:endParaRPr lang="cs-CZ" sz="1600" kern="1200" dirty="0"/>
        </a:p>
      </dsp:txBody>
      <dsp:txXfrm>
        <a:off x="2431256" y="3099851"/>
        <a:ext cx="5798343" cy="103328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54C154-34B3-45A8-9AB8-5C7DC1E66834}">
      <dsp:nvSpPr>
        <dsp:cNvPr id="0" name=""/>
        <dsp:cNvSpPr/>
      </dsp:nvSpPr>
      <dsp:spPr>
        <a:xfrm>
          <a:off x="0" y="390308"/>
          <a:ext cx="8447088" cy="9639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 </a:t>
          </a:r>
          <a:r>
            <a:rPr lang="cs-CZ" sz="2000" b="1" kern="1200" dirty="0" smtClean="0"/>
            <a:t>komunismu </a:t>
          </a:r>
          <a:r>
            <a:rPr lang="cs-CZ" sz="2000" kern="1200" dirty="0" smtClean="0"/>
            <a:t>se společné dobro určuje direktivně tím, že se centrálně plánuje výroba a potřeby spotřebitelů. Nerozlišuje se přitom mezi zájmem jednotlivce a společnosti. </a:t>
          </a:r>
          <a:endParaRPr lang="cs-CZ" sz="2000" kern="1200" dirty="0"/>
        </a:p>
      </dsp:txBody>
      <dsp:txXfrm>
        <a:off x="0" y="390308"/>
        <a:ext cx="8447088" cy="963910"/>
      </dsp:txXfrm>
    </dsp:sp>
    <dsp:sp modelId="{EE949805-53BF-4FFA-9156-8E0C56357EF2}">
      <dsp:nvSpPr>
        <dsp:cNvPr id="0" name=""/>
        <dsp:cNvSpPr/>
      </dsp:nvSpPr>
      <dsp:spPr>
        <a:xfrm>
          <a:off x="0" y="1366551"/>
          <a:ext cx="8447088" cy="173666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 </a:t>
          </a:r>
          <a:r>
            <a:rPr lang="cs-CZ" sz="2000" b="1" kern="1200" dirty="0" smtClean="0"/>
            <a:t>klasický hospodářský liberalismus</a:t>
          </a:r>
          <a:r>
            <a:rPr lang="cs-CZ" sz="2000" kern="1200" dirty="0" smtClean="0"/>
            <a:t> naproti tomu společné dobro nastává automaticky, když se každý jednotlivec stará o své blaho tím, že na trhu nabízí a žádá zboží a práci. Společné dobro je potom jen součtem jednotlivých zájmů, které se prosadily na trhu. (Jedinec, který z objektivních důvodů nemůže podat přiměřený výkon, pak nemůže mít na společném dobru účast.)</a:t>
          </a:r>
          <a:endParaRPr lang="cs-CZ" sz="2000" kern="1200" dirty="0"/>
        </a:p>
      </dsp:txBody>
      <dsp:txXfrm>
        <a:off x="0" y="1366551"/>
        <a:ext cx="8447088" cy="1736662"/>
      </dsp:txXfrm>
    </dsp:sp>
    <dsp:sp modelId="{BD07FDE1-D2E9-4D57-BC09-06E820E8D865}">
      <dsp:nvSpPr>
        <dsp:cNvPr id="0" name=""/>
        <dsp:cNvSpPr/>
      </dsp:nvSpPr>
      <dsp:spPr>
        <a:xfrm>
          <a:off x="0" y="3115546"/>
          <a:ext cx="8447088" cy="14630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Křesťanský pohled</a:t>
          </a:r>
          <a:r>
            <a:rPr lang="cs-CZ" sz="2000" kern="1200" dirty="0" smtClean="0"/>
            <a:t> se vyhýbá oběma těmto extrémům – je mezi koncepcí individualistickou a kolektivistickou. Společné dobro chápe jako prostor pro rozvoj každého jedince (tedy i toho, kdo je jakkoli znevýhodněn), který musí být vytvořen úsilím institucí (na prvním místě státu).</a:t>
          </a:r>
          <a:endParaRPr lang="cs-CZ" sz="2000" kern="1200" dirty="0"/>
        </a:p>
      </dsp:txBody>
      <dsp:txXfrm>
        <a:off x="0" y="3115546"/>
        <a:ext cx="8447088" cy="1463019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DABA1B-2CE3-4F9F-91D6-E423CFB307EE}">
      <dsp:nvSpPr>
        <dsp:cNvPr id="0" name=""/>
        <dsp:cNvSpPr/>
      </dsp:nvSpPr>
      <dsp:spPr>
        <a:xfrm rot="5400000">
          <a:off x="5015967" y="-1671382"/>
          <a:ext cx="1768044" cy="555293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Tento princip vyplývá ze zásady společného dobra. Jde o přirozené právo každého člověka. Má vyšší hodnotu než právo na soukromé vlastnictví. </a:t>
          </a:r>
          <a:endParaRPr lang="cs-CZ" sz="1800" kern="1200" dirty="0"/>
        </a:p>
      </dsp:txBody>
      <dsp:txXfrm rot="5400000">
        <a:off x="5015967" y="-1671382"/>
        <a:ext cx="1768044" cy="5552931"/>
      </dsp:txXfrm>
    </dsp:sp>
    <dsp:sp modelId="{6A6C4F46-200C-45A0-A475-F8A629A8AB0A}">
      <dsp:nvSpPr>
        <dsp:cNvPr id="0" name=""/>
        <dsp:cNvSpPr/>
      </dsp:nvSpPr>
      <dsp:spPr>
        <a:xfrm>
          <a:off x="0" y="55"/>
          <a:ext cx="3123524" cy="22100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Bůh daroval zemi všem lidem, proto všichni lidé mají mít podíl na hmotných statcích. Každý člověk musí mít možnost dosáhnout takové úrovně blahobytu, která je nezbytná k jeho plnému rozvoji. </a:t>
          </a:r>
          <a:endParaRPr lang="cs-CZ" sz="1800" kern="1200" dirty="0"/>
        </a:p>
      </dsp:txBody>
      <dsp:txXfrm>
        <a:off x="0" y="55"/>
        <a:ext cx="3123524" cy="2210055"/>
      </dsp:txXfrm>
    </dsp:sp>
    <dsp:sp modelId="{91BCED5D-3446-4872-A067-7451DCC06E9E}">
      <dsp:nvSpPr>
        <dsp:cNvPr id="0" name=""/>
        <dsp:cNvSpPr/>
      </dsp:nvSpPr>
      <dsp:spPr>
        <a:xfrm rot="5400000">
          <a:off x="5015967" y="649175"/>
          <a:ext cx="1768044" cy="555293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To se týká i vlastnictví pozemků a výrobních prostředků, jejich užívání však musí přinášet prospěch všem. Společné dobro je cílem, soukromé vlastnictví prostředkem.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Sociální stát stanovuje nutné přerozdělování zisků zákonem.</a:t>
          </a:r>
          <a:endParaRPr lang="cs-CZ" sz="1800" kern="1200" dirty="0"/>
        </a:p>
      </dsp:txBody>
      <dsp:txXfrm rot="5400000">
        <a:off x="5015967" y="649175"/>
        <a:ext cx="1768044" cy="5552931"/>
      </dsp:txXfrm>
    </dsp:sp>
    <dsp:sp modelId="{BDC4A4E7-72B0-4E2E-AE4F-3DAABC67C5AF}">
      <dsp:nvSpPr>
        <dsp:cNvPr id="0" name=""/>
        <dsp:cNvSpPr/>
      </dsp:nvSpPr>
      <dsp:spPr>
        <a:xfrm>
          <a:off x="0" y="2320613"/>
          <a:ext cx="3123524" cy="22100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Právo vlastnit majetek patří k základním lidským právům, je součástí lidské důstojnosti. Je zdůrazněno ve všech sociálních encyklikách. </a:t>
          </a:r>
          <a:endParaRPr lang="cs-CZ" sz="1800" kern="1200" dirty="0"/>
        </a:p>
      </dsp:txBody>
      <dsp:txXfrm>
        <a:off x="0" y="2320613"/>
        <a:ext cx="3123524" cy="2210055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3ABE72-8128-48C6-A903-9CCD8ADC0F0B}">
      <dsp:nvSpPr>
        <dsp:cNvPr id="0" name=""/>
        <dsp:cNvSpPr/>
      </dsp:nvSpPr>
      <dsp:spPr>
        <a:xfrm>
          <a:off x="0" y="1376"/>
          <a:ext cx="8229600" cy="79934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i="1" kern="1200" dirty="0" smtClean="0"/>
            <a:t>„Pevná a trvalá odhodlanost usilovat o obecné blaho neboli dobro všech a jednoho každého, protože všichni jsme </a:t>
          </a:r>
          <a:r>
            <a:rPr lang="cs-CZ" sz="1800" i="1" kern="1200" dirty="0" err="1" smtClean="0"/>
            <a:t>zodpovědni</a:t>
          </a:r>
          <a:r>
            <a:rPr lang="cs-CZ" sz="1800" i="1" kern="1200" dirty="0" smtClean="0"/>
            <a:t> za všechny.“ (SRS 38) </a:t>
          </a:r>
          <a:endParaRPr lang="cs-CZ" sz="1800" kern="1200" dirty="0"/>
        </a:p>
      </dsp:txBody>
      <dsp:txXfrm>
        <a:off x="0" y="1376"/>
        <a:ext cx="8229600" cy="799343"/>
      </dsp:txXfrm>
    </dsp:sp>
    <dsp:sp modelId="{F939A398-995C-405D-A630-42307CB28F9E}">
      <dsp:nvSpPr>
        <dsp:cNvPr id="0" name=""/>
        <dsp:cNvSpPr/>
      </dsp:nvSpPr>
      <dsp:spPr>
        <a:xfrm>
          <a:off x="0" y="811553"/>
          <a:ext cx="8229600" cy="13801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Odpověď na princip personality: právní nárok každé lidské osoby na uznání její důstojnosti a lidských práv předpokládá plnění určitých povinností ze strany druhých osob. Princip solidarity vymezuje povinnosti odpovídající tomuto právnímu nároku.</a:t>
          </a:r>
          <a:endParaRPr lang="cs-CZ" sz="1800" kern="1200" dirty="0"/>
        </a:p>
      </dsp:txBody>
      <dsp:txXfrm>
        <a:off x="0" y="811553"/>
        <a:ext cx="8229600" cy="1380176"/>
      </dsp:txXfrm>
    </dsp:sp>
    <dsp:sp modelId="{B4F8B9EF-7B67-44D9-9F03-F78511C921C3}">
      <dsp:nvSpPr>
        <dsp:cNvPr id="0" name=""/>
        <dsp:cNvSpPr/>
      </dsp:nvSpPr>
      <dsp:spPr>
        <a:xfrm>
          <a:off x="0" y="2202565"/>
          <a:ext cx="8229600" cy="17747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Původně používáno pro solidaritu mezi dělníky a zaměstnavateli – QA 73: </a:t>
          </a:r>
          <a:r>
            <a:rPr lang="cs-CZ" sz="1800" i="1" kern="1200" dirty="0" smtClean="0"/>
            <a:t>„Při tomto velmi zodpovědném rozhodování musí zaměstnavatele a dělníky spojovat niterná </a:t>
          </a:r>
          <a:r>
            <a:rPr lang="cs-CZ" sz="1800" i="1" u="sng" kern="1200" dirty="0" smtClean="0"/>
            <a:t>solidárnost</a:t>
          </a:r>
          <a:r>
            <a:rPr lang="cs-CZ" sz="1800" i="1" kern="1200" dirty="0" smtClean="0"/>
            <a:t> a křesťanská svornost, jež musí účinně působit.“</a:t>
          </a:r>
          <a:r>
            <a:rPr lang="cs-CZ" sz="1800" kern="1200" dirty="0" smtClean="0"/>
            <a:t>  MM 23: </a:t>
          </a:r>
          <a:r>
            <a:rPr lang="cs-CZ" sz="1800" i="1" kern="1200" dirty="0" smtClean="0"/>
            <a:t>"Dělníci a zaměstnavatelé mají dále uspořádat své vztahy podle zásad lidské </a:t>
          </a:r>
          <a:r>
            <a:rPr lang="cs-CZ" sz="1800" i="1" u="sng" kern="1200" dirty="0" smtClean="0"/>
            <a:t>solidarity</a:t>
          </a:r>
          <a:r>
            <a:rPr lang="cs-CZ" sz="1800" i="1" kern="1200" dirty="0" smtClean="0"/>
            <a:t> a ve smyslu křesťanského bratrství.“  </a:t>
          </a:r>
          <a:endParaRPr lang="cs-CZ" sz="1800" kern="1200" dirty="0"/>
        </a:p>
      </dsp:txBody>
      <dsp:txXfrm>
        <a:off x="0" y="2202565"/>
        <a:ext cx="8229600" cy="1774755"/>
      </dsp:txXfrm>
    </dsp:sp>
    <dsp:sp modelId="{8A1A8C24-6AC8-4811-AD1D-6B08B7AF3CE1}">
      <dsp:nvSpPr>
        <dsp:cNvPr id="0" name=""/>
        <dsp:cNvSpPr/>
      </dsp:nvSpPr>
      <dsp:spPr>
        <a:xfrm>
          <a:off x="0" y="3988155"/>
          <a:ext cx="8229600" cy="9065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Později pro solidaritu mezi rolníky (MM 146), v mezinárodních vztazích (MM 155, 190) a jinde (</a:t>
          </a:r>
          <a:r>
            <a:rPr lang="cs-CZ" sz="1800" kern="1200" dirty="0" err="1" smtClean="0"/>
            <a:t>PiT</a:t>
          </a:r>
          <a:r>
            <a:rPr lang="cs-CZ" sz="1800" kern="1200" dirty="0" smtClean="0"/>
            <a:t> 98). </a:t>
          </a:r>
          <a:endParaRPr lang="cs-CZ" sz="1800" kern="1200" dirty="0"/>
        </a:p>
      </dsp:txBody>
      <dsp:txXfrm>
        <a:off x="0" y="3988155"/>
        <a:ext cx="8229600" cy="906541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E963CA-BC9C-4592-AF65-4519DB2325B2}">
      <dsp:nvSpPr>
        <dsp:cNvPr id="0" name=""/>
        <dsp:cNvSpPr/>
      </dsp:nvSpPr>
      <dsp:spPr>
        <a:xfrm>
          <a:off x="4825" y="0"/>
          <a:ext cx="2318890" cy="4718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Dobrovolná vzájemná výpomoc jednotlivců mezi sebou (v rodině, v sousedství, na pracovišti), dobrovolná charitativní pomoc (finanční podpora sociálních zařízení, dary na humanitární pomoc, dobrovolnická pracovní činnost) = </a:t>
          </a:r>
          <a:r>
            <a:rPr lang="cs-CZ" sz="1600" b="1" kern="1200" dirty="0" smtClean="0"/>
            <a:t>rovina dobrého života, individuální solidarita, součást individuální etiky</a:t>
          </a: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4825" y="0"/>
        <a:ext cx="2318890" cy="4718148"/>
      </dsp:txXfrm>
    </dsp:sp>
    <dsp:sp modelId="{6176FA38-82DF-4E20-B20B-D0CB3A0C6E83}">
      <dsp:nvSpPr>
        <dsp:cNvPr id="0" name=""/>
        <dsp:cNvSpPr/>
      </dsp:nvSpPr>
      <dsp:spPr>
        <a:xfrm>
          <a:off x="2614255" y="0"/>
          <a:ext cx="2053997" cy="4718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Zajištění práv, která vyplývají z lidsko-právního statutu osoby v rámci právního společenství (svoboda, bezpečnost, zdraví, práce, hmotné zabezpečení apod.), pomocí zákonů a mocenských struktur = </a:t>
          </a:r>
          <a:r>
            <a:rPr lang="cs-CZ" sz="1600" b="1" kern="1200" dirty="0" smtClean="0"/>
            <a:t>rovina spravedlnosti, sociální solidarita, součást sociální etiky</a:t>
          </a:r>
          <a:r>
            <a:rPr lang="cs-CZ" sz="1600" kern="1200" dirty="0" smtClean="0"/>
            <a:t>.</a:t>
          </a:r>
          <a:endParaRPr lang="cs-CZ" sz="1600" kern="1200" dirty="0"/>
        </a:p>
      </dsp:txBody>
      <dsp:txXfrm>
        <a:off x="2614255" y="0"/>
        <a:ext cx="2053997" cy="4718148"/>
      </dsp:txXfrm>
    </dsp:sp>
    <dsp:sp modelId="{C98306B9-0CF4-4DB4-8A95-43B4A0FD0F97}">
      <dsp:nvSpPr>
        <dsp:cNvPr id="0" name=""/>
        <dsp:cNvSpPr/>
      </dsp:nvSpPr>
      <dsp:spPr>
        <a:xfrm>
          <a:off x="4958792" y="0"/>
          <a:ext cx="1729405" cy="4718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Sociální stát </a:t>
          </a:r>
          <a:r>
            <a:rPr lang="cs-CZ" sz="1600" kern="1200" dirty="0" smtClean="0"/>
            <a:t>= </a:t>
          </a:r>
          <a:r>
            <a:rPr lang="cs-CZ" sz="1600" kern="1200" dirty="0" err="1" smtClean="0"/>
            <a:t>stát</a:t>
          </a:r>
          <a:r>
            <a:rPr lang="cs-CZ" sz="1600" kern="1200" dirty="0" smtClean="0"/>
            <a:t>, v němž princip solidarity formuje regulační systémy a rámcové podmínky společenského procesu, především metodou přerozdělování peněz (daně). To je doplněno dobrovolnou angažovaností jednotlivců a skupin.</a:t>
          </a:r>
          <a:endParaRPr lang="cs-CZ" sz="1600" kern="1200" dirty="0"/>
        </a:p>
      </dsp:txBody>
      <dsp:txXfrm>
        <a:off x="4958792" y="0"/>
        <a:ext cx="1729405" cy="4718148"/>
      </dsp:txXfrm>
    </dsp:sp>
    <dsp:sp modelId="{4BCCEF52-DCF8-4C18-9194-F755596B0920}">
      <dsp:nvSpPr>
        <dsp:cNvPr id="0" name=""/>
        <dsp:cNvSpPr/>
      </dsp:nvSpPr>
      <dsp:spPr>
        <a:xfrm>
          <a:off x="6978737" y="0"/>
          <a:ext cx="1729405" cy="4718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Rozvoj lidské společnosti vyžaduje obojí</a:t>
          </a:r>
          <a:r>
            <a:rPr lang="cs-CZ" sz="1600" kern="1200" dirty="0" smtClean="0"/>
            <a:t>: solidaritu začleněnou do právního řádu a sociálně-eticky zaručenou i nepovinnou ochotu pomoci, praktikovanou v dobrém životě.</a:t>
          </a:r>
          <a:endParaRPr lang="cs-CZ" sz="1600" kern="1200" dirty="0"/>
        </a:p>
      </dsp:txBody>
      <dsp:txXfrm>
        <a:off x="6978737" y="0"/>
        <a:ext cx="1729405" cy="4718148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C8077F-0017-4F30-B6A9-A3F01820129C}">
      <dsp:nvSpPr>
        <dsp:cNvPr id="0" name=""/>
        <dsp:cNvSpPr/>
      </dsp:nvSpPr>
      <dsp:spPr>
        <a:xfrm>
          <a:off x="0" y="0"/>
          <a:ext cx="8712968" cy="10892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Subsidium (lat.) = podpora, pomoc: stát a společnost mají občanům a malým společenstvím poskytovat podporu a pomoc, ale ponechat jim svobodu.</a:t>
          </a:r>
          <a:endParaRPr lang="cs-CZ" sz="2000" kern="1200" dirty="0"/>
        </a:p>
      </dsp:txBody>
      <dsp:txXfrm>
        <a:off x="0" y="0"/>
        <a:ext cx="8712968" cy="1089270"/>
      </dsp:txXfrm>
    </dsp:sp>
    <dsp:sp modelId="{ECE181E9-FA99-4166-A7E2-13AA040D5B59}">
      <dsp:nvSpPr>
        <dsp:cNvPr id="0" name=""/>
        <dsp:cNvSpPr/>
      </dsp:nvSpPr>
      <dsp:spPr>
        <a:xfrm>
          <a:off x="0" y="1296144"/>
          <a:ext cx="8712968" cy="10892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Tolik svobody, kolik je možné – tolik zasahování, kolik je nutné.</a:t>
          </a:r>
          <a:endParaRPr lang="cs-CZ" sz="2000" kern="1200" dirty="0"/>
        </a:p>
      </dsp:txBody>
      <dsp:txXfrm>
        <a:off x="0" y="1296144"/>
        <a:ext cx="8712968" cy="1089270"/>
      </dsp:txXfrm>
    </dsp:sp>
    <dsp:sp modelId="{555ECFCC-54CA-46A9-B95D-8556DE225B14}">
      <dsp:nvSpPr>
        <dsp:cNvPr id="0" name=""/>
        <dsp:cNvSpPr/>
      </dsp:nvSpPr>
      <dsp:spPr>
        <a:xfrm>
          <a:off x="0" y="2511050"/>
          <a:ext cx="8712968" cy="14648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Společnost má být budována zdola, v zařízeních, která jsou nejblíže jednotlivým osobám, a vyšší společenství musí nastoupit teprve tehdy, když nižší společenství příslušné úkoly plnit nemůže.</a:t>
          </a:r>
          <a:endParaRPr lang="cs-CZ" sz="2000" kern="1200" dirty="0"/>
        </a:p>
      </dsp:txBody>
      <dsp:txXfrm>
        <a:off x="0" y="2511050"/>
        <a:ext cx="8712968" cy="1464872"/>
      </dsp:txXfrm>
    </dsp:sp>
    <dsp:sp modelId="{EEC9D5A8-4B44-444B-8751-B0D37386404A}">
      <dsp:nvSpPr>
        <dsp:cNvPr id="0" name=""/>
        <dsp:cNvSpPr/>
      </dsp:nvSpPr>
      <dsp:spPr>
        <a:xfrm>
          <a:off x="0" y="4167312"/>
          <a:ext cx="8712968" cy="10892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Subsidiarita = princip výstavby svobodné společnosti: vyšší společenství slouží nižšímu, ne naopak.</a:t>
          </a:r>
          <a:endParaRPr lang="cs-CZ" sz="2000" kern="1200" dirty="0"/>
        </a:p>
      </dsp:txBody>
      <dsp:txXfrm>
        <a:off x="0" y="4167312"/>
        <a:ext cx="8712968" cy="108927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95469A-69F4-477D-83F9-4045B5A157D7}">
      <dsp:nvSpPr>
        <dsp:cNvPr id="0" name=""/>
        <dsp:cNvSpPr/>
      </dsp:nvSpPr>
      <dsp:spPr>
        <a:xfrm rot="5400000">
          <a:off x="5249528" y="-1940030"/>
          <a:ext cx="1353852" cy="557784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princip subsidiarity zavazuje jednotlivce, aby své postavení jako subjektu hájil z vlastní iniciativy a vlastním přičiněním. Může se to dařit tím lépe, čím větší prostor mu k tomu poskytují zákony a instituce.</a:t>
          </a:r>
          <a:endParaRPr lang="cs-CZ" sz="1600" kern="1200" dirty="0"/>
        </a:p>
      </dsp:txBody>
      <dsp:txXfrm rot="5400000">
        <a:off x="5249528" y="-1940030"/>
        <a:ext cx="1353852" cy="5577840"/>
      </dsp:txXfrm>
    </dsp:sp>
    <dsp:sp modelId="{2B144639-0FA6-45F3-8702-6F0F11F11F0D}">
      <dsp:nvSpPr>
        <dsp:cNvPr id="0" name=""/>
        <dsp:cNvSpPr/>
      </dsp:nvSpPr>
      <dsp:spPr>
        <a:xfrm>
          <a:off x="0" y="2731"/>
          <a:ext cx="3137535" cy="16923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Rovina osoby jako subjektu</a:t>
          </a:r>
          <a:r>
            <a:rPr lang="cs-CZ" sz="1700" kern="1200" dirty="0" smtClean="0"/>
            <a:t>: </a:t>
          </a:r>
          <a:endParaRPr lang="cs-CZ" sz="1700" kern="1200" dirty="0"/>
        </a:p>
      </dsp:txBody>
      <dsp:txXfrm>
        <a:off x="0" y="2731"/>
        <a:ext cx="3137535" cy="1692315"/>
      </dsp:txXfrm>
    </dsp:sp>
    <dsp:sp modelId="{8C48C05D-ABAE-4C78-929F-12C258187EEC}">
      <dsp:nvSpPr>
        <dsp:cNvPr id="0" name=""/>
        <dsp:cNvSpPr/>
      </dsp:nvSpPr>
      <dsp:spPr>
        <a:xfrm rot="5400000">
          <a:off x="4908485" y="2586"/>
          <a:ext cx="2012799" cy="556695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politicko-právní systém: důležité orgány by měly být co nejblíže občanům – komunální politika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ekonomický systém: </a:t>
          </a:r>
          <a:r>
            <a:rPr lang="cs-CZ" sz="1400" kern="1200" dirty="0" smtClean="0"/>
            <a:t>rozdělení</a:t>
          </a:r>
          <a:r>
            <a:rPr lang="cs-CZ" sz="1200" kern="1200" dirty="0" smtClean="0"/>
            <a:t> kompetencí v podniku – možnost spolurozhodování (+ odbory, studentská rada…)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kulturní systém: prostor pro spontánní tvořivost jednotlivců a skupin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náboženský systém: samostatná, na státu nezávislá organizace církví, jejich vnitřní členění blízké člověku (farnosti, sociální aktivity, duchovní komunity, malá společenství apod.) 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občanská společnost: lidské osoby se svobodně sdružují k realizaci a prosazování svých zájmů</a:t>
          </a:r>
          <a:endParaRPr lang="cs-CZ" sz="1200" kern="1200" dirty="0"/>
        </a:p>
      </dsp:txBody>
      <dsp:txXfrm rot="5400000">
        <a:off x="4908485" y="2586"/>
        <a:ext cx="2012799" cy="5566951"/>
      </dsp:txXfrm>
    </dsp:sp>
    <dsp:sp modelId="{17651B76-1B81-4618-BECC-BF689BABDCAF}">
      <dsp:nvSpPr>
        <dsp:cNvPr id="0" name=""/>
        <dsp:cNvSpPr/>
      </dsp:nvSpPr>
      <dsp:spPr>
        <a:xfrm>
          <a:off x="0" y="1939904"/>
          <a:ext cx="3131409" cy="16923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Rovina mezi osobou a státem – sociální sféra</a:t>
          </a:r>
          <a:r>
            <a:rPr lang="cs-CZ" sz="1700" kern="1200" dirty="0" smtClean="0"/>
            <a:t>: ta by měla sloužit dobru jednotlivých osob:</a:t>
          </a:r>
          <a:endParaRPr lang="cs-CZ" sz="1700" kern="1200" dirty="0"/>
        </a:p>
      </dsp:txBody>
      <dsp:txXfrm>
        <a:off x="0" y="1939904"/>
        <a:ext cx="3131409" cy="1692315"/>
      </dsp:txXfrm>
    </dsp:sp>
    <dsp:sp modelId="{39313425-A4C3-4206-9A2B-F2E46B5D0D6C}">
      <dsp:nvSpPr>
        <dsp:cNvPr id="0" name=""/>
        <dsp:cNvSpPr/>
      </dsp:nvSpPr>
      <dsp:spPr>
        <a:xfrm rot="5400000">
          <a:off x="5249528" y="1934315"/>
          <a:ext cx="1353852" cy="557784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Válečné konflikty – požadavek mezinárodního právního a mírového řádu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Ekologie – požadavek účinné mezinárodní spolupráce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Ekonomika – existující „trh bez státu“ potřebuje obecně závazná etická kritéria 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Rozvoj – požadavek mezinárodní politiky rozvoje, která by měla vliv na politické podmínky v rozvojových zemích i na globální ekonomický řád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kern="1200" dirty="0" smtClean="0"/>
            <a:t>Lidská práva – požadavek elementárních standardů na globální rovině</a:t>
          </a:r>
          <a:endParaRPr lang="cs-CZ" sz="1200" kern="1200" dirty="0"/>
        </a:p>
      </dsp:txBody>
      <dsp:txXfrm rot="5400000">
        <a:off x="5249528" y="1934315"/>
        <a:ext cx="1353852" cy="5577840"/>
      </dsp:txXfrm>
    </dsp:sp>
    <dsp:sp modelId="{5FB315B2-9338-45A7-AC7F-DB3978B29F38}">
      <dsp:nvSpPr>
        <dsp:cNvPr id="0" name=""/>
        <dsp:cNvSpPr/>
      </dsp:nvSpPr>
      <dsp:spPr>
        <a:xfrm>
          <a:off x="0" y="3877077"/>
          <a:ext cx="3137535" cy="16923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Rovina globálního společenství lidstva</a:t>
          </a:r>
          <a:r>
            <a:rPr lang="cs-CZ" sz="1700" kern="1200" dirty="0" smtClean="0"/>
            <a:t>: pro řešení globálních problémů chybí kompetence (autorita?) na nadnárodní rovině (PT 137):</a:t>
          </a:r>
          <a:endParaRPr lang="cs-CZ" sz="1700" kern="1200" dirty="0"/>
        </a:p>
      </dsp:txBody>
      <dsp:txXfrm>
        <a:off x="0" y="3877077"/>
        <a:ext cx="3137535" cy="1692315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319387-2681-4B4E-890D-1ADFEBDEE24E}">
      <dsp:nvSpPr>
        <dsp:cNvPr id="0" name=""/>
        <dsp:cNvSpPr/>
      </dsp:nvSpPr>
      <dsp:spPr>
        <a:xfrm>
          <a:off x="0" y="3754675"/>
          <a:ext cx="8229600" cy="12323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Konkurence a střídání moci mezi těmito dvěma směry charakterizuje většinu současných vyspělých států (extrémy: USA x Skandinávie). </a:t>
          </a:r>
          <a:endParaRPr lang="cs-CZ" sz="2200" kern="1200" dirty="0"/>
        </a:p>
      </dsp:txBody>
      <dsp:txXfrm>
        <a:off x="0" y="3754675"/>
        <a:ext cx="8229600" cy="1232368"/>
      </dsp:txXfrm>
    </dsp:sp>
    <dsp:sp modelId="{DD5194C6-1AA5-4EC0-ACF5-B15626605A99}">
      <dsp:nvSpPr>
        <dsp:cNvPr id="0" name=""/>
        <dsp:cNvSpPr/>
      </dsp:nvSpPr>
      <dsp:spPr>
        <a:xfrm rot="10800000">
          <a:off x="0" y="1877778"/>
          <a:ext cx="8229600" cy="189538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Důraz na solidaritu je znakem </a:t>
          </a:r>
          <a:r>
            <a:rPr lang="cs-CZ" sz="2200" b="1" kern="1200" dirty="0" smtClean="0"/>
            <a:t>levicového politického zaměření</a:t>
          </a:r>
          <a:r>
            <a:rPr lang="cs-CZ" sz="2200" kern="1200" dirty="0" smtClean="0"/>
            <a:t>, důraz na subsidiaritu je znakem </a:t>
          </a:r>
          <a:r>
            <a:rPr lang="cs-CZ" sz="2200" b="1" kern="1200" dirty="0" smtClean="0"/>
            <a:t>pravicového politického zaměření</a:t>
          </a:r>
          <a:r>
            <a:rPr lang="cs-CZ" sz="2200" kern="1200" dirty="0" smtClean="0"/>
            <a:t>.</a:t>
          </a:r>
          <a:endParaRPr lang="cs-CZ" sz="2200" kern="1200" dirty="0"/>
        </a:p>
      </dsp:txBody>
      <dsp:txXfrm rot="10800000">
        <a:off x="0" y="1877778"/>
        <a:ext cx="8229600" cy="1895382"/>
      </dsp:txXfrm>
    </dsp:sp>
    <dsp:sp modelId="{9865FF15-AB89-440C-AA11-B1E15731648E}">
      <dsp:nvSpPr>
        <dsp:cNvPr id="0" name=""/>
        <dsp:cNvSpPr/>
      </dsp:nvSpPr>
      <dsp:spPr>
        <a:xfrm rot="10800000">
          <a:off x="0" y="881"/>
          <a:ext cx="8229600" cy="189538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Solidarita předpokládá centrální přerozdělování, subsidiarita předpokládá co největší odpovědnost jedince. Zdravá společnost neustále hledá </a:t>
          </a:r>
          <a:r>
            <a:rPr lang="cs-CZ" sz="2200" b="1" kern="1200" dirty="0" smtClean="0"/>
            <a:t>rovnováhu mezi těmito principy</a:t>
          </a:r>
          <a:r>
            <a:rPr lang="cs-CZ" sz="2200" kern="1200" dirty="0" smtClean="0"/>
            <a:t>.</a:t>
          </a:r>
          <a:endParaRPr lang="cs-CZ" sz="2200" kern="1200" dirty="0"/>
        </a:p>
      </dsp:txBody>
      <dsp:txXfrm rot="10800000">
        <a:off x="0" y="881"/>
        <a:ext cx="8229600" cy="18953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E6F150-9F50-4154-BC03-90E0B5BE7F6F}">
      <dsp:nvSpPr>
        <dsp:cNvPr id="0" name=""/>
        <dsp:cNvSpPr/>
      </dsp:nvSpPr>
      <dsp:spPr>
        <a:xfrm>
          <a:off x="0" y="3260"/>
          <a:ext cx="8229600" cy="15293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Princip je nějaký rámec, něco všeobecného bez čeho se nedá dost dobře fungovat. Je to určitá idea, orientace. Není to něco konkrétního. Neříká mi, jak se mám chovat v té které situaci, je to východisko pro přemýšlení (dává určitý základ a určité mantinely).</a:t>
          </a:r>
          <a:endParaRPr lang="cs-CZ" sz="1800" kern="1200" dirty="0"/>
        </a:p>
      </dsp:txBody>
      <dsp:txXfrm>
        <a:off x="0" y="3260"/>
        <a:ext cx="8229600" cy="1529317"/>
      </dsp:txXfrm>
    </dsp:sp>
    <dsp:sp modelId="{04D6A885-C089-4DB1-A0D2-B157EB444A95}">
      <dsp:nvSpPr>
        <dsp:cNvPr id="0" name=""/>
        <dsp:cNvSpPr/>
      </dsp:nvSpPr>
      <dsp:spPr>
        <a:xfrm>
          <a:off x="0" y="1719778"/>
          <a:ext cx="8229600" cy="15293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Principy se v průběhu času profilují. Vztahují se na společenský život v celé jeho komplexnosti – ekonomika, právo, politika, </a:t>
          </a:r>
          <a:r>
            <a:rPr lang="cs-CZ" sz="1800" kern="1200" dirty="0" err="1" smtClean="0"/>
            <a:t>meziosobní</a:t>
          </a:r>
          <a:r>
            <a:rPr lang="cs-CZ" sz="1800" kern="1200" dirty="0" smtClean="0"/>
            <a:t> vztahy. Principy nedávají žádná hotová nebo dokonce ideální uspořádání, ani žádné konkrétní návody k jednání.</a:t>
          </a:r>
          <a:endParaRPr lang="cs-CZ" sz="1800" kern="1200" dirty="0"/>
        </a:p>
      </dsp:txBody>
      <dsp:txXfrm>
        <a:off x="0" y="1719778"/>
        <a:ext cx="8229600" cy="1529317"/>
      </dsp:txXfrm>
    </dsp:sp>
    <dsp:sp modelId="{FA625091-EA11-4649-97E6-666BDB69DD79}">
      <dsp:nvSpPr>
        <dsp:cNvPr id="0" name=""/>
        <dsp:cNvSpPr/>
      </dsp:nvSpPr>
      <dsp:spPr>
        <a:xfrm>
          <a:off x="0" y="3436296"/>
          <a:ext cx="8229600" cy="15293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Principy vytvářejí jednotu, jsou navzájem provázány a také se navzájem doplňují. Vytváří kostru, na základě které se může postavit dům, ve kterém se dá dlouhodobě bydlet. Jsou to směrnice, jak lze utvářet dobrý společenský život a jak ho také obnovovat. Představují mravní požadavky pro jednotlivce, ale i pro instituce.</a:t>
          </a:r>
          <a:endParaRPr lang="cs-CZ" sz="1800" kern="1200" dirty="0"/>
        </a:p>
      </dsp:txBody>
      <dsp:txXfrm>
        <a:off x="0" y="3436296"/>
        <a:ext cx="8229600" cy="152931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7DAF20-3D82-49E2-8C4F-456848ED5011}">
      <dsp:nvSpPr>
        <dsp:cNvPr id="0" name=""/>
        <dsp:cNvSpPr/>
      </dsp:nvSpPr>
      <dsp:spPr>
        <a:xfrm>
          <a:off x="0" y="2712"/>
          <a:ext cx="8784976" cy="13792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Základní hodnotou evropské civilizace je důstojnost člověka jako osoby. Vychází z židovsko-křesťanské tradice, která chápe člověka jako obraz (ikonu) Boha: </a:t>
          </a:r>
          <a:r>
            <a:rPr lang="cs-CZ" sz="2200" kern="1200" dirty="0" err="1" smtClean="0"/>
            <a:t>Gn</a:t>
          </a:r>
          <a:r>
            <a:rPr lang="cs-CZ" sz="2200" kern="1200" dirty="0" smtClean="0"/>
            <a:t> 1, 27, </a:t>
          </a:r>
          <a:r>
            <a:rPr lang="cs-CZ" sz="2200" kern="1200" dirty="0" err="1" smtClean="0"/>
            <a:t>Mt</a:t>
          </a:r>
          <a:r>
            <a:rPr lang="cs-CZ" sz="2200" kern="1200" dirty="0" smtClean="0"/>
            <a:t> 25, 40</a:t>
          </a:r>
        </a:p>
      </dsp:txBody>
      <dsp:txXfrm>
        <a:off x="0" y="2712"/>
        <a:ext cx="8784976" cy="1379296"/>
      </dsp:txXfrm>
    </dsp:sp>
    <dsp:sp modelId="{AEED2BB9-642A-4882-9CDB-029EAD6FA58A}">
      <dsp:nvSpPr>
        <dsp:cNvPr id="0" name=""/>
        <dsp:cNvSpPr/>
      </dsp:nvSpPr>
      <dsp:spPr>
        <a:xfrm>
          <a:off x="0" y="1392598"/>
          <a:ext cx="8784976" cy="8947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Pouze člověk je „účelem o sobě“ (Kant).</a:t>
          </a:r>
          <a:endParaRPr lang="cs-CZ" sz="2200" kern="1200" dirty="0"/>
        </a:p>
      </dsp:txBody>
      <dsp:txXfrm>
        <a:off x="0" y="1392598"/>
        <a:ext cx="8784976" cy="894775"/>
      </dsp:txXfrm>
    </dsp:sp>
    <dsp:sp modelId="{4C7DF699-D401-418F-9005-5D1CD188349C}">
      <dsp:nvSpPr>
        <dsp:cNvPr id="0" name=""/>
        <dsp:cNvSpPr/>
      </dsp:nvSpPr>
      <dsp:spPr>
        <a:xfrm>
          <a:off x="0" y="2297963"/>
          <a:ext cx="8784976" cy="8947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„Původem, nositelem a cílem všech sociálních institucí je a musí být lidská osoba“ (GS 25).</a:t>
          </a:r>
          <a:endParaRPr lang="cs-CZ" sz="2200" kern="1200" dirty="0"/>
        </a:p>
      </dsp:txBody>
      <dsp:txXfrm>
        <a:off x="0" y="2297963"/>
        <a:ext cx="8784976" cy="894775"/>
      </dsp:txXfrm>
    </dsp:sp>
    <dsp:sp modelId="{3B881103-08BF-4318-91DF-A4F9BA839BC1}">
      <dsp:nvSpPr>
        <dsp:cNvPr id="0" name=""/>
        <dsp:cNvSpPr/>
      </dsp:nvSpPr>
      <dsp:spPr>
        <a:xfrm>
          <a:off x="0" y="3203327"/>
          <a:ext cx="8784976" cy="8947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Člověk je jediným měřítkem společenského a politického řádu. Instituce musí sloužit lidské osobě, ne naopak.</a:t>
          </a:r>
          <a:endParaRPr lang="cs-CZ" sz="2200" b="1" kern="1200" dirty="0"/>
        </a:p>
      </dsp:txBody>
      <dsp:txXfrm>
        <a:off x="0" y="3203327"/>
        <a:ext cx="8784976" cy="894775"/>
      </dsp:txXfrm>
    </dsp:sp>
    <dsp:sp modelId="{FA00F645-C919-45C0-B496-B6E85CFCE579}">
      <dsp:nvSpPr>
        <dsp:cNvPr id="0" name=""/>
        <dsp:cNvSpPr/>
      </dsp:nvSpPr>
      <dsp:spPr>
        <a:xfrm>
          <a:off x="0" y="4108692"/>
          <a:ext cx="8784976" cy="8947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Smyslem sociální etiky je </a:t>
          </a:r>
          <a:r>
            <a:rPr lang="cs-CZ" sz="2000" b="1" kern="1200" dirty="0" smtClean="0"/>
            <a:t>navrhovat kritéria k vytváření takových institucí, které by zajistily plné respektování lidské důstojnosti.</a:t>
          </a:r>
          <a:endParaRPr lang="cs-CZ" sz="2000" b="1" kern="1200" dirty="0"/>
        </a:p>
      </dsp:txBody>
      <dsp:txXfrm>
        <a:off x="0" y="4108692"/>
        <a:ext cx="8784976" cy="89477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31420C-9797-4231-A19B-219E3938EF2F}">
      <dsp:nvSpPr>
        <dsp:cNvPr id="0" name=""/>
        <dsp:cNvSpPr/>
      </dsp:nvSpPr>
      <dsp:spPr>
        <a:xfrm>
          <a:off x="0" y="15286"/>
          <a:ext cx="8229600" cy="1474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Člověk, vnímaný ve své historické konkrétnosti, představuje srdce a duši katolické sociální nauky. Celá sociální nauka církve tudíž vychází z principu, že důstojnost lidské osoby je nedotknutelná (KSNC 107).</a:t>
          </a:r>
          <a:endParaRPr lang="cs-CZ" sz="2100" kern="1200" dirty="0"/>
        </a:p>
      </dsp:txBody>
      <dsp:txXfrm>
        <a:off x="0" y="15286"/>
        <a:ext cx="8229600" cy="1474199"/>
      </dsp:txXfrm>
    </dsp:sp>
    <dsp:sp modelId="{5D63CC44-A794-4815-AA7F-45574A6903A9}">
      <dsp:nvSpPr>
        <dsp:cNvPr id="0" name=""/>
        <dsp:cNvSpPr/>
      </dsp:nvSpPr>
      <dsp:spPr>
        <a:xfrm>
          <a:off x="0" y="1549966"/>
          <a:ext cx="8229600" cy="1474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Lidská osoba je v současné evropské kultuře chápána jako nejvyšší – absolutní – hodnota. V křesťanském pojetí je lidská osoba nejvyšší hodnotou, není však hodnotou absolutní – tou je Bůh.</a:t>
          </a:r>
          <a:endParaRPr lang="cs-CZ" sz="2100" kern="1200" dirty="0"/>
        </a:p>
      </dsp:txBody>
      <dsp:txXfrm>
        <a:off x="0" y="1549966"/>
        <a:ext cx="8229600" cy="1474199"/>
      </dsp:txXfrm>
    </dsp:sp>
    <dsp:sp modelId="{941D9201-D0D9-4069-B064-0399048D73F0}">
      <dsp:nvSpPr>
        <dsp:cNvPr id="0" name=""/>
        <dsp:cNvSpPr/>
      </dsp:nvSpPr>
      <dsp:spPr>
        <a:xfrm>
          <a:off x="0" y="3084646"/>
          <a:ext cx="8229600" cy="1474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Ve své důstojnosti jsou si všichni lidé rovni – nezávisle na rase, národnosti, pohlaví, původu, kultuře, náboženství a společenské třídě.</a:t>
          </a:r>
          <a:endParaRPr lang="cs-CZ" sz="2100" kern="1200" dirty="0"/>
        </a:p>
      </dsp:txBody>
      <dsp:txXfrm>
        <a:off x="0" y="3084646"/>
        <a:ext cx="8229600" cy="147419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162E22-1FC3-4B48-946E-E3CEC5478094}">
      <dsp:nvSpPr>
        <dsp:cNvPr id="0" name=""/>
        <dsp:cNvSpPr/>
      </dsp:nvSpPr>
      <dsp:spPr>
        <a:xfrm>
          <a:off x="0" y="42842"/>
          <a:ext cx="4937760" cy="49377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C508A-E5EB-466E-8CBF-4FE1D999AB91}">
      <dsp:nvSpPr>
        <dsp:cNvPr id="0" name=""/>
        <dsp:cNvSpPr/>
      </dsp:nvSpPr>
      <dsp:spPr>
        <a:xfrm>
          <a:off x="2468880" y="42842"/>
          <a:ext cx="5760719" cy="4937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Tvor učiněný k Božímu obrazu</a:t>
          </a:r>
          <a:r>
            <a:rPr lang="cs-CZ" sz="1800" kern="1200" dirty="0" smtClean="0"/>
            <a:t>: „Bůh stvořil člověka, aby byl jeho obrazem, stvořil ho, aby byl obrazem Božím, jako muže a ženu je stvořil“ (</a:t>
          </a:r>
          <a:r>
            <a:rPr lang="cs-CZ" sz="1800" kern="1200" dirty="0" err="1" smtClean="0"/>
            <a:t>Gn</a:t>
          </a:r>
          <a:r>
            <a:rPr lang="cs-CZ" sz="1800" kern="1200" dirty="0" smtClean="0"/>
            <a:t> 1,27).</a:t>
          </a:r>
          <a:endParaRPr lang="cs-CZ" sz="1800" kern="1200" dirty="0"/>
        </a:p>
      </dsp:txBody>
      <dsp:txXfrm>
        <a:off x="2468880" y="42842"/>
        <a:ext cx="5760719" cy="1481331"/>
      </dsp:txXfrm>
    </dsp:sp>
    <dsp:sp modelId="{D9FE5D1B-A2D0-431D-9EC5-627D1690C62A}">
      <dsp:nvSpPr>
        <dsp:cNvPr id="0" name=""/>
        <dsp:cNvSpPr/>
      </dsp:nvSpPr>
      <dsp:spPr>
        <a:xfrm>
          <a:off x="864109" y="1524173"/>
          <a:ext cx="3209540" cy="32095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2ED81A-CB42-44F8-A40D-4E669C60D615}">
      <dsp:nvSpPr>
        <dsp:cNvPr id="0" name=""/>
        <dsp:cNvSpPr/>
      </dsp:nvSpPr>
      <dsp:spPr>
        <a:xfrm>
          <a:off x="2468880" y="1524173"/>
          <a:ext cx="5760719" cy="32095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Drama hříchu</a:t>
          </a:r>
          <a:r>
            <a:rPr lang="cs-CZ" sz="1800" kern="1200" dirty="0" smtClean="0"/>
            <a:t>: „Skrze jednoho člověka totiž vešel do světa hřích a skrze hřích smrt; a tak smrt zasáhla všechny, protože všichni zhřešili“ (Ř 5,12).</a:t>
          </a:r>
          <a:endParaRPr lang="cs-CZ" sz="1800" kern="1200" dirty="0"/>
        </a:p>
      </dsp:txBody>
      <dsp:txXfrm>
        <a:off x="2468880" y="1524173"/>
        <a:ext cx="5760719" cy="1481326"/>
      </dsp:txXfrm>
    </dsp:sp>
    <dsp:sp modelId="{E3584CDF-158D-4834-9B1B-1D825F1754A0}">
      <dsp:nvSpPr>
        <dsp:cNvPr id="0" name=""/>
        <dsp:cNvSpPr/>
      </dsp:nvSpPr>
      <dsp:spPr>
        <a:xfrm>
          <a:off x="1728216" y="3005499"/>
          <a:ext cx="1481326" cy="148132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BF4C4-A176-49AE-BBDA-C45486C1F388}">
      <dsp:nvSpPr>
        <dsp:cNvPr id="0" name=""/>
        <dsp:cNvSpPr/>
      </dsp:nvSpPr>
      <dsp:spPr>
        <a:xfrm>
          <a:off x="2468880" y="3005499"/>
          <a:ext cx="5760719" cy="1481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Univerzalita hříchu a univerzalita spásy</a:t>
          </a:r>
          <a:r>
            <a:rPr lang="cs-CZ" sz="1600" kern="1200" dirty="0" smtClean="0"/>
            <a:t>: „Jako jediné provinění přineslo odsouzení všem, tak i jediný čin spravedlnosti přinesl všem ospravedlnění a život. Jako se neposlušností jednoho člověka mnozí stali hříšníky, tak zase poslušností jednoho jediného mnozí se stanou spravedlivými“ (Ř 5, 18-19).</a:t>
          </a:r>
          <a:endParaRPr lang="cs-CZ" sz="1600" kern="1200" dirty="0"/>
        </a:p>
      </dsp:txBody>
      <dsp:txXfrm>
        <a:off x="2468880" y="3005499"/>
        <a:ext cx="5760719" cy="148132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78FA93-2D82-4FE5-8B9F-0CB3CCD2F2BC}">
      <dsp:nvSpPr>
        <dsp:cNvPr id="0" name=""/>
        <dsp:cNvSpPr/>
      </dsp:nvSpPr>
      <dsp:spPr>
        <a:xfrm>
          <a:off x="0" y="0"/>
          <a:ext cx="4845049" cy="48450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8C650-5F6E-4150-A651-DD6117B4EFF7}">
      <dsp:nvSpPr>
        <dsp:cNvPr id="0" name=""/>
        <dsp:cNvSpPr/>
      </dsp:nvSpPr>
      <dsp:spPr>
        <a:xfrm>
          <a:off x="2422524" y="0"/>
          <a:ext cx="6012755" cy="4845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219.   Nejvyšší zásadou sociální nauky církve je tvrzení, že </a:t>
          </a:r>
          <a:r>
            <a:rPr lang="cs-CZ" sz="1800" b="1" kern="1200" dirty="0" smtClean="0"/>
            <a:t>jednotliví lidé jsou základem, účinnou příčinou a cílem každého společenského zřízení;</a:t>
          </a:r>
          <a:r>
            <a:rPr lang="cs-CZ" sz="1800" kern="1200" dirty="0" smtClean="0"/>
            <a:t> lidé od přírody obdaření společenskou povahou a zároveň povolaní k vyššímu řádu, který přirozenost přesahuje a pozvedá.</a:t>
          </a:r>
          <a:endParaRPr lang="cs-CZ" sz="1800" kern="1200" dirty="0"/>
        </a:p>
      </dsp:txBody>
      <dsp:txXfrm>
        <a:off x="2422524" y="0"/>
        <a:ext cx="6012755" cy="2301398"/>
      </dsp:txXfrm>
    </dsp:sp>
    <dsp:sp modelId="{8110314E-44F5-4240-9FB0-31715C9467D9}">
      <dsp:nvSpPr>
        <dsp:cNvPr id="0" name=""/>
        <dsp:cNvSpPr/>
      </dsp:nvSpPr>
      <dsp:spPr>
        <a:xfrm>
          <a:off x="1271825" y="2301398"/>
          <a:ext cx="2301398" cy="23013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638BD-1CAE-4F68-BC16-69A5424DFB1F}">
      <dsp:nvSpPr>
        <dsp:cNvPr id="0" name=""/>
        <dsp:cNvSpPr/>
      </dsp:nvSpPr>
      <dsp:spPr>
        <a:xfrm>
          <a:off x="2422524" y="2301398"/>
          <a:ext cx="6012755" cy="23013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220.   Tento nejvyšší princip je nosný a chrání nedotknutelnou důstojnost lidské osoby. </a:t>
          </a:r>
          <a:r>
            <a:rPr lang="cs-CZ" sz="1600" b="1" kern="1200" dirty="0" smtClean="0"/>
            <a:t>Na jeho základě vybudovala církev, především v posledních sto letech, za spolupráce učenců z řad kněží i laiků, svou rozsáhlou sociální nauku. </a:t>
          </a:r>
          <a:r>
            <a:rPr lang="cs-CZ" sz="1600" kern="1200" dirty="0" smtClean="0"/>
            <a:t>Podle ní mají být uspořádány lidské vztahy ve shodě s všeobecnými zásadami vyplývajícími z konkrétních okolností a zvláštní povahy každé doby. Tyto normy křesťanské sociální nauky mohou tudíž být přijaty všemi lidmi.</a:t>
          </a:r>
          <a:endParaRPr lang="cs-CZ" sz="1600" kern="1200" dirty="0"/>
        </a:p>
      </dsp:txBody>
      <dsp:txXfrm>
        <a:off x="2422524" y="2301398"/>
        <a:ext cx="6012755" cy="230139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17001A-A9AF-4D50-88B2-37D4B4F8895D}">
      <dsp:nvSpPr>
        <dsp:cNvPr id="0" name=""/>
        <dsp:cNvSpPr/>
      </dsp:nvSpPr>
      <dsp:spPr>
        <a:xfrm>
          <a:off x="0" y="29368"/>
          <a:ext cx="8229600" cy="1099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Mají-li být práva každého člověka účinně chráněna, je potřebná moc, která je stanoví v rámci právního řádu a jejich nedodržování spojí se sankcemi. </a:t>
          </a:r>
          <a:endParaRPr lang="cs-CZ" sz="2000" kern="1200" dirty="0"/>
        </a:p>
      </dsp:txBody>
      <dsp:txXfrm>
        <a:off x="0" y="29368"/>
        <a:ext cx="8229600" cy="1099800"/>
      </dsp:txXfrm>
    </dsp:sp>
    <dsp:sp modelId="{B90336A0-40BA-4373-87A0-489CB8B38E89}">
      <dsp:nvSpPr>
        <dsp:cNvPr id="0" name=""/>
        <dsp:cNvSpPr/>
      </dsp:nvSpPr>
      <dsp:spPr>
        <a:xfrm>
          <a:off x="0" y="1186768"/>
          <a:ext cx="8229600" cy="1099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Proto je v zájmu každého člověka, aby existovaly instituce, z nichž nejdůležitější je stát: člověk je „živočich politický“ (</a:t>
          </a:r>
          <a:r>
            <a:rPr lang="cs-CZ" sz="2000" i="1" kern="1200" dirty="0" err="1" smtClean="0"/>
            <a:t>zóon</a:t>
          </a:r>
          <a:r>
            <a:rPr lang="cs-CZ" sz="2000" i="1" kern="1200" dirty="0" smtClean="0"/>
            <a:t> </a:t>
          </a:r>
          <a:r>
            <a:rPr lang="cs-CZ" sz="2000" i="1" kern="1200" dirty="0" err="1" smtClean="0"/>
            <a:t>politikon</a:t>
          </a:r>
          <a:r>
            <a:rPr lang="cs-CZ" sz="2000" i="1" kern="1200" dirty="0" smtClean="0"/>
            <a:t> </a:t>
          </a:r>
          <a:r>
            <a:rPr lang="cs-CZ" sz="2000" kern="1200" dirty="0" smtClean="0"/>
            <a:t>– Aristoteles). </a:t>
          </a:r>
          <a:endParaRPr lang="cs-CZ" sz="2000" kern="1200" dirty="0"/>
        </a:p>
      </dsp:txBody>
      <dsp:txXfrm>
        <a:off x="0" y="1186768"/>
        <a:ext cx="8229600" cy="1099800"/>
      </dsp:txXfrm>
    </dsp:sp>
    <dsp:sp modelId="{6D062D0F-3352-46BA-A483-D5384DF9DBEB}">
      <dsp:nvSpPr>
        <dsp:cNvPr id="0" name=""/>
        <dsp:cNvSpPr/>
      </dsp:nvSpPr>
      <dsp:spPr>
        <a:xfrm>
          <a:off x="0" y="2344168"/>
          <a:ext cx="8229600" cy="1099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„Rada chytrosti“: jelikož přiznání a zaručení základních podmínek lidství je pro každého člověka výhodné, je třeba, aby lidé uzavřeli vzájemnou smlouvu zakládající právo a stát („</a:t>
          </a:r>
          <a:r>
            <a:rPr lang="cs-CZ" sz="2000" i="1" kern="1200" dirty="0" smtClean="0"/>
            <a:t>teorie smlouvy“</a:t>
          </a:r>
          <a:r>
            <a:rPr lang="cs-CZ" sz="2000" kern="1200" dirty="0" smtClean="0"/>
            <a:t>).</a:t>
          </a:r>
          <a:endParaRPr lang="cs-CZ" sz="2000" kern="1200" dirty="0"/>
        </a:p>
      </dsp:txBody>
      <dsp:txXfrm>
        <a:off x="0" y="2344168"/>
        <a:ext cx="8229600" cy="1099800"/>
      </dsp:txXfrm>
    </dsp:sp>
    <dsp:sp modelId="{8A8553EF-A939-4924-A517-A30ACA68D8A4}">
      <dsp:nvSpPr>
        <dsp:cNvPr id="0" name=""/>
        <dsp:cNvSpPr/>
      </dsp:nvSpPr>
      <dsp:spPr>
        <a:xfrm>
          <a:off x="0" y="3501568"/>
          <a:ext cx="8229600" cy="1099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„Mravní imperativ“ (Kant): jelikož důstojnost osoby vyžaduje uznání a úctu kategoricky, tj. nezávisle na subjektivních výhodách, je třeba se řídit zlatým pravidlem: „Co nechceš, aby ti činili druzí, nečiň ty jim.“</a:t>
          </a:r>
          <a:endParaRPr lang="cs-CZ" sz="2000" kern="1200" dirty="0"/>
        </a:p>
      </dsp:txBody>
      <dsp:txXfrm>
        <a:off x="0" y="3501568"/>
        <a:ext cx="8229600" cy="10998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CFB07-ADF4-4EA3-AE6A-30CD177E41DD}">
      <dsp:nvSpPr>
        <dsp:cNvPr id="0" name=""/>
        <dsp:cNvSpPr/>
      </dsp:nvSpPr>
      <dsp:spPr>
        <a:xfrm>
          <a:off x="0" y="0"/>
          <a:ext cx="4702174" cy="470217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19079-71C2-4AE9-99A4-035EB3BC6BB3}">
      <dsp:nvSpPr>
        <dsp:cNvPr id="0" name=""/>
        <dsp:cNvSpPr/>
      </dsp:nvSpPr>
      <dsp:spPr>
        <a:xfrm>
          <a:off x="2351087" y="0"/>
          <a:ext cx="5878512" cy="47021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2. </a:t>
          </a:r>
          <a:r>
            <a:rPr lang="cs-CZ" sz="1300" kern="1200" dirty="0" smtClean="0"/>
            <a:t>Tento vatikánský sněm prohlašuje, že </a:t>
          </a:r>
          <a:r>
            <a:rPr lang="cs-CZ" sz="1300" b="1" kern="1200" dirty="0" smtClean="0"/>
            <a:t>lidská osoba má právo na náboženskou svobodu.</a:t>
          </a:r>
          <a:r>
            <a:rPr lang="cs-CZ" sz="1300" kern="1200" dirty="0" smtClean="0"/>
            <a:t> Tato svoboda záleží v tom, že všichni lidé musí být prosti nátlaku jak ze strany jednotlivců, tak ze strany společenských skupin a jakékoli lidské moci, takže nikdo ani nesmí být donucován jednat v oblasti náboženství proti svému svědomí, ani mu nesmí být zabraňováno jednat podle svého svědomí soukromě i veřejně, buď sám nebo spolu s jinými, v náležitých mezích. Mimoto koncil prohlašuje, že </a:t>
          </a:r>
          <a:r>
            <a:rPr lang="cs-CZ" sz="1300" b="1" kern="1200" dirty="0" smtClean="0"/>
            <a:t>právo na náboženskou svobodu je skutečně založeno na důstojnosti lidské osoby</a:t>
          </a:r>
          <a:r>
            <a:rPr lang="cs-CZ" sz="1300" kern="1200" dirty="0" smtClean="0"/>
            <a:t>, jak nám ji dává poznat i zjevené Boží slovo i sám rozum. Toto právo lidské osoby na náboženskou svobodu má být uznáno v právním uspořádání společnosti tak, aby se stalo občanským právem.</a:t>
          </a:r>
          <a:endParaRPr lang="cs-CZ" sz="1300" kern="1200" dirty="0"/>
        </a:p>
      </dsp:txBody>
      <dsp:txXfrm>
        <a:off x="2351087" y="0"/>
        <a:ext cx="5878512" cy="2233533"/>
      </dsp:txXfrm>
    </dsp:sp>
    <dsp:sp modelId="{F2FFCDFB-E5CD-4512-9ECC-867CA70442A6}">
      <dsp:nvSpPr>
        <dsp:cNvPr id="0" name=""/>
        <dsp:cNvSpPr/>
      </dsp:nvSpPr>
      <dsp:spPr>
        <a:xfrm>
          <a:off x="1234320" y="2233533"/>
          <a:ext cx="2233533" cy="22335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A458E-B373-41D7-8293-0622189A94E1}">
      <dsp:nvSpPr>
        <dsp:cNvPr id="0" name=""/>
        <dsp:cNvSpPr/>
      </dsp:nvSpPr>
      <dsp:spPr>
        <a:xfrm>
          <a:off x="2351087" y="2233533"/>
          <a:ext cx="5878512" cy="22335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/>
            <a:t>9. </a:t>
          </a:r>
          <a:r>
            <a:rPr lang="cs-CZ" sz="1300" kern="1200" dirty="0" smtClean="0"/>
            <a:t>To, co tento vatikánský sněm prohlašuje o právu člověka na náboženskou svobodu, </a:t>
          </a:r>
          <a:r>
            <a:rPr lang="cs-CZ" sz="1300" b="1" kern="1200" dirty="0" smtClean="0"/>
            <a:t>má svůj základ v důstojnosti osoby</a:t>
          </a:r>
          <a:r>
            <a:rPr lang="cs-CZ" sz="1300" kern="1200" dirty="0" smtClean="0"/>
            <a:t>, jejíž požadavky dala lidskému rozumu úplněji poznat staletá zkušenost. Avšak toto učení o svobodě má své kořeny v Božím zjevení, a proto je mají křesťané tím svědomitěji zachovávat. Neboť zjevení sice nevyhlašuje výslovně právo na svobodu od vnějšího donucování v oblasti náboženství, avšak vyjevuje důstojnost lidské osoby v její plné šíři, ukazuje Kristovu úctu k svobodě člověka při plnění povinnosti uvěřit Božímu slovu a poučuje nás o duchu, jakého mají učedníci takového Mistra ve všem svém jednání uznávat a následovat. </a:t>
          </a:r>
          <a:endParaRPr lang="cs-CZ" sz="1300" kern="1200" dirty="0"/>
        </a:p>
      </dsp:txBody>
      <dsp:txXfrm>
        <a:off x="2351087" y="2233533"/>
        <a:ext cx="5878512" cy="223353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3A9463-7855-457E-884B-89987BB8DEEE}">
      <dsp:nvSpPr>
        <dsp:cNvPr id="0" name=""/>
        <dsp:cNvSpPr/>
      </dsp:nvSpPr>
      <dsp:spPr>
        <a:xfrm>
          <a:off x="0" y="1128"/>
          <a:ext cx="8229600" cy="15000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Všichni křesťané jsou si rovni co do důstojnosti i činnosti</a:t>
          </a:r>
          <a:r>
            <a:rPr lang="cs-CZ" sz="2000" kern="1200" dirty="0" smtClean="0"/>
            <a:t>.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i="1" kern="1200" dirty="0" smtClean="0"/>
            <a:t>Nerovnost moci (laici – klérus): synodální proces 2021 – 2023 </a:t>
          </a:r>
          <a:endParaRPr lang="cs-CZ" sz="2000" i="1" kern="1200" dirty="0"/>
        </a:p>
      </dsp:txBody>
      <dsp:txXfrm>
        <a:off x="0" y="1128"/>
        <a:ext cx="8229600" cy="1500067"/>
      </dsp:txXfrm>
    </dsp:sp>
    <dsp:sp modelId="{0BBD8A61-F471-477E-90CB-9F06B218918A}">
      <dsp:nvSpPr>
        <dsp:cNvPr id="0" name=""/>
        <dsp:cNvSpPr/>
      </dsp:nvSpPr>
      <dsp:spPr>
        <a:xfrm>
          <a:off x="0" y="1515328"/>
          <a:ext cx="8229600" cy="15000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Povinnosti: zachovávat společenství s církví, vést svatý život, spolupracovat na šíření evangelia, podřídit se rozhodnutím církevní autority, finančně přispívat na potřeby církve, usilovat o sociální spravedlnost, podporovat chudé.</a:t>
          </a:r>
          <a:endParaRPr lang="cs-CZ" sz="2000" kern="1200" dirty="0"/>
        </a:p>
      </dsp:txBody>
      <dsp:txXfrm>
        <a:off x="0" y="1515328"/>
        <a:ext cx="8229600" cy="1500067"/>
      </dsp:txXfrm>
    </dsp:sp>
    <dsp:sp modelId="{D5226445-3DB0-4A76-80FC-46EF2DF7D0EA}">
      <dsp:nvSpPr>
        <dsp:cNvPr id="0" name=""/>
        <dsp:cNvSpPr/>
      </dsp:nvSpPr>
      <dsp:spPr>
        <a:xfrm>
          <a:off x="0" y="3029528"/>
          <a:ext cx="8229600" cy="15000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Práva: sdělovat pastýřům své duchovní potřeby i názory na zlepšení církve, dostávat od pastýřů duchovní dobra – slovo a svátosti, sdružovat se, evangelizovat, dostávat křesťanské vzdělání, svobodně bádat v teologických vědách, svobodně si volit životní stav, právo na nedotknutelnost své pověsti a právní ochranu.</a:t>
          </a:r>
          <a:endParaRPr lang="cs-CZ" sz="2000" kern="1200" dirty="0"/>
        </a:p>
      </dsp:txBody>
      <dsp:txXfrm>
        <a:off x="0" y="3029528"/>
        <a:ext cx="8229600" cy="1500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825F27A-9A2C-4240-AAF1-BA81A5AC5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720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1B5A-0E79-4E96-8F3F-1DF81AD39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0EEFB-6A00-46B4-BCBE-5486229B8C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1F34C-92A6-4FFE-AAE4-1C9BD422F0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8FE94-4AA1-44D4-B618-A451683DBD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06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7" name="Rectangle 106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8" name="Rectangle 106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7F1D5-0637-4469-97E7-1585B7D367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E694-91A2-47A8-A4B6-861F9E3D0D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B91-AB3D-4F9D-B11D-9B0E6A499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ADD43-885F-4D21-B04B-723FBECB84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D3782-FA00-4409-9913-B91E877C8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69558-FFF1-4729-BE87-1B1CE0D0CB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B93D7-5BE2-40B2-BA00-8D0A498D93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11A24-D0C3-435C-9056-356C8FEACB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131D1-6016-479F-908B-BF7D3B1981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48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0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1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2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4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5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6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7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8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69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0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1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2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3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4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5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6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7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8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79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80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181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8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8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185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A4BB67-C742-493B-BD63-CB1D90AABA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Křesťanská sociální etika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Jabok</a:t>
            </a:r>
            <a:r>
              <a:rPr lang="cs-CZ" dirty="0" smtClean="0"/>
              <a:t> / ETF 2021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366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Biblická východiska (KSNC)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50884765"/>
              </p:ext>
            </p:extLst>
          </p:nvPr>
        </p:nvGraphicFramePr>
        <p:xfrm>
          <a:off x="457200" y="1285874"/>
          <a:ext cx="8229600" cy="5023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126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12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2CCA0-E020-4D52-9A2F-8BF7D59105E3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50" y="277813"/>
            <a:ext cx="8643938" cy="1143000"/>
          </a:xfrm>
        </p:spPr>
        <p:txBody>
          <a:bodyPr/>
          <a:lstStyle/>
          <a:p>
            <a:pPr>
              <a:defRPr/>
            </a:pPr>
            <a:r>
              <a:rPr lang="cs-CZ" sz="4000" dirty="0" smtClean="0"/>
              <a:t>Jan XXIII. – Mater </a:t>
            </a:r>
            <a:r>
              <a:rPr lang="cs-CZ" sz="4000" dirty="0" err="1" smtClean="0"/>
              <a:t>et</a:t>
            </a:r>
            <a:r>
              <a:rPr lang="cs-CZ" sz="4000" dirty="0" smtClean="0"/>
              <a:t> Magistra (1961)</a:t>
            </a:r>
            <a:endParaRPr lang="cs-CZ" sz="40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1966442"/>
              </p:ext>
            </p:extLst>
          </p:nvPr>
        </p:nvGraphicFramePr>
        <p:xfrm>
          <a:off x="457200" y="1285875"/>
          <a:ext cx="8435280" cy="4845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229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22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BFFE42-7734-472E-81C4-ED0219C73604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33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80CAD-6B09-441F-B7F8-A23627C5CAC3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684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Křesťanská antropologie – aspekty personality (</a:t>
            </a:r>
            <a:r>
              <a:rPr lang="cs-CZ" sz="4000" dirty="0" err="1" smtClean="0"/>
              <a:t>Anzenbacher</a:t>
            </a:r>
            <a:r>
              <a:rPr lang="cs-CZ" sz="4000" dirty="0" smtClean="0"/>
              <a:t>)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714500"/>
            <a:ext cx="8785225" cy="4451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Člověk byl stvořen k Božímu obrazu – </a:t>
            </a:r>
            <a:r>
              <a:rPr lang="cs-CZ" sz="2000" b="1" dirty="0" smtClean="0"/>
              <a:t>duch v těle</a:t>
            </a:r>
            <a:r>
              <a:rPr lang="cs-CZ" sz="2000" dirty="0" smtClean="0"/>
              <a:t>: člověk je součástí hmotné přírody, zároveň však žije v sebe-vědomí rozumové subjektivity duchovním životem. Tyto dva aspekty tvoří jeho personalitu, která je základem jedinečného místa člověka v kosmu.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Člověk nemůže být sám, žije ve vztazích s druhými lidmi – </a:t>
            </a:r>
            <a:r>
              <a:rPr lang="cs-CZ" sz="2000" b="1" dirty="0" smtClean="0"/>
              <a:t>spolubytí</a:t>
            </a:r>
            <a:r>
              <a:rPr lang="cs-CZ" sz="2000" dirty="0" smtClean="0"/>
              <a:t>. Teologický základ: Boží trojice. Základní projev: řeč.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Člověk je </a:t>
            </a:r>
            <a:r>
              <a:rPr lang="cs-CZ" sz="2000" b="1" dirty="0" smtClean="0"/>
              <a:t>mravní subjekt</a:t>
            </a:r>
            <a:r>
              <a:rPr lang="cs-CZ" sz="2000" dirty="0" smtClean="0"/>
              <a:t>: není ve svém chování plně determinován, ale může se také sám rozhodovat. Má svobodu k mravnímu rozhodování a odpovědnost za svou praxi.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Člověk je otevřený </a:t>
            </a:r>
            <a:r>
              <a:rPr lang="cs-CZ" sz="2000" b="1" dirty="0" smtClean="0"/>
              <a:t>transcendenci</a:t>
            </a:r>
            <a:r>
              <a:rPr lang="cs-CZ" sz="2000" dirty="0" smtClean="0"/>
              <a:t>: klade si otázku o původu a smyslu světa, života, společnosti. Odpověď hledá za horizontem vlastní zkušenosti – je bytostí existenciálně náboženskou.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Člověk může selhat jak v naplňování svého individuálního poslání, tak při uskutečňování společného dobra. Osobní </a:t>
            </a:r>
            <a:r>
              <a:rPr lang="cs-CZ" sz="2000" b="1" dirty="0" smtClean="0"/>
              <a:t>hřích</a:t>
            </a:r>
            <a:r>
              <a:rPr lang="cs-CZ" sz="2000" dirty="0" smtClean="0"/>
              <a:t> a „struktury hříchu“ jsou vzájemně propleteny.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Individualita a socialita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9362"/>
          </a:xfrm>
        </p:spPr>
        <p:txBody>
          <a:bodyPr/>
          <a:lstStyle/>
          <a:p>
            <a:pPr>
              <a:defRPr/>
            </a:pPr>
            <a:r>
              <a:rPr lang="cs-CZ" sz="2000" dirty="0" smtClean="0"/>
              <a:t>Každý člověk má existenciální cíle: </a:t>
            </a:r>
          </a:p>
          <a:p>
            <a:pPr lvl="1">
              <a:defRPr/>
            </a:pPr>
            <a:r>
              <a:rPr lang="cs-CZ" sz="1800" dirty="0" smtClean="0"/>
              <a:t>Biologické (potrava, oděv, obydlí…)</a:t>
            </a:r>
          </a:p>
          <a:p>
            <a:pPr lvl="1">
              <a:defRPr/>
            </a:pPr>
            <a:r>
              <a:rPr lang="cs-CZ" sz="1800" dirty="0" smtClean="0"/>
              <a:t>Kulturní (vzdělávací, umělecké, náboženské…)</a:t>
            </a:r>
          </a:p>
          <a:p>
            <a:pPr>
              <a:defRPr/>
            </a:pPr>
            <a:r>
              <a:rPr lang="cs-CZ" sz="2000" dirty="0" smtClean="0"/>
              <a:t>Svých existenciálních cílů může člověk dosahovat jen komunikací a spoluprací s druhými lidmi – jako individuální jedinec si nestačí: člověk je s to uskutečnit své určení jako osoba jen v participaci na dění sociální interakce.</a:t>
            </a:r>
          </a:p>
          <a:p>
            <a:pPr>
              <a:defRPr/>
            </a:pPr>
            <a:r>
              <a:rPr lang="cs-CZ" sz="2000" i="1" dirty="0" smtClean="0"/>
              <a:t>„Člověk je totiž v jádru své přirozenosti bytost společenská a bez vztahu k ostatním nemůže žít ani rozvíjet své vlohy“</a:t>
            </a:r>
            <a:r>
              <a:rPr lang="cs-CZ" sz="2000" dirty="0" smtClean="0"/>
              <a:t> (GS 12).</a:t>
            </a:r>
          </a:p>
          <a:p>
            <a:pPr>
              <a:defRPr/>
            </a:pPr>
            <a:r>
              <a:rPr lang="cs-CZ" sz="2000" dirty="0" smtClean="0"/>
              <a:t>Proto lidé upravují svůj vzájemný vztah tak, aby se každý mohl podílet na sociální komunikaci a spolupráci způsobem, který mu dává možnost vést dobrý život ve smyslu systému existenciálních cílů. Tak tomu je tehdy, když svůj vztah chápou jako vztah vzájemného uznávání.</a:t>
            </a:r>
          </a:p>
          <a:p>
            <a:pPr>
              <a:defRPr/>
            </a:pPr>
            <a:r>
              <a:rPr lang="cs-CZ" sz="2000" dirty="0" smtClean="0"/>
              <a:t>Přiznání vzájemných práv a jim odpovídajících povinností.</a:t>
            </a:r>
            <a:endParaRPr lang="cs-CZ" sz="2000" dirty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AFF4A0-6880-4AA3-A841-B7F6C9C76E29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Nezbytnost institucí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500188"/>
          <a:ext cx="8229600" cy="4630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63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CC2C6F-A967-422C-A1EB-D3BC5325CA48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74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5FE095-54BA-4139-BED1-9556A38FEFAB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Lidská práva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LISTINA ZÁKLADNÍCH PRÁV A SVOBOD – součást ústavního pořádku České republiky od roku 1992.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Lidská osoba je hlavním subjektem a středem společnosti, k jejímu dobru a rozvoji mají být zaměřeny všechny instituce, struktury, zákony: „L</a:t>
            </a:r>
            <a:r>
              <a:rPr lang="cs-CZ" sz="1800" dirty="0" smtClean="0">
                <a:cs typeface="Times New Roman" pitchFamily="18" charset="0"/>
              </a:rPr>
              <a:t>idská osoba je a musí být počátkem, nositelem i cílem všech společenských institucí</a:t>
            </a:r>
            <a:r>
              <a:rPr lang="cs-CZ" sz="1800" dirty="0" smtClean="0"/>
              <a:t>“ (GS 25)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„Z nejdůležitějších práv je třeba uvést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právo na život, k němuž patří </a:t>
            </a:r>
            <a:r>
              <a:rPr lang="cs-CZ" sz="1600" b="1" dirty="0" smtClean="0"/>
              <a:t>právo </a:t>
            </a:r>
            <a:r>
              <a:rPr lang="cs-CZ" sz="1600" b="1" dirty="0" smtClean="0"/>
              <a:t>růst po zplození v matčině </a:t>
            </a:r>
            <a:r>
              <a:rPr lang="cs-CZ" sz="1600" b="1" dirty="0" smtClean="0"/>
              <a:t>lůně</a:t>
            </a:r>
            <a:r>
              <a:rPr lang="cs-CZ" sz="1600" dirty="0" smtClean="0"/>
              <a:t> </a:t>
            </a:r>
            <a:r>
              <a:rPr lang="cs-CZ" sz="1600" i="1" dirty="0" smtClean="0">
                <a:solidFill>
                  <a:srgbClr val="FFFF00"/>
                </a:solidFill>
              </a:rPr>
              <a:t>(úcta k životu od početí až do přirození smrti – problém potratů a </a:t>
            </a:r>
            <a:r>
              <a:rPr lang="cs-CZ" sz="1600" i="1" dirty="0" err="1" smtClean="0">
                <a:solidFill>
                  <a:srgbClr val="FFFF00"/>
                </a:solidFill>
              </a:rPr>
              <a:t>eutanázie</a:t>
            </a:r>
            <a:r>
              <a:rPr lang="cs-CZ" sz="1600" i="1" dirty="0" smtClean="0">
                <a:solidFill>
                  <a:srgbClr val="FFFF00"/>
                </a:solidFill>
              </a:rPr>
              <a:t>)</a:t>
            </a:r>
            <a:endParaRPr lang="cs-CZ" sz="1600" i="1" dirty="0" smtClean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právo žít v úplné rodině a </a:t>
            </a:r>
            <a:r>
              <a:rPr lang="cs-CZ" sz="1600" b="1" dirty="0" smtClean="0"/>
              <a:t>v mravném prostředí, vhodném pro vývoj a rozvoj osobnosti,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právo dovést svůj rozum a svobodu ke zralosti </a:t>
            </a:r>
            <a:r>
              <a:rPr lang="cs-CZ" sz="1600" b="1" dirty="0" smtClean="0"/>
              <a:t>hledáním a nalézáním pravdy</a:t>
            </a:r>
            <a:r>
              <a:rPr lang="cs-CZ" sz="1600" dirty="0" smtClean="0"/>
              <a:t>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právo podílet se na práci při využívání statků země a získávat z ní obživu pro sebe a své blízké,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právo svobodně založit rodinu a plodit a vychovávat děti za odpovědného uplatňování vlastní sexuality.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Zdrojem a syntézou těchto práv je v určitém smyslu náboženská svoboda, chápaná jako právo žít v pravdě vlastní víry a v souladu s transcendentní důstojností vlastní osoby.“ (CA 47)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Církev si hluboce uvědomuje požadavek, aby se v ní samotné respektovala spravedlnost a lidská práva (KSNC 159).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err="1" smtClean="0"/>
              <a:t>Dignitatis</a:t>
            </a:r>
            <a:r>
              <a:rPr lang="cs-CZ" sz="3200" dirty="0" smtClean="0"/>
              <a:t> </a:t>
            </a:r>
            <a:r>
              <a:rPr lang="cs-CZ" sz="3200" dirty="0" err="1" smtClean="0"/>
              <a:t>humanae</a:t>
            </a:r>
            <a:r>
              <a:rPr lang="cs-CZ" sz="3200" dirty="0" smtClean="0"/>
              <a:t> – Deklarace 2. vatikánského koncilu o náboženské svobodě</a:t>
            </a:r>
            <a:endParaRPr lang="cs-CZ" sz="32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4702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048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04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7FB444-0DB2-42DE-AC32-421E21577E19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150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28A51E-FE5D-4F6F-A65F-1E17C192865F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smtClean="0"/>
              <a:t>Práva a povinnosti křesťanů podle Kodexu kanonického práva (can. 208-223)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0806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Religionistické srovnání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072062"/>
          </a:xfrm>
        </p:spPr>
        <p:txBody>
          <a:bodyPr/>
          <a:lstStyle/>
          <a:p>
            <a:pPr>
              <a:defRPr/>
            </a:pPr>
            <a:r>
              <a:rPr lang="cs-CZ" sz="2000" dirty="0" smtClean="0"/>
              <a:t>Hinduismus: kastovní systém – zásadní </a:t>
            </a:r>
            <a:r>
              <a:rPr lang="cs-CZ" sz="2000" b="1" dirty="0" smtClean="0"/>
              <a:t>nerovnost mezi lidmi</a:t>
            </a:r>
          </a:p>
          <a:p>
            <a:pPr lvl="1">
              <a:defRPr/>
            </a:pPr>
            <a:r>
              <a:rPr lang="cs-CZ" sz="1800" dirty="0" smtClean="0"/>
              <a:t>Bráhmani (kněží)</a:t>
            </a:r>
          </a:p>
          <a:p>
            <a:pPr lvl="1">
              <a:defRPr/>
            </a:pPr>
            <a:r>
              <a:rPr lang="cs-CZ" sz="1800" dirty="0" smtClean="0"/>
              <a:t>Kšatrijové (válečníci, politici, státní správa)</a:t>
            </a:r>
          </a:p>
          <a:p>
            <a:pPr lvl="1">
              <a:defRPr/>
            </a:pPr>
            <a:r>
              <a:rPr lang="cs-CZ" sz="1800" dirty="0" smtClean="0"/>
              <a:t>Vaišjové (obchodníci, řemeslníci a zemědělci)</a:t>
            </a:r>
          </a:p>
          <a:p>
            <a:pPr lvl="1">
              <a:defRPr/>
            </a:pPr>
            <a:r>
              <a:rPr lang="cs-CZ" sz="1800" dirty="0" smtClean="0"/>
              <a:t>Šúdrové (služebníci, dělníci, bezzemci)</a:t>
            </a:r>
          </a:p>
          <a:p>
            <a:pPr lvl="1">
              <a:defRPr/>
            </a:pPr>
            <a:r>
              <a:rPr lang="cs-CZ" sz="1800" dirty="0" smtClean="0"/>
              <a:t>+ nedotknutelní</a:t>
            </a:r>
          </a:p>
          <a:p>
            <a:pPr>
              <a:defRPr/>
            </a:pPr>
            <a:r>
              <a:rPr lang="cs-CZ" sz="2000" dirty="0" smtClean="0"/>
              <a:t>Taoismus: </a:t>
            </a:r>
            <a:r>
              <a:rPr lang="cs-CZ" sz="2000" b="1" dirty="0" smtClean="0"/>
              <a:t>rovnost lidí, rovnost mužů a žen </a:t>
            </a:r>
            <a:r>
              <a:rPr lang="cs-CZ" sz="2000" dirty="0" smtClean="0"/>
              <a:t>(vzájemné doplňování: jin-jang)</a:t>
            </a:r>
          </a:p>
          <a:p>
            <a:pPr>
              <a:defRPr/>
            </a:pPr>
            <a:r>
              <a:rPr lang="cs-CZ" sz="2000" dirty="0" smtClean="0"/>
              <a:t>Buddhismus: rovnost lidí, v zásadě i rovnost mužů a žen, v praxi však jsou </a:t>
            </a:r>
            <a:r>
              <a:rPr lang="cs-CZ" sz="2000" b="1" dirty="0" smtClean="0"/>
              <a:t>ženy mužům vždy podřízeny </a:t>
            </a:r>
            <a:r>
              <a:rPr lang="cs-CZ" sz="2000" dirty="0" smtClean="0"/>
              <a:t>(v rodině i v klášterech)</a:t>
            </a:r>
          </a:p>
          <a:p>
            <a:pPr>
              <a:defRPr/>
            </a:pPr>
            <a:r>
              <a:rPr lang="cs-CZ" sz="2000" dirty="0" smtClean="0"/>
              <a:t>Konfucianismus: </a:t>
            </a:r>
            <a:r>
              <a:rPr lang="cs-CZ" sz="2000" b="1" dirty="0" smtClean="0"/>
              <a:t>přísná hierarchie </a:t>
            </a:r>
            <a:r>
              <a:rPr lang="cs-CZ" sz="2000" dirty="0" smtClean="0"/>
              <a:t>– poslušnost poddaného vládci, syna otci, mladšího bratra staršímu, ženy muži. Jediný rovnocenný vztah je mezi přáteli. </a:t>
            </a:r>
          </a:p>
          <a:p>
            <a:pPr>
              <a:defRPr/>
            </a:pPr>
            <a:r>
              <a:rPr lang="cs-CZ" sz="2000" dirty="0" smtClean="0"/>
              <a:t>Islám: </a:t>
            </a:r>
            <a:r>
              <a:rPr lang="cs-CZ" sz="2000" b="1" dirty="0" smtClean="0"/>
              <a:t>genderová nevyváženost </a:t>
            </a:r>
            <a:r>
              <a:rPr lang="cs-CZ" sz="2000" dirty="0" smtClean="0"/>
              <a:t>– žena je hodnocena jako polovina muže (dědičné nároky, svědecká výpověď apod.)</a:t>
            </a:r>
          </a:p>
          <a:p>
            <a:pPr>
              <a:defRPr/>
            </a:pPr>
            <a:endParaRPr lang="cs-CZ" sz="2000" dirty="0" smtClean="0"/>
          </a:p>
        </p:txBody>
      </p:sp>
      <p:sp>
        <p:nvSpPr>
          <p:cNvPr id="2253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253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25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E3019C-29FD-470D-9ADB-15A35165E476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355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35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8147F0-4C91-4197-BCA7-63827625C442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Přirozený zákon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323850" y="1125538"/>
          <a:ext cx="8507413" cy="5005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409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41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0308B3-20C8-4CF0-B7A6-FC3935C905F0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1989138"/>
            <a:ext cx="8229600" cy="1719262"/>
          </a:xfrm>
        </p:spPr>
        <p:txBody>
          <a:bodyPr/>
          <a:lstStyle/>
          <a:p>
            <a:pPr eaLnBrk="1" hangingPunct="1">
              <a:defRPr/>
            </a:pPr>
            <a:r>
              <a:rPr lang="cs-CZ" sz="5400" dirty="0" smtClean="0"/>
              <a:t>4. PRINCIPY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4579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4580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9BEA38-FA7D-41C0-B6AF-D3FA11FD6BCB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Hans Küng – světový étos</a:t>
            </a:r>
          </a:p>
        </p:txBody>
      </p:sp>
      <p:pic>
        <p:nvPicPr>
          <p:cNvPr id="24582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5888" y="1125538"/>
            <a:ext cx="3592512" cy="5005387"/>
          </a:xfrm>
          <a:noFill/>
          <a:ln>
            <a:solidFill>
              <a:schemeClr val="tx1"/>
            </a:solidFill>
          </a:ln>
        </p:spPr>
      </p:pic>
      <p:sp>
        <p:nvSpPr>
          <p:cNvPr id="307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51275" y="1052513"/>
            <a:ext cx="5113338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Hans Küng (nar. 1927): německý teolog, snaha o toleranci a sblížení mezi světovými náboženstvími. Od 1979 z rozhodnutí Kongregace pro nauku víry nesmí přednášet na katolických teologických učilištích.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Porozumění a spolupráci mezi jednotlivými kulturami nemůžeme odkládat do doby, kdy se vyřeší věroučné rozpory světových náboženství. Na rovině etické spatřuje daleko vhodnější odrazový můstek - vždyť široký konsensus mezi náboženskými tradicemi zde už existuje. (Jako příklad uvádí Küng tzv. Zlaté pravidlo, vyjádřené tak či onak ve většině náboženských tradic).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Küngovi jde o nalezení etického minima, které by mohlo být společně artikulováno, potvrzeno a předloženo věřícím i nevěřícím jako nosné východisko úsilí o světový mír a spolupráci. Nejedná se v žádném případě o synkretickou snahu vytvořit jedno „světové náboženství“. Jednotlivé tradice zůstávají zcela autonomní. Cílem není synkreze, cílem je přátelská koexistence a světový mír.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560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56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C2FA3A-DF70-437F-9759-B9B7F445D8A8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19163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smtClean="0"/>
              <a:t>Parlament světových náboženství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235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smtClean="0"/>
              <a:t>1893: Parlament světových náboženství v Chicagu – setkání a hnutí, kdy se zástupci světových náboženství v jednom okamžiku shromáždí na jednom místě světa, stojí rovnoprávně vedle sebe a s respektem spolu komunikují. Snaha o prosazení křesťanství jako univerzálního náboženství.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smtClean="0"/>
              <a:t>1993 - 2. parlament světových náboženství v Chicagu: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smtClean="0"/>
              <a:t>Zastoupeni nejen křesťané, muslimové, zoroastrovci, džinisté, tibetští buddhisté, ale také původní obyvatelé Ameriky a široké spektrum různých kultů, duchovních skupin a náboženských hnutí, celkem 6500 lidí.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smtClean="0"/>
              <a:t>Témata charakteristická pro postmodernu - polycentrismus, válka a mír, kritika civilizace, ženské hnutí, ekumenické hnutí, spiritualita, duchovní obroda, globální myšlení, étos.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smtClean="0"/>
              <a:t>Svět nebyl pokřesťanštěn, ale naopak ostatní náboženství jsou na konci 20. století mnohem silnější než byla na jeho počátku. Ukázalo se, že je nutno opustit agresivní misionářské strategie a nepokoušet se vytlačit jedno náboženství jiným. Nelze rovněž vytvořit prostřednictvím univerzálního či synkretického guláše jednotné světové náboženství. Spíše je zapotřebí mírové spolubytí a vzájemnost různých náboženství ve vzájemně úctě, dialogu a spolupráci.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662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662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85973B-4471-4D86-9BB2-6CABC0D454EF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Prohlášení ke světovému étosu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Deklarace Parlamentu světových náboženství reprezentanty patnácti náboženských směrů.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smtClean="0"/>
              <a:t>Náš </a:t>
            </a:r>
            <a:r>
              <a:rPr lang="cs-CZ" sz="1600" b="1" smtClean="0"/>
              <a:t>svět prochází fundamentální krizí</a:t>
            </a:r>
            <a:r>
              <a:rPr lang="cs-CZ" sz="1600" smtClean="0"/>
              <a:t>: krizí světového hospodářství, světové ekologie, světové politiky. </a:t>
            </a:r>
            <a:r>
              <a:rPr lang="cs-CZ" sz="1600" b="1" smtClean="0"/>
              <a:t>Napětí mezi pohlavími a generacemi nabylo znepokojivých rozměrů</a:t>
            </a:r>
            <a:r>
              <a:rPr lang="cs-CZ" sz="1600" smtClean="0"/>
              <a:t>. </a:t>
            </a:r>
            <a:r>
              <a:rPr lang="cs-CZ" sz="1600" b="1" smtClean="0"/>
              <a:t>Hrozí zhroucení ekosystému.</a:t>
            </a:r>
            <a:r>
              <a:rPr lang="cs-CZ" sz="1600" smtClean="0"/>
              <a:t> Lidstvo má sice dostatek hospodářských, kulturních a duchovních zdrojů pro vytvoření lepšího světového řádu, avšak stará etnická, nacionální, sociální, hospodářská a náboženská napětí ohrožují mírové budování lepšího světa.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b="1" smtClean="0"/>
              <a:t>Náboženství sice nemohou přímo vyřešit ekologické, hospodářské, politické a sociální problémy, mohou však napomoci změnit vnitřní nastavení člověka, celou lidskou mentalitu, lidské "srdce" a pohnout člověka, aby se obrátil z falešné cesty k novému životu.</a:t>
            </a:r>
            <a:r>
              <a:rPr lang="cs-CZ" sz="1600" smtClean="0"/>
              <a:t> Lidstvo potřebuje nejen sociální a ekologické reformy, nýbrž neméně i duchovní obnovu, změnu vědomí jedince a veřejnosti.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600" b="1" smtClean="0"/>
              <a:t>Nový řád světa není možný bez světového étosu </a:t>
            </a:r>
            <a:r>
              <a:rPr lang="cs-CZ" sz="1600" smtClean="0"/>
              <a:t>-</a:t>
            </a:r>
            <a:r>
              <a:rPr lang="cs-CZ" sz="1600" b="1" smtClean="0"/>
              <a:t> základního konsensu ve vztahu k existujícím závazným hodnotám, neměnným měřítkům hodnot a základním osobním postojům.</a:t>
            </a:r>
            <a:r>
              <a:rPr lang="cs-CZ" sz="1600" smtClean="0"/>
              <a:t> A právě mezi náboženstvími tento základní konsensus již existuje, přestože nelze očekávat shodu mezi náboženstvími ve vztahu k určité antropologii (např. vztah duše a těla) nebo k určité metafyzice (např. vztah času a prostoru či vztah mezi nejvyšší bytosti a já). Základem světového étosu je </a:t>
            </a:r>
            <a:r>
              <a:rPr lang="cs-CZ" sz="1600" b="1" smtClean="0"/>
              <a:t>požadavek lidskosti </a:t>
            </a:r>
            <a:r>
              <a:rPr lang="cs-CZ" sz="1600" smtClean="0"/>
              <a:t>ve smyslu opravdové lidskosti, humanity. Tento požadavek lze vyjádřit </a:t>
            </a:r>
            <a:r>
              <a:rPr lang="cs-CZ" sz="1600" b="1" smtClean="0"/>
              <a:t>apelem :</a:t>
            </a:r>
            <a:r>
              <a:rPr lang="cs-CZ" sz="1600" smtClean="0"/>
              <a:t> "S každým člověkem je třeba zacházet lidsky!". Existuje také princip, zlaté pravidlo, které vyjádřeno pozitivně zní: "Co chceš, aby druzí činili tobě, to čin také ty jim!".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765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765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CFDC87-8C0E-41F5-866D-1F4A2DF0EC5D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Čtyři nezrušitelná přikázání</a:t>
            </a:r>
            <a:endParaRPr lang="cs-CZ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/>
              <a:t>1) Závazek ke kultuře bez násilí a ke kultuře úcty ke všemu živému</a:t>
            </a:r>
            <a:r>
              <a:rPr lang="cs-CZ" sz="1800" smtClean="0"/>
              <a:t> (příkazy: Nezabiješ! nebo pozitivně : Cti život!, řešit konflikty zásadně bez násilí v rámci právního řádu, chránit i život zvířat a rostlin, ochrana a podpora menšin).</a:t>
            </a: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/>
              <a:t>2</a:t>
            </a:r>
            <a:r>
              <a:rPr lang="cs-CZ" sz="1800" smtClean="0"/>
              <a:t>) </a:t>
            </a:r>
            <a:r>
              <a:rPr lang="cs-CZ" sz="1800" b="1" smtClean="0"/>
              <a:t>Závazek ke kultuře založené na solidaritě a spravedlivém hospodářském uspořádání </a:t>
            </a:r>
            <a:r>
              <a:rPr lang="cs-CZ" sz="1800" smtClean="0"/>
              <a:t>(příkaz: Nepokradeš! či příkaz: Jednej spravedlivě a čestně!, vlastnictví zavazuje, jeho užívání má zároveň sloužit k obecnému blahu, vzájemný respekt v nevyhnutelné soutěži, smysl pro míru a skromnost).</a:t>
            </a: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/>
              <a:t>3) Závazek ke kultuře tolerance a k životu v pravdě </a:t>
            </a:r>
            <a:r>
              <a:rPr lang="cs-CZ" sz="1800" smtClean="0"/>
              <a:t>(příkaz : Nelži! nebo příkaz: Mluv a jednej pravdivě!, masmédia jako strážci pravdy, umění, literatura a věda musí sloužit pravdě, politici mají říkat lidem pravdu, hledat pravdu a sloužit pravdě).</a:t>
            </a:r>
            <a:endParaRPr lang="cs-CZ" sz="18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b="1" smtClean="0"/>
              <a:t>4) Závazek ke kultuře zrovnoprávnění a k partnerství</a:t>
            </a:r>
            <a:r>
              <a:rPr lang="cs-CZ" sz="1800" smtClean="0"/>
              <a:t> </a:t>
            </a:r>
            <a:r>
              <a:rPr lang="cs-CZ" sz="1800" b="1" smtClean="0"/>
              <a:t>muže a ženy</a:t>
            </a:r>
            <a:r>
              <a:rPr lang="cs-CZ" sz="1800" smtClean="0"/>
              <a:t> (příkaz: Nezcizoložíš! či kladně: Ctěte a milujte se navzájem!, zodpovědné jednání ve věcech lásky, sexuality a rodiny, právo dětí na vzdělání, možné dobrovolné zřeknutí se rozvoje sexuality, místo patriarchální nadvlády nebo ponižování v rodině vzájemná úcta, porozumění, partnerství, ohleduplnost, tolerance, ochota ke smíření a láska).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B54C2E-F908-4F5A-9F40-D6962BB23E43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smtClean="0"/>
              <a:t>Společné dobro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3000"/>
            <a:ext cx="8642350" cy="50212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Pojem „</a:t>
            </a:r>
            <a:r>
              <a:rPr lang="cs-CZ" sz="2000" dirty="0" err="1" smtClean="0"/>
              <a:t>bonum</a:t>
            </a:r>
            <a:r>
              <a:rPr lang="cs-CZ" sz="2000" dirty="0" smtClean="0"/>
              <a:t> </a:t>
            </a:r>
            <a:r>
              <a:rPr lang="cs-CZ" sz="2000" dirty="0" err="1" smtClean="0"/>
              <a:t>commune</a:t>
            </a:r>
            <a:r>
              <a:rPr lang="cs-CZ" sz="2000" dirty="0" smtClean="0"/>
              <a:t>“ – obecně prospěšné dobro byl obecně sdílenou součástí filozofického, ekonomického a politologického myšlení od dob Aristotela až do 19. stol.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Aristoteles</a:t>
            </a:r>
            <a:r>
              <a:rPr lang="cs-CZ" sz="2000" dirty="0" smtClean="0"/>
              <a:t> – Etika </a:t>
            </a:r>
            <a:r>
              <a:rPr lang="cs-CZ" sz="2000" dirty="0" err="1" smtClean="0"/>
              <a:t>Nikomachova</a:t>
            </a:r>
            <a:r>
              <a:rPr lang="cs-CZ" sz="2000" dirty="0" smtClean="0"/>
              <a:t>: společné dobro je větší, dokonalejší, noblesnější a </a:t>
            </a:r>
            <a:r>
              <a:rPr lang="cs-CZ" sz="2000" dirty="0" err="1" smtClean="0"/>
              <a:t>božštější</a:t>
            </a:r>
            <a:r>
              <a:rPr lang="cs-CZ" sz="2000" dirty="0" smtClean="0"/>
              <a:t> než dobro jednotlivce.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Tomáš </a:t>
            </a:r>
            <a:r>
              <a:rPr lang="cs-CZ" sz="2000" b="1" dirty="0" err="1" smtClean="0"/>
              <a:t>Akvinský</a:t>
            </a:r>
            <a:r>
              <a:rPr lang="cs-CZ" sz="2000" b="1" dirty="0" smtClean="0"/>
              <a:t> </a:t>
            </a:r>
            <a:r>
              <a:rPr lang="cs-CZ" sz="2000" dirty="0" smtClean="0"/>
              <a:t>považuje společné dobro za úhelný kámen celé společenské stavby.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První sociální encykliky ho užívají bez vysvětlování, jako obecně známý pojem (RN 5x, poprvé v čl. 1).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V 19. a 20. stol. se klade důraz spíše na individuální dobro („právo jít za štěstím“ – </a:t>
            </a:r>
            <a:r>
              <a:rPr lang="cs-CZ" sz="2000" dirty="0" err="1" smtClean="0"/>
              <a:t>Jefferson</a:t>
            </a:r>
            <a:r>
              <a:rPr lang="cs-CZ" sz="2000" dirty="0" smtClean="0"/>
              <a:t>, Deklarace nezávislosti): bude-li každý člověk usilovat o své vlastní dobro, dosáhne se automaticky i dobra společného (= základní věta ekonomie blahobytu).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Pojem společné dobro se přestává používat, zdůrazňují ho pouze sociální dokumenty církve.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Znovu se objevuje až kolem r. 2000 v ekonomické teorii, která zjišťuje, že pouhé úsilí o individuální dobro nestačí (časopis Finance a společné dobro – Ženeva). Tento názor potvrzuje i současná ekonomická krize.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81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B1CA59-5179-498C-9373-F95002E45A9B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Společné dobro v dokumentech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457200" y="1268413"/>
          <a:ext cx="8229600" cy="4862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A3944C-1378-4A70-8F50-0DBBBF1E1D53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Oblasti společného dobra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018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Společné dobro je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cíl, k němuž směřuje křesťanská sociální etika.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/>
              <a:t>důvod existence politické autority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Ke společnému dobru by měl směřovat složitý systém hospodářských, politických a kulturních struktur a mechanismů: politická demokracie, sociálně tržní ekonomika a eticky odpovědná kultura (včetně médií). Na tvorbě tohoto systému se podílí každý občan, proto za něj každý nese odpovědnost.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Termínem společné dobro (</a:t>
            </a:r>
            <a:r>
              <a:rPr lang="cs-CZ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bonum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commune</a:t>
            </a:r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označujeme vějíř „dober“, která, jak doufáme, naleznou u všech občanů kladné přijetí. Jde o: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bezpečnost,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vnitřní i vnější bezpečnost země,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respekt k lidským a občanským právům, která charakterizují demokratický právní stát,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součinnou spolupráci občanů ve všech sférách zaměřenou na prosperitu celé společnosti,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rozumnou sociální síť, která podpírá sociálně slabé občany.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>
                <a:effectLst/>
              </a:rPr>
              <a:t>Společné dobro je možné též vyjádřit jako </a:t>
            </a:r>
            <a:r>
              <a:rPr lang="cs-CZ" sz="1800" b="1" dirty="0" smtClean="0">
                <a:effectLst/>
              </a:rPr>
              <a:t>soubor společenských podmínek, které umožňují každému člověku uplatnění a rozvoj jeho schopností ve směrech hospodářských, politických i kulturních</a:t>
            </a:r>
            <a:r>
              <a:rPr lang="cs-CZ" sz="1800" dirty="0" smtClean="0">
                <a:effectLst/>
              </a:rPr>
              <a:t> (PD 18).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C16175-47C2-4621-82D9-41A3FED292B0}" type="slidenum">
              <a:rPr lang="cs-CZ" smtClean="0"/>
              <a:pPr/>
              <a:t>27</a:t>
            </a:fld>
            <a:endParaRPr lang="cs-CZ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/>
              <a:t>Rozdílná pojetí společného dobra</a:t>
            </a:r>
            <a:endParaRPr lang="cs-CZ" sz="3600" smtClean="0"/>
          </a:p>
        </p:txBody>
      </p:sp>
      <p:graphicFrame>
        <p:nvGraphicFramePr>
          <p:cNvPr id="7" name="Diagram 6"/>
          <p:cNvGraphicFramePr/>
          <p:nvPr/>
        </p:nvGraphicFramePr>
        <p:xfrm>
          <a:off x="250825" y="1196975"/>
          <a:ext cx="8447088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12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12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B2AE32-4BC4-444B-9204-36E8443EF697}" type="slidenum">
              <a:rPr lang="cs-CZ" smtClean="0"/>
              <a:pPr/>
              <a:t>28</a:t>
            </a:fld>
            <a:endParaRPr lang="cs-CZ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/>
              <a:t>Subjekty uskutečnění společného dobra </a:t>
            </a:r>
            <a:r>
              <a:rPr lang="cs-CZ" sz="4000" smtClean="0"/>
              <a:t>(DH čl.6)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447088" cy="4819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Záležitost všech lidí v jejich různorodých uskupeních (úkol: občanů, společenských skupin, státu, církve).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Principu společného dobra velmi dobře odpovídají </a:t>
            </a:r>
            <a:r>
              <a:rPr lang="cs-CZ" sz="1800" b="1" smtClean="0"/>
              <a:t>neziskové, nevýdělečné</a:t>
            </a:r>
            <a:r>
              <a:rPr lang="cs-CZ" sz="1800" smtClean="0"/>
              <a:t>, </a:t>
            </a:r>
            <a:r>
              <a:rPr lang="cs-CZ" sz="1800" b="1" smtClean="0"/>
              <a:t>nonprofitní organice</a:t>
            </a:r>
            <a:r>
              <a:rPr lang="cs-CZ" sz="1800" smtClean="0"/>
              <a:t>, které provozují dobročinnou a veřejně prospěšnou činnost v oblasti ekologie, humanitární péče, sociální péče, tělovýchovy, vědy a výzkumu, vzdělávání, ochrany života a zdraví.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Přesto péče o společné dobro s ohledem na všechny jeho komponenty je </a:t>
            </a:r>
            <a:r>
              <a:rPr lang="cs-CZ" sz="1800" b="1" smtClean="0"/>
              <a:t>úkolem státu</a:t>
            </a:r>
            <a:r>
              <a:rPr lang="cs-CZ" sz="1800" smtClean="0"/>
              <a:t>, který by se měl starat hlavně o chudé a o ty, kdo stojí na okraji společnosti: Společné dobro = aby se relativně měli všichni dobře, ne jenom někteří. Neznamená to však poskytnutí absolutně stejných příležitostí ve všech sférách života. „Životní šance“ jsou vždy nestejně rozděleny.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Stát má zajišťovat politické předpoklady pro uskutečnění řádu. Jde v podstatě o právní ochranu a zachování míru vnitřního i vnějšího.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Kompetence státu je </a:t>
            </a:r>
            <a:r>
              <a:rPr lang="cs-CZ" sz="1800" i="1" smtClean="0"/>
              <a:t>univerzální</a:t>
            </a:r>
            <a:r>
              <a:rPr lang="cs-CZ" sz="1800" smtClean="0"/>
              <a:t>, není však </a:t>
            </a:r>
            <a:r>
              <a:rPr lang="cs-CZ" sz="1800" i="1" smtClean="0"/>
              <a:t>totální</a:t>
            </a:r>
            <a:r>
              <a:rPr lang="cs-CZ" sz="1800" smtClean="0"/>
              <a:t>. Nesmí na sebe převzít uskutečňování všech společenských hodnot. V opačném případě jde o ničení schopnosti společnosti a lidské důstojnosti.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smtClean="0"/>
              <a:t>Funkce obecného blaha je </a:t>
            </a:r>
            <a:r>
              <a:rPr lang="cs-CZ" sz="1800" b="1" smtClean="0"/>
              <a:t>subsidiární </a:t>
            </a:r>
            <a:r>
              <a:rPr lang="cs-CZ" sz="1800" smtClean="0"/>
              <a:t>(pomocná) a </a:t>
            </a:r>
            <a:r>
              <a:rPr lang="cs-CZ" sz="1800" b="1" smtClean="0"/>
              <a:t>komplementární</a:t>
            </a:r>
            <a:r>
              <a:rPr lang="cs-CZ" sz="1800" smtClean="0"/>
              <a:t> (doplňující). Obecné blaho má pomáhat lidem plnit jejich úkoly, které by sami splnit nemohli, anebo by je nemohli plnit příliš dobře.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  <a:endParaRPr lang="cs-CZ" dirty="0" smtClean="0"/>
          </a:p>
        </p:txBody>
      </p:sp>
      <p:sp>
        <p:nvSpPr>
          <p:cNvPr id="12291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2292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DF65C6-056F-4D2F-A02F-1116DB815AA5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smtClean="0"/>
              <a:t>Univerzální určení statků                a soukromé vlastnictví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251520" y="1556792"/>
          <a:ext cx="8676456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51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222409-92D6-4806-887C-853DD11B2066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Témata přednášek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2815"/>
            <a:ext cx="8229600" cy="431524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1.	Úvod, literatura, definice individuální a sociální etiky, témata, 	metoda, bible a dějiny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2.	Vývoj katolického sociálního myšlení, list Pokoj a dobro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3.	Protestantská sociální etika a alternativní teologické směry 	v katolické církvi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4.	Principy KSE: lidská důstojnost, společné dobro, solidarita, subsidiarita, všeobecné určení statků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5.	Politika: stát a právo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6.	Hospodářství, lidská práce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7.	Kultura: výchova, vzdělání, umění, média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8.	Rodina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9.	Ekologie, mír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 smtClean="0"/>
              <a:t>10.	Globální sociální spravedlnost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33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DE16B4-9075-45DB-B0FA-2A6CB17BD931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Solidarita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468313" y="1196752"/>
          <a:ext cx="8229600" cy="4896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6261"/>
          </a:xfrm>
        </p:spPr>
        <p:txBody>
          <a:bodyPr/>
          <a:lstStyle/>
          <a:p>
            <a:r>
              <a:rPr lang="cs-CZ" i="1" dirty="0" smtClean="0"/>
              <a:t>„Lidé jsou od přirozenosti společenské bytosti, proto musí jeden s druhým spolu žít a usilovat o vzájemné dobro. Spořádané soužití proto vyžaduje, aby navzájem stejným způsobem uznávali svá práva a plnili své povinnosti. Z toho také vyplývá, že každý musí velkomyslně přispívat k vytvoření takového sociálního prostředí, ve kterém jsou práva občanů stále lépe a svědomitěji zachovávána a jejich povinnosti jsou rovněž tak stejným způsobem plněny.“</a:t>
            </a:r>
            <a:r>
              <a:rPr lang="cs-CZ" dirty="0" smtClean="0"/>
              <a:t>  (</a:t>
            </a:r>
            <a:r>
              <a:rPr lang="cs-CZ" dirty="0" err="1" smtClean="0"/>
              <a:t>Pacem</a:t>
            </a:r>
            <a:r>
              <a:rPr lang="cs-CZ" dirty="0" smtClean="0"/>
              <a:t> in </a:t>
            </a:r>
            <a:r>
              <a:rPr lang="cs-CZ" dirty="0" err="1" smtClean="0"/>
              <a:t>terris</a:t>
            </a:r>
            <a:r>
              <a:rPr lang="cs-CZ" dirty="0" smtClean="0"/>
              <a:t> 32)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5E694-91A2-47A8-A4B6-861F9E3D0DE3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Solidarita jako princip BYTÍ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Sociální stránka lidské osobnosti: lidé se navzájem potřebují, rozvíjejí se jen ve společnosti, jsou jako osobnosti ve svém bytí vzájemně spojeny (</a:t>
            </a:r>
            <a:r>
              <a:rPr lang="cs-CZ" sz="2400" dirty="0" err="1" smtClean="0"/>
              <a:t>solidum</a:t>
            </a:r>
            <a:r>
              <a:rPr lang="cs-CZ" sz="2400" dirty="0" smtClean="0"/>
              <a:t> = pevný, </a:t>
            </a:r>
            <a:r>
              <a:rPr lang="cs-CZ" sz="2400" dirty="0" err="1" smtClean="0"/>
              <a:t>solidare</a:t>
            </a:r>
            <a:r>
              <a:rPr lang="cs-CZ" sz="2400" dirty="0" smtClean="0"/>
              <a:t> = spojovat). Dobro jednoho člověka souvisí s dobrem druhého.</a:t>
            </a:r>
          </a:p>
          <a:p>
            <a:r>
              <a:rPr lang="cs-CZ" sz="2400" dirty="0" smtClean="0"/>
              <a:t>V současné době se lidé dostávají do stále těsnější sítě vztahů, do vzájemné závislosti; proto je nutná bytostná solidarita celého lidstva.</a:t>
            </a:r>
          </a:p>
          <a:p>
            <a:r>
              <a:rPr lang="cs-CZ" sz="2400" dirty="0" smtClean="0"/>
              <a:t>Vývoj: původně rodová a kmenová solidarita, později národní a státní, v době globalizace je nutná solidarita celosvětová – globální.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5E694-91A2-47A8-A4B6-861F9E3D0DE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Solidarita jako princip POVINNOSTI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cs-CZ" sz="2800" dirty="0" smtClean="0"/>
              <a:t>Ze vzájemné závislosti vyplývá vzájemná povinnost (odpovědnost) ve třech směrech:</a:t>
            </a:r>
          </a:p>
          <a:p>
            <a:pPr lvl="1"/>
            <a:r>
              <a:rPr lang="cs-CZ" sz="2400" dirty="0" smtClean="0"/>
              <a:t>Jednotlivců a skupin k sobě navzájem</a:t>
            </a:r>
          </a:p>
          <a:p>
            <a:pPr lvl="1"/>
            <a:r>
              <a:rPr lang="cs-CZ" sz="2400" dirty="0" smtClean="0"/>
              <a:t>Jednotlivců a skupin k celku</a:t>
            </a:r>
          </a:p>
          <a:p>
            <a:pPr lvl="1"/>
            <a:r>
              <a:rPr lang="cs-CZ" sz="2400" dirty="0" smtClean="0"/>
              <a:t>Celku k jednotlivcům a skupinám</a:t>
            </a:r>
          </a:p>
          <a:p>
            <a:r>
              <a:rPr lang="cs-CZ" sz="2800" dirty="0" smtClean="0"/>
              <a:t>Každý příslušník určitého společenství je </a:t>
            </a:r>
            <a:r>
              <a:rPr lang="cs-CZ" sz="2800" dirty="0" err="1" smtClean="0"/>
              <a:t>je</a:t>
            </a:r>
            <a:r>
              <a:rPr lang="cs-CZ" sz="2800" dirty="0" smtClean="0"/>
              <a:t> </a:t>
            </a:r>
            <a:r>
              <a:rPr lang="cs-CZ" sz="2800" dirty="0" err="1" smtClean="0"/>
              <a:t>spoluzodpovědný</a:t>
            </a:r>
            <a:r>
              <a:rPr lang="cs-CZ" sz="2800" dirty="0" smtClean="0"/>
              <a:t> za jeho obecné dobro a každé společenství je </a:t>
            </a:r>
            <a:r>
              <a:rPr lang="cs-CZ" sz="2800" dirty="0" err="1" smtClean="0"/>
              <a:t>spoluzodpovědné</a:t>
            </a:r>
            <a:r>
              <a:rPr lang="cs-CZ" sz="2800" dirty="0" smtClean="0"/>
              <a:t> za dobro jednotlivců. Dobro jednotlivců a obecné dobro se navzájem podmiňují. Jsme „všichni na jedné lodi“.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5E694-91A2-47A8-A4B6-861F9E3D0DE3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31224" cy="113496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Solidarita individuální a sociální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712968" cy="4718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434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43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2B41E1-6BAE-4D0E-B4B2-E80894F5D99B}" type="slidenum">
              <a:rPr lang="cs-CZ" smtClean="0"/>
              <a:pPr/>
              <a:t>34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53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4599E6-51EF-46B3-941F-D61E479FE340}" type="slidenum">
              <a:rPr lang="cs-CZ" smtClean="0"/>
              <a:pPr/>
              <a:t>35</a:t>
            </a:fld>
            <a:endParaRPr lang="cs-CZ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Solidarita jako odpovědnost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Princip lásky k bližnímu aplikovaný na sociální úroveň. Odpovědnost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smtClean="0"/>
              <a:t>Silnějších za slabší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smtClean="0"/>
              <a:t>Bohatých za chudé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smtClean="0"/>
              <a:t>Zdravých za nemocné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smtClean="0"/>
              <a:t>Mocných za bezmocné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Předpokládá odpovědnost každého člověka nejen za sebe a za svou rodinu, ale také za společnost – je v rozporu s kulturou zaměřenou pouze na individuální prosazení jedince.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Čím více je společnost zaměřena individualisticky, tím více musí být solidarita vynucována zákonem.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Solidarita na globální úrovni: odpovědnost bohatých států za státy chudé.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Subsidiarita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251520" y="1052736"/>
          <a:ext cx="8712968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741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74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D67C4C-961D-4BD5-91D8-991D2CCD1E34}" type="slidenum">
              <a:rPr lang="cs-CZ" smtClean="0"/>
              <a:pPr/>
              <a:t>36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84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063EF7-C177-4988-95B3-7E310C54BDBB}" type="slidenum">
              <a:rPr lang="cs-CZ" smtClean="0"/>
              <a:pPr/>
              <a:t>37</a:t>
            </a:fld>
            <a:endParaRPr lang="cs-CZ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77813"/>
            <a:ext cx="8643937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/>
              <a:t>Subsidiarita – </a:t>
            </a:r>
            <a:r>
              <a:rPr lang="cs-CZ" sz="4000" b="1" dirty="0" err="1" smtClean="0"/>
              <a:t>Quadragesimo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anno</a:t>
            </a:r>
            <a:endParaRPr lang="cs-CZ" sz="40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i="1" dirty="0" smtClean="0"/>
              <a:t>„Přece však v sociální filozofii stále platí důležitá zásada, která se nedá vyvrátit ani změnit: To, co mohou jednotlivci provést z vlastní iniciativy a vlastním přičiněním, to se jim nemá brát z rukou a přenášet na společnost. Stejně tak je proti spravedlnosti, když se převádí na větší a vyšší společenství to, co mohou vykonat a dobře provést společenství menší a nižší.“ (QA79)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i="1" dirty="0" smtClean="0"/>
              <a:t>„Státní moc má tedy záležitosti a starosti méně důležité - které ji ostatně rozptylují - ponechávat k vyřizování nižším společenstvím. Tak bude moci s větší svobodou, energií a účinností provádět všechno to, co je pouze jejím úkolem, poněvadž jedině ona na něj stačí: řídit, </a:t>
            </a:r>
            <a:r>
              <a:rPr lang="cs-CZ" sz="2000" i="1" dirty="0" err="1" smtClean="0"/>
              <a:t>dohlédat</a:t>
            </a:r>
            <a:r>
              <a:rPr lang="cs-CZ" sz="2000" i="1" dirty="0" smtClean="0"/>
              <a:t>, donucovat a trestat; vždy podle povahy a potřeby jednotlivých případů.“ (QA 80)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Princip řízení, v němž by se mělo ponechat odpovědnosti nižších složek vše, co nemusí řešit složky vyšší. Opak centralizace.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Tolik svobody, kolik je možné – tolik zasahování, kolik je nutné.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Princip výstavby občanské společnosti: podpora iniciativ jednotlivců a skupin, minimální zasahování ze strany státu (opak: totalitní režimy). Výslovně se k němu hlásí Evropská unie.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Maastrichtská smlouva, čl. 5 (součást Lisabonské smlouvy)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43063"/>
            <a:ext cx="8712968" cy="4702175"/>
          </a:xfrm>
        </p:spPr>
        <p:txBody>
          <a:bodyPr/>
          <a:lstStyle/>
          <a:p>
            <a:pPr>
              <a:defRPr/>
            </a:pPr>
            <a:r>
              <a:rPr lang="cs-CZ" sz="1600" dirty="0" smtClean="0"/>
              <a:t>1. Vymezení pravomocí Unie se řídí </a:t>
            </a:r>
            <a:r>
              <a:rPr lang="cs-CZ" sz="1600" b="1" dirty="0" smtClean="0"/>
              <a:t>zásadou svěření pravomocí</a:t>
            </a:r>
            <a:r>
              <a:rPr lang="cs-CZ" sz="1600" dirty="0" smtClean="0"/>
              <a:t>. Výkon těchto pravomocí se řídí </a:t>
            </a:r>
            <a:r>
              <a:rPr lang="cs-CZ" sz="1600" b="1" dirty="0" smtClean="0"/>
              <a:t>zásadami subsidiarity a proporcionality</a:t>
            </a:r>
            <a:r>
              <a:rPr lang="cs-CZ" sz="1600" dirty="0" smtClean="0"/>
              <a:t>.</a:t>
            </a:r>
          </a:p>
          <a:p>
            <a:pPr>
              <a:defRPr/>
            </a:pPr>
            <a:r>
              <a:rPr lang="cs-CZ" sz="1600" dirty="0" smtClean="0"/>
              <a:t>2. Podle zásady svěření pravomocí jedná Unie pouze v mezích pravomocí svěřených jí ve Smlouvách členskými státy pro dosažení cílů stanovených ve Smlouvách. </a:t>
            </a:r>
            <a:r>
              <a:rPr lang="cs-CZ" sz="1600" b="1" dirty="0" smtClean="0"/>
              <a:t>Pravomoci, které nejsou Smlouvami Unii svěřeny, náležejí členským státům.</a:t>
            </a:r>
          </a:p>
          <a:p>
            <a:pPr>
              <a:defRPr/>
            </a:pPr>
            <a:r>
              <a:rPr lang="cs-CZ" sz="1600" dirty="0" smtClean="0"/>
              <a:t>3. Podle zásady subsidiarity jedná Unie v oblastech, které nespadají do její výlučné pravomoci, pouze tehdy a do té míry, pokud cílů zamýšlené činnosti nemůže být dosaženo uspokojivě členskými státy na úrovni ústřední, regionální či místní, ale spíše jich, z důvodu jejího rozsahu či účinků, může být lépe dosaženo na úrovni Unie. </a:t>
            </a:r>
          </a:p>
          <a:p>
            <a:pPr>
              <a:defRPr/>
            </a:pPr>
            <a:r>
              <a:rPr lang="cs-CZ" sz="1600" dirty="0" smtClean="0"/>
              <a:t>Orgány Unie uplatňují zásadu subsidiarity v souladu s </a:t>
            </a:r>
            <a:r>
              <a:rPr lang="cs-CZ" sz="1600" b="1" dirty="0" smtClean="0"/>
              <a:t>Protokolem o používání zásad subsidiarity a proporcionality</a:t>
            </a:r>
            <a:r>
              <a:rPr lang="cs-CZ" sz="1600" dirty="0" smtClean="0"/>
              <a:t>. Vnitrostátní parlamenty dbají na dodržování zásady subsidiarity v souladu s postupem uvedeným v tomto protokolu.</a:t>
            </a:r>
          </a:p>
          <a:p>
            <a:pPr>
              <a:defRPr/>
            </a:pPr>
            <a:r>
              <a:rPr lang="cs-CZ" sz="1600" dirty="0" smtClean="0"/>
              <a:t>4. Podle </a:t>
            </a:r>
            <a:r>
              <a:rPr lang="cs-CZ" sz="1600" b="1" dirty="0" smtClean="0"/>
              <a:t>zásady proporcionality </a:t>
            </a:r>
            <a:r>
              <a:rPr lang="cs-CZ" sz="1600" dirty="0" smtClean="0"/>
              <a:t>nepřekročí obsah ani forma činnosti Unie rámec toho, co je nezbytné pro dosažení cílů Smluv. </a:t>
            </a:r>
          </a:p>
          <a:p>
            <a:pPr>
              <a:defRPr/>
            </a:pPr>
            <a:r>
              <a:rPr lang="cs-CZ" sz="1600" dirty="0" smtClean="0"/>
              <a:t>Orgány Unie uplatňují zásadu proporcionality v souladu s </a:t>
            </a:r>
            <a:r>
              <a:rPr lang="cs-CZ" sz="1600" b="1" dirty="0" smtClean="0"/>
              <a:t>Protokolem o používání zásad subsidiarity a proporcionality.</a:t>
            </a:r>
          </a:p>
        </p:txBody>
      </p:sp>
      <p:sp>
        <p:nvSpPr>
          <p:cNvPr id="2048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048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04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C64B1B-1783-47B7-B381-F8C08B88A530}" type="slidenum">
              <a:rPr lang="cs-CZ" smtClean="0"/>
              <a:pPr/>
              <a:t>38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150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15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32FEB1-42A1-4B74-867F-6301D255F894}" type="slidenum">
              <a:rPr lang="cs-CZ" smtClean="0"/>
              <a:pPr/>
              <a:t>39</a:t>
            </a:fld>
            <a:endParaRPr lang="cs-CZ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/>
              <a:t>Participace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Spoluúčast a spolurozhodování – důsledek subsidiarity: </a:t>
            </a:r>
          </a:p>
          <a:p>
            <a:pPr lvl="1" eaLnBrk="1" hangingPunct="1">
              <a:defRPr/>
            </a:pPr>
            <a:r>
              <a:rPr lang="cs-CZ" smtClean="0"/>
              <a:t>v politice demokracie </a:t>
            </a:r>
          </a:p>
          <a:p>
            <a:pPr lvl="1" eaLnBrk="1" hangingPunct="1">
              <a:defRPr/>
            </a:pPr>
            <a:r>
              <a:rPr lang="cs-CZ" smtClean="0"/>
              <a:t>v řízení podniků a institucí vytváření mechanismů k maximálnímu využití tvůrčího potenciálu všech zúčastněných</a:t>
            </a:r>
          </a:p>
          <a:p>
            <a:pPr lvl="1" eaLnBrk="1" hangingPunct="1">
              <a:defRPr/>
            </a:pPr>
            <a:r>
              <a:rPr lang="cs-CZ" smtClean="0"/>
              <a:t>v katolické církvi dosud není plně realizována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Základní koncept KSE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4702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614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61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3647B-E9D5-49A6-96F6-C8BC9FA41393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253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25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187A9E-9FBA-4154-9F34-956A8A1DEFEA}" type="slidenum">
              <a:rPr lang="cs-CZ" smtClean="0"/>
              <a:pPr/>
              <a:t>40</a:t>
            </a:fld>
            <a:endParaRPr lang="cs-CZ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8229600" cy="571500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Tři roviny aplikace principu subsidiarity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214313" y="857250"/>
          <a:ext cx="8715375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366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Napětí solidarita - subsidiarita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8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355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  <a:endParaRPr lang="cs-CZ" dirty="0" smtClean="0"/>
          </a:p>
        </p:txBody>
      </p:sp>
      <p:sp>
        <p:nvSpPr>
          <p:cNvPr id="235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521655-F15B-4C5E-8257-046B9D02FDF1}" type="slidenum">
              <a:rPr lang="cs-CZ" smtClean="0"/>
              <a:pPr/>
              <a:t>41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457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458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DB2ADD-5335-4B0B-9092-198FC84DBCDF}" type="slidenum">
              <a:rPr lang="cs-CZ" smtClean="0"/>
              <a:pPr/>
              <a:t>42</a:t>
            </a:fld>
            <a:endParaRPr lang="cs-CZ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/>
              <a:t>Sociální spravedlnost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Termín se </a:t>
            </a:r>
            <a:r>
              <a:rPr lang="cs-CZ" sz="2000" smtClean="0"/>
              <a:t>používá od poloviny </a:t>
            </a:r>
            <a:r>
              <a:rPr lang="cs-CZ" sz="2000" dirty="0" smtClean="0"/>
              <a:t>19. stol., není jednoznačně definován. Křesťanské pojetí vychází z </a:t>
            </a:r>
            <a:r>
              <a:rPr lang="cs-CZ" sz="2000" b="1" dirty="0" smtClean="0"/>
              <a:t>opce pro chudé</a:t>
            </a:r>
            <a:r>
              <a:rPr lang="cs-CZ" sz="2000" dirty="0" smtClean="0"/>
              <a:t>, a tím se liší od socialistického (sociální rovnost) i liberálního (odmítá ideu sociální spravedlnosti jako iluzi).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Dílčí aspekty sociální spravedlnosti: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Komutativní (směnná)</a:t>
            </a:r>
            <a:r>
              <a:rPr lang="cs-CZ" sz="2000" dirty="0" smtClean="0"/>
              <a:t> – spravedlivé podmínky smlouvy a směny (např. pracovní podmínky, mzdy…)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 dirty="0" err="1" smtClean="0"/>
              <a:t>Kontributivní</a:t>
            </a:r>
            <a:r>
              <a:rPr lang="cs-CZ" sz="2000" b="1" dirty="0" smtClean="0"/>
              <a:t> (participativní)</a:t>
            </a:r>
            <a:r>
              <a:rPr lang="cs-CZ" sz="2000" dirty="0" smtClean="0"/>
              <a:t> – aktivní účast všech na sociálním životě (včetně lidí znevýhodněných; problém nezaměstnanosti…)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Distributivní (podílná)</a:t>
            </a:r>
            <a:r>
              <a:rPr lang="cs-CZ" sz="2000" dirty="0" smtClean="0"/>
              <a:t> – rozdělení statků v opci pro chudé (systém přerozdělování musí být prospěšný osobám, jejichž materiální potřeby nejsou uspokojovány)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 dirty="0" smtClean="0"/>
              <a:t>Legální</a:t>
            </a:r>
            <a:r>
              <a:rPr lang="cs-CZ" sz="2000" dirty="0" smtClean="0"/>
              <a:t> – spravedlnost a jistota v realizaci práva (nestrannost soudu, rovnost před zákonem, presumpce neviny…)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Má-li sociální spravedlnost směřovat ke společnému dobru, musí být zároveň splněny všechny čtyři aspekty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25603" name="Zástupný symbol pro zápatí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25604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1D663B-2969-43F7-9C6A-C2E90627462B}" type="slidenum">
              <a:rPr lang="cs-CZ" smtClean="0"/>
              <a:pPr/>
              <a:t>43</a:t>
            </a:fld>
            <a:endParaRPr lang="cs-CZ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smtClean="0"/>
              <a:t>Oblasti křesťanské sociální etiky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3827463" cy="45021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Úroveň státní:</a:t>
            </a:r>
          </a:p>
          <a:p>
            <a:pPr lvl="1" eaLnBrk="1" hangingPunct="1">
              <a:defRPr/>
            </a:pPr>
            <a:r>
              <a:rPr lang="cs-CZ" smtClean="0"/>
              <a:t>Politika (GS II-4)</a:t>
            </a:r>
          </a:p>
          <a:p>
            <a:pPr lvl="1" eaLnBrk="1" hangingPunct="1">
              <a:defRPr/>
            </a:pPr>
            <a:r>
              <a:rPr lang="cs-CZ" smtClean="0"/>
              <a:t>Hospodářství (GS II-3)</a:t>
            </a:r>
          </a:p>
          <a:p>
            <a:pPr lvl="1" eaLnBrk="1" hangingPunct="1">
              <a:defRPr/>
            </a:pPr>
            <a:r>
              <a:rPr lang="cs-CZ" smtClean="0"/>
              <a:t>Rodina (GS II-1)</a:t>
            </a:r>
          </a:p>
          <a:p>
            <a:pPr lvl="1" eaLnBrk="1" hangingPunct="1">
              <a:defRPr/>
            </a:pPr>
            <a:r>
              <a:rPr lang="cs-CZ" smtClean="0"/>
              <a:t>Vzdělání, kultura, média (GS II-2)</a:t>
            </a:r>
            <a:endParaRPr lang="cs-CZ" sz="2000" smtClean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87900" y="1628775"/>
            <a:ext cx="3894138" cy="450215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sz="3600" smtClean="0"/>
              <a:t>Úroveň globální:</a:t>
            </a:r>
          </a:p>
          <a:p>
            <a:pPr lvl="1" eaLnBrk="1" hangingPunct="1">
              <a:defRPr/>
            </a:pPr>
            <a:r>
              <a:rPr lang="cs-CZ" sz="3200" smtClean="0"/>
              <a:t>Ekologie</a:t>
            </a:r>
          </a:p>
          <a:p>
            <a:pPr lvl="1" eaLnBrk="1" hangingPunct="1">
              <a:defRPr/>
            </a:pPr>
            <a:r>
              <a:rPr lang="cs-CZ" sz="3200" smtClean="0"/>
              <a:t>Mír (GS II-5,1)</a:t>
            </a:r>
          </a:p>
          <a:p>
            <a:pPr lvl="1" eaLnBrk="1" hangingPunct="1">
              <a:defRPr/>
            </a:pPr>
            <a:r>
              <a:rPr lang="cs-CZ" sz="3200" smtClean="0"/>
              <a:t>Sociální spravedlnost (GS II-5,2)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763F2-023D-4D67-9DC6-1EE402C976BA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smtClean="0"/>
              <a:t>Zásady (principy) křesťanské sociální etiky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469312" cy="4873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Sociální etika vychází z </a:t>
            </a:r>
            <a:r>
              <a:rPr lang="cs-CZ" sz="2400" b="1" smtClean="0"/>
              <a:t>reality člověka</a:t>
            </a:r>
            <a:r>
              <a:rPr lang="cs-CZ" sz="2400" smtClean="0"/>
              <a:t> v současném světě na úrovni </a:t>
            </a:r>
            <a:r>
              <a:rPr lang="cs-CZ" sz="2400" b="1" smtClean="0"/>
              <a:t>individuální, sociální i globální</a:t>
            </a:r>
            <a:r>
              <a:rPr lang="cs-CZ" sz="240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Jejím cílem je realizace </a:t>
            </a:r>
            <a:r>
              <a:rPr lang="cs-CZ" sz="2400" b="1" u="sng" smtClean="0"/>
              <a:t>společného dobra</a:t>
            </a:r>
            <a:r>
              <a:rPr lang="cs-CZ" sz="2400" smtClean="0"/>
              <a:t> (obecného blaha) na všech úrovních: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smtClean="0"/>
              <a:t>Individuální: lidská práva, umožnění osobního rozvoje každého člověka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smtClean="0"/>
              <a:t>Sociální: sociální spravedlnost, etický hospodářský sytém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smtClean="0"/>
              <a:t>Globální: mír, zachování životního prostředí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Důvodem k tomuto snažení je obecně platná a pro většinu lidí nezpochybnitelná hodnota </a:t>
            </a:r>
            <a:r>
              <a:rPr lang="cs-CZ" sz="2400" b="1" u="sng" smtClean="0"/>
              <a:t>důstojnosti člověka</a:t>
            </a:r>
            <a:r>
              <a:rPr lang="cs-CZ" sz="240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Zároveň jde o uskutečnění křesťanského etického principu lásky, v sociální oblasti chápaného jako spravedlnost, který se v konkrétní realitě projevuje jako </a:t>
            </a:r>
            <a:r>
              <a:rPr lang="cs-CZ" sz="2400" b="1" u="sng" smtClean="0"/>
              <a:t>solidarita</a:t>
            </a:r>
            <a:r>
              <a:rPr lang="cs-CZ" sz="240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smtClean="0"/>
              <a:t>Hlavním metodickým principem uskutečňování solidarity je </a:t>
            </a:r>
            <a:r>
              <a:rPr lang="cs-CZ" sz="2400" b="1" u="sng" smtClean="0"/>
              <a:t>subsidiarita.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819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C8E3B-C0A9-4FFE-BD59-E3334C386E76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Zásady křesťanské sociální etiky</a:t>
            </a:r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1403350" y="5734050"/>
            <a:ext cx="6337300" cy="5032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3200"/>
              <a:t>Realita člověka v současném světě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124075" y="981075"/>
            <a:ext cx="4751388" cy="7191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3200" b="1" u="sng" dirty="0"/>
              <a:t>SPOLEČNÉ DOBRO</a:t>
            </a:r>
          </a:p>
        </p:txBody>
      </p:sp>
      <p:sp>
        <p:nvSpPr>
          <p:cNvPr id="9224" name="Oval 5"/>
          <p:cNvSpPr>
            <a:spLocks noChangeArrowheads="1"/>
          </p:cNvSpPr>
          <p:nvPr/>
        </p:nvSpPr>
        <p:spPr bwMode="auto">
          <a:xfrm>
            <a:off x="7235825" y="3068638"/>
            <a:ext cx="1706563" cy="1203325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r>
              <a:rPr lang="cs-CZ" sz="2000"/>
              <a:t>globální </a:t>
            </a:r>
          </a:p>
          <a:p>
            <a:pPr algn="ctr">
              <a:buFontTx/>
              <a:buChar char="•"/>
              <a:defRPr/>
            </a:pPr>
            <a:r>
              <a:rPr lang="cs-CZ" sz="2000"/>
              <a:t>sociální </a:t>
            </a:r>
          </a:p>
          <a:p>
            <a:pPr algn="ctr">
              <a:buFontTx/>
              <a:buChar char="•"/>
              <a:defRPr/>
            </a:pPr>
            <a:r>
              <a:rPr lang="cs-CZ" sz="2000"/>
              <a:t>individuální</a:t>
            </a:r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 flipV="1">
            <a:off x="7308850" y="4365625"/>
            <a:ext cx="574675" cy="1223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6948488" y="1844675"/>
            <a:ext cx="792162" cy="1152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9227" name="Oval 8"/>
          <p:cNvSpPr>
            <a:spLocks noChangeArrowheads="1"/>
          </p:cNvSpPr>
          <p:nvPr/>
        </p:nvSpPr>
        <p:spPr bwMode="auto">
          <a:xfrm>
            <a:off x="179388" y="1844675"/>
            <a:ext cx="1655762" cy="3455988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2000"/>
              <a:t>Základní </a:t>
            </a:r>
          </a:p>
          <a:p>
            <a:pPr algn="ctr">
              <a:defRPr/>
            </a:pPr>
            <a:r>
              <a:rPr lang="cs-CZ" sz="2000"/>
              <a:t>hodnota:</a:t>
            </a:r>
          </a:p>
          <a:p>
            <a:pPr algn="ctr">
              <a:defRPr/>
            </a:pPr>
            <a:r>
              <a:rPr lang="cs-CZ" sz="2000" b="1" u="sng"/>
              <a:t>DŮSTOJNOST</a:t>
            </a:r>
          </a:p>
          <a:p>
            <a:pPr algn="ctr">
              <a:defRPr/>
            </a:pPr>
            <a:r>
              <a:rPr lang="cs-CZ" sz="2000" b="1" u="sng"/>
              <a:t>ČLOVĚKA</a:t>
            </a:r>
          </a:p>
        </p:txBody>
      </p:sp>
      <p:sp>
        <p:nvSpPr>
          <p:cNvPr id="9228" name="AutoShape 9"/>
          <p:cNvSpPr>
            <a:spLocks noChangeArrowheads="1"/>
          </p:cNvSpPr>
          <p:nvPr/>
        </p:nvSpPr>
        <p:spPr bwMode="auto">
          <a:xfrm>
            <a:off x="1763713" y="1773238"/>
            <a:ext cx="2376487" cy="3887787"/>
          </a:xfrm>
          <a:prstGeom prst="upArrow">
            <a:avLst>
              <a:gd name="adj1" fmla="val 79796"/>
              <a:gd name="adj2" fmla="val 40247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2000"/>
              <a:t>Etické principy:</a:t>
            </a:r>
          </a:p>
          <a:p>
            <a:pPr algn="ctr">
              <a:defRPr/>
            </a:pPr>
            <a:endParaRPr lang="cs-CZ" sz="2000"/>
          </a:p>
          <a:p>
            <a:pPr algn="ctr">
              <a:defRPr/>
            </a:pPr>
            <a:r>
              <a:rPr lang="cs-CZ" sz="2000"/>
              <a:t>LÁSKA</a:t>
            </a:r>
          </a:p>
          <a:p>
            <a:pPr algn="ctr">
              <a:defRPr/>
            </a:pPr>
            <a:r>
              <a:rPr lang="cs-CZ" sz="2000"/>
              <a:t>SPRAVEDLNOST</a:t>
            </a:r>
          </a:p>
          <a:p>
            <a:pPr algn="ctr">
              <a:defRPr/>
            </a:pPr>
            <a:r>
              <a:rPr lang="cs-CZ" sz="2000" b="1" u="sng"/>
              <a:t>SOLIDARITA</a:t>
            </a:r>
          </a:p>
        </p:txBody>
      </p:sp>
      <p:sp>
        <p:nvSpPr>
          <p:cNvPr id="9229" name="AutoShape 10"/>
          <p:cNvSpPr>
            <a:spLocks noChangeArrowheads="1"/>
          </p:cNvSpPr>
          <p:nvPr/>
        </p:nvSpPr>
        <p:spPr bwMode="auto">
          <a:xfrm>
            <a:off x="3924300" y="1773238"/>
            <a:ext cx="3527425" cy="3887787"/>
          </a:xfrm>
          <a:prstGeom prst="upArrow">
            <a:avLst>
              <a:gd name="adj1" fmla="val 79750"/>
              <a:gd name="adj2" fmla="val 27544"/>
            </a:avLst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cs-CZ" sz="2000"/>
              <a:t>Metodické </a:t>
            </a:r>
          </a:p>
          <a:p>
            <a:pPr algn="ctr">
              <a:defRPr/>
            </a:pPr>
            <a:r>
              <a:rPr lang="cs-CZ" sz="2000"/>
              <a:t>principy:</a:t>
            </a:r>
          </a:p>
          <a:p>
            <a:pPr algn="ctr">
              <a:defRPr/>
            </a:pPr>
            <a:endParaRPr lang="cs-CZ" sz="2000"/>
          </a:p>
          <a:p>
            <a:pPr algn="ctr">
              <a:defRPr/>
            </a:pPr>
            <a:r>
              <a:rPr lang="cs-CZ" sz="2000" b="1" u="sng"/>
              <a:t>SUBSIDIARITA</a:t>
            </a:r>
          </a:p>
          <a:p>
            <a:pPr algn="ctr">
              <a:defRPr/>
            </a:pPr>
            <a:r>
              <a:rPr lang="cs-CZ" sz="2000"/>
              <a:t>PARTICIPACE</a:t>
            </a:r>
          </a:p>
          <a:p>
            <a:pPr algn="ctr">
              <a:defRPr/>
            </a:pPr>
            <a:r>
              <a:rPr lang="cs-CZ" sz="2000"/>
              <a:t>SOUKROMÉ VLASTNICTVÍ</a:t>
            </a:r>
          </a:p>
          <a:p>
            <a:pPr algn="ctr">
              <a:defRPr/>
            </a:pPr>
            <a:r>
              <a:rPr lang="cs-CZ" sz="2000"/>
              <a:t>VŠEOBECNÉ URČENÍ STATKŮ</a:t>
            </a:r>
          </a:p>
        </p:txBody>
      </p:sp>
      <p:sp>
        <p:nvSpPr>
          <p:cNvPr id="8206" name="Line 11"/>
          <p:cNvSpPr>
            <a:spLocks noChangeShapeType="1"/>
          </p:cNvSpPr>
          <p:nvPr/>
        </p:nvSpPr>
        <p:spPr bwMode="auto">
          <a:xfrm flipH="1" flipV="1">
            <a:off x="1331913" y="5229225"/>
            <a:ext cx="2159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 flipV="1">
            <a:off x="1476375" y="1773238"/>
            <a:ext cx="792163" cy="287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950DEC-0778-47E4-B501-89333EE3098F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/>
              <a:t>Smysl a význam principů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457200" y="1268413"/>
          <a:ext cx="82296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cs-CZ" sz="4000" dirty="0" smtClean="0"/>
              <a:t>Základní hodnota: lidská důstojnost</a:t>
            </a:r>
            <a:endParaRPr lang="cs-CZ" sz="40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8784976" cy="5006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4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Křesťanská sociální etika.  M. Martinek  Jabok 2021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5E694-91A2-47A8-A4B6-861F9E3D0DE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4</a:t>
            </a:r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Křesťanská sociální etika.  M. Martinek  Jabok 2021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7EF8EF-8610-4F5F-B9F1-7354EB1A2C9E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Důstojnost lidské osoby – personalistický princip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457200" y="1556792"/>
          <a:ext cx="8229600" cy="4574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1836</TotalTime>
  <Words>5611</Words>
  <Application>Microsoft Office PowerPoint</Application>
  <PresentationFormat>Předvádění na obrazovce (4:3)</PresentationFormat>
  <Paragraphs>405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Balance</vt:lpstr>
      <vt:lpstr>Křesťanská sociální etika</vt:lpstr>
      <vt:lpstr>4. PRINCIPY</vt:lpstr>
      <vt:lpstr>Témata přednášek</vt:lpstr>
      <vt:lpstr>Základní koncept KSE</vt:lpstr>
      <vt:lpstr>Zásady (principy) křesťanské sociální etiky</vt:lpstr>
      <vt:lpstr>Zásady křesťanské sociální etiky</vt:lpstr>
      <vt:lpstr>Smysl a význam principů</vt:lpstr>
      <vt:lpstr>Základní hodnota: lidská důstojnost</vt:lpstr>
      <vt:lpstr>Důstojnost lidské osoby – personalistický princip</vt:lpstr>
      <vt:lpstr>Biblická východiska (KSNC)</vt:lpstr>
      <vt:lpstr>Jan XXIII. – Mater et Magistra (1961)</vt:lpstr>
      <vt:lpstr>Křesťanská antropologie – aspekty personality (Anzenbacher) </vt:lpstr>
      <vt:lpstr>Individualita a socialita</vt:lpstr>
      <vt:lpstr>Nezbytnost institucí</vt:lpstr>
      <vt:lpstr>Lidská práva</vt:lpstr>
      <vt:lpstr>Dignitatis humanae – Deklarace 2. vatikánského koncilu o náboženské svobodě</vt:lpstr>
      <vt:lpstr>Práva a povinnosti křesťanů podle Kodexu kanonického práva (can. 208-223)</vt:lpstr>
      <vt:lpstr>Religionistické srovnání</vt:lpstr>
      <vt:lpstr>Přirozený zákon</vt:lpstr>
      <vt:lpstr>Hans Küng – světový étos</vt:lpstr>
      <vt:lpstr>Parlament světových náboženství</vt:lpstr>
      <vt:lpstr>Prohlášení ke světovému étosu</vt:lpstr>
      <vt:lpstr>Čtyři nezrušitelná přikázání</vt:lpstr>
      <vt:lpstr>Společné dobro</vt:lpstr>
      <vt:lpstr>Společné dobro v dokumentech</vt:lpstr>
      <vt:lpstr>Oblasti společného dobra</vt:lpstr>
      <vt:lpstr>Rozdílná pojetí společného dobra</vt:lpstr>
      <vt:lpstr>Subjekty uskutečnění společného dobra (DH čl.6)</vt:lpstr>
      <vt:lpstr>Univerzální určení statků                a soukromé vlastnictví</vt:lpstr>
      <vt:lpstr>Solidarita</vt:lpstr>
      <vt:lpstr>Snímek 31</vt:lpstr>
      <vt:lpstr>Solidarita jako princip BYTÍ</vt:lpstr>
      <vt:lpstr>Solidarita jako princip POVINNOSTI</vt:lpstr>
      <vt:lpstr>Solidarita individuální a sociální</vt:lpstr>
      <vt:lpstr>Solidarita jako odpovědnost</vt:lpstr>
      <vt:lpstr>Subsidiarita</vt:lpstr>
      <vt:lpstr>Subsidiarita – Quadragesimo anno</vt:lpstr>
      <vt:lpstr>Maastrichtská smlouva, čl. 5 (součást Lisabonské smlouvy)</vt:lpstr>
      <vt:lpstr>Participace</vt:lpstr>
      <vt:lpstr>Tři roviny aplikace principu subsidiarity</vt:lpstr>
      <vt:lpstr>Napětí solidarita - subsidiarita</vt:lpstr>
      <vt:lpstr>Sociální spravedlnost</vt:lpstr>
      <vt:lpstr>Oblasti křesťanské sociální etiky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martinek</dc:creator>
  <cp:lastModifiedBy>martinek</cp:lastModifiedBy>
  <cp:revision>133</cp:revision>
  <dcterms:created xsi:type="dcterms:W3CDTF">1601-01-01T00:00:00Z</dcterms:created>
  <dcterms:modified xsi:type="dcterms:W3CDTF">2022-02-22T09:12:40Z</dcterms:modified>
</cp:coreProperties>
</file>