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3"/>
  </p:notesMasterIdLst>
  <p:sldIdLst>
    <p:sldId id="257" r:id="rId2"/>
    <p:sldId id="287" r:id="rId3"/>
    <p:sldId id="289" r:id="rId4"/>
    <p:sldId id="292" r:id="rId5"/>
    <p:sldId id="293" r:id="rId6"/>
    <p:sldId id="288" r:id="rId7"/>
    <p:sldId id="294" r:id="rId8"/>
    <p:sldId id="290" r:id="rId9"/>
    <p:sldId id="291" r:id="rId10"/>
    <p:sldId id="258" r:id="rId11"/>
    <p:sldId id="278" r:id="rId12"/>
    <p:sldId id="279" r:id="rId13"/>
    <p:sldId id="286" r:id="rId14"/>
    <p:sldId id="259" r:id="rId15"/>
    <p:sldId id="265" r:id="rId16"/>
    <p:sldId id="269" r:id="rId17"/>
    <p:sldId id="266" r:id="rId18"/>
    <p:sldId id="267" r:id="rId19"/>
    <p:sldId id="268" r:id="rId20"/>
    <p:sldId id="271" r:id="rId21"/>
    <p:sldId id="275" r:id="rId22"/>
    <p:sldId id="272" r:id="rId23"/>
    <p:sldId id="260" r:id="rId24"/>
    <p:sldId id="261" r:id="rId25"/>
    <p:sldId id="280" r:id="rId26"/>
    <p:sldId id="274" r:id="rId27"/>
    <p:sldId id="262" r:id="rId28"/>
    <p:sldId id="281" r:id="rId29"/>
    <p:sldId id="264" r:id="rId30"/>
    <p:sldId id="263" r:id="rId31"/>
    <p:sldId id="285"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942" autoAdjust="0"/>
  </p:normalViewPr>
  <p:slideViewPr>
    <p:cSldViewPr>
      <p:cViewPr varScale="1">
        <p:scale>
          <a:sx n="115" d="100"/>
          <a:sy n="115" d="100"/>
        </p:scale>
        <p:origin x="-99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cs-CZ"/>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cs-CZ"/>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cs-CZ"/>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8BF46D83-F116-484C-A5BD-C7824BFA4AAD}"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F7564DEF-B633-4BEE-B09B-0AD0B7E02827}" type="slidenum">
              <a:rPr lang="cs-CZ" smtClean="0">
                <a:latin typeface="Times New Roman" pitchFamily="18" charset="0"/>
              </a:rPr>
              <a:pPr/>
              <a:t>10</a:t>
            </a:fld>
            <a:endParaRPr lang="cs-CZ">
              <a:latin typeface="Times New Roman"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cs-CZ">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cs-CZ"/>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cs-CZ"/>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cs-CZ"/>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cs-CZ"/>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cs-CZ"/>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cs-CZ"/>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cs-CZ"/>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cs-CZ"/>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cs-CZ"/>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cs-CZ"/>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cs-CZ"/>
            </a:p>
          </p:txBody>
        </p:sp>
      </p:grpSp>
      <p:sp>
        <p:nvSpPr>
          <p:cNvPr id="9255"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cs-CZ"/>
              <a:t>Klepnutím lze upravit styl předlohy podnadpisů.</a:t>
            </a:r>
          </a:p>
        </p:txBody>
      </p:sp>
      <p:sp>
        <p:nvSpPr>
          <p:cNvPr id="9256"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cs-CZ"/>
              <a:t>Klepnutím lze upravit styl předlohy nadpisů.</a:t>
            </a:r>
          </a:p>
        </p:txBody>
      </p:sp>
      <p:sp>
        <p:nvSpPr>
          <p:cNvPr id="39" name="Rectangle 37"/>
          <p:cNvSpPr>
            <a:spLocks noGrp="1" noChangeArrowheads="1"/>
          </p:cNvSpPr>
          <p:nvPr>
            <p:ph type="dt" sz="half" idx="10"/>
          </p:nvPr>
        </p:nvSpPr>
        <p:spPr/>
        <p:txBody>
          <a:bodyPr/>
          <a:lstStyle>
            <a:lvl1pPr>
              <a:defRPr/>
            </a:lvl1pPr>
          </a:lstStyle>
          <a:p>
            <a:pPr>
              <a:defRPr/>
            </a:pPr>
            <a:r>
              <a:rPr lang="cs-CZ"/>
              <a:t>3</a:t>
            </a:r>
          </a:p>
        </p:txBody>
      </p:sp>
      <p:sp>
        <p:nvSpPr>
          <p:cNvPr id="40" name="Rectangle 38"/>
          <p:cNvSpPr>
            <a:spLocks noGrp="1" noChangeArrowheads="1"/>
          </p:cNvSpPr>
          <p:nvPr>
            <p:ph type="ftr" sz="quarter" idx="11"/>
          </p:nvPr>
        </p:nvSpPr>
        <p:spPr/>
        <p:txBody>
          <a:bodyPr/>
          <a:lstStyle>
            <a:lvl1pPr>
              <a:defRPr/>
            </a:lvl1pPr>
          </a:lstStyle>
          <a:p>
            <a:pPr>
              <a:defRPr/>
            </a:pPr>
            <a:r>
              <a:rPr lang="cs-CZ"/>
              <a:t>Křesťanská sociální etika. M. Martinek Jabok 2021</a:t>
            </a:r>
          </a:p>
        </p:txBody>
      </p:sp>
      <p:sp>
        <p:nvSpPr>
          <p:cNvPr id="41" name="Rectangle 41"/>
          <p:cNvSpPr>
            <a:spLocks noGrp="1" noChangeArrowheads="1"/>
          </p:cNvSpPr>
          <p:nvPr>
            <p:ph type="sldNum" sz="quarter" idx="12"/>
          </p:nvPr>
        </p:nvSpPr>
        <p:spPr/>
        <p:txBody>
          <a:bodyPr/>
          <a:lstStyle>
            <a:lvl1pPr>
              <a:defRPr/>
            </a:lvl1pPr>
          </a:lstStyle>
          <a:p>
            <a:pPr>
              <a:defRPr/>
            </a:pPr>
            <a:fld id="{61450E47-CA67-4917-AD09-1148ED321332}"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39"/>
          <p:cNvSpPr>
            <a:spLocks noGrp="1" noChangeArrowheads="1"/>
          </p:cNvSpPr>
          <p:nvPr>
            <p:ph type="dt" sz="half" idx="10"/>
          </p:nvPr>
        </p:nvSpPr>
        <p:spPr>
          <a:ln/>
        </p:spPr>
        <p:txBody>
          <a:bodyPr/>
          <a:lstStyle>
            <a:lvl1pPr>
              <a:defRPr/>
            </a:lvl1pPr>
          </a:lstStyle>
          <a:p>
            <a:pPr>
              <a:defRPr/>
            </a:pPr>
            <a:r>
              <a:rPr lang="cs-CZ"/>
              <a:t>3</a:t>
            </a:r>
          </a:p>
        </p:txBody>
      </p:sp>
      <p:sp>
        <p:nvSpPr>
          <p:cNvPr id="5" name="Rectangle 40"/>
          <p:cNvSpPr>
            <a:spLocks noGrp="1" noChangeArrowheads="1"/>
          </p:cNvSpPr>
          <p:nvPr>
            <p:ph type="ftr" sz="quarter" idx="11"/>
          </p:nvPr>
        </p:nvSpPr>
        <p:spPr>
          <a:ln/>
        </p:spPr>
        <p:txBody>
          <a:bodyPr/>
          <a:lstStyle>
            <a:lvl1pPr>
              <a:defRPr/>
            </a:lvl1pPr>
          </a:lstStyle>
          <a:p>
            <a:pPr>
              <a:defRPr/>
            </a:pPr>
            <a:r>
              <a:rPr lang="cs-CZ"/>
              <a:t>Křesťanská sociální etika. M. Martinek Jabok 2021</a:t>
            </a:r>
          </a:p>
        </p:txBody>
      </p:sp>
      <p:sp>
        <p:nvSpPr>
          <p:cNvPr id="6" name="Rectangle 41"/>
          <p:cNvSpPr>
            <a:spLocks noGrp="1" noChangeArrowheads="1"/>
          </p:cNvSpPr>
          <p:nvPr>
            <p:ph type="sldNum" sz="quarter" idx="12"/>
          </p:nvPr>
        </p:nvSpPr>
        <p:spPr>
          <a:ln/>
        </p:spPr>
        <p:txBody>
          <a:bodyPr/>
          <a:lstStyle>
            <a:lvl1pPr>
              <a:defRPr/>
            </a:lvl1pPr>
          </a:lstStyle>
          <a:p>
            <a:pPr>
              <a:defRPr/>
            </a:pPr>
            <a:fld id="{EF548B14-C401-4456-AD4B-B6121BDA917F}"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7813"/>
            <a:ext cx="2057400" cy="5853112"/>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7813"/>
            <a:ext cx="6019800" cy="5853112"/>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39"/>
          <p:cNvSpPr>
            <a:spLocks noGrp="1" noChangeArrowheads="1"/>
          </p:cNvSpPr>
          <p:nvPr>
            <p:ph type="dt" sz="half" idx="10"/>
          </p:nvPr>
        </p:nvSpPr>
        <p:spPr>
          <a:ln/>
        </p:spPr>
        <p:txBody>
          <a:bodyPr/>
          <a:lstStyle>
            <a:lvl1pPr>
              <a:defRPr/>
            </a:lvl1pPr>
          </a:lstStyle>
          <a:p>
            <a:pPr>
              <a:defRPr/>
            </a:pPr>
            <a:r>
              <a:rPr lang="cs-CZ"/>
              <a:t>3</a:t>
            </a:r>
          </a:p>
        </p:txBody>
      </p:sp>
      <p:sp>
        <p:nvSpPr>
          <p:cNvPr id="5" name="Rectangle 40"/>
          <p:cNvSpPr>
            <a:spLocks noGrp="1" noChangeArrowheads="1"/>
          </p:cNvSpPr>
          <p:nvPr>
            <p:ph type="ftr" sz="quarter" idx="11"/>
          </p:nvPr>
        </p:nvSpPr>
        <p:spPr>
          <a:ln/>
        </p:spPr>
        <p:txBody>
          <a:bodyPr/>
          <a:lstStyle>
            <a:lvl1pPr>
              <a:defRPr/>
            </a:lvl1pPr>
          </a:lstStyle>
          <a:p>
            <a:pPr>
              <a:defRPr/>
            </a:pPr>
            <a:r>
              <a:rPr lang="cs-CZ"/>
              <a:t>Křesťanská sociální etika. M. Martinek Jabok 2021</a:t>
            </a:r>
          </a:p>
        </p:txBody>
      </p:sp>
      <p:sp>
        <p:nvSpPr>
          <p:cNvPr id="6" name="Rectangle 41"/>
          <p:cNvSpPr>
            <a:spLocks noGrp="1" noChangeArrowheads="1"/>
          </p:cNvSpPr>
          <p:nvPr>
            <p:ph type="sldNum" sz="quarter" idx="12"/>
          </p:nvPr>
        </p:nvSpPr>
        <p:spPr>
          <a:ln/>
        </p:spPr>
        <p:txBody>
          <a:bodyPr/>
          <a:lstStyle>
            <a:lvl1pPr>
              <a:defRPr/>
            </a:lvl1pPr>
          </a:lstStyle>
          <a:p>
            <a:pPr>
              <a:defRPr/>
            </a:pPr>
            <a:fld id="{10D33243-3582-4771-A3C9-2C7595072EB2}"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457200" y="1600200"/>
            <a:ext cx="4038600" cy="45307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307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39"/>
          <p:cNvSpPr>
            <a:spLocks noGrp="1" noChangeArrowheads="1"/>
          </p:cNvSpPr>
          <p:nvPr>
            <p:ph type="dt" sz="half" idx="10"/>
          </p:nvPr>
        </p:nvSpPr>
        <p:spPr>
          <a:ln/>
        </p:spPr>
        <p:txBody>
          <a:bodyPr/>
          <a:lstStyle>
            <a:lvl1pPr>
              <a:defRPr/>
            </a:lvl1pPr>
          </a:lstStyle>
          <a:p>
            <a:pPr>
              <a:defRPr/>
            </a:pPr>
            <a:r>
              <a:rPr lang="cs-CZ"/>
              <a:t>3</a:t>
            </a:r>
          </a:p>
        </p:txBody>
      </p:sp>
      <p:sp>
        <p:nvSpPr>
          <p:cNvPr id="6" name="Rectangle 40"/>
          <p:cNvSpPr>
            <a:spLocks noGrp="1" noChangeArrowheads="1"/>
          </p:cNvSpPr>
          <p:nvPr>
            <p:ph type="ftr" sz="quarter" idx="11"/>
          </p:nvPr>
        </p:nvSpPr>
        <p:spPr>
          <a:ln/>
        </p:spPr>
        <p:txBody>
          <a:bodyPr/>
          <a:lstStyle>
            <a:lvl1pPr>
              <a:defRPr/>
            </a:lvl1pPr>
          </a:lstStyle>
          <a:p>
            <a:pPr>
              <a:defRPr/>
            </a:pPr>
            <a:r>
              <a:rPr lang="cs-CZ"/>
              <a:t>Křesťanská sociální etika. M. Martinek Jabok 2021</a:t>
            </a:r>
          </a:p>
        </p:txBody>
      </p:sp>
      <p:sp>
        <p:nvSpPr>
          <p:cNvPr id="7" name="Rectangle 41"/>
          <p:cNvSpPr>
            <a:spLocks noGrp="1" noChangeArrowheads="1"/>
          </p:cNvSpPr>
          <p:nvPr>
            <p:ph type="sldNum" sz="quarter" idx="12"/>
          </p:nvPr>
        </p:nvSpPr>
        <p:spPr>
          <a:ln/>
        </p:spPr>
        <p:txBody>
          <a:bodyPr/>
          <a:lstStyle>
            <a:lvl1pPr>
              <a:defRPr/>
            </a:lvl1pPr>
          </a:lstStyle>
          <a:p>
            <a:pPr>
              <a:defRPr/>
            </a:pPr>
            <a:fld id="{5DC252DD-CF87-47F1-BD39-0A6D8A479C20}" type="slidenum">
              <a:rPr lang="cs-CZ"/>
              <a:pPr>
                <a:defRPr/>
              </a:pPr>
              <a:t>‹#›</a:t>
            </a:fld>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Nadpis, obsah a text">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307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648200" y="1600200"/>
            <a:ext cx="4038600" cy="45307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39"/>
          <p:cNvSpPr>
            <a:spLocks noGrp="1" noChangeArrowheads="1"/>
          </p:cNvSpPr>
          <p:nvPr>
            <p:ph type="dt" sz="half" idx="10"/>
          </p:nvPr>
        </p:nvSpPr>
        <p:spPr>
          <a:ln/>
        </p:spPr>
        <p:txBody>
          <a:bodyPr/>
          <a:lstStyle>
            <a:lvl1pPr>
              <a:defRPr/>
            </a:lvl1pPr>
          </a:lstStyle>
          <a:p>
            <a:pPr>
              <a:defRPr/>
            </a:pPr>
            <a:r>
              <a:rPr lang="cs-CZ"/>
              <a:t>3</a:t>
            </a:r>
          </a:p>
        </p:txBody>
      </p:sp>
      <p:sp>
        <p:nvSpPr>
          <p:cNvPr id="6" name="Rectangle 40"/>
          <p:cNvSpPr>
            <a:spLocks noGrp="1" noChangeArrowheads="1"/>
          </p:cNvSpPr>
          <p:nvPr>
            <p:ph type="ftr" sz="quarter" idx="11"/>
          </p:nvPr>
        </p:nvSpPr>
        <p:spPr>
          <a:ln/>
        </p:spPr>
        <p:txBody>
          <a:bodyPr/>
          <a:lstStyle>
            <a:lvl1pPr>
              <a:defRPr/>
            </a:lvl1pPr>
          </a:lstStyle>
          <a:p>
            <a:pPr>
              <a:defRPr/>
            </a:pPr>
            <a:r>
              <a:rPr lang="cs-CZ"/>
              <a:t>Křesťanská sociální etika. M. Martinek Jabok 2021</a:t>
            </a:r>
          </a:p>
        </p:txBody>
      </p:sp>
      <p:sp>
        <p:nvSpPr>
          <p:cNvPr id="7" name="Rectangle 41"/>
          <p:cNvSpPr>
            <a:spLocks noGrp="1" noChangeArrowheads="1"/>
          </p:cNvSpPr>
          <p:nvPr>
            <p:ph type="sldNum" sz="quarter" idx="12"/>
          </p:nvPr>
        </p:nvSpPr>
        <p:spPr>
          <a:ln/>
        </p:spPr>
        <p:txBody>
          <a:bodyPr/>
          <a:lstStyle>
            <a:lvl1pPr>
              <a:defRPr/>
            </a:lvl1pPr>
          </a:lstStyle>
          <a:p>
            <a:pPr>
              <a:defRPr/>
            </a:pPr>
            <a:fld id="{8EE5830B-7A9F-4885-AA51-335A04326334}" type="slidenum">
              <a:rPr lang="cs-CZ"/>
              <a:pPr>
                <a:defRPr/>
              </a:pPr>
              <a:t>‹#›</a:t>
            </a:fld>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457200" y="277813"/>
            <a:ext cx="8229600" cy="1143000"/>
          </a:xfrm>
        </p:spPr>
        <p:txBody>
          <a:bodyPr/>
          <a:lstStyle/>
          <a:p>
            <a:r>
              <a:rPr lang="cs-CZ"/>
              <a:t>Klepnutím lze upravit styl předlohy nadpisů.</a:t>
            </a:r>
          </a:p>
        </p:txBody>
      </p:sp>
      <p:sp>
        <p:nvSpPr>
          <p:cNvPr id="3" name="Zástupný symbol pro obsah 2"/>
          <p:cNvSpPr>
            <a:spLocks noGrp="1"/>
          </p:cNvSpPr>
          <p:nvPr>
            <p:ph sz="quarter" idx="1"/>
          </p:nvPr>
        </p:nvSpPr>
        <p:spPr>
          <a:xfrm>
            <a:off x="457200" y="1600200"/>
            <a:ext cx="4038600" cy="21891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4648200" y="1600200"/>
            <a:ext cx="4038600" cy="21891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457200" y="3941763"/>
            <a:ext cx="4038600" cy="2189162"/>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4648200" y="3941763"/>
            <a:ext cx="4038600" cy="2189162"/>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39"/>
          <p:cNvSpPr>
            <a:spLocks noGrp="1" noChangeArrowheads="1"/>
          </p:cNvSpPr>
          <p:nvPr>
            <p:ph type="dt" sz="half" idx="10"/>
          </p:nvPr>
        </p:nvSpPr>
        <p:spPr>
          <a:ln/>
        </p:spPr>
        <p:txBody>
          <a:bodyPr/>
          <a:lstStyle>
            <a:lvl1pPr>
              <a:defRPr/>
            </a:lvl1pPr>
          </a:lstStyle>
          <a:p>
            <a:pPr>
              <a:defRPr/>
            </a:pPr>
            <a:r>
              <a:rPr lang="cs-CZ"/>
              <a:t>3</a:t>
            </a:r>
          </a:p>
        </p:txBody>
      </p:sp>
      <p:sp>
        <p:nvSpPr>
          <p:cNvPr id="8" name="Rectangle 40"/>
          <p:cNvSpPr>
            <a:spLocks noGrp="1" noChangeArrowheads="1"/>
          </p:cNvSpPr>
          <p:nvPr>
            <p:ph type="ftr" sz="quarter" idx="11"/>
          </p:nvPr>
        </p:nvSpPr>
        <p:spPr>
          <a:ln/>
        </p:spPr>
        <p:txBody>
          <a:bodyPr/>
          <a:lstStyle>
            <a:lvl1pPr>
              <a:defRPr/>
            </a:lvl1pPr>
          </a:lstStyle>
          <a:p>
            <a:pPr>
              <a:defRPr/>
            </a:pPr>
            <a:r>
              <a:rPr lang="cs-CZ"/>
              <a:t>Křesťanská sociální etika. M. Martinek Jabok 2021</a:t>
            </a:r>
          </a:p>
        </p:txBody>
      </p:sp>
      <p:sp>
        <p:nvSpPr>
          <p:cNvPr id="9" name="Rectangle 41"/>
          <p:cNvSpPr>
            <a:spLocks noGrp="1" noChangeArrowheads="1"/>
          </p:cNvSpPr>
          <p:nvPr>
            <p:ph type="sldNum" sz="quarter" idx="12"/>
          </p:nvPr>
        </p:nvSpPr>
        <p:spPr>
          <a:ln/>
        </p:spPr>
        <p:txBody>
          <a:bodyPr/>
          <a:lstStyle>
            <a:lvl1pPr>
              <a:defRPr/>
            </a:lvl1pPr>
          </a:lstStyle>
          <a:p>
            <a:pPr>
              <a:defRPr/>
            </a:pPr>
            <a:fld id="{7D80B62B-974F-41A3-BA93-61740F40F8CD}"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39"/>
          <p:cNvSpPr>
            <a:spLocks noGrp="1" noChangeArrowheads="1"/>
          </p:cNvSpPr>
          <p:nvPr>
            <p:ph type="dt" sz="half" idx="10"/>
          </p:nvPr>
        </p:nvSpPr>
        <p:spPr>
          <a:ln/>
        </p:spPr>
        <p:txBody>
          <a:bodyPr/>
          <a:lstStyle>
            <a:lvl1pPr>
              <a:defRPr/>
            </a:lvl1pPr>
          </a:lstStyle>
          <a:p>
            <a:pPr>
              <a:defRPr/>
            </a:pPr>
            <a:r>
              <a:rPr lang="cs-CZ"/>
              <a:t>3</a:t>
            </a:r>
          </a:p>
        </p:txBody>
      </p:sp>
      <p:sp>
        <p:nvSpPr>
          <p:cNvPr id="5" name="Rectangle 40"/>
          <p:cNvSpPr>
            <a:spLocks noGrp="1" noChangeArrowheads="1"/>
          </p:cNvSpPr>
          <p:nvPr>
            <p:ph type="ftr" sz="quarter" idx="11"/>
          </p:nvPr>
        </p:nvSpPr>
        <p:spPr>
          <a:ln/>
        </p:spPr>
        <p:txBody>
          <a:bodyPr/>
          <a:lstStyle>
            <a:lvl1pPr>
              <a:defRPr/>
            </a:lvl1pPr>
          </a:lstStyle>
          <a:p>
            <a:pPr>
              <a:defRPr/>
            </a:pPr>
            <a:r>
              <a:rPr lang="cs-CZ"/>
              <a:t>Křesťanská sociální etika. M. Martinek Jabok 2021</a:t>
            </a:r>
          </a:p>
        </p:txBody>
      </p:sp>
      <p:sp>
        <p:nvSpPr>
          <p:cNvPr id="6" name="Rectangle 41"/>
          <p:cNvSpPr>
            <a:spLocks noGrp="1" noChangeArrowheads="1"/>
          </p:cNvSpPr>
          <p:nvPr>
            <p:ph type="sldNum" sz="quarter" idx="12"/>
          </p:nvPr>
        </p:nvSpPr>
        <p:spPr>
          <a:ln/>
        </p:spPr>
        <p:txBody>
          <a:bodyPr/>
          <a:lstStyle>
            <a:lvl1pPr>
              <a:defRPr/>
            </a:lvl1pPr>
          </a:lstStyle>
          <a:p>
            <a:pPr>
              <a:defRPr/>
            </a:pPr>
            <a:fld id="{E798FCBB-DD28-42BA-8458-E32AF73A40B7}"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39"/>
          <p:cNvSpPr>
            <a:spLocks noGrp="1" noChangeArrowheads="1"/>
          </p:cNvSpPr>
          <p:nvPr>
            <p:ph type="dt" sz="half" idx="10"/>
          </p:nvPr>
        </p:nvSpPr>
        <p:spPr>
          <a:ln/>
        </p:spPr>
        <p:txBody>
          <a:bodyPr/>
          <a:lstStyle>
            <a:lvl1pPr>
              <a:defRPr/>
            </a:lvl1pPr>
          </a:lstStyle>
          <a:p>
            <a:pPr>
              <a:defRPr/>
            </a:pPr>
            <a:r>
              <a:rPr lang="cs-CZ"/>
              <a:t>3</a:t>
            </a:r>
          </a:p>
        </p:txBody>
      </p:sp>
      <p:sp>
        <p:nvSpPr>
          <p:cNvPr id="5" name="Rectangle 40"/>
          <p:cNvSpPr>
            <a:spLocks noGrp="1" noChangeArrowheads="1"/>
          </p:cNvSpPr>
          <p:nvPr>
            <p:ph type="ftr" sz="quarter" idx="11"/>
          </p:nvPr>
        </p:nvSpPr>
        <p:spPr>
          <a:ln/>
        </p:spPr>
        <p:txBody>
          <a:bodyPr/>
          <a:lstStyle>
            <a:lvl1pPr>
              <a:defRPr/>
            </a:lvl1pPr>
          </a:lstStyle>
          <a:p>
            <a:pPr>
              <a:defRPr/>
            </a:pPr>
            <a:r>
              <a:rPr lang="cs-CZ"/>
              <a:t>Křesťanská sociální etika. M. Martinek Jabok 2021</a:t>
            </a:r>
          </a:p>
        </p:txBody>
      </p:sp>
      <p:sp>
        <p:nvSpPr>
          <p:cNvPr id="6" name="Rectangle 41"/>
          <p:cNvSpPr>
            <a:spLocks noGrp="1" noChangeArrowheads="1"/>
          </p:cNvSpPr>
          <p:nvPr>
            <p:ph type="sldNum" sz="quarter" idx="12"/>
          </p:nvPr>
        </p:nvSpPr>
        <p:spPr>
          <a:ln/>
        </p:spPr>
        <p:txBody>
          <a:bodyPr/>
          <a:lstStyle>
            <a:lvl1pPr>
              <a:defRPr/>
            </a:lvl1pPr>
          </a:lstStyle>
          <a:p>
            <a:pPr>
              <a:defRPr/>
            </a:pPr>
            <a:fld id="{383704EB-7852-4D7A-A68F-1F23FB038630}"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39"/>
          <p:cNvSpPr>
            <a:spLocks noGrp="1" noChangeArrowheads="1"/>
          </p:cNvSpPr>
          <p:nvPr>
            <p:ph type="dt" sz="half" idx="10"/>
          </p:nvPr>
        </p:nvSpPr>
        <p:spPr>
          <a:ln/>
        </p:spPr>
        <p:txBody>
          <a:bodyPr/>
          <a:lstStyle>
            <a:lvl1pPr>
              <a:defRPr/>
            </a:lvl1pPr>
          </a:lstStyle>
          <a:p>
            <a:pPr>
              <a:defRPr/>
            </a:pPr>
            <a:r>
              <a:rPr lang="cs-CZ"/>
              <a:t>3</a:t>
            </a:r>
          </a:p>
        </p:txBody>
      </p:sp>
      <p:sp>
        <p:nvSpPr>
          <p:cNvPr id="6" name="Rectangle 40"/>
          <p:cNvSpPr>
            <a:spLocks noGrp="1" noChangeArrowheads="1"/>
          </p:cNvSpPr>
          <p:nvPr>
            <p:ph type="ftr" sz="quarter" idx="11"/>
          </p:nvPr>
        </p:nvSpPr>
        <p:spPr>
          <a:ln/>
        </p:spPr>
        <p:txBody>
          <a:bodyPr/>
          <a:lstStyle>
            <a:lvl1pPr>
              <a:defRPr/>
            </a:lvl1pPr>
          </a:lstStyle>
          <a:p>
            <a:pPr>
              <a:defRPr/>
            </a:pPr>
            <a:r>
              <a:rPr lang="cs-CZ"/>
              <a:t>Křesťanská sociální etika. M. Martinek Jabok 2021</a:t>
            </a:r>
          </a:p>
        </p:txBody>
      </p:sp>
      <p:sp>
        <p:nvSpPr>
          <p:cNvPr id="7" name="Rectangle 41"/>
          <p:cNvSpPr>
            <a:spLocks noGrp="1" noChangeArrowheads="1"/>
          </p:cNvSpPr>
          <p:nvPr>
            <p:ph type="sldNum" sz="quarter" idx="12"/>
          </p:nvPr>
        </p:nvSpPr>
        <p:spPr>
          <a:ln/>
        </p:spPr>
        <p:txBody>
          <a:bodyPr/>
          <a:lstStyle>
            <a:lvl1pPr>
              <a:defRPr/>
            </a:lvl1pPr>
          </a:lstStyle>
          <a:p>
            <a:pPr>
              <a:defRPr/>
            </a:pPr>
            <a:fld id="{8636007F-A1A9-43F6-B98D-76B7E3298EB2}"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39"/>
          <p:cNvSpPr>
            <a:spLocks noGrp="1" noChangeArrowheads="1"/>
          </p:cNvSpPr>
          <p:nvPr>
            <p:ph type="dt" sz="half" idx="10"/>
          </p:nvPr>
        </p:nvSpPr>
        <p:spPr>
          <a:ln/>
        </p:spPr>
        <p:txBody>
          <a:bodyPr/>
          <a:lstStyle>
            <a:lvl1pPr>
              <a:defRPr/>
            </a:lvl1pPr>
          </a:lstStyle>
          <a:p>
            <a:pPr>
              <a:defRPr/>
            </a:pPr>
            <a:r>
              <a:rPr lang="cs-CZ"/>
              <a:t>3</a:t>
            </a:r>
          </a:p>
        </p:txBody>
      </p:sp>
      <p:sp>
        <p:nvSpPr>
          <p:cNvPr id="8" name="Rectangle 40"/>
          <p:cNvSpPr>
            <a:spLocks noGrp="1" noChangeArrowheads="1"/>
          </p:cNvSpPr>
          <p:nvPr>
            <p:ph type="ftr" sz="quarter" idx="11"/>
          </p:nvPr>
        </p:nvSpPr>
        <p:spPr>
          <a:ln/>
        </p:spPr>
        <p:txBody>
          <a:bodyPr/>
          <a:lstStyle>
            <a:lvl1pPr>
              <a:defRPr/>
            </a:lvl1pPr>
          </a:lstStyle>
          <a:p>
            <a:pPr>
              <a:defRPr/>
            </a:pPr>
            <a:r>
              <a:rPr lang="cs-CZ"/>
              <a:t>Křesťanská sociální etika. M. Martinek Jabok 2021</a:t>
            </a:r>
          </a:p>
        </p:txBody>
      </p:sp>
      <p:sp>
        <p:nvSpPr>
          <p:cNvPr id="9" name="Rectangle 41"/>
          <p:cNvSpPr>
            <a:spLocks noGrp="1" noChangeArrowheads="1"/>
          </p:cNvSpPr>
          <p:nvPr>
            <p:ph type="sldNum" sz="quarter" idx="12"/>
          </p:nvPr>
        </p:nvSpPr>
        <p:spPr>
          <a:ln/>
        </p:spPr>
        <p:txBody>
          <a:bodyPr/>
          <a:lstStyle>
            <a:lvl1pPr>
              <a:defRPr/>
            </a:lvl1pPr>
          </a:lstStyle>
          <a:p>
            <a:pPr>
              <a:defRPr/>
            </a:pPr>
            <a:fld id="{CD30A115-FEA0-4706-9639-B04420D40EBE}"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39"/>
          <p:cNvSpPr>
            <a:spLocks noGrp="1" noChangeArrowheads="1"/>
          </p:cNvSpPr>
          <p:nvPr>
            <p:ph type="dt" sz="half" idx="10"/>
          </p:nvPr>
        </p:nvSpPr>
        <p:spPr>
          <a:ln/>
        </p:spPr>
        <p:txBody>
          <a:bodyPr/>
          <a:lstStyle>
            <a:lvl1pPr>
              <a:defRPr/>
            </a:lvl1pPr>
          </a:lstStyle>
          <a:p>
            <a:pPr>
              <a:defRPr/>
            </a:pPr>
            <a:r>
              <a:rPr lang="cs-CZ"/>
              <a:t>3</a:t>
            </a:r>
          </a:p>
        </p:txBody>
      </p:sp>
      <p:sp>
        <p:nvSpPr>
          <p:cNvPr id="4" name="Rectangle 40"/>
          <p:cNvSpPr>
            <a:spLocks noGrp="1" noChangeArrowheads="1"/>
          </p:cNvSpPr>
          <p:nvPr>
            <p:ph type="ftr" sz="quarter" idx="11"/>
          </p:nvPr>
        </p:nvSpPr>
        <p:spPr>
          <a:ln/>
        </p:spPr>
        <p:txBody>
          <a:bodyPr/>
          <a:lstStyle>
            <a:lvl1pPr>
              <a:defRPr/>
            </a:lvl1pPr>
          </a:lstStyle>
          <a:p>
            <a:pPr>
              <a:defRPr/>
            </a:pPr>
            <a:r>
              <a:rPr lang="cs-CZ"/>
              <a:t>Křesťanská sociální etika. M. Martinek Jabok 2021</a:t>
            </a:r>
          </a:p>
        </p:txBody>
      </p:sp>
      <p:sp>
        <p:nvSpPr>
          <p:cNvPr id="5" name="Rectangle 41"/>
          <p:cNvSpPr>
            <a:spLocks noGrp="1" noChangeArrowheads="1"/>
          </p:cNvSpPr>
          <p:nvPr>
            <p:ph type="sldNum" sz="quarter" idx="12"/>
          </p:nvPr>
        </p:nvSpPr>
        <p:spPr>
          <a:ln/>
        </p:spPr>
        <p:txBody>
          <a:bodyPr/>
          <a:lstStyle>
            <a:lvl1pPr>
              <a:defRPr/>
            </a:lvl1pPr>
          </a:lstStyle>
          <a:p>
            <a:pPr>
              <a:defRPr/>
            </a:pPr>
            <a:fld id="{76A19189-8EB8-45C4-B7D7-106287E9686C}"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r>
              <a:rPr lang="cs-CZ"/>
              <a:t>3</a:t>
            </a:r>
          </a:p>
        </p:txBody>
      </p:sp>
      <p:sp>
        <p:nvSpPr>
          <p:cNvPr id="3" name="Rectangle 40"/>
          <p:cNvSpPr>
            <a:spLocks noGrp="1" noChangeArrowheads="1"/>
          </p:cNvSpPr>
          <p:nvPr>
            <p:ph type="ftr" sz="quarter" idx="11"/>
          </p:nvPr>
        </p:nvSpPr>
        <p:spPr>
          <a:ln/>
        </p:spPr>
        <p:txBody>
          <a:bodyPr/>
          <a:lstStyle>
            <a:lvl1pPr>
              <a:defRPr/>
            </a:lvl1pPr>
          </a:lstStyle>
          <a:p>
            <a:pPr>
              <a:defRPr/>
            </a:pPr>
            <a:r>
              <a:rPr lang="cs-CZ"/>
              <a:t>Křesťanská sociální etika. M. Martinek Jabok 2021</a:t>
            </a:r>
          </a:p>
        </p:txBody>
      </p:sp>
      <p:sp>
        <p:nvSpPr>
          <p:cNvPr id="4" name="Rectangle 41"/>
          <p:cNvSpPr>
            <a:spLocks noGrp="1" noChangeArrowheads="1"/>
          </p:cNvSpPr>
          <p:nvPr>
            <p:ph type="sldNum" sz="quarter" idx="12"/>
          </p:nvPr>
        </p:nvSpPr>
        <p:spPr>
          <a:ln/>
        </p:spPr>
        <p:txBody>
          <a:bodyPr/>
          <a:lstStyle>
            <a:lvl1pPr>
              <a:defRPr/>
            </a:lvl1pPr>
          </a:lstStyle>
          <a:p>
            <a:pPr>
              <a:defRPr/>
            </a:pPr>
            <a:fld id="{F8BFFEFD-F899-426B-816D-9486561CE92C}"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39"/>
          <p:cNvSpPr>
            <a:spLocks noGrp="1" noChangeArrowheads="1"/>
          </p:cNvSpPr>
          <p:nvPr>
            <p:ph type="dt" sz="half" idx="10"/>
          </p:nvPr>
        </p:nvSpPr>
        <p:spPr>
          <a:ln/>
        </p:spPr>
        <p:txBody>
          <a:bodyPr/>
          <a:lstStyle>
            <a:lvl1pPr>
              <a:defRPr/>
            </a:lvl1pPr>
          </a:lstStyle>
          <a:p>
            <a:pPr>
              <a:defRPr/>
            </a:pPr>
            <a:r>
              <a:rPr lang="cs-CZ"/>
              <a:t>3</a:t>
            </a:r>
          </a:p>
        </p:txBody>
      </p:sp>
      <p:sp>
        <p:nvSpPr>
          <p:cNvPr id="6" name="Rectangle 40"/>
          <p:cNvSpPr>
            <a:spLocks noGrp="1" noChangeArrowheads="1"/>
          </p:cNvSpPr>
          <p:nvPr>
            <p:ph type="ftr" sz="quarter" idx="11"/>
          </p:nvPr>
        </p:nvSpPr>
        <p:spPr>
          <a:ln/>
        </p:spPr>
        <p:txBody>
          <a:bodyPr/>
          <a:lstStyle>
            <a:lvl1pPr>
              <a:defRPr/>
            </a:lvl1pPr>
          </a:lstStyle>
          <a:p>
            <a:pPr>
              <a:defRPr/>
            </a:pPr>
            <a:r>
              <a:rPr lang="cs-CZ"/>
              <a:t>Křesťanská sociální etika. M. Martinek Jabok 2021</a:t>
            </a:r>
          </a:p>
        </p:txBody>
      </p:sp>
      <p:sp>
        <p:nvSpPr>
          <p:cNvPr id="7" name="Rectangle 41"/>
          <p:cNvSpPr>
            <a:spLocks noGrp="1" noChangeArrowheads="1"/>
          </p:cNvSpPr>
          <p:nvPr>
            <p:ph type="sldNum" sz="quarter" idx="12"/>
          </p:nvPr>
        </p:nvSpPr>
        <p:spPr>
          <a:ln/>
        </p:spPr>
        <p:txBody>
          <a:bodyPr/>
          <a:lstStyle>
            <a:lvl1pPr>
              <a:defRPr/>
            </a:lvl1pPr>
          </a:lstStyle>
          <a:p>
            <a:pPr>
              <a:defRPr/>
            </a:pPr>
            <a:fld id="{0172F55F-8143-4953-8F86-685A7F705224}"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39"/>
          <p:cNvSpPr>
            <a:spLocks noGrp="1" noChangeArrowheads="1"/>
          </p:cNvSpPr>
          <p:nvPr>
            <p:ph type="dt" sz="half" idx="10"/>
          </p:nvPr>
        </p:nvSpPr>
        <p:spPr>
          <a:ln/>
        </p:spPr>
        <p:txBody>
          <a:bodyPr/>
          <a:lstStyle>
            <a:lvl1pPr>
              <a:defRPr/>
            </a:lvl1pPr>
          </a:lstStyle>
          <a:p>
            <a:pPr>
              <a:defRPr/>
            </a:pPr>
            <a:r>
              <a:rPr lang="cs-CZ"/>
              <a:t>3</a:t>
            </a:r>
          </a:p>
        </p:txBody>
      </p:sp>
      <p:sp>
        <p:nvSpPr>
          <p:cNvPr id="6" name="Rectangle 40"/>
          <p:cNvSpPr>
            <a:spLocks noGrp="1" noChangeArrowheads="1"/>
          </p:cNvSpPr>
          <p:nvPr>
            <p:ph type="ftr" sz="quarter" idx="11"/>
          </p:nvPr>
        </p:nvSpPr>
        <p:spPr>
          <a:ln/>
        </p:spPr>
        <p:txBody>
          <a:bodyPr/>
          <a:lstStyle>
            <a:lvl1pPr>
              <a:defRPr/>
            </a:lvl1pPr>
          </a:lstStyle>
          <a:p>
            <a:pPr>
              <a:defRPr/>
            </a:pPr>
            <a:r>
              <a:rPr lang="cs-CZ"/>
              <a:t>Křesťanská sociální etika. M. Martinek Jabok 2021</a:t>
            </a:r>
          </a:p>
        </p:txBody>
      </p:sp>
      <p:sp>
        <p:nvSpPr>
          <p:cNvPr id="7" name="Rectangle 41"/>
          <p:cNvSpPr>
            <a:spLocks noGrp="1" noChangeArrowheads="1"/>
          </p:cNvSpPr>
          <p:nvPr>
            <p:ph type="sldNum" sz="quarter" idx="12"/>
          </p:nvPr>
        </p:nvSpPr>
        <p:spPr>
          <a:ln/>
        </p:spPr>
        <p:txBody>
          <a:bodyPr/>
          <a:lstStyle>
            <a:lvl1pPr>
              <a:defRPr/>
            </a:lvl1pPr>
          </a:lstStyle>
          <a:p>
            <a:pPr>
              <a:defRPr/>
            </a:pPr>
            <a:fld id="{6CF8C4FA-BB8D-4F00-BA28-42E8AD0B732A}"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8195"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8196"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cs-CZ"/>
            </a:p>
          </p:txBody>
        </p:sp>
        <p:sp>
          <p:nvSpPr>
            <p:cNvPr id="8197"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8198"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8199"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8200"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8201"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8202"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8203"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8204"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8205"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8206"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cs-CZ"/>
            </a:p>
          </p:txBody>
        </p:sp>
        <p:sp>
          <p:nvSpPr>
            <p:cNvPr id="8207"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cs-CZ"/>
            </a:p>
          </p:txBody>
        </p:sp>
        <p:sp>
          <p:nvSpPr>
            <p:cNvPr id="8208"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8209"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8210"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8211"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8212"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8213"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8214"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8215"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cs-CZ"/>
            </a:p>
          </p:txBody>
        </p:sp>
        <p:sp>
          <p:nvSpPr>
            <p:cNvPr id="8216"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8217"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8218"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8219"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cs-CZ"/>
            </a:p>
          </p:txBody>
        </p:sp>
        <p:sp>
          <p:nvSpPr>
            <p:cNvPr id="8220"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cs-CZ"/>
            </a:p>
          </p:txBody>
        </p:sp>
        <p:sp>
          <p:nvSpPr>
            <p:cNvPr id="8221"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cs-CZ"/>
            </a:p>
          </p:txBody>
        </p:sp>
        <p:sp>
          <p:nvSpPr>
            <p:cNvPr id="8222"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8223"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8224"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cs-CZ"/>
            </a:p>
          </p:txBody>
        </p:sp>
        <p:sp>
          <p:nvSpPr>
            <p:cNvPr id="8225"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8226"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cs-CZ"/>
            </a:p>
          </p:txBody>
        </p:sp>
        <p:sp>
          <p:nvSpPr>
            <p:cNvPr id="8227"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cs-CZ"/>
            </a:p>
          </p:txBody>
        </p:sp>
        <p:sp>
          <p:nvSpPr>
            <p:cNvPr id="8228"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cs-CZ"/>
            </a:p>
          </p:txBody>
        </p:sp>
      </p:grpSp>
      <p:sp>
        <p:nvSpPr>
          <p:cNvPr id="8229"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8230"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8231"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cs-CZ"/>
              <a:t>3</a:t>
            </a:r>
          </a:p>
        </p:txBody>
      </p:sp>
      <p:sp>
        <p:nvSpPr>
          <p:cNvPr id="8232"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r>
              <a:rPr lang="cs-CZ"/>
              <a:t>Křesťanská sociální etika. M. Martinek Jabok 2021</a:t>
            </a:r>
          </a:p>
        </p:txBody>
      </p:sp>
      <p:sp>
        <p:nvSpPr>
          <p:cNvPr id="8233"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4B3AB66-360B-4E6A-A90D-7FB0B850B6CD}" type="slidenum">
              <a:rPr lang="cs-CZ"/>
              <a:pPr>
                <a:defRPr/>
              </a:pPr>
              <a:t>‹#›</a:t>
            </a:fld>
            <a:endParaRPr lang="cs-CZ"/>
          </a:p>
        </p:txBody>
      </p:sp>
    </p:spTree>
  </p:cSld>
  <p:clrMap bg1="dk2" tx1="lt1" bg2="dk1" tx2="lt2" accent1="accent1" accent2="accent2" accent3="accent3" accent4="accent4" accent5="accent5" accent6="accent6" hlink="hlink" folHlink="folHlink"/>
  <p:sldLayoutIdLst>
    <p:sldLayoutId id="2147483708"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hf hd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defRPr/>
            </a:pPr>
            <a:r>
              <a:rPr lang="cs-CZ" dirty="0"/>
              <a:t>Křesťanská sociální etika</a:t>
            </a:r>
          </a:p>
        </p:txBody>
      </p:sp>
      <p:sp>
        <p:nvSpPr>
          <p:cNvPr id="5123" name="Rectangle 3"/>
          <p:cNvSpPr>
            <a:spLocks noGrp="1" noChangeArrowheads="1"/>
          </p:cNvSpPr>
          <p:nvPr>
            <p:ph type="subTitle" idx="1"/>
          </p:nvPr>
        </p:nvSpPr>
        <p:spPr/>
        <p:txBody>
          <a:bodyPr/>
          <a:lstStyle/>
          <a:p>
            <a:pPr eaLnBrk="1" hangingPunct="1">
              <a:defRPr/>
            </a:pPr>
            <a:r>
              <a:rPr lang="cs-CZ" dirty="0" err="1"/>
              <a:t>Jabok</a:t>
            </a:r>
            <a:r>
              <a:rPr lang="cs-CZ" dirty="0"/>
              <a:t> 2021</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defRPr/>
            </a:pPr>
            <a:r>
              <a:rPr lang="cs-CZ" sz="4000" b="1"/>
              <a:t>3. Protestantská sociální etika    a alternativní teologické směry</a:t>
            </a:r>
          </a:p>
        </p:txBody>
      </p:sp>
      <p:sp>
        <p:nvSpPr>
          <p:cNvPr id="6147" name="Rectangle 3"/>
          <p:cNvSpPr>
            <a:spLocks noGrp="1" noChangeArrowheads="1"/>
          </p:cNvSpPr>
          <p:nvPr>
            <p:ph type="subTitle" idx="1"/>
          </p:nvPr>
        </p:nvSpPr>
        <p:spPr/>
        <p:txBody>
          <a:bodyPr/>
          <a:lstStyle/>
          <a:p>
            <a:pPr eaLnBrk="1" hangingPunct="1">
              <a:defRPr/>
            </a:pPr>
            <a:endParaRPr lang="cs-CZ"/>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Výsledek obrázku pro Sociální učení českých bratří"/>
          <p:cNvPicPr>
            <a:picLocks noChangeAspect="1" noChangeArrowheads="1"/>
          </p:cNvPicPr>
          <p:nvPr/>
        </p:nvPicPr>
        <p:blipFill>
          <a:blip r:embed="rId2" cstate="print"/>
          <a:srcRect/>
          <a:stretch>
            <a:fillRect/>
          </a:stretch>
        </p:blipFill>
        <p:spPr bwMode="auto">
          <a:xfrm>
            <a:off x="0" y="15396"/>
            <a:ext cx="4499992" cy="6842604"/>
          </a:xfrm>
          <a:prstGeom prst="rect">
            <a:avLst/>
          </a:prstGeom>
          <a:noFill/>
          <a:ln>
            <a:solidFill>
              <a:schemeClr val="accent1"/>
            </a:solidFill>
          </a:ln>
        </p:spPr>
      </p:pic>
      <p:sp>
        <p:nvSpPr>
          <p:cNvPr id="3" name="Zástupný symbol pro obsah 2"/>
          <p:cNvSpPr>
            <a:spLocks noGrp="1"/>
          </p:cNvSpPr>
          <p:nvPr>
            <p:ph idx="1"/>
          </p:nvPr>
        </p:nvSpPr>
        <p:spPr>
          <a:xfrm>
            <a:off x="4499992" y="332656"/>
            <a:ext cx="4464496" cy="6048672"/>
          </a:xfrm>
        </p:spPr>
        <p:txBody>
          <a:bodyPr/>
          <a:lstStyle/>
          <a:p>
            <a:r>
              <a:rPr lang="cs-CZ" sz="1800" dirty="0"/>
              <a:t>Jednota bratrská (Čeští Bratří) byla v českém prostředí nositelkou zvěstí o sociálním nároku evangelia po více než jedno století. Vyšla z myšlenek radikálního křídla husitského hnutí, z táborské teologie, a uchovala její odkaz, zvěst o zásadní rovnosti všech lidí a o služebném úkolu všech lidských institucí, až do počátku 17. století.</a:t>
            </a:r>
          </a:p>
          <a:p>
            <a:r>
              <a:rPr lang="cs-CZ" sz="1800" dirty="0"/>
              <a:t>Témata: světská moc, soudy, vojsko a válka, majetek a práce, peněžnictví a lichva, solidarita, manželství a rodina, kultura a vzdělání</a:t>
            </a:r>
          </a:p>
          <a:p>
            <a:r>
              <a:rPr lang="cs-CZ" sz="1800" dirty="0"/>
              <a:t>Autor hojně cituje z bratrských spisů a zdůrazňuje, že </a:t>
            </a:r>
            <a:r>
              <a:rPr lang="cs-CZ" sz="1800" b="1" dirty="0">
                <a:solidFill>
                  <a:srgbClr val="FFFF00"/>
                </a:solidFill>
              </a:rPr>
              <a:t>učení Jednoty, které žádalo oddělení náboženství od mocenských struktur a akcentovalo svobodu svědomí, naznačilo cestu, kterou se sekularizovaná společnost začala obírat až mnohem později.</a:t>
            </a:r>
          </a:p>
        </p:txBody>
      </p:sp>
      <p:sp>
        <p:nvSpPr>
          <p:cNvPr id="4" name="Zástupný symbol pro datum 3"/>
          <p:cNvSpPr>
            <a:spLocks noGrp="1"/>
          </p:cNvSpPr>
          <p:nvPr>
            <p:ph type="dt" sz="half" idx="10"/>
          </p:nvPr>
        </p:nvSpPr>
        <p:spPr/>
        <p:txBody>
          <a:bodyPr/>
          <a:lstStyle/>
          <a:p>
            <a:pPr>
              <a:defRPr/>
            </a:pPr>
            <a:r>
              <a:rPr lang="cs-CZ"/>
              <a:t>3</a:t>
            </a:r>
          </a:p>
        </p:txBody>
      </p:sp>
      <p:sp>
        <p:nvSpPr>
          <p:cNvPr id="5" name="Zástupný symbol pro zápatí 4"/>
          <p:cNvSpPr>
            <a:spLocks noGrp="1"/>
          </p:cNvSpPr>
          <p:nvPr>
            <p:ph type="ftr" sz="quarter" idx="11"/>
          </p:nvPr>
        </p:nvSpPr>
        <p:spPr/>
        <p:txBody>
          <a:bodyPr/>
          <a:lstStyle/>
          <a:p>
            <a:pPr>
              <a:defRPr/>
            </a:pPr>
            <a:r>
              <a:rPr lang="cs-CZ"/>
              <a:t>Křesťanská sociální etika. M. Martinek Jabok 2021</a:t>
            </a:r>
          </a:p>
        </p:txBody>
      </p:sp>
      <p:sp>
        <p:nvSpPr>
          <p:cNvPr id="6" name="Zástupný symbol pro číslo snímku 5"/>
          <p:cNvSpPr>
            <a:spLocks noGrp="1"/>
          </p:cNvSpPr>
          <p:nvPr>
            <p:ph type="sldNum" sz="quarter" idx="12"/>
          </p:nvPr>
        </p:nvSpPr>
        <p:spPr/>
        <p:txBody>
          <a:bodyPr/>
          <a:lstStyle/>
          <a:p>
            <a:pPr>
              <a:defRPr/>
            </a:pPr>
            <a:fld id="{E798FCBB-DD28-42BA-8458-E32AF73A40B7}" type="slidenum">
              <a:rPr lang="cs-CZ" smtClean="0"/>
              <a:pPr>
                <a:defRPr/>
              </a:pPr>
              <a:t>11</a:t>
            </a:fld>
            <a:endParaRPr lang="cs-CZ"/>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88641"/>
            <a:ext cx="8229600" cy="864096"/>
          </a:xfrm>
        </p:spPr>
        <p:txBody>
          <a:bodyPr/>
          <a:lstStyle/>
          <a:p>
            <a:r>
              <a:rPr lang="cs-CZ" dirty="0"/>
              <a:t>Reformace </a:t>
            </a:r>
          </a:p>
        </p:txBody>
      </p:sp>
      <p:sp>
        <p:nvSpPr>
          <p:cNvPr id="3" name="Zástupný symbol pro obsah 2"/>
          <p:cNvSpPr>
            <a:spLocks noGrp="1"/>
          </p:cNvSpPr>
          <p:nvPr>
            <p:ph idx="1"/>
          </p:nvPr>
        </p:nvSpPr>
        <p:spPr>
          <a:xfrm>
            <a:off x="457200" y="1124744"/>
            <a:ext cx="8229600" cy="5184576"/>
          </a:xfrm>
        </p:spPr>
        <p:txBody>
          <a:bodyPr/>
          <a:lstStyle/>
          <a:p>
            <a:r>
              <a:rPr lang="cs-CZ" sz="1800" b="1" dirty="0"/>
              <a:t>Martin </a:t>
            </a:r>
            <a:r>
              <a:rPr lang="cs-CZ" sz="1800" b="1" dirty="0" err="1"/>
              <a:t>Luther</a:t>
            </a:r>
            <a:r>
              <a:rPr lang="cs-CZ" sz="1800" b="1" dirty="0"/>
              <a:t>: O světské vrchnosti;</a:t>
            </a:r>
            <a:r>
              <a:rPr lang="cs-CZ" sz="1800" dirty="0"/>
              <a:t> otázky po smyslu světské vlády a jak se má křesťan projevovat jakožto politická bytost v občanském společenství.</a:t>
            </a:r>
          </a:p>
          <a:p>
            <a:r>
              <a:rPr lang="cs-CZ" sz="1800" dirty="0"/>
              <a:t>Bůh panuje nad světem dvojím ovládáním: svou pravicí, tj. slovem evangelia bez násilí, a levicí, tj. státní vrchností, dnes bychom řekli státními orgány, za pomoci násilné moci. To první je pro poslední věci člověka, spásu jeho duše, to druhé pro světský pořádek, tj. vnější dobro člověka. </a:t>
            </a:r>
          </a:p>
          <a:p>
            <a:r>
              <a:rPr lang="cs-CZ" sz="1800" dirty="0"/>
              <a:t>V praxi se </a:t>
            </a:r>
            <a:r>
              <a:rPr lang="cs-CZ" sz="1800" dirty="0" err="1"/>
              <a:t>Luther</a:t>
            </a:r>
            <a:r>
              <a:rPr lang="cs-CZ" sz="1800" dirty="0"/>
              <a:t> řídil principem „čí panství, toho náboženství“ = vrchnost rozhodovala o konfesi poddaných. Na protestantských územích byla církev fakticky ovládána světskou mocí, majetek katolické církve byl vyvlastněn. </a:t>
            </a:r>
          </a:p>
          <a:p>
            <a:r>
              <a:rPr lang="cs-CZ" sz="1800" dirty="0"/>
              <a:t>Švýcarská reformace: Kalvín i </a:t>
            </a:r>
            <a:r>
              <a:rPr lang="cs-CZ" sz="1800" dirty="0" err="1"/>
              <a:t>Zwingli</a:t>
            </a:r>
            <a:r>
              <a:rPr lang="cs-CZ" sz="1800" dirty="0"/>
              <a:t> zavedli ve svých městech (Ženeva, Curych) systém, v němž hlavní představitel církve měl zásadní vliv na politiku města. Kalvín nerozlišoval mezi církví a obcí, zavedl teokratickou vládu.</a:t>
            </a:r>
          </a:p>
          <a:p>
            <a:r>
              <a:rPr lang="cs-CZ" sz="1800" dirty="0"/>
              <a:t>Anglikánská církev: panovník je zároveň hlavou církve. </a:t>
            </a:r>
          </a:p>
          <a:p>
            <a:r>
              <a:rPr lang="cs-CZ" sz="1800" dirty="0"/>
              <a:t>Po reformaci se musely evropské státy vyrovnávat s realitou působení více církví na svém území. To vedlo postupně k toleranci a k sekularizaci.</a:t>
            </a:r>
          </a:p>
        </p:txBody>
      </p:sp>
      <p:sp>
        <p:nvSpPr>
          <p:cNvPr id="4" name="Zástupný symbol pro datum 3"/>
          <p:cNvSpPr>
            <a:spLocks noGrp="1"/>
          </p:cNvSpPr>
          <p:nvPr>
            <p:ph type="dt" sz="half" idx="10"/>
          </p:nvPr>
        </p:nvSpPr>
        <p:spPr/>
        <p:txBody>
          <a:bodyPr/>
          <a:lstStyle/>
          <a:p>
            <a:pPr>
              <a:defRPr/>
            </a:pPr>
            <a:r>
              <a:rPr lang="cs-CZ"/>
              <a:t>3</a:t>
            </a:r>
          </a:p>
        </p:txBody>
      </p:sp>
      <p:sp>
        <p:nvSpPr>
          <p:cNvPr id="5" name="Zástupný symbol pro zápatí 4"/>
          <p:cNvSpPr>
            <a:spLocks noGrp="1"/>
          </p:cNvSpPr>
          <p:nvPr>
            <p:ph type="ftr" sz="quarter" idx="11"/>
          </p:nvPr>
        </p:nvSpPr>
        <p:spPr/>
        <p:txBody>
          <a:bodyPr/>
          <a:lstStyle/>
          <a:p>
            <a:pPr>
              <a:defRPr/>
            </a:pPr>
            <a:r>
              <a:rPr lang="cs-CZ"/>
              <a:t>Křesťanská sociální etika. M. Martinek Jabok 2021</a:t>
            </a:r>
          </a:p>
        </p:txBody>
      </p:sp>
      <p:sp>
        <p:nvSpPr>
          <p:cNvPr id="6" name="Zástupný symbol pro číslo snímku 5"/>
          <p:cNvSpPr>
            <a:spLocks noGrp="1"/>
          </p:cNvSpPr>
          <p:nvPr>
            <p:ph type="sldNum" sz="quarter" idx="12"/>
          </p:nvPr>
        </p:nvSpPr>
        <p:spPr/>
        <p:txBody>
          <a:bodyPr/>
          <a:lstStyle/>
          <a:p>
            <a:pPr>
              <a:defRPr/>
            </a:pPr>
            <a:fld id="{E798FCBB-DD28-42BA-8458-E32AF73A40B7}" type="slidenum">
              <a:rPr lang="cs-CZ" smtClean="0"/>
              <a:pPr>
                <a:defRPr/>
              </a:pPr>
              <a:t>12</a:t>
            </a:fld>
            <a:endParaRPr lang="cs-CZ"/>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642918"/>
            <a:ext cx="4186238" cy="5488007"/>
          </a:xfrm>
        </p:spPr>
        <p:txBody>
          <a:bodyPr/>
          <a:lstStyle/>
          <a:p>
            <a:r>
              <a:rPr lang="cs-CZ" sz="2000" dirty="0"/>
              <a:t>Evangelický teolog a historik M. </a:t>
            </a:r>
            <a:r>
              <a:rPr lang="cs-CZ" sz="2000" dirty="0" err="1"/>
              <a:t>Wernisch</a:t>
            </a:r>
            <a:r>
              <a:rPr lang="cs-CZ" sz="2000" dirty="0"/>
              <a:t> se ve své obsáhlé monografii podrobně věnuje vztahu reformační teologie a politického myšlení ve čtyřech velkých okruzích: v okruhu Martina </a:t>
            </a:r>
            <a:r>
              <a:rPr lang="cs-CZ" sz="2000" dirty="0" err="1"/>
              <a:t>Luthera</a:t>
            </a:r>
            <a:r>
              <a:rPr lang="cs-CZ" sz="2000" dirty="0"/>
              <a:t>, </a:t>
            </a:r>
            <a:r>
              <a:rPr lang="cs-CZ" sz="2000" dirty="0" err="1"/>
              <a:t>Huldrycha</a:t>
            </a:r>
            <a:r>
              <a:rPr lang="cs-CZ" sz="2000" dirty="0"/>
              <a:t> </a:t>
            </a:r>
            <a:r>
              <a:rPr lang="cs-CZ" sz="2000" dirty="0" err="1"/>
              <a:t>Zwingliho</a:t>
            </a:r>
            <a:r>
              <a:rPr lang="cs-CZ" sz="2000" dirty="0"/>
              <a:t>, Jana </a:t>
            </a:r>
            <a:r>
              <a:rPr lang="cs-CZ" sz="2000" dirty="0" err="1"/>
              <a:t>Calvina</a:t>
            </a:r>
            <a:r>
              <a:rPr lang="cs-CZ" sz="2000" dirty="0"/>
              <a:t> a </a:t>
            </a:r>
            <a:r>
              <a:rPr lang="cs-CZ" sz="2000" dirty="0" err="1"/>
              <a:t>monarchomachů</a:t>
            </a:r>
            <a:r>
              <a:rPr lang="cs-CZ" sz="2000" dirty="0"/>
              <a:t> (T. Bezy aj.). Zabývá se tak poměrem teologie a politiky nejen z hlediska jejich časového vývoje, ale ukazuje i jejich zázemí a konkrétní východiska, jakož i jejich celkový myšlenkový rámec u jednotlivých reformačních osobností.</a:t>
            </a:r>
          </a:p>
        </p:txBody>
      </p:sp>
      <p:sp>
        <p:nvSpPr>
          <p:cNvPr id="4" name="Zástupný symbol pro datum 3"/>
          <p:cNvSpPr>
            <a:spLocks noGrp="1"/>
          </p:cNvSpPr>
          <p:nvPr>
            <p:ph type="dt" sz="half" idx="10"/>
          </p:nvPr>
        </p:nvSpPr>
        <p:spPr/>
        <p:txBody>
          <a:bodyPr/>
          <a:lstStyle/>
          <a:p>
            <a:pPr>
              <a:defRPr/>
            </a:pPr>
            <a:r>
              <a:rPr lang="cs-CZ"/>
              <a:t>3</a:t>
            </a:r>
          </a:p>
        </p:txBody>
      </p:sp>
      <p:sp>
        <p:nvSpPr>
          <p:cNvPr id="5" name="Zástupný symbol pro zápatí 4"/>
          <p:cNvSpPr>
            <a:spLocks noGrp="1"/>
          </p:cNvSpPr>
          <p:nvPr>
            <p:ph type="ftr" sz="quarter" idx="11"/>
          </p:nvPr>
        </p:nvSpPr>
        <p:spPr/>
        <p:txBody>
          <a:bodyPr/>
          <a:lstStyle/>
          <a:p>
            <a:pPr>
              <a:defRPr/>
            </a:pPr>
            <a:r>
              <a:rPr lang="cs-CZ"/>
              <a:t>Křesťanská sociální etika. M. Martinek Jabok 2021</a:t>
            </a:r>
          </a:p>
        </p:txBody>
      </p:sp>
      <p:sp>
        <p:nvSpPr>
          <p:cNvPr id="6" name="Zástupný symbol pro číslo snímku 5"/>
          <p:cNvSpPr>
            <a:spLocks noGrp="1"/>
          </p:cNvSpPr>
          <p:nvPr>
            <p:ph type="sldNum" sz="quarter" idx="12"/>
          </p:nvPr>
        </p:nvSpPr>
        <p:spPr/>
        <p:txBody>
          <a:bodyPr/>
          <a:lstStyle/>
          <a:p>
            <a:pPr>
              <a:defRPr/>
            </a:pPr>
            <a:fld id="{E798FCBB-DD28-42BA-8458-E32AF73A40B7}" type="slidenum">
              <a:rPr lang="cs-CZ" smtClean="0"/>
              <a:pPr>
                <a:defRPr/>
              </a:pPr>
              <a:t>13</a:t>
            </a:fld>
            <a:endParaRPr lang="cs-CZ"/>
          </a:p>
        </p:txBody>
      </p:sp>
      <p:pic>
        <p:nvPicPr>
          <p:cNvPr id="1028" name="Picture 4" descr="http://www.ivysehrad.cz/data/products/det_1796.jpg"/>
          <p:cNvPicPr>
            <a:picLocks noChangeAspect="1" noChangeArrowheads="1"/>
          </p:cNvPicPr>
          <p:nvPr/>
        </p:nvPicPr>
        <p:blipFill>
          <a:blip r:embed="rId2" cstate="print"/>
          <a:srcRect/>
          <a:stretch>
            <a:fillRect/>
          </a:stretch>
        </p:blipFill>
        <p:spPr bwMode="auto">
          <a:xfrm>
            <a:off x="4925978" y="175545"/>
            <a:ext cx="4003739" cy="6039538"/>
          </a:xfrm>
          <a:prstGeom prst="rect">
            <a:avLst/>
          </a:prstGeom>
          <a:noFill/>
          <a:ln>
            <a:solidFill>
              <a:schemeClr val="tx1"/>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datum 4"/>
          <p:cNvSpPr>
            <a:spLocks noGrp="1"/>
          </p:cNvSpPr>
          <p:nvPr>
            <p:ph type="dt" sz="quarter" idx="10"/>
          </p:nvPr>
        </p:nvSpPr>
        <p:spPr>
          <a:noFill/>
        </p:spPr>
        <p:txBody>
          <a:bodyPr/>
          <a:lstStyle/>
          <a:p>
            <a:r>
              <a:rPr lang="cs-CZ"/>
              <a:t>3</a:t>
            </a:r>
          </a:p>
        </p:txBody>
      </p:sp>
      <p:sp>
        <p:nvSpPr>
          <p:cNvPr id="6147" name="Zástupný symbol pro zápatí 5"/>
          <p:cNvSpPr>
            <a:spLocks noGrp="1"/>
          </p:cNvSpPr>
          <p:nvPr>
            <p:ph type="ftr" sz="quarter" idx="11"/>
          </p:nvPr>
        </p:nvSpPr>
        <p:spPr>
          <a:noFill/>
        </p:spPr>
        <p:txBody>
          <a:bodyPr/>
          <a:lstStyle/>
          <a:p>
            <a:r>
              <a:rPr lang="cs-CZ"/>
              <a:t>Křesťanská sociální etika. M. Martinek Jabok 2021</a:t>
            </a:r>
          </a:p>
        </p:txBody>
      </p:sp>
      <p:sp>
        <p:nvSpPr>
          <p:cNvPr id="6148" name="Zástupný symbol pro číslo snímku 6"/>
          <p:cNvSpPr>
            <a:spLocks noGrp="1"/>
          </p:cNvSpPr>
          <p:nvPr>
            <p:ph type="sldNum" sz="quarter" idx="12"/>
          </p:nvPr>
        </p:nvSpPr>
        <p:spPr>
          <a:noFill/>
        </p:spPr>
        <p:txBody>
          <a:bodyPr/>
          <a:lstStyle/>
          <a:p>
            <a:fld id="{D7D21BB1-087A-4220-817B-1B1D0085E014}" type="slidenum">
              <a:rPr lang="cs-CZ" smtClean="0"/>
              <a:pPr/>
              <a:t>14</a:t>
            </a:fld>
            <a:endParaRPr lang="cs-CZ"/>
          </a:p>
        </p:txBody>
      </p:sp>
      <p:sp>
        <p:nvSpPr>
          <p:cNvPr id="13314" name="Rectangle 2"/>
          <p:cNvSpPr>
            <a:spLocks noGrp="1" noChangeArrowheads="1"/>
          </p:cNvSpPr>
          <p:nvPr>
            <p:ph type="title"/>
          </p:nvPr>
        </p:nvSpPr>
        <p:spPr>
          <a:xfrm>
            <a:off x="457200" y="277813"/>
            <a:ext cx="4114800" cy="847725"/>
          </a:xfrm>
        </p:spPr>
        <p:txBody>
          <a:bodyPr/>
          <a:lstStyle/>
          <a:p>
            <a:pPr eaLnBrk="1" hangingPunct="1">
              <a:defRPr/>
            </a:pPr>
            <a:r>
              <a:rPr lang="cs-CZ" sz="3600" b="1" dirty="0"/>
              <a:t>Max Weber</a:t>
            </a:r>
          </a:p>
        </p:txBody>
      </p:sp>
      <p:sp>
        <p:nvSpPr>
          <p:cNvPr id="13315" name="Rectangle 3"/>
          <p:cNvSpPr>
            <a:spLocks noGrp="1" noChangeArrowheads="1"/>
          </p:cNvSpPr>
          <p:nvPr>
            <p:ph type="body" sz="half" idx="1"/>
          </p:nvPr>
        </p:nvSpPr>
        <p:spPr>
          <a:xfrm>
            <a:off x="179388" y="1196975"/>
            <a:ext cx="4608512" cy="5149850"/>
          </a:xfrm>
        </p:spPr>
        <p:txBody>
          <a:bodyPr/>
          <a:lstStyle/>
          <a:p>
            <a:pPr eaLnBrk="1" hangingPunct="1">
              <a:lnSpc>
                <a:spcPct val="80000"/>
              </a:lnSpc>
              <a:defRPr/>
            </a:pPr>
            <a:r>
              <a:rPr lang="cs-CZ" sz="2000" dirty="0"/>
              <a:t>Max Weber – zakladatel moderní sociologie (1864-1920) zkoumal vliv náboženství na hospodářský a politický vývoj: </a:t>
            </a:r>
          </a:p>
          <a:p>
            <a:pPr lvl="1" eaLnBrk="1" hangingPunct="1">
              <a:lnSpc>
                <a:spcPct val="80000"/>
              </a:lnSpc>
              <a:defRPr/>
            </a:pPr>
            <a:r>
              <a:rPr lang="cs-CZ" sz="1800" dirty="0"/>
              <a:t>Sociologie náboženství</a:t>
            </a:r>
          </a:p>
          <a:p>
            <a:pPr lvl="1" eaLnBrk="1" hangingPunct="1">
              <a:lnSpc>
                <a:spcPct val="80000"/>
              </a:lnSpc>
              <a:defRPr/>
            </a:pPr>
            <a:r>
              <a:rPr lang="cs-CZ" sz="1800" dirty="0"/>
              <a:t>Protestantská etika a duch kapitalismu</a:t>
            </a:r>
          </a:p>
          <a:p>
            <a:pPr eaLnBrk="1" hangingPunct="1">
              <a:lnSpc>
                <a:spcPct val="80000"/>
              </a:lnSpc>
              <a:defRPr/>
            </a:pPr>
            <a:r>
              <a:rPr lang="cs-CZ" sz="1800" dirty="0"/>
              <a:t>V jeho době měli protestanti daleko větší podíl na kapitálovém vlastnictví než katolíci (nemluvě však o židech). Weber si proto položil otázku, zda je konfesní příslušnost následkem nebo příčinou ekonomických jevů. Objevil étos práce coby </a:t>
            </a:r>
            <a:r>
              <a:rPr lang="cs-CZ" sz="1800" dirty="0" err="1"/>
              <a:t>sebeúčelu</a:t>
            </a:r>
            <a:r>
              <a:rPr lang="cs-CZ" sz="1800" dirty="0"/>
              <a:t>, specifický pro ideologii přísných protestantských směrů: člověk je povinen zvětšovat svůj kapitál, a to pouze pro zisk sám, aniž by pak vydělané prostředky vydával na uspokojení svých životních potřeb.</a:t>
            </a:r>
          </a:p>
          <a:p>
            <a:pPr eaLnBrk="1" hangingPunct="1">
              <a:lnSpc>
                <a:spcPct val="80000"/>
              </a:lnSpc>
              <a:defRPr/>
            </a:pPr>
            <a:endParaRPr lang="cs-CZ" sz="2200" dirty="0"/>
          </a:p>
        </p:txBody>
      </p:sp>
      <p:pic>
        <p:nvPicPr>
          <p:cNvPr id="6151" name="Picture 4"/>
          <p:cNvPicPr>
            <a:picLocks noGrp="1" noChangeAspect="1" noChangeArrowheads="1"/>
          </p:cNvPicPr>
          <p:nvPr>
            <p:ph sz="half" idx="2"/>
          </p:nvPr>
        </p:nvPicPr>
        <p:blipFill>
          <a:blip r:embed="rId2" cstate="print"/>
          <a:srcRect/>
          <a:stretch>
            <a:fillRect/>
          </a:stretch>
        </p:blipFill>
        <p:spPr>
          <a:xfrm>
            <a:off x="5148263" y="260350"/>
            <a:ext cx="4024312" cy="5976938"/>
          </a:xfrm>
          <a:noFill/>
          <a:ln>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ástupný symbol pro datum 4"/>
          <p:cNvSpPr>
            <a:spLocks noGrp="1"/>
          </p:cNvSpPr>
          <p:nvPr>
            <p:ph type="dt" sz="quarter" idx="10"/>
          </p:nvPr>
        </p:nvSpPr>
        <p:spPr>
          <a:noFill/>
        </p:spPr>
        <p:txBody>
          <a:bodyPr/>
          <a:lstStyle/>
          <a:p>
            <a:r>
              <a:rPr lang="cs-CZ"/>
              <a:t>3</a:t>
            </a:r>
          </a:p>
        </p:txBody>
      </p:sp>
      <p:sp>
        <p:nvSpPr>
          <p:cNvPr id="7171" name="Zástupný symbol pro zápatí 5"/>
          <p:cNvSpPr>
            <a:spLocks noGrp="1"/>
          </p:cNvSpPr>
          <p:nvPr>
            <p:ph type="ftr" sz="quarter" idx="11"/>
          </p:nvPr>
        </p:nvSpPr>
        <p:spPr>
          <a:noFill/>
        </p:spPr>
        <p:txBody>
          <a:bodyPr/>
          <a:lstStyle/>
          <a:p>
            <a:r>
              <a:rPr lang="cs-CZ"/>
              <a:t>Křesťanská sociální etika. M. Martinek Jabok 2021</a:t>
            </a:r>
          </a:p>
        </p:txBody>
      </p:sp>
      <p:sp>
        <p:nvSpPr>
          <p:cNvPr id="7172" name="Zástupný symbol pro číslo snímku 6"/>
          <p:cNvSpPr>
            <a:spLocks noGrp="1"/>
          </p:cNvSpPr>
          <p:nvPr>
            <p:ph type="sldNum" sz="quarter" idx="12"/>
          </p:nvPr>
        </p:nvSpPr>
        <p:spPr>
          <a:noFill/>
        </p:spPr>
        <p:txBody>
          <a:bodyPr/>
          <a:lstStyle/>
          <a:p>
            <a:fld id="{E808A070-E407-4609-B9A3-63CEC143A3A7}" type="slidenum">
              <a:rPr lang="cs-CZ" smtClean="0"/>
              <a:pPr/>
              <a:t>15</a:t>
            </a:fld>
            <a:endParaRPr lang="cs-CZ"/>
          </a:p>
        </p:txBody>
      </p:sp>
      <p:sp>
        <p:nvSpPr>
          <p:cNvPr id="19458" name="Rectangle 1026"/>
          <p:cNvSpPr>
            <a:spLocks noGrp="1" noChangeArrowheads="1"/>
          </p:cNvSpPr>
          <p:nvPr>
            <p:ph type="title"/>
          </p:nvPr>
        </p:nvSpPr>
        <p:spPr>
          <a:xfrm>
            <a:off x="457200" y="277813"/>
            <a:ext cx="8229600" cy="703262"/>
          </a:xfrm>
        </p:spPr>
        <p:txBody>
          <a:bodyPr/>
          <a:lstStyle/>
          <a:p>
            <a:pPr eaLnBrk="1" hangingPunct="1">
              <a:defRPr/>
            </a:pPr>
            <a:r>
              <a:rPr lang="cs-CZ" sz="3600" dirty="0"/>
              <a:t>Protestantská etika a duch kapitalismu</a:t>
            </a:r>
          </a:p>
        </p:txBody>
      </p:sp>
      <p:sp>
        <p:nvSpPr>
          <p:cNvPr id="19459" name="Rectangle 1027"/>
          <p:cNvSpPr>
            <a:spLocks noGrp="1" noChangeArrowheads="1"/>
          </p:cNvSpPr>
          <p:nvPr>
            <p:ph type="body" sz="half" idx="2"/>
          </p:nvPr>
        </p:nvSpPr>
        <p:spPr>
          <a:xfrm>
            <a:off x="3491880" y="1052513"/>
            <a:ext cx="5328592" cy="5329237"/>
          </a:xfrm>
        </p:spPr>
        <p:txBody>
          <a:bodyPr/>
          <a:lstStyle/>
          <a:p>
            <a:pPr eaLnBrk="1" hangingPunct="1">
              <a:lnSpc>
                <a:spcPct val="80000"/>
              </a:lnSpc>
              <a:defRPr/>
            </a:pPr>
            <a:r>
              <a:rPr lang="cs-CZ" sz="1800" dirty="0"/>
              <a:t>Tento „duch kapitalismu“ vznikl jako učení Kalvínových následníků – snaha zmírnit tvrdost učení o predestinaci, které tvrdilo, že člověku je již od narození předurčeno, zda bude spasen či nikoliv, což působilo úzkost a strach běžných věřících. Podle tohoto výkladu je úspěch v povolání projevem predestinace – proto věřící, aby dokázali sobě i ostatním, že jsou předurčeni ke spáse, se obrátili k dravému podnikání. </a:t>
            </a:r>
          </a:p>
          <a:p>
            <a:pPr eaLnBrk="1" hangingPunct="1">
              <a:lnSpc>
                <a:spcPct val="80000"/>
              </a:lnSpc>
              <a:defRPr/>
            </a:pPr>
            <a:r>
              <a:rPr lang="cs-CZ" sz="1800" dirty="0"/>
              <a:t>V katolicizmu byly investovány obrovské částky do umělecké výzdoby chrámů a šlechtických sídel (baroko) – neproduktivní uložení kapitálu. Protestantizmus měl naopak k dispozici daleko více prostředků, které mohl investovat do rozvoje obchodu a podnikání. </a:t>
            </a:r>
          </a:p>
          <a:p>
            <a:pPr eaLnBrk="1" hangingPunct="1">
              <a:lnSpc>
                <a:spcPct val="80000"/>
              </a:lnSpc>
              <a:defRPr/>
            </a:pPr>
            <a:r>
              <a:rPr lang="cs-CZ" sz="1800" dirty="0"/>
              <a:t>Protestantská etika zbavila hromadění peněz středověké stigmatizace a omezením spotřeby (askeze) podporovala systematickou akumulaci kapitálu. A tak podle Webera sloužila jako motivační základna rodícího se kapitalismu.</a:t>
            </a:r>
          </a:p>
        </p:txBody>
      </p:sp>
      <p:pic>
        <p:nvPicPr>
          <p:cNvPr id="17410" name="Picture 2" descr="https://upload.wikimedia.org/wikipedia/commons/8/80/Die_protestantische_Ethik_und_der_%27Geist%27_des_Kapitalismus_original_cover.jpg"/>
          <p:cNvPicPr>
            <a:picLocks noChangeAspect="1" noChangeArrowheads="1"/>
          </p:cNvPicPr>
          <p:nvPr/>
        </p:nvPicPr>
        <p:blipFill>
          <a:blip r:embed="rId2" cstate="print"/>
          <a:srcRect/>
          <a:stretch>
            <a:fillRect/>
          </a:stretch>
        </p:blipFill>
        <p:spPr bwMode="auto">
          <a:xfrm>
            <a:off x="0" y="1023239"/>
            <a:ext cx="3437771" cy="5142065"/>
          </a:xfrm>
          <a:prstGeom prst="rect">
            <a:avLst/>
          </a:prstGeom>
          <a:noFill/>
          <a:ln>
            <a:solidFill>
              <a:schemeClr val="accent1"/>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datum 3"/>
          <p:cNvSpPr>
            <a:spLocks noGrp="1"/>
          </p:cNvSpPr>
          <p:nvPr>
            <p:ph type="dt" sz="quarter" idx="10"/>
          </p:nvPr>
        </p:nvSpPr>
        <p:spPr>
          <a:noFill/>
        </p:spPr>
        <p:txBody>
          <a:bodyPr/>
          <a:lstStyle/>
          <a:p>
            <a:r>
              <a:rPr lang="cs-CZ"/>
              <a:t>3</a:t>
            </a:r>
          </a:p>
        </p:txBody>
      </p:sp>
      <p:sp>
        <p:nvSpPr>
          <p:cNvPr id="8195" name="Zástupný symbol pro zápatí 4"/>
          <p:cNvSpPr>
            <a:spLocks noGrp="1"/>
          </p:cNvSpPr>
          <p:nvPr>
            <p:ph type="ftr" sz="quarter" idx="11"/>
          </p:nvPr>
        </p:nvSpPr>
        <p:spPr>
          <a:noFill/>
        </p:spPr>
        <p:txBody>
          <a:bodyPr/>
          <a:lstStyle/>
          <a:p>
            <a:r>
              <a:rPr lang="cs-CZ"/>
              <a:t>Křesťanská sociální etika. M. Martinek Jabok 2021</a:t>
            </a:r>
          </a:p>
        </p:txBody>
      </p:sp>
      <p:sp>
        <p:nvSpPr>
          <p:cNvPr id="8196" name="Zástupný symbol pro číslo snímku 5"/>
          <p:cNvSpPr>
            <a:spLocks noGrp="1"/>
          </p:cNvSpPr>
          <p:nvPr>
            <p:ph type="sldNum" sz="quarter" idx="12"/>
          </p:nvPr>
        </p:nvSpPr>
        <p:spPr>
          <a:noFill/>
        </p:spPr>
        <p:txBody>
          <a:bodyPr/>
          <a:lstStyle/>
          <a:p>
            <a:fld id="{74D3692F-9B1D-4AC9-B137-2D4E86547507}" type="slidenum">
              <a:rPr lang="cs-CZ" smtClean="0"/>
              <a:pPr/>
              <a:t>16</a:t>
            </a:fld>
            <a:endParaRPr lang="cs-CZ"/>
          </a:p>
        </p:txBody>
      </p:sp>
      <p:sp>
        <p:nvSpPr>
          <p:cNvPr id="30722" name="Rectangle 2"/>
          <p:cNvSpPr>
            <a:spLocks noGrp="1" noChangeArrowheads="1"/>
          </p:cNvSpPr>
          <p:nvPr>
            <p:ph type="title"/>
          </p:nvPr>
        </p:nvSpPr>
        <p:spPr>
          <a:xfrm>
            <a:off x="468313" y="188913"/>
            <a:ext cx="8229600" cy="774700"/>
          </a:xfrm>
        </p:spPr>
        <p:txBody>
          <a:bodyPr/>
          <a:lstStyle/>
          <a:p>
            <a:pPr eaLnBrk="1" hangingPunct="1">
              <a:defRPr/>
            </a:pPr>
            <a:r>
              <a:rPr lang="cs-CZ" b="1"/>
              <a:t>Kritika Weberovy teorie</a:t>
            </a:r>
          </a:p>
        </p:txBody>
      </p:sp>
      <p:sp>
        <p:nvSpPr>
          <p:cNvPr id="30723" name="Rectangle 3"/>
          <p:cNvSpPr>
            <a:spLocks noGrp="1" noChangeArrowheads="1"/>
          </p:cNvSpPr>
          <p:nvPr>
            <p:ph type="body" idx="1"/>
          </p:nvPr>
        </p:nvSpPr>
        <p:spPr>
          <a:xfrm>
            <a:off x="468313" y="1214438"/>
            <a:ext cx="8229600" cy="4878387"/>
          </a:xfrm>
        </p:spPr>
        <p:txBody>
          <a:bodyPr/>
          <a:lstStyle/>
          <a:p>
            <a:pPr eaLnBrk="1" hangingPunct="1">
              <a:lnSpc>
                <a:spcPct val="80000"/>
              </a:lnSpc>
              <a:defRPr/>
            </a:pPr>
            <a:r>
              <a:rPr lang="cs-CZ" sz="2000" dirty="0"/>
              <a:t>Podle Webera jsou oblastmi, kde kapitalizmus může nejlépe fungovat, pouze protestantské země. Pak následují katolická Evropa a Čína, v dalších zemích kapitalizmus nebude fungovat pořádně nikdy (pravoslaví, hinduismus a zbytek světa). Kapitalizmus se stává tedy jakýmsi darem pro vyvolené národy. Učení Maxe Webera a zvláště teze o potřebném návratu k protestantské etice se proto dnes stává doménou nejreakčnější pravice. </a:t>
            </a:r>
          </a:p>
          <a:p>
            <a:pPr eaLnBrk="1" hangingPunct="1">
              <a:lnSpc>
                <a:spcPct val="80000"/>
              </a:lnSpc>
              <a:defRPr/>
            </a:pPr>
            <a:r>
              <a:rPr lang="cs-CZ" sz="2000" dirty="0"/>
              <a:t>Weber nevnímá dostatečně roli konzumu v moderním kapitalizmu – v době jeho úmrtí (1920) ještě nebyl příliš rozvinutý. Dnes je hlavním rysem kapitalizmu právě konzum, nikoli protestantská etika. </a:t>
            </a:r>
          </a:p>
          <a:p>
            <a:pPr eaLnBrk="1" hangingPunct="1">
              <a:lnSpc>
                <a:spcPct val="80000"/>
              </a:lnSpc>
              <a:defRPr/>
            </a:pPr>
            <a:r>
              <a:rPr lang="cs-CZ" sz="2000" dirty="0"/>
              <a:t>Konfrontace s historickými fakty: kapitalizmus se zároveň rozvíjel i v katolické Itálii nebo v židovském prostředí. Na druhé straně v Americe (severní x jižní) je rozdíl mezi protestantskou a katolickou etikou patrný dodnes. </a:t>
            </a:r>
            <a:r>
              <a:rPr lang="cs-CZ" sz="2000" i="1" dirty="0" smtClean="0">
                <a:solidFill>
                  <a:srgbClr val="FFFF00"/>
                </a:solidFill>
              </a:rPr>
              <a:t>(</a:t>
            </a:r>
            <a:r>
              <a:rPr lang="cs-CZ" sz="2000" i="1" dirty="0" err="1" smtClean="0">
                <a:solidFill>
                  <a:srgbClr val="FFFF00"/>
                </a:solidFill>
              </a:rPr>
              <a:t>Evangelikální</a:t>
            </a:r>
            <a:r>
              <a:rPr lang="cs-CZ" sz="2000" i="1" dirty="0" smtClean="0">
                <a:solidFill>
                  <a:srgbClr val="FFFF00"/>
                </a:solidFill>
              </a:rPr>
              <a:t> církve, hnutí víry, </a:t>
            </a:r>
            <a:r>
              <a:rPr lang="cs-CZ" sz="2000" i="1" dirty="0" err="1" smtClean="0">
                <a:solidFill>
                  <a:srgbClr val="FFFF00"/>
                </a:solidFill>
              </a:rPr>
              <a:t>Trump</a:t>
            </a:r>
            <a:r>
              <a:rPr lang="cs-CZ" sz="2000" i="1" dirty="0" smtClean="0">
                <a:solidFill>
                  <a:srgbClr val="FFFF00"/>
                </a:solidFill>
              </a:rPr>
              <a:t>…)</a:t>
            </a:r>
            <a:endParaRPr lang="cs-CZ" sz="2000" dirty="0">
              <a:solidFill>
                <a:srgbClr val="FFFF00"/>
              </a:solidFill>
            </a:endParaRPr>
          </a:p>
          <a:p>
            <a:pPr eaLnBrk="1" hangingPunct="1">
              <a:lnSpc>
                <a:spcPct val="80000"/>
              </a:lnSpc>
              <a:defRPr/>
            </a:pPr>
            <a:r>
              <a:rPr lang="cs-CZ" sz="2000" dirty="0"/>
              <a:t>Pro dnešek je tedy použitelná měkčí varianta Weberovy teorie: protestantizmus dal vzniknout (či alespoň výrazně přispěl ke vzniku) specifické a ve své době nejúspěšnější formě kapitalizmu. </a:t>
            </a:r>
          </a:p>
          <a:p>
            <a:pPr eaLnBrk="1" hangingPunct="1">
              <a:lnSpc>
                <a:spcPct val="80000"/>
              </a:lnSpc>
              <a:defRPr/>
            </a:pPr>
            <a:r>
              <a:rPr lang="cs-CZ" sz="2000" dirty="0"/>
              <a:t>Přecenění vlivu náboženství na obyčejného člověka.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datum 4"/>
          <p:cNvSpPr>
            <a:spLocks noGrp="1"/>
          </p:cNvSpPr>
          <p:nvPr>
            <p:ph type="dt" sz="quarter" idx="10"/>
          </p:nvPr>
        </p:nvSpPr>
        <p:spPr>
          <a:noFill/>
        </p:spPr>
        <p:txBody>
          <a:bodyPr/>
          <a:lstStyle/>
          <a:p>
            <a:r>
              <a:rPr lang="cs-CZ"/>
              <a:t>3</a:t>
            </a:r>
          </a:p>
        </p:txBody>
      </p:sp>
      <p:sp>
        <p:nvSpPr>
          <p:cNvPr id="9219" name="Zástupný symbol pro zápatí 5"/>
          <p:cNvSpPr>
            <a:spLocks noGrp="1"/>
          </p:cNvSpPr>
          <p:nvPr>
            <p:ph type="ftr" sz="quarter" idx="11"/>
          </p:nvPr>
        </p:nvSpPr>
        <p:spPr>
          <a:noFill/>
        </p:spPr>
        <p:txBody>
          <a:bodyPr/>
          <a:lstStyle/>
          <a:p>
            <a:r>
              <a:rPr lang="cs-CZ"/>
              <a:t>Křesťanská sociální etika. M. Martinek Jabok 2021</a:t>
            </a:r>
          </a:p>
        </p:txBody>
      </p:sp>
      <p:sp>
        <p:nvSpPr>
          <p:cNvPr id="9220" name="Zástupný symbol pro číslo snímku 6"/>
          <p:cNvSpPr>
            <a:spLocks noGrp="1"/>
          </p:cNvSpPr>
          <p:nvPr>
            <p:ph type="sldNum" sz="quarter" idx="12"/>
          </p:nvPr>
        </p:nvSpPr>
        <p:spPr>
          <a:noFill/>
        </p:spPr>
        <p:txBody>
          <a:bodyPr/>
          <a:lstStyle/>
          <a:p>
            <a:fld id="{D7512062-4A39-4CBE-BCF4-EBAC6E6BFF44}" type="slidenum">
              <a:rPr lang="cs-CZ" smtClean="0"/>
              <a:pPr/>
              <a:t>17</a:t>
            </a:fld>
            <a:endParaRPr lang="cs-CZ"/>
          </a:p>
        </p:txBody>
      </p:sp>
      <p:sp>
        <p:nvSpPr>
          <p:cNvPr id="22530" name="Rectangle 1026"/>
          <p:cNvSpPr>
            <a:spLocks noGrp="1" noChangeArrowheads="1"/>
          </p:cNvSpPr>
          <p:nvPr>
            <p:ph type="title"/>
          </p:nvPr>
        </p:nvSpPr>
        <p:spPr>
          <a:xfrm>
            <a:off x="4859338" y="260350"/>
            <a:ext cx="4114800" cy="1143000"/>
          </a:xfrm>
        </p:spPr>
        <p:txBody>
          <a:bodyPr/>
          <a:lstStyle/>
          <a:p>
            <a:pPr eaLnBrk="1" hangingPunct="1">
              <a:defRPr/>
            </a:pPr>
            <a:r>
              <a:rPr lang="cs-CZ" sz="3600" b="1"/>
              <a:t>Abraham Kuyper</a:t>
            </a:r>
          </a:p>
        </p:txBody>
      </p:sp>
      <p:pic>
        <p:nvPicPr>
          <p:cNvPr id="9222" name="Picture 1028"/>
          <p:cNvPicPr>
            <a:picLocks noGrp="1" noChangeAspect="1" noChangeArrowheads="1"/>
          </p:cNvPicPr>
          <p:nvPr>
            <p:ph sz="half" idx="1"/>
          </p:nvPr>
        </p:nvPicPr>
        <p:blipFill>
          <a:blip r:embed="rId2" cstate="print"/>
          <a:srcRect/>
          <a:stretch>
            <a:fillRect/>
          </a:stretch>
        </p:blipFill>
        <p:spPr>
          <a:xfrm>
            <a:off x="0" y="692150"/>
            <a:ext cx="4524375" cy="5365750"/>
          </a:xfrm>
        </p:spPr>
      </p:pic>
      <p:sp>
        <p:nvSpPr>
          <p:cNvPr id="22531" name="Rectangle 1027"/>
          <p:cNvSpPr>
            <a:spLocks noGrp="1" noChangeArrowheads="1"/>
          </p:cNvSpPr>
          <p:nvPr>
            <p:ph type="body" sz="half" idx="2"/>
          </p:nvPr>
        </p:nvSpPr>
        <p:spPr>
          <a:xfrm>
            <a:off x="4932363" y="1773238"/>
            <a:ext cx="3754437" cy="4276725"/>
          </a:xfrm>
        </p:spPr>
        <p:txBody>
          <a:bodyPr/>
          <a:lstStyle/>
          <a:p>
            <a:pPr eaLnBrk="1" hangingPunct="1">
              <a:lnSpc>
                <a:spcPct val="80000"/>
              </a:lnSpc>
              <a:defRPr/>
            </a:pPr>
            <a:r>
              <a:rPr lang="cs-CZ" sz="2000"/>
              <a:t>Nizozemský reformovaný teolog, politický myslitel, publicista (1837 - 1920); protestantský pastor, poslanec parlamentu, premiér.</a:t>
            </a:r>
          </a:p>
          <a:p>
            <a:pPr eaLnBrk="1" hangingPunct="1">
              <a:lnSpc>
                <a:spcPct val="80000"/>
              </a:lnSpc>
              <a:defRPr/>
            </a:pPr>
            <a:r>
              <a:rPr lang="cs-CZ" sz="2000"/>
              <a:t>Koncept sfér suverenity: obnovení tradiční křesťanské myšlenky omezení státu a stanovení jeho nepřekročitelných limitů jak vůči individuálnímu svědomí, tak vůči společnosti a jejím konstitutivním prvkům (rodina, církev). </a:t>
            </a:r>
          </a:p>
        </p:txBody>
      </p:sp>
      <p:sp>
        <p:nvSpPr>
          <p:cNvPr id="9224" name="Rectangle 1032"/>
          <p:cNvSpPr>
            <a:spLocks noChangeArrowheads="1"/>
          </p:cNvSpPr>
          <p:nvPr/>
        </p:nvSpPr>
        <p:spPr bwMode="auto">
          <a:xfrm>
            <a:off x="250825" y="5622925"/>
            <a:ext cx="7488238" cy="366713"/>
          </a:xfrm>
          <a:prstGeom prst="rect">
            <a:avLst/>
          </a:prstGeom>
          <a:noFill/>
          <a:ln w="9525">
            <a:noFill/>
            <a:miter lim="800000"/>
            <a:headEnd/>
            <a:tailEnd/>
          </a:ln>
        </p:spPr>
        <p:txBody>
          <a:bodyPr anchor="ctr">
            <a:spAutoFit/>
          </a:bodyPr>
          <a:lstStyle/>
          <a:p>
            <a:endParaRPr lang="cs-CZ"/>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datum 3"/>
          <p:cNvSpPr>
            <a:spLocks noGrp="1"/>
          </p:cNvSpPr>
          <p:nvPr>
            <p:ph type="dt" sz="quarter" idx="10"/>
          </p:nvPr>
        </p:nvSpPr>
        <p:spPr>
          <a:noFill/>
        </p:spPr>
        <p:txBody>
          <a:bodyPr/>
          <a:lstStyle/>
          <a:p>
            <a:r>
              <a:rPr lang="cs-CZ"/>
              <a:t>3</a:t>
            </a:r>
          </a:p>
        </p:txBody>
      </p:sp>
      <p:sp>
        <p:nvSpPr>
          <p:cNvPr id="10243" name="Zástupný symbol pro zápatí 4"/>
          <p:cNvSpPr>
            <a:spLocks noGrp="1"/>
          </p:cNvSpPr>
          <p:nvPr>
            <p:ph type="ftr" sz="quarter" idx="11"/>
          </p:nvPr>
        </p:nvSpPr>
        <p:spPr>
          <a:noFill/>
        </p:spPr>
        <p:txBody>
          <a:bodyPr/>
          <a:lstStyle/>
          <a:p>
            <a:r>
              <a:rPr lang="cs-CZ"/>
              <a:t>Křesťanská sociální etika. M. Martinek Jabok 2021</a:t>
            </a:r>
          </a:p>
        </p:txBody>
      </p:sp>
      <p:sp>
        <p:nvSpPr>
          <p:cNvPr id="10244" name="Zástupný symbol pro číslo snímku 5"/>
          <p:cNvSpPr>
            <a:spLocks noGrp="1"/>
          </p:cNvSpPr>
          <p:nvPr>
            <p:ph type="sldNum" sz="quarter" idx="12"/>
          </p:nvPr>
        </p:nvSpPr>
        <p:spPr>
          <a:noFill/>
        </p:spPr>
        <p:txBody>
          <a:bodyPr/>
          <a:lstStyle/>
          <a:p>
            <a:fld id="{0DAAF5E4-6EC1-4E05-BDBE-D1F5F9873181}" type="slidenum">
              <a:rPr lang="cs-CZ" smtClean="0"/>
              <a:pPr/>
              <a:t>18</a:t>
            </a:fld>
            <a:endParaRPr lang="cs-CZ"/>
          </a:p>
        </p:txBody>
      </p:sp>
      <p:sp>
        <p:nvSpPr>
          <p:cNvPr id="28674" name="Rectangle 2"/>
          <p:cNvSpPr>
            <a:spLocks noGrp="1" noChangeArrowheads="1"/>
          </p:cNvSpPr>
          <p:nvPr>
            <p:ph type="title"/>
          </p:nvPr>
        </p:nvSpPr>
        <p:spPr>
          <a:xfrm>
            <a:off x="457200" y="277813"/>
            <a:ext cx="8229600" cy="774700"/>
          </a:xfrm>
        </p:spPr>
        <p:txBody>
          <a:bodyPr/>
          <a:lstStyle/>
          <a:p>
            <a:pPr eaLnBrk="1" hangingPunct="1">
              <a:defRPr/>
            </a:pPr>
            <a:r>
              <a:rPr lang="cs-CZ" b="1"/>
              <a:t>Princip subsidiarity</a:t>
            </a:r>
          </a:p>
        </p:txBody>
      </p:sp>
      <p:sp>
        <p:nvSpPr>
          <p:cNvPr id="28675" name="Rectangle 3"/>
          <p:cNvSpPr>
            <a:spLocks noGrp="1" noChangeArrowheads="1"/>
          </p:cNvSpPr>
          <p:nvPr>
            <p:ph type="body" idx="1"/>
          </p:nvPr>
        </p:nvSpPr>
        <p:spPr>
          <a:xfrm>
            <a:off x="179388" y="1124744"/>
            <a:ext cx="8713787" cy="5006181"/>
          </a:xfrm>
        </p:spPr>
        <p:txBody>
          <a:bodyPr/>
          <a:lstStyle/>
          <a:p>
            <a:pPr eaLnBrk="1" hangingPunct="1">
              <a:lnSpc>
                <a:spcPct val="80000"/>
              </a:lnSpc>
              <a:spcBef>
                <a:spcPct val="0"/>
              </a:spcBef>
              <a:buSzTx/>
              <a:buFont typeface="Tahoma" pitchFamily="34" charset="0"/>
              <a:buChar char="▪"/>
              <a:defRPr/>
            </a:pPr>
            <a:r>
              <a:rPr lang="cs-CZ" sz="1800" dirty="0">
                <a:effectLst/>
              </a:rPr>
              <a:t>Princip subsidiarity má své novověké kořeny právě v díle reformovaného teologa Abrahama </a:t>
            </a:r>
            <a:r>
              <a:rPr lang="cs-CZ" sz="1800" dirty="0" err="1">
                <a:effectLst/>
              </a:rPr>
              <a:t>Kuypera</a:t>
            </a:r>
            <a:r>
              <a:rPr lang="cs-CZ" sz="1800" dirty="0">
                <a:effectLst/>
              </a:rPr>
              <a:t>. Je základem "občanské společnosti". </a:t>
            </a:r>
          </a:p>
          <a:p>
            <a:pPr eaLnBrk="1" hangingPunct="1">
              <a:lnSpc>
                <a:spcPct val="80000"/>
              </a:lnSpc>
              <a:spcBef>
                <a:spcPct val="0"/>
              </a:spcBef>
              <a:buSzTx/>
              <a:buFont typeface="Tahoma" pitchFamily="34" charset="0"/>
              <a:buChar char="▪"/>
              <a:defRPr/>
            </a:pPr>
            <a:r>
              <a:rPr lang="cs-CZ" sz="1800" dirty="0">
                <a:effectLst/>
              </a:rPr>
              <a:t>Princip subsidiarity vychází z přesvědčení, že stát sám není původcem vší autority, je jen jednou z mnoha sfér vlivu – je nezbytný a blahodárný tam, kde je povolán, ale despotický a tyranský tam, kde překračuje meze své autority. Nejvyšší svrchovanost náleží Bohu samotnému a autorita pozemských institucí, struktur či sfér je odvozena a podřízena konečné autoritě Boží. Není žádná pozemská autorita, od níž by byla odvozována autorita ostatních sfér, každá z nich je autonomní ve své oblasti, každá z nich vydá počet Tomu, který jediný je svrchovaný.</a:t>
            </a:r>
            <a:r>
              <a:rPr lang="cs-CZ" sz="1800" dirty="0"/>
              <a:t> </a:t>
            </a:r>
          </a:p>
          <a:p>
            <a:pPr eaLnBrk="1" hangingPunct="1">
              <a:lnSpc>
                <a:spcPct val="80000"/>
              </a:lnSpc>
              <a:defRPr/>
            </a:pPr>
            <a:r>
              <a:rPr lang="cs-CZ" sz="1800" dirty="0">
                <a:effectLst/>
              </a:rPr>
              <a:t>Osoby, postavené v autoritě uvnitř jednotlivých struktur, nejsou odpovědny státu (nebo jakékoli jiné vyšší instanci), ale odpovídají přímo Bohu za způsob, jak užívají jim svěřenou autoritu. </a:t>
            </a:r>
            <a:r>
              <a:rPr lang="cs-CZ" sz="1800" b="1" dirty="0">
                <a:effectLst/>
              </a:rPr>
              <a:t>Stát plní úkoly veřejné služby až tehdy, není-li je schopné zajistit žádné jiné nižší společenství (rodina, církev, obec, region) a je-li zároveň plnění tohoto úkolu vskutku společensky žádoucí. </a:t>
            </a:r>
          </a:p>
          <a:p>
            <a:pPr eaLnBrk="1" hangingPunct="1">
              <a:lnSpc>
                <a:spcPct val="80000"/>
              </a:lnSpc>
              <a:defRPr/>
            </a:pPr>
            <a:r>
              <a:rPr lang="cs-CZ" sz="1800" dirty="0">
                <a:solidFill>
                  <a:srgbClr val="FFFF00"/>
                </a:solidFill>
                <a:effectLst/>
              </a:rPr>
              <a:t>Toto pojetí vycházelo z protestantské teologie (vztah k Bohu bez lidského zprostředkování), bylo však vzdálené katolickému hierarchickému pojetí (panovník z Boží milosti, papež jako zástupce Boha na zemi). Po uvolnění vazby mezi církví a státem přiznala církev subsidiaritu sekulárním institucím (QA 1931), pro svou vlastní organizaci ji však nepřijala </a:t>
            </a:r>
            <a:r>
              <a:rPr lang="cs-CZ" sz="1800" dirty="0" smtClean="0">
                <a:solidFill>
                  <a:srgbClr val="FFFF00"/>
                </a:solidFill>
                <a:effectLst/>
              </a:rPr>
              <a:t>dodnes (jmenování biskupů…).</a:t>
            </a:r>
            <a:endParaRPr lang="cs-CZ" sz="1600" dirty="0">
              <a:solidFill>
                <a:srgbClr val="FFFF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datum 3"/>
          <p:cNvSpPr>
            <a:spLocks noGrp="1"/>
          </p:cNvSpPr>
          <p:nvPr>
            <p:ph type="dt" sz="quarter" idx="10"/>
          </p:nvPr>
        </p:nvSpPr>
        <p:spPr>
          <a:noFill/>
        </p:spPr>
        <p:txBody>
          <a:bodyPr/>
          <a:lstStyle/>
          <a:p>
            <a:r>
              <a:rPr lang="cs-CZ"/>
              <a:t>3</a:t>
            </a:r>
          </a:p>
        </p:txBody>
      </p:sp>
      <p:sp>
        <p:nvSpPr>
          <p:cNvPr id="11267" name="Zástupný symbol pro zápatí 4"/>
          <p:cNvSpPr>
            <a:spLocks noGrp="1"/>
          </p:cNvSpPr>
          <p:nvPr>
            <p:ph type="ftr" sz="quarter" idx="11"/>
          </p:nvPr>
        </p:nvSpPr>
        <p:spPr>
          <a:noFill/>
        </p:spPr>
        <p:txBody>
          <a:bodyPr/>
          <a:lstStyle/>
          <a:p>
            <a:r>
              <a:rPr lang="cs-CZ"/>
              <a:t>Křesťanská sociální etika. M. Martinek Jabok 2021</a:t>
            </a:r>
          </a:p>
        </p:txBody>
      </p:sp>
      <p:sp>
        <p:nvSpPr>
          <p:cNvPr id="11268" name="Zástupný symbol pro číslo snímku 5"/>
          <p:cNvSpPr>
            <a:spLocks noGrp="1"/>
          </p:cNvSpPr>
          <p:nvPr>
            <p:ph type="sldNum" sz="quarter" idx="12"/>
          </p:nvPr>
        </p:nvSpPr>
        <p:spPr>
          <a:noFill/>
        </p:spPr>
        <p:txBody>
          <a:bodyPr/>
          <a:lstStyle/>
          <a:p>
            <a:fld id="{F73ABFA9-6657-4EEC-9618-8EFD574F37C0}" type="slidenum">
              <a:rPr lang="cs-CZ" smtClean="0"/>
              <a:pPr/>
              <a:t>19</a:t>
            </a:fld>
            <a:endParaRPr lang="cs-CZ"/>
          </a:p>
        </p:txBody>
      </p:sp>
      <p:sp>
        <p:nvSpPr>
          <p:cNvPr id="29698" name="Rectangle 2"/>
          <p:cNvSpPr>
            <a:spLocks noGrp="1" noChangeArrowheads="1"/>
          </p:cNvSpPr>
          <p:nvPr>
            <p:ph type="title"/>
          </p:nvPr>
        </p:nvSpPr>
        <p:spPr>
          <a:xfrm>
            <a:off x="457200" y="277813"/>
            <a:ext cx="8229600" cy="793750"/>
          </a:xfrm>
        </p:spPr>
        <p:txBody>
          <a:bodyPr/>
          <a:lstStyle/>
          <a:p>
            <a:pPr eaLnBrk="1" hangingPunct="1">
              <a:defRPr/>
            </a:pPr>
            <a:r>
              <a:rPr lang="cs-CZ" b="1" dirty="0"/>
              <a:t>Protestantská sociální etika</a:t>
            </a:r>
          </a:p>
        </p:txBody>
      </p:sp>
      <p:sp>
        <p:nvSpPr>
          <p:cNvPr id="29699" name="Rectangle 3"/>
          <p:cNvSpPr>
            <a:spLocks noGrp="1" noChangeArrowheads="1"/>
          </p:cNvSpPr>
          <p:nvPr>
            <p:ph type="body" idx="1"/>
          </p:nvPr>
        </p:nvSpPr>
        <p:spPr>
          <a:xfrm>
            <a:off x="285750" y="1071563"/>
            <a:ext cx="8412163" cy="5238750"/>
          </a:xfrm>
        </p:spPr>
        <p:txBody>
          <a:bodyPr/>
          <a:lstStyle/>
          <a:p>
            <a:pPr eaLnBrk="1" hangingPunct="1">
              <a:lnSpc>
                <a:spcPct val="80000"/>
              </a:lnSpc>
              <a:defRPr/>
            </a:pPr>
            <a:r>
              <a:rPr lang="cs-CZ" sz="2000" dirty="0"/>
              <a:t>Formuje se v konfrontaci se sociální otázkou v 19. stol. Odlišnosti od katolické:</a:t>
            </a:r>
          </a:p>
          <a:p>
            <a:pPr lvl="1" eaLnBrk="1" hangingPunct="1">
              <a:lnSpc>
                <a:spcPct val="80000"/>
              </a:lnSpc>
              <a:defRPr/>
            </a:pPr>
            <a:r>
              <a:rPr lang="cs-CZ" sz="1800" dirty="0"/>
              <a:t>Otevřenost vůči moderně</a:t>
            </a:r>
          </a:p>
          <a:p>
            <a:pPr lvl="1" eaLnBrk="1" hangingPunct="1">
              <a:lnSpc>
                <a:spcPct val="80000"/>
              </a:lnSpc>
              <a:defRPr/>
            </a:pPr>
            <a:r>
              <a:rPr lang="cs-CZ" sz="1800" dirty="0"/>
              <a:t>Pluralismus (absence katolického oficiálního učení)</a:t>
            </a:r>
          </a:p>
          <a:p>
            <a:pPr lvl="1" eaLnBrk="1" hangingPunct="1">
              <a:lnSpc>
                <a:spcPct val="80000"/>
              </a:lnSpc>
              <a:defRPr/>
            </a:pPr>
            <a:r>
              <a:rPr lang="cs-CZ" sz="1800" dirty="0"/>
              <a:t>Silná vázanost na stát a jeho politiku</a:t>
            </a:r>
          </a:p>
          <a:p>
            <a:pPr eaLnBrk="1" hangingPunct="1">
              <a:lnSpc>
                <a:spcPct val="80000"/>
              </a:lnSpc>
              <a:defRPr/>
            </a:pPr>
            <a:r>
              <a:rPr lang="cs-CZ" sz="2000" dirty="0"/>
              <a:t>Směry:</a:t>
            </a:r>
          </a:p>
          <a:p>
            <a:pPr lvl="1" eaLnBrk="1" hangingPunct="1">
              <a:lnSpc>
                <a:spcPct val="80000"/>
              </a:lnSpc>
              <a:defRPr/>
            </a:pPr>
            <a:r>
              <a:rPr lang="cs-CZ" sz="1800" dirty="0"/>
              <a:t>Liberální (</a:t>
            </a:r>
            <a:r>
              <a:rPr lang="cs-CZ" sz="1800" dirty="0" err="1"/>
              <a:t>Harnack</a:t>
            </a:r>
            <a:r>
              <a:rPr lang="cs-CZ" sz="1800" dirty="0"/>
              <a:t>, Weber, </a:t>
            </a:r>
            <a:r>
              <a:rPr lang="cs-CZ" sz="1800" dirty="0" err="1"/>
              <a:t>Troeltsch</a:t>
            </a:r>
            <a:r>
              <a:rPr lang="cs-CZ" sz="1800" dirty="0"/>
              <a:t>): stát a společnost se v důsledku modernizace a sekularizace stávají vůči víře a církvi autonomními, což znemožňuje vznik samostatné křesťanské sociální etiky – zdůrazňuje se pouze individuální etická </a:t>
            </a:r>
            <a:r>
              <a:rPr lang="cs-CZ" sz="1800" dirty="0" smtClean="0"/>
              <a:t>odpovědnost (současná extrémní pravice).</a:t>
            </a:r>
            <a:endParaRPr lang="cs-CZ" sz="1800" dirty="0"/>
          </a:p>
          <a:p>
            <a:pPr lvl="1" eaLnBrk="1" hangingPunct="1">
              <a:lnSpc>
                <a:spcPct val="80000"/>
              </a:lnSpc>
              <a:defRPr/>
            </a:pPr>
            <a:r>
              <a:rPr lang="cs-CZ" sz="1800" dirty="0"/>
              <a:t>Christologický (dialektický; </a:t>
            </a:r>
            <a:r>
              <a:rPr lang="cs-CZ" sz="1800" dirty="0" err="1"/>
              <a:t>Barth</a:t>
            </a:r>
            <a:r>
              <a:rPr lang="cs-CZ" sz="1800" dirty="0"/>
              <a:t>, </a:t>
            </a:r>
            <a:r>
              <a:rPr lang="cs-CZ" sz="1800" dirty="0" err="1"/>
              <a:t>Bultmann</a:t>
            </a:r>
            <a:r>
              <a:rPr lang="cs-CZ" sz="1800" dirty="0"/>
              <a:t>, </a:t>
            </a:r>
            <a:r>
              <a:rPr lang="cs-CZ" sz="1800" dirty="0" err="1"/>
              <a:t>Gogarten</a:t>
            </a:r>
            <a:r>
              <a:rPr lang="cs-CZ" sz="1800" dirty="0"/>
              <a:t>): snaha vyčíst z biblických výpovědí směrnice pro sociální a politické jednání – neúspěšná.</a:t>
            </a:r>
          </a:p>
          <a:p>
            <a:pPr lvl="1" eaLnBrk="1" hangingPunct="1">
              <a:lnSpc>
                <a:spcPct val="80000"/>
              </a:lnSpc>
              <a:defRPr/>
            </a:pPr>
            <a:r>
              <a:rPr lang="cs-CZ" sz="1800" dirty="0"/>
              <a:t>Teologie „řádů“ (</a:t>
            </a:r>
            <a:r>
              <a:rPr lang="cs-CZ" sz="1800" dirty="0" err="1"/>
              <a:t>Althaus</a:t>
            </a:r>
            <a:r>
              <a:rPr lang="cs-CZ" sz="1800" dirty="0"/>
              <a:t>, </a:t>
            </a:r>
            <a:r>
              <a:rPr lang="cs-CZ" sz="1800" dirty="0" err="1"/>
              <a:t>Thielicke</a:t>
            </a:r>
            <a:r>
              <a:rPr lang="cs-CZ" sz="1800" dirty="0"/>
              <a:t>): světské „řády“ (rodina, stát, vlastnictví…) tvoří autonomní oblast lidské odpovědnosti, do níž je třeba aplikovat základní etické principy podle konkrétních potřeb dané doby a situace (analogie „přirozeného práva“); blízké katolickému pohledu. </a:t>
            </a:r>
          </a:p>
          <a:p>
            <a:pPr eaLnBrk="1" hangingPunct="1">
              <a:lnSpc>
                <a:spcPct val="80000"/>
              </a:lnSpc>
              <a:defRPr/>
            </a:pPr>
            <a:r>
              <a:rPr lang="cs-CZ" sz="2000" dirty="0">
                <a:solidFill>
                  <a:srgbClr val="FFFF00"/>
                </a:solidFill>
              </a:rPr>
              <a:t>Po 2. vatikánském koncilu se protestantské a katolické myšlenkové směry sbližují, rozvíjí se pluralistická křesťanská sociální etika, v níž rozdíly probíhají spíše napříč konfesemi.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b="1" dirty="0" smtClean="0"/>
              <a:t>Hra nervů je zpět. Napětí kolem Ukrajiny připomíná karibskou krizi z 60. let</a:t>
            </a:r>
            <a:endParaRPr lang="cs-CZ" sz="3200" dirty="0"/>
          </a:p>
        </p:txBody>
      </p:sp>
      <p:sp>
        <p:nvSpPr>
          <p:cNvPr id="3" name="Zástupný symbol pro obsah 2"/>
          <p:cNvSpPr>
            <a:spLocks noGrp="1"/>
          </p:cNvSpPr>
          <p:nvPr>
            <p:ph idx="1"/>
          </p:nvPr>
        </p:nvSpPr>
        <p:spPr>
          <a:xfrm>
            <a:off x="6228184" y="1484784"/>
            <a:ext cx="2664296" cy="5040560"/>
          </a:xfrm>
        </p:spPr>
        <p:txBody>
          <a:bodyPr/>
          <a:lstStyle/>
          <a:p>
            <a:pPr marL="0" indent="0">
              <a:buNone/>
            </a:pPr>
            <a:r>
              <a:rPr lang="cs-CZ" sz="1800" dirty="0" smtClean="0"/>
              <a:t>Situace kolem Ukrajiny připomíná šedesát let staré události. Naznačují to ruští politici, píší o tom americká média. V 60. letech stály Západ a Sovětský svaz na prahu velkého konfliktu v době takzvané karibské krize. Sověti se snažili přepravit na komunistickou Kubu rakety středního doletu, Američané byli připraveni jim v tom zabránit násilím a zavedli námořní blokádu Kuby. Byla to hra nervů.</a:t>
            </a:r>
            <a:endParaRPr lang="cs-CZ" sz="1800" dirty="0"/>
          </a:p>
        </p:txBody>
      </p:sp>
      <p:sp>
        <p:nvSpPr>
          <p:cNvPr id="4" name="Zástupný symbol pro datum 3"/>
          <p:cNvSpPr>
            <a:spLocks noGrp="1"/>
          </p:cNvSpPr>
          <p:nvPr>
            <p:ph type="dt" sz="half" idx="10"/>
          </p:nvPr>
        </p:nvSpPr>
        <p:spPr/>
        <p:txBody>
          <a:bodyPr/>
          <a:lstStyle/>
          <a:p>
            <a:pPr>
              <a:defRPr/>
            </a:pPr>
            <a:r>
              <a:rPr lang="cs-CZ" smtClean="0"/>
              <a:t>3</a:t>
            </a:r>
            <a:endParaRPr lang="cs-CZ"/>
          </a:p>
        </p:txBody>
      </p:sp>
      <p:sp>
        <p:nvSpPr>
          <p:cNvPr id="5" name="Zástupný symbol pro zápatí 4"/>
          <p:cNvSpPr>
            <a:spLocks noGrp="1"/>
          </p:cNvSpPr>
          <p:nvPr>
            <p:ph type="ftr" sz="quarter" idx="11"/>
          </p:nvPr>
        </p:nvSpPr>
        <p:spPr/>
        <p:txBody>
          <a:bodyPr/>
          <a:lstStyle/>
          <a:p>
            <a:pPr>
              <a:defRPr/>
            </a:pPr>
            <a:r>
              <a:rPr lang="cs-CZ" smtClean="0"/>
              <a:t>Křesťanská sociální etika. M. Martinek Jabok 2021</a:t>
            </a:r>
            <a:endParaRPr lang="cs-CZ"/>
          </a:p>
        </p:txBody>
      </p:sp>
      <p:sp>
        <p:nvSpPr>
          <p:cNvPr id="6" name="Zástupný symbol pro číslo snímku 5"/>
          <p:cNvSpPr>
            <a:spLocks noGrp="1"/>
          </p:cNvSpPr>
          <p:nvPr>
            <p:ph type="sldNum" sz="quarter" idx="12"/>
          </p:nvPr>
        </p:nvSpPr>
        <p:spPr/>
        <p:txBody>
          <a:bodyPr/>
          <a:lstStyle/>
          <a:p>
            <a:pPr>
              <a:defRPr/>
            </a:pPr>
            <a:fld id="{E798FCBB-DD28-42BA-8458-E32AF73A40B7}" type="slidenum">
              <a:rPr lang="cs-CZ" smtClean="0"/>
              <a:pPr>
                <a:defRPr/>
              </a:pPr>
              <a:t>2</a:t>
            </a:fld>
            <a:endParaRPr lang="cs-CZ"/>
          </a:p>
        </p:txBody>
      </p:sp>
      <p:pic>
        <p:nvPicPr>
          <p:cNvPr id="1026" name="Picture 2" descr="https://zpravy.aktualne.cz/kennedy-a-chruscov/r~i:photo:237588/r~ca7442b28d8711ec9ba00cc47ab5f122/"/>
          <p:cNvPicPr>
            <a:picLocks noChangeAspect="1" noChangeArrowheads="1"/>
          </p:cNvPicPr>
          <p:nvPr/>
        </p:nvPicPr>
        <p:blipFill>
          <a:blip r:embed="rId2" cstate="print"/>
          <a:srcRect/>
          <a:stretch>
            <a:fillRect/>
          </a:stretch>
        </p:blipFill>
        <p:spPr bwMode="auto">
          <a:xfrm>
            <a:off x="0" y="1556792"/>
            <a:ext cx="6096000" cy="516255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datum 3"/>
          <p:cNvSpPr>
            <a:spLocks noGrp="1"/>
          </p:cNvSpPr>
          <p:nvPr>
            <p:ph type="dt" sz="quarter" idx="10"/>
          </p:nvPr>
        </p:nvSpPr>
        <p:spPr>
          <a:noFill/>
        </p:spPr>
        <p:txBody>
          <a:bodyPr/>
          <a:lstStyle/>
          <a:p>
            <a:r>
              <a:rPr lang="cs-CZ"/>
              <a:t>3</a:t>
            </a:r>
          </a:p>
        </p:txBody>
      </p:sp>
      <p:sp>
        <p:nvSpPr>
          <p:cNvPr id="13315" name="Zástupný symbol pro zápatí 4"/>
          <p:cNvSpPr>
            <a:spLocks noGrp="1"/>
          </p:cNvSpPr>
          <p:nvPr>
            <p:ph type="ftr" sz="quarter" idx="11"/>
          </p:nvPr>
        </p:nvSpPr>
        <p:spPr>
          <a:noFill/>
        </p:spPr>
        <p:txBody>
          <a:bodyPr/>
          <a:lstStyle/>
          <a:p>
            <a:r>
              <a:rPr lang="cs-CZ"/>
              <a:t>Křesťanská sociální etika. M. Martinek Jabok 2021</a:t>
            </a:r>
          </a:p>
        </p:txBody>
      </p:sp>
      <p:sp>
        <p:nvSpPr>
          <p:cNvPr id="13316" name="Zástupný symbol pro číslo snímku 5"/>
          <p:cNvSpPr>
            <a:spLocks noGrp="1"/>
          </p:cNvSpPr>
          <p:nvPr>
            <p:ph type="sldNum" sz="quarter" idx="12"/>
          </p:nvPr>
        </p:nvSpPr>
        <p:spPr>
          <a:noFill/>
        </p:spPr>
        <p:txBody>
          <a:bodyPr/>
          <a:lstStyle/>
          <a:p>
            <a:fld id="{C013763D-D905-43DA-A7FE-2B7C0604DA2E}" type="slidenum">
              <a:rPr lang="cs-CZ" smtClean="0"/>
              <a:pPr/>
              <a:t>20</a:t>
            </a:fld>
            <a:endParaRPr lang="cs-CZ"/>
          </a:p>
        </p:txBody>
      </p:sp>
      <p:sp>
        <p:nvSpPr>
          <p:cNvPr id="32770" name="Rectangle 2"/>
          <p:cNvSpPr>
            <a:spLocks noGrp="1" noChangeArrowheads="1"/>
          </p:cNvSpPr>
          <p:nvPr>
            <p:ph type="title"/>
          </p:nvPr>
        </p:nvSpPr>
        <p:spPr/>
        <p:txBody>
          <a:bodyPr/>
          <a:lstStyle/>
          <a:p>
            <a:pPr eaLnBrk="1" hangingPunct="1">
              <a:defRPr/>
            </a:pPr>
            <a:r>
              <a:rPr lang="cs-CZ" b="1"/>
              <a:t>Spolupráce mezi církvemi</a:t>
            </a:r>
          </a:p>
        </p:txBody>
      </p:sp>
      <p:sp>
        <p:nvSpPr>
          <p:cNvPr id="32771" name="Rectangle 3"/>
          <p:cNvSpPr>
            <a:spLocks noGrp="1" noChangeArrowheads="1"/>
          </p:cNvSpPr>
          <p:nvPr>
            <p:ph type="body" idx="1"/>
          </p:nvPr>
        </p:nvSpPr>
        <p:spPr/>
        <p:txBody>
          <a:bodyPr/>
          <a:lstStyle/>
          <a:p>
            <a:pPr eaLnBrk="1" hangingPunct="1">
              <a:lnSpc>
                <a:spcPct val="80000"/>
              </a:lnSpc>
              <a:defRPr/>
            </a:pPr>
            <a:r>
              <a:rPr lang="cs-CZ" sz="2000" dirty="0"/>
              <a:t>Od roku 1970 vydávají evangelické církve v Německu společně s katolickou církví veřejná prohlášení k různým sociálně-etickým otázkám:</a:t>
            </a:r>
          </a:p>
          <a:p>
            <a:pPr lvl="1" eaLnBrk="1" hangingPunct="1">
              <a:lnSpc>
                <a:spcPct val="80000"/>
              </a:lnSpc>
              <a:defRPr/>
            </a:pPr>
            <a:r>
              <a:rPr lang="cs-CZ" sz="1800" dirty="0"/>
              <a:t>1970: Zákon státu a mravní řád</a:t>
            </a:r>
          </a:p>
          <a:p>
            <a:pPr lvl="1" eaLnBrk="1" hangingPunct="1">
              <a:lnSpc>
                <a:spcPct val="80000"/>
              </a:lnSpc>
              <a:defRPr/>
            </a:pPr>
            <a:r>
              <a:rPr lang="cs-CZ" sz="1800" dirty="0"/>
              <a:t>1979: Základní hodnoty a Boží přikázání</a:t>
            </a:r>
          </a:p>
          <a:p>
            <a:pPr lvl="1" eaLnBrk="1" hangingPunct="1">
              <a:lnSpc>
                <a:spcPct val="80000"/>
              </a:lnSpc>
              <a:defRPr/>
            </a:pPr>
            <a:r>
              <a:rPr lang="cs-CZ" sz="1800" dirty="0"/>
              <a:t>1985: Uvědomovat si odpovědnost za stvoření</a:t>
            </a:r>
          </a:p>
          <a:p>
            <a:pPr lvl="1" eaLnBrk="1" hangingPunct="1">
              <a:lnSpc>
                <a:spcPct val="80000"/>
              </a:lnSpc>
              <a:defRPr/>
            </a:pPr>
            <a:r>
              <a:rPr lang="cs-CZ" sz="1800" dirty="0"/>
              <a:t>1989: Bůh je přítelem života</a:t>
            </a:r>
          </a:p>
          <a:p>
            <a:pPr lvl="1" eaLnBrk="1" hangingPunct="1">
              <a:lnSpc>
                <a:spcPct val="80000"/>
              </a:lnSpc>
              <a:defRPr/>
            </a:pPr>
            <a:r>
              <a:rPr lang="cs-CZ" sz="1800" dirty="0"/>
              <a:t>1990: Transplantace orgánů</a:t>
            </a:r>
          </a:p>
          <a:p>
            <a:pPr lvl="1" eaLnBrk="1" hangingPunct="1">
              <a:lnSpc>
                <a:spcPct val="80000"/>
              </a:lnSpc>
              <a:defRPr/>
            </a:pPr>
            <a:r>
              <a:rPr lang="cs-CZ" sz="1800" dirty="0"/>
              <a:t>1991: Oprávněné nároky na spravedlivé vyrovnání</a:t>
            </a:r>
          </a:p>
          <a:p>
            <a:pPr lvl="1" eaLnBrk="1" hangingPunct="1">
              <a:lnSpc>
                <a:spcPct val="80000"/>
              </a:lnSpc>
              <a:defRPr/>
            </a:pPr>
            <a:r>
              <a:rPr lang="cs-CZ" sz="1800" dirty="0"/>
              <a:t>1995: Ke vztahu státu a církve se zřetelem k Evropské unii</a:t>
            </a:r>
          </a:p>
          <a:p>
            <a:pPr lvl="1" eaLnBrk="1" hangingPunct="1">
              <a:lnSpc>
                <a:spcPct val="80000"/>
              </a:lnSpc>
              <a:defRPr/>
            </a:pPr>
            <a:r>
              <a:rPr lang="cs-CZ" sz="1800" dirty="0"/>
              <a:t>1996: Umírání – celkový pohled na život</a:t>
            </a:r>
          </a:p>
          <a:p>
            <a:pPr lvl="1" eaLnBrk="1" hangingPunct="1">
              <a:lnSpc>
                <a:spcPct val="80000"/>
              </a:lnSpc>
              <a:defRPr/>
            </a:pPr>
            <a:r>
              <a:rPr lang="cs-CZ" sz="1800" dirty="0"/>
              <a:t>1997: Za budoucnost v solidaritě a spravedlnosti (Prohlášení Rady evangelické církve a Biskupské konference k hospodářské a sociální situaci v Německu)</a:t>
            </a:r>
          </a:p>
          <a:p>
            <a:pPr eaLnBrk="1" hangingPunct="1">
              <a:lnSpc>
                <a:spcPct val="80000"/>
              </a:lnSpc>
              <a:defRPr/>
            </a:pPr>
            <a:r>
              <a:rPr lang="cs-CZ" sz="2000" dirty="0"/>
              <a:t>V ČR 2000: Pokoj a dobro (List k sociálním otázkám v České republice k veřejné diskusi</a:t>
            </a:r>
            <a:r>
              <a:rPr lang="cs-CZ" sz="2000" dirty="0" smtClean="0"/>
              <a:t>) – společně ŘKC, ČCE, CČSH.</a:t>
            </a:r>
            <a:endParaRPr lang="cs-CZ"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datum 3"/>
          <p:cNvSpPr>
            <a:spLocks noGrp="1"/>
          </p:cNvSpPr>
          <p:nvPr>
            <p:ph type="dt" sz="quarter" idx="10"/>
          </p:nvPr>
        </p:nvSpPr>
        <p:spPr>
          <a:noFill/>
        </p:spPr>
        <p:txBody>
          <a:bodyPr/>
          <a:lstStyle/>
          <a:p>
            <a:r>
              <a:rPr lang="cs-CZ"/>
              <a:t>3</a:t>
            </a:r>
          </a:p>
        </p:txBody>
      </p:sp>
      <p:sp>
        <p:nvSpPr>
          <p:cNvPr id="14339" name="Zástupný symbol pro zápatí 4"/>
          <p:cNvSpPr>
            <a:spLocks noGrp="1"/>
          </p:cNvSpPr>
          <p:nvPr>
            <p:ph type="ftr" sz="quarter" idx="11"/>
          </p:nvPr>
        </p:nvSpPr>
        <p:spPr>
          <a:noFill/>
        </p:spPr>
        <p:txBody>
          <a:bodyPr/>
          <a:lstStyle/>
          <a:p>
            <a:r>
              <a:rPr lang="cs-CZ"/>
              <a:t>Křesťanská sociální etika. M. Martinek Jabok 2021</a:t>
            </a:r>
          </a:p>
        </p:txBody>
      </p:sp>
      <p:sp>
        <p:nvSpPr>
          <p:cNvPr id="14340" name="Zástupný symbol pro číslo snímku 5"/>
          <p:cNvSpPr>
            <a:spLocks noGrp="1"/>
          </p:cNvSpPr>
          <p:nvPr>
            <p:ph type="sldNum" sz="quarter" idx="12"/>
          </p:nvPr>
        </p:nvSpPr>
        <p:spPr>
          <a:noFill/>
        </p:spPr>
        <p:txBody>
          <a:bodyPr/>
          <a:lstStyle/>
          <a:p>
            <a:fld id="{83745A2C-6EFB-4472-9E5B-87CF58253EEF}" type="slidenum">
              <a:rPr lang="cs-CZ" smtClean="0"/>
              <a:pPr/>
              <a:t>21</a:t>
            </a:fld>
            <a:endParaRPr lang="cs-CZ"/>
          </a:p>
        </p:txBody>
      </p:sp>
      <p:sp>
        <p:nvSpPr>
          <p:cNvPr id="41986" name="Rectangle 2"/>
          <p:cNvSpPr>
            <a:spLocks noGrp="1" noChangeArrowheads="1"/>
          </p:cNvSpPr>
          <p:nvPr>
            <p:ph type="title"/>
          </p:nvPr>
        </p:nvSpPr>
        <p:spPr>
          <a:xfrm>
            <a:off x="457200" y="277813"/>
            <a:ext cx="8229600" cy="865187"/>
          </a:xfrm>
        </p:spPr>
        <p:txBody>
          <a:bodyPr/>
          <a:lstStyle/>
          <a:p>
            <a:pPr eaLnBrk="1" hangingPunct="1">
              <a:defRPr/>
            </a:pPr>
            <a:r>
              <a:rPr lang="cs-CZ" sz="3600" b="1"/>
              <a:t>Sociální doktrína pravoslavné církve</a:t>
            </a:r>
          </a:p>
        </p:txBody>
      </p:sp>
      <p:sp>
        <p:nvSpPr>
          <p:cNvPr id="41987" name="Rectangle 3"/>
          <p:cNvSpPr>
            <a:spLocks noGrp="1" noChangeArrowheads="1"/>
          </p:cNvSpPr>
          <p:nvPr>
            <p:ph type="body" idx="1"/>
          </p:nvPr>
        </p:nvSpPr>
        <p:spPr>
          <a:xfrm>
            <a:off x="457200" y="1295400"/>
            <a:ext cx="8229600" cy="4835525"/>
          </a:xfrm>
        </p:spPr>
        <p:txBody>
          <a:bodyPr/>
          <a:lstStyle/>
          <a:p>
            <a:pPr eaLnBrk="1" hangingPunct="1">
              <a:defRPr/>
            </a:pPr>
            <a:r>
              <a:rPr lang="cs-CZ" sz="2800" dirty="0"/>
              <a:t>Nemá tradici, první oficiální dokument – Moskevská biskupská synoda 2000: Základy sociální doktríny Ruské ortodoxní církve.</a:t>
            </a:r>
          </a:p>
          <a:p>
            <a:pPr eaLnBrk="1" hangingPunct="1">
              <a:defRPr/>
            </a:pPr>
            <a:r>
              <a:rPr lang="cs-CZ" sz="2800" dirty="0"/>
              <a:t>Vychází z jedinečnosti pravoslavné církve, nárokuje si neomylnost.</a:t>
            </a:r>
          </a:p>
          <a:p>
            <a:pPr eaLnBrk="1" hangingPunct="1">
              <a:defRPr/>
            </a:pPr>
            <a:r>
              <a:rPr lang="cs-CZ" sz="2800" dirty="0"/>
              <a:t>Je abstraktní – nespolupracuje se sociologií, proto jen částečně reflektuje sociální a politickou realitu. Nenabízí kritéria pro etické uspořádání institucí (zásady/principy </a:t>
            </a:r>
            <a:r>
              <a:rPr lang="cs-CZ" sz="2800" dirty="0" err="1"/>
              <a:t>soc</a:t>
            </a:r>
            <a:r>
              <a:rPr lang="cs-CZ" sz="2800" dirty="0"/>
              <a:t>. etiky).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datum 3"/>
          <p:cNvSpPr>
            <a:spLocks noGrp="1"/>
          </p:cNvSpPr>
          <p:nvPr>
            <p:ph type="dt" sz="quarter" idx="10"/>
          </p:nvPr>
        </p:nvSpPr>
        <p:spPr>
          <a:noFill/>
        </p:spPr>
        <p:txBody>
          <a:bodyPr/>
          <a:lstStyle/>
          <a:p>
            <a:r>
              <a:rPr lang="cs-CZ"/>
              <a:t>3</a:t>
            </a:r>
          </a:p>
        </p:txBody>
      </p:sp>
      <p:sp>
        <p:nvSpPr>
          <p:cNvPr id="15363" name="Zástupný symbol pro zápatí 4"/>
          <p:cNvSpPr>
            <a:spLocks noGrp="1"/>
          </p:cNvSpPr>
          <p:nvPr>
            <p:ph type="ftr" sz="quarter" idx="11"/>
          </p:nvPr>
        </p:nvSpPr>
        <p:spPr>
          <a:noFill/>
        </p:spPr>
        <p:txBody>
          <a:bodyPr/>
          <a:lstStyle/>
          <a:p>
            <a:r>
              <a:rPr lang="cs-CZ"/>
              <a:t>Křesťanská sociální etika. M. Martinek Jabok 2021</a:t>
            </a:r>
          </a:p>
        </p:txBody>
      </p:sp>
      <p:sp>
        <p:nvSpPr>
          <p:cNvPr id="15364" name="Zástupný symbol pro číslo snímku 5"/>
          <p:cNvSpPr>
            <a:spLocks noGrp="1"/>
          </p:cNvSpPr>
          <p:nvPr>
            <p:ph type="sldNum" sz="quarter" idx="12"/>
          </p:nvPr>
        </p:nvSpPr>
        <p:spPr>
          <a:noFill/>
        </p:spPr>
        <p:txBody>
          <a:bodyPr/>
          <a:lstStyle/>
          <a:p>
            <a:fld id="{C663C36B-AEF7-497A-AB1B-15CEBC3CC27B}" type="slidenum">
              <a:rPr lang="cs-CZ" smtClean="0"/>
              <a:pPr/>
              <a:t>22</a:t>
            </a:fld>
            <a:endParaRPr lang="cs-CZ"/>
          </a:p>
        </p:txBody>
      </p:sp>
      <p:sp>
        <p:nvSpPr>
          <p:cNvPr id="33794" name="Rectangle 2"/>
          <p:cNvSpPr>
            <a:spLocks noGrp="1" noChangeArrowheads="1"/>
          </p:cNvSpPr>
          <p:nvPr>
            <p:ph type="title"/>
          </p:nvPr>
        </p:nvSpPr>
        <p:spPr>
          <a:xfrm>
            <a:off x="457200" y="277813"/>
            <a:ext cx="8229600" cy="774700"/>
          </a:xfrm>
        </p:spPr>
        <p:txBody>
          <a:bodyPr/>
          <a:lstStyle/>
          <a:p>
            <a:pPr eaLnBrk="1" hangingPunct="1">
              <a:defRPr/>
            </a:pPr>
            <a:r>
              <a:rPr lang="cs-CZ" sz="3600" b="1"/>
              <a:t>Alternativní směry v teologii</a:t>
            </a:r>
          </a:p>
        </p:txBody>
      </p:sp>
      <p:sp>
        <p:nvSpPr>
          <p:cNvPr id="33795" name="Rectangle 3"/>
          <p:cNvSpPr>
            <a:spLocks noGrp="1" noChangeArrowheads="1"/>
          </p:cNvSpPr>
          <p:nvPr>
            <p:ph type="body" idx="1"/>
          </p:nvPr>
        </p:nvSpPr>
        <p:spPr>
          <a:xfrm>
            <a:off x="468313" y="1341438"/>
            <a:ext cx="8229600" cy="4862512"/>
          </a:xfrm>
        </p:spPr>
        <p:txBody>
          <a:bodyPr/>
          <a:lstStyle/>
          <a:p>
            <a:pPr eaLnBrk="1" hangingPunct="1">
              <a:lnSpc>
                <a:spcPct val="80000"/>
              </a:lnSpc>
              <a:defRPr/>
            </a:pPr>
            <a:r>
              <a:rPr lang="cs-CZ" sz="2400"/>
              <a:t>V době 2. vat. koncilu se radikalizují sociálně-politické postoje některých teologů v otázkách, které oficiální katolická sociální nauka dostatečně neřeší (chudoba v rozvojovém světě, postavení žen, situace národnostních menšin, ekologická hrozba). To mělo po počáteční nedůvěře zpětný vliv na rozvoj oficiální církevní nauky.</a:t>
            </a:r>
          </a:p>
          <a:p>
            <a:pPr eaLnBrk="1" hangingPunct="1">
              <a:lnSpc>
                <a:spcPct val="80000"/>
              </a:lnSpc>
              <a:defRPr/>
            </a:pPr>
            <a:r>
              <a:rPr lang="cs-CZ" sz="2400"/>
              <a:t>V nových směrech se angažují teologové napříč církvemi.</a:t>
            </a:r>
          </a:p>
          <a:p>
            <a:pPr eaLnBrk="1" hangingPunct="1">
              <a:lnSpc>
                <a:spcPct val="80000"/>
              </a:lnSpc>
              <a:defRPr/>
            </a:pPr>
            <a:r>
              <a:rPr lang="cs-CZ" sz="2400"/>
              <a:t>Společný znak: pozemská realita jako východisko teologické reflexe (vedle Bible a tradice), pomoc rozvoji člověka ve všech jeho dimenzích jako její cíl – důraz na praxi.</a:t>
            </a:r>
          </a:p>
          <a:p>
            <a:pPr eaLnBrk="1" hangingPunct="1">
              <a:lnSpc>
                <a:spcPct val="80000"/>
              </a:lnSpc>
              <a:defRPr/>
            </a:pPr>
            <a:r>
              <a:rPr lang="cs-CZ" sz="2400"/>
              <a:t>Podnět: antropologický obrat 2. vatikánského koncilu</a:t>
            </a:r>
          </a:p>
          <a:p>
            <a:pPr eaLnBrk="1" hangingPunct="1">
              <a:lnSpc>
                <a:spcPct val="80000"/>
              </a:lnSpc>
              <a:defRPr/>
            </a:pPr>
            <a:r>
              <a:rPr lang="cs-CZ" sz="2400"/>
              <a:t>Současnost: vzájemný dialog mezi různými sociálně-etickými koncepcemi.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datum 3"/>
          <p:cNvSpPr>
            <a:spLocks noGrp="1"/>
          </p:cNvSpPr>
          <p:nvPr>
            <p:ph type="dt" sz="quarter" idx="10"/>
          </p:nvPr>
        </p:nvSpPr>
        <p:spPr>
          <a:noFill/>
        </p:spPr>
        <p:txBody>
          <a:bodyPr/>
          <a:lstStyle/>
          <a:p>
            <a:r>
              <a:rPr lang="cs-CZ"/>
              <a:t>3</a:t>
            </a:r>
          </a:p>
        </p:txBody>
      </p:sp>
      <p:sp>
        <p:nvSpPr>
          <p:cNvPr id="16387" name="Zástupný symbol pro zápatí 4"/>
          <p:cNvSpPr>
            <a:spLocks noGrp="1"/>
          </p:cNvSpPr>
          <p:nvPr>
            <p:ph type="ftr" sz="quarter" idx="11"/>
          </p:nvPr>
        </p:nvSpPr>
        <p:spPr>
          <a:noFill/>
        </p:spPr>
        <p:txBody>
          <a:bodyPr/>
          <a:lstStyle/>
          <a:p>
            <a:r>
              <a:rPr lang="cs-CZ"/>
              <a:t>Křesťanská sociální etika. M. Martinek Jabok 2021</a:t>
            </a:r>
          </a:p>
        </p:txBody>
      </p:sp>
      <p:sp>
        <p:nvSpPr>
          <p:cNvPr id="16388" name="Zástupný symbol pro číslo snímku 5"/>
          <p:cNvSpPr>
            <a:spLocks noGrp="1"/>
          </p:cNvSpPr>
          <p:nvPr>
            <p:ph type="sldNum" sz="quarter" idx="12"/>
          </p:nvPr>
        </p:nvSpPr>
        <p:spPr>
          <a:noFill/>
        </p:spPr>
        <p:txBody>
          <a:bodyPr/>
          <a:lstStyle/>
          <a:p>
            <a:fld id="{D63D5A17-188C-4DEB-837C-6173B0CEDC3A}" type="slidenum">
              <a:rPr lang="cs-CZ" smtClean="0"/>
              <a:pPr/>
              <a:t>23</a:t>
            </a:fld>
            <a:endParaRPr lang="cs-CZ"/>
          </a:p>
        </p:txBody>
      </p:sp>
      <p:sp>
        <p:nvSpPr>
          <p:cNvPr id="14338" name="Rectangle 2"/>
          <p:cNvSpPr>
            <a:spLocks noGrp="1" noChangeArrowheads="1"/>
          </p:cNvSpPr>
          <p:nvPr>
            <p:ph type="title"/>
          </p:nvPr>
        </p:nvSpPr>
        <p:spPr/>
        <p:txBody>
          <a:bodyPr/>
          <a:lstStyle/>
          <a:p>
            <a:pPr eaLnBrk="1" hangingPunct="1">
              <a:defRPr/>
            </a:pPr>
            <a:r>
              <a:rPr lang="cs-CZ" b="1"/>
              <a:t>Politická teologie</a:t>
            </a:r>
          </a:p>
        </p:txBody>
      </p:sp>
      <p:sp>
        <p:nvSpPr>
          <p:cNvPr id="14339" name="Rectangle 3"/>
          <p:cNvSpPr>
            <a:spLocks noGrp="1" noChangeArrowheads="1"/>
          </p:cNvSpPr>
          <p:nvPr>
            <p:ph type="body" idx="1"/>
          </p:nvPr>
        </p:nvSpPr>
        <p:spPr>
          <a:xfrm>
            <a:off x="251520" y="1196752"/>
            <a:ext cx="8640960" cy="5040560"/>
          </a:xfrm>
        </p:spPr>
        <p:txBody>
          <a:bodyPr/>
          <a:lstStyle/>
          <a:p>
            <a:pPr marL="609600" indent="-609600" eaLnBrk="1" hangingPunct="1">
              <a:lnSpc>
                <a:spcPct val="80000"/>
              </a:lnSpc>
              <a:defRPr/>
            </a:pPr>
            <a:r>
              <a:rPr lang="cs-CZ" sz="2000" dirty="0"/>
              <a:t>Vychází z přesvědčení, že dosavadní angažovanost církve ve prospěch chudých je nedostatečná a že je třeba zasadit se o změnu politických struktur.</a:t>
            </a:r>
          </a:p>
          <a:p>
            <a:pPr marL="609600" indent="-609600" eaLnBrk="1" hangingPunct="1">
              <a:lnSpc>
                <a:spcPct val="80000"/>
              </a:lnSpc>
              <a:defRPr/>
            </a:pPr>
            <a:r>
              <a:rPr lang="cs-CZ" sz="2000" dirty="0"/>
              <a:t>Hlavní idea: </a:t>
            </a:r>
            <a:r>
              <a:rPr lang="cs-CZ" sz="2000" b="1" dirty="0"/>
              <a:t>vyvést teologii z uzavřeného kruhu teorie a dualismu k angažovanosti za zlepšení struktur tohoto světa</a:t>
            </a:r>
            <a:r>
              <a:rPr lang="cs-CZ" sz="2000" dirty="0"/>
              <a:t>.</a:t>
            </a:r>
            <a:endParaRPr lang="cs-CZ" sz="2000" b="1" dirty="0"/>
          </a:p>
          <a:p>
            <a:pPr marL="609600" indent="-609600" eaLnBrk="1" hangingPunct="1">
              <a:lnSpc>
                <a:spcPct val="80000"/>
              </a:lnSpc>
              <a:defRPr/>
            </a:pPr>
            <a:r>
              <a:rPr lang="cs-CZ" sz="2000" b="1" dirty="0"/>
              <a:t>J. B </a:t>
            </a:r>
            <a:r>
              <a:rPr lang="cs-CZ" sz="2000" b="1" dirty="0" err="1"/>
              <a:t>Metz</a:t>
            </a:r>
            <a:r>
              <a:rPr lang="cs-CZ" sz="2000" dirty="0"/>
              <a:t>, navazuje na </a:t>
            </a:r>
            <a:r>
              <a:rPr lang="cs-CZ" sz="2000" b="1" dirty="0"/>
              <a:t>Karla </a:t>
            </a:r>
            <a:r>
              <a:rPr lang="cs-CZ" sz="2000" b="1" dirty="0" err="1"/>
              <a:t>Rahnera</a:t>
            </a:r>
            <a:endParaRPr lang="cs-CZ" sz="2000" b="1" dirty="0"/>
          </a:p>
          <a:p>
            <a:pPr marL="609600" indent="-609600" eaLnBrk="1" hangingPunct="1">
              <a:lnSpc>
                <a:spcPct val="80000"/>
              </a:lnSpc>
              <a:defRPr/>
            </a:pPr>
            <a:r>
              <a:rPr lang="cs-CZ" sz="2000" b="1" dirty="0"/>
              <a:t>Jaký je vztah mezi spásou a kvalitou pozemského života? </a:t>
            </a:r>
            <a:r>
              <a:rPr lang="cs-CZ" sz="2000" dirty="0"/>
              <a:t>Nové odpovědi proti dosavadnímu spiritualismu, </a:t>
            </a:r>
            <a:r>
              <a:rPr lang="cs-CZ" sz="2000" dirty="0" err="1"/>
              <a:t>eschatologismu</a:t>
            </a:r>
            <a:r>
              <a:rPr lang="cs-CZ" sz="2000" dirty="0"/>
              <a:t> a dualismu: </a:t>
            </a:r>
          </a:p>
          <a:p>
            <a:pPr marL="1009650" lvl="1" indent="-609600" eaLnBrk="1" hangingPunct="1">
              <a:lnSpc>
                <a:spcPct val="80000"/>
              </a:lnSpc>
              <a:defRPr/>
            </a:pPr>
            <a:r>
              <a:rPr lang="cs-CZ" sz="2000" dirty="0"/>
              <a:t>Ježíš je solidární s druhými, je Bohem živých a chce, abychom ho následovali – idea lásky (</a:t>
            </a:r>
            <a:r>
              <a:rPr lang="cs-CZ" sz="2000" dirty="0" err="1"/>
              <a:t>agapé</a:t>
            </a:r>
            <a:r>
              <a:rPr lang="cs-CZ" sz="2000" dirty="0"/>
              <a:t>) a služby. Dosud chápána především z hlediska osobní zásluhy pomáhajícího – tzv. „dobrý skutek“ (bez milosti posvěcující nulová hodnota – vůbec se nebral v úvahu pomáhající čin sám o sobě), nyní také z hlediska hodnoty pomoci samotné.</a:t>
            </a:r>
          </a:p>
          <a:p>
            <a:pPr marL="1009650" lvl="1" indent="-609600" eaLnBrk="1" hangingPunct="1">
              <a:lnSpc>
                <a:spcPct val="80000"/>
              </a:lnSpc>
              <a:defRPr/>
            </a:pPr>
            <a:r>
              <a:rPr lang="cs-CZ" sz="2000" dirty="0"/>
              <a:t>Jde o jeden život, nedělitelný, hmotný i duchovní, časný i věčný (imanentní spiritualita)</a:t>
            </a:r>
          </a:p>
          <a:p>
            <a:pPr marL="1009650" lvl="1" indent="-609600" eaLnBrk="1" hangingPunct="1">
              <a:lnSpc>
                <a:spcPct val="80000"/>
              </a:lnSpc>
              <a:defRPr/>
            </a:pPr>
            <a:r>
              <a:rPr lang="cs-CZ" sz="2000" dirty="0"/>
              <a:t>Nespravedlivé politické struktury (chudoba, nesvoboda) brání člověku ve směřování k Bohu</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datum 3"/>
          <p:cNvSpPr>
            <a:spLocks noGrp="1"/>
          </p:cNvSpPr>
          <p:nvPr>
            <p:ph type="dt" sz="quarter" idx="10"/>
          </p:nvPr>
        </p:nvSpPr>
        <p:spPr>
          <a:noFill/>
        </p:spPr>
        <p:txBody>
          <a:bodyPr/>
          <a:lstStyle/>
          <a:p>
            <a:r>
              <a:rPr lang="cs-CZ"/>
              <a:t>3</a:t>
            </a:r>
          </a:p>
        </p:txBody>
      </p:sp>
      <p:sp>
        <p:nvSpPr>
          <p:cNvPr id="17411" name="Zástupný symbol pro zápatí 4"/>
          <p:cNvSpPr>
            <a:spLocks noGrp="1"/>
          </p:cNvSpPr>
          <p:nvPr>
            <p:ph type="ftr" sz="quarter" idx="11"/>
          </p:nvPr>
        </p:nvSpPr>
        <p:spPr>
          <a:noFill/>
        </p:spPr>
        <p:txBody>
          <a:bodyPr/>
          <a:lstStyle/>
          <a:p>
            <a:r>
              <a:rPr lang="cs-CZ"/>
              <a:t>Křesťanská sociální etika. M. Martinek Jabok 2021</a:t>
            </a:r>
          </a:p>
        </p:txBody>
      </p:sp>
      <p:sp>
        <p:nvSpPr>
          <p:cNvPr id="17412" name="Zástupný symbol pro číslo snímku 5"/>
          <p:cNvSpPr>
            <a:spLocks noGrp="1"/>
          </p:cNvSpPr>
          <p:nvPr>
            <p:ph type="sldNum" sz="quarter" idx="12"/>
          </p:nvPr>
        </p:nvSpPr>
        <p:spPr>
          <a:noFill/>
        </p:spPr>
        <p:txBody>
          <a:bodyPr/>
          <a:lstStyle/>
          <a:p>
            <a:fld id="{76E0CD3E-4461-41B7-8A24-7C7911DC0D5C}" type="slidenum">
              <a:rPr lang="cs-CZ" smtClean="0"/>
              <a:pPr/>
              <a:t>24</a:t>
            </a:fld>
            <a:endParaRPr lang="cs-CZ"/>
          </a:p>
        </p:txBody>
      </p:sp>
      <p:sp>
        <p:nvSpPr>
          <p:cNvPr id="15362" name="Rectangle 2"/>
          <p:cNvSpPr>
            <a:spLocks noGrp="1" noChangeArrowheads="1"/>
          </p:cNvSpPr>
          <p:nvPr>
            <p:ph type="title"/>
          </p:nvPr>
        </p:nvSpPr>
        <p:spPr>
          <a:xfrm>
            <a:off x="457200" y="277813"/>
            <a:ext cx="8229600" cy="919162"/>
          </a:xfrm>
        </p:spPr>
        <p:txBody>
          <a:bodyPr/>
          <a:lstStyle/>
          <a:p>
            <a:pPr eaLnBrk="1" hangingPunct="1">
              <a:defRPr/>
            </a:pPr>
            <a:r>
              <a:rPr lang="cs-CZ" b="1" dirty="0"/>
              <a:t>Teologie osvobození</a:t>
            </a:r>
          </a:p>
        </p:txBody>
      </p:sp>
      <p:sp>
        <p:nvSpPr>
          <p:cNvPr id="15363" name="Rectangle 3"/>
          <p:cNvSpPr>
            <a:spLocks noGrp="1" noChangeArrowheads="1"/>
          </p:cNvSpPr>
          <p:nvPr>
            <p:ph type="body" idx="1"/>
          </p:nvPr>
        </p:nvSpPr>
        <p:spPr>
          <a:xfrm>
            <a:off x="457200" y="1268413"/>
            <a:ext cx="8229600" cy="4862512"/>
          </a:xfrm>
        </p:spPr>
        <p:txBody>
          <a:bodyPr/>
          <a:lstStyle/>
          <a:p>
            <a:pPr marL="609600" indent="-609600" eaLnBrk="1" hangingPunct="1">
              <a:lnSpc>
                <a:spcPct val="80000"/>
              </a:lnSpc>
              <a:defRPr/>
            </a:pPr>
            <a:r>
              <a:rPr lang="cs-CZ" sz="2400" b="1" dirty="0"/>
              <a:t>Návaznost na politickou teologii</a:t>
            </a:r>
            <a:r>
              <a:rPr lang="cs-CZ" sz="2400" dirty="0"/>
              <a:t>: přesvědčení, že i vnější (materiální) podmínky života člověka jsou důležité pro jeho spásu.</a:t>
            </a:r>
          </a:p>
          <a:p>
            <a:pPr marL="609600" indent="-609600" eaLnBrk="1" hangingPunct="1">
              <a:lnSpc>
                <a:spcPct val="80000"/>
              </a:lnSpc>
              <a:defRPr/>
            </a:pPr>
            <a:r>
              <a:rPr lang="cs-CZ" sz="2400" dirty="0"/>
              <a:t>Východisko: zjištění, že </a:t>
            </a:r>
            <a:r>
              <a:rPr lang="cs-CZ" sz="2400" b="1" dirty="0"/>
              <a:t>místní chudoba je změnitelná</a:t>
            </a:r>
            <a:r>
              <a:rPr lang="cs-CZ" sz="2400" dirty="0"/>
              <a:t>, neboť její příčinou je jednak nespravedlivá společenská struktura místní, jednak bohatství prvního světa, tedy nespravedlivá společenská struktura světová. Zásadní změna perspektivy: dosud </a:t>
            </a:r>
            <a:r>
              <a:rPr lang="cs-CZ" sz="2400" i="1" dirty="0" err="1"/>
              <a:t>assistencialismo</a:t>
            </a:r>
            <a:r>
              <a:rPr lang="cs-CZ" sz="2400" i="1" dirty="0"/>
              <a:t> – </a:t>
            </a:r>
            <a:r>
              <a:rPr lang="cs-CZ" sz="2400" dirty="0"/>
              <a:t>systém almužny, pomáhání těm, kdo jsou v nejextrémnější nouzi, aniž by se řešily příčiny této nouze. Církev tím de facto podporuje stávající nespravedlivý systém. V teologii osvobození se naopak chudí stávají subjektem vlastního boje za změnu struktur.</a:t>
            </a:r>
            <a:endParaRPr lang="cs-CZ" sz="24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Teologie osvobození</a:t>
            </a:r>
            <a:endParaRPr lang="cs-CZ" dirty="0"/>
          </a:p>
        </p:txBody>
      </p:sp>
      <p:sp>
        <p:nvSpPr>
          <p:cNvPr id="3" name="Zástupný symbol pro obsah 2"/>
          <p:cNvSpPr>
            <a:spLocks noGrp="1"/>
          </p:cNvSpPr>
          <p:nvPr>
            <p:ph idx="1"/>
          </p:nvPr>
        </p:nvSpPr>
        <p:spPr>
          <a:xfrm>
            <a:off x="457200" y="1268760"/>
            <a:ext cx="8229600" cy="4862165"/>
          </a:xfrm>
        </p:spPr>
        <p:txBody>
          <a:bodyPr/>
          <a:lstStyle/>
          <a:p>
            <a:pPr marL="609600" indent="-609600" eaLnBrk="1" hangingPunct="1">
              <a:lnSpc>
                <a:spcPct val="80000"/>
              </a:lnSpc>
              <a:defRPr/>
            </a:pPr>
            <a:r>
              <a:rPr lang="cs-CZ" sz="2000" b="1" dirty="0"/>
              <a:t>Osvobození je párový pojem se závislostí</a:t>
            </a:r>
            <a:r>
              <a:rPr lang="cs-CZ" sz="2000" dirty="0"/>
              <a:t>, platí v nejširším smyslu: </a:t>
            </a:r>
            <a:r>
              <a:rPr lang="cs-CZ" sz="2000" b="1" dirty="0"/>
              <a:t>úroveň </a:t>
            </a:r>
          </a:p>
          <a:p>
            <a:pPr marL="1009650" lvl="1" indent="-609600" eaLnBrk="1" hangingPunct="1">
              <a:lnSpc>
                <a:spcPct val="80000"/>
              </a:lnSpc>
              <a:defRPr/>
            </a:pPr>
            <a:r>
              <a:rPr lang="cs-CZ" sz="1600" b="1" dirty="0"/>
              <a:t>politická </a:t>
            </a:r>
            <a:r>
              <a:rPr lang="cs-CZ" sz="1600" dirty="0"/>
              <a:t>– osvobození politické (demokracie x totalitní režimy), </a:t>
            </a:r>
          </a:p>
          <a:p>
            <a:pPr marL="1009650" lvl="1" indent="-609600" eaLnBrk="1" hangingPunct="1">
              <a:lnSpc>
                <a:spcPct val="80000"/>
              </a:lnSpc>
              <a:defRPr/>
            </a:pPr>
            <a:r>
              <a:rPr lang="cs-CZ" sz="1600" b="1" dirty="0"/>
              <a:t>sociální</a:t>
            </a:r>
            <a:r>
              <a:rPr lang="cs-CZ" sz="1600" dirty="0"/>
              <a:t> (změna struktur, aby byly spravedlivější v rozdělování bohatství); </a:t>
            </a:r>
          </a:p>
          <a:p>
            <a:pPr marL="1009650" lvl="1" indent="-609600" eaLnBrk="1" hangingPunct="1">
              <a:lnSpc>
                <a:spcPct val="80000"/>
              </a:lnSpc>
              <a:defRPr/>
            </a:pPr>
            <a:r>
              <a:rPr lang="cs-CZ" sz="1600" b="1" dirty="0"/>
              <a:t>psychologická</a:t>
            </a:r>
            <a:r>
              <a:rPr lang="cs-CZ" sz="1600" dirty="0"/>
              <a:t> – osvobození osobní (od alkoholu a drog, konzumu atd.); </a:t>
            </a:r>
          </a:p>
          <a:p>
            <a:pPr marL="1009650" lvl="1" indent="-609600" eaLnBrk="1" hangingPunct="1">
              <a:lnSpc>
                <a:spcPct val="80000"/>
              </a:lnSpc>
              <a:defRPr/>
            </a:pPr>
            <a:r>
              <a:rPr lang="cs-CZ" sz="1600" b="1" dirty="0"/>
              <a:t>teologická</a:t>
            </a:r>
            <a:r>
              <a:rPr lang="cs-CZ" sz="1600" dirty="0"/>
              <a:t> – </a:t>
            </a:r>
            <a:r>
              <a:rPr lang="cs-CZ" sz="1600" b="1" dirty="0"/>
              <a:t>duchovní</a:t>
            </a:r>
            <a:r>
              <a:rPr lang="cs-CZ" sz="1600" dirty="0"/>
              <a:t> (osvobození od zla, hříchu, věčného zavržení).</a:t>
            </a:r>
            <a:endParaRPr lang="cs-CZ" sz="1600" b="1" dirty="0"/>
          </a:p>
          <a:p>
            <a:pPr marL="609600" indent="-609600" eaLnBrk="1" hangingPunct="1">
              <a:lnSpc>
                <a:spcPct val="80000"/>
              </a:lnSpc>
              <a:defRPr/>
            </a:pPr>
            <a:r>
              <a:rPr lang="cs-CZ" sz="2000" b="1" dirty="0"/>
              <a:t>Mnoho proudů</a:t>
            </a:r>
            <a:r>
              <a:rPr lang="cs-CZ" sz="2000" dirty="0"/>
              <a:t>, v některých extrémních spolupráce s marxisty a přesvědčení o nutnosti třídního boje – tím se nejvíc znelíbila Římu. Málo důvěryhodně však působilo i to, že všechny podoby osvobození kladla na stejnou úroveň.</a:t>
            </a:r>
            <a:endParaRPr lang="cs-CZ" sz="2000" b="1" dirty="0"/>
          </a:p>
          <a:p>
            <a:pPr marL="609600" indent="-609600" eaLnBrk="1" hangingPunct="1">
              <a:lnSpc>
                <a:spcPct val="80000"/>
              </a:lnSpc>
              <a:defRPr/>
            </a:pPr>
            <a:r>
              <a:rPr lang="cs-CZ" sz="2000" b="1" dirty="0"/>
              <a:t>Reakce Vatikánu</a:t>
            </a:r>
            <a:r>
              <a:rPr lang="cs-CZ" sz="2000" dirty="0"/>
              <a:t>: Dokumenty Kongregace pro nauku víry 1984, 1986 (</a:t>
            </a:r>
            <a:r>
              <a:rPr lang="cs-CZ" sz="2000" dirty="0" err="1"/>
              <a:t>kard</a:t>
            </a:r>
            <a:r>
              <a:rPr lang="cs-CZ" sz="2000" dirty="0"/>
              <a:t>. </a:t>
            </a:r>
            <a:r>
              <a:rPr lang="cs-CZ" sz="2000" dirty="0" err="1"/>
              <a:t>Ratzinger</a:t>
            </a:r>
            <a:r>
              <a:rPr lang="cs-CZ" sz="2000" dirty="0"/>
              <a:t>) – první odmítnutí marxismu, druhý zdůraznění priority spásy v teologickému aspektu, osvobození psychologické a strukturální je až druhotné.</a:t>
            </a:r>
          </a:p>
          <a:p>
            <a:pPr marL="609600" indent="-609600" eaLnBrk="1" hangingPunct="1">
              <a:lnSpc>
                <a:spcPct val="80000"/>
              </a:lnSpc>
              <a:defRPr/>
            </a:pPr>
            <a:r>
              <a:rPr lang="cs-CZ" sz="2000" dirty="0"/>
              <a:t>Realita po třiceti letech: vznik dalších teologií osvobození – černá, feministická, ekologická; </a:t>
            </a:r>
            <a:r>
              <a:rPr lang="cs-CZ" sz="2000" b="1" dirty="0"/>
              <a:t>ovlivnění teologie jako celku – </a:t>
            </a:r>
            <a:r>
              <a:rPr lang="cs-CZ" sz="2000" dirty="0"/>
              <a:t>už nelze myslet teologicky, aniž by se bral v úvahu rozměr osvobození.</a:t>
            </a:r>
          </a:p>
        </p:txBody>
      </p:sp>
      <p:sp>
        <p:nvSpPr>
          <p:cNvPr id="4" name="Zástupný symbol pro datum 3"/>
          <p:cNvSpPr>
            <a:spLocks noGrp="1"/>
          </p:cNvSpPr>
          <p:nvPr>
            <p:ph type="dt" sz="half" idx="10"/>
          </p:nvPr>
        </p:nvSpPr>
        <p:spPr/>
        <p:txBody>
          <a:bodyPr/>
          <a:lstStyle/>
          <a:p>
            <a:pPr>
              <a:defRPr/>
            </a:pPr>
            <a:r>
              <a:rPr lang="cs-CZ"/>
              <a:t>3</a:t>
            </a:r>
          </a:p>
        </p:txBody>
      </p:sp>
      <p:sp>
        <p:nvSpPr>
          <p:cNvPr id="5" name="Zástupný symbol pro zápatí 4"/>
          <p:cNvSpPr>
            <a:spLocks noGrp="1"/>
          </p:cNvSpPr>
          <p:nvPr>
            <p:ph type="ftr" sz="quarter" idx="11"/>
          </p:nvPr>
        </p:nvSpPr>
        <p:spPr/>
        <p:txBody>
          <a:bodyPr/>
          <a:lstStyle/>
          <a:p>
            <a:pPr>
              <a:defRPr/>
            </a:pPr>
            <a:r>
              <a:rPr lang="cs-CZ"/>
              <a:t>Křesťanská sociální etika. M. Martinek Jabok 2021</a:t>
            </a:r>
          </a:p>
        </p:txBody>
      </p:sp>
      <p:sp>
        <p:nvSpPr>
          <p:cNvPr id="6" name="Zástupný symbol pro číslo snímku 5"/>
          <p:cNvSpPr>
            <a:spLocks noGrp="1"/>
          </p:cNvSpPr>
          <p:nvPr>
            <p:ph type="sldNum" sz="quarter" idx="12"/>
          </p:nvPr>
        </p:nvSpPr>
        <p:spPr/>
        <p:txBody>
          <a:bodyPr/>
          <a:lstStyle/>
          <a:p>
            <a:pPr>
              <a:defRPr/>
            </a:pPr>
            <a:fld id="{E798FCBB-DD28-42BA-8458-E32AF73A40B7}" type="slidenum">
              <a:rPr lang="cs-CZ" smtClean="0"/>
              <a:pPr>
                <a:defRPr/>
              </a:pPr>
              <a:t>25</a:t>
            </a:fld>
            <a:endParaRPr lang="cs-CZ"/>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datum 6"/>
          <p:cNvSpPr>
            <a:spLocks noGrp="1"/>
          </p:cNvSpPr>
          <p:nvPr>
            <p:ph type="dt" sz="quarter" idx="10"/>
          </p:nvPr>
        </p:nvSpPr>
        <p:spPr>
          <a:noFill/>
        </p:spPr>
        <p:txBody>
          <a:bodyPr/>
          <a:lstStyle/>
          <a:p>
            <a:r>
              <a:rPr lang="cs-CZ"/>
              <a:t>3</a:t>
            </a:r>
          </a:p>
        </p:txBody>
      </p:sp>
      <p:sp>
        <p:nvSpPr>
          <p:cNvPr id="18435" name="Zástupný symbol pro zápatí 7"/>
          <p:cNvSpPr>
            <a:spLocks noGrp="1"/>
          </p:cNvSpPr>
          <p:nvPr>
            <p:ph type="ftr" sz="quarter" idx="11"/>
          </p:nvPr>
        </p:nvSpPr>
        <p:spPr>
          <a:noFill/>
        </p:spPr>
        <p:txBody>
          <a:bodyPr/>
          <a:lstStyle/>
          <a:p>
            <a:r>
              <a:rPr lang="cs-CZ"/>
              <a:t>Křesťanská sociální etika. M. Martinek Jabok 2021</a:t>
            </a:r>
          </a:p>
        </p:txBody>
      </p:sp>
      <p:sp>
        <p:nvSpPr>
          <p:cNvPr id="18436" name="Zástupný symbol pro číslo snímku 8"/>
          <p:cNvSpPr>
            <a:spLocks noGrp="1"/>
          </p:cNvSpPr>
          <p:nvPr>
            <p:ph type="sldNum" sz="quarter" idx="12"/>
          </p:nvPr>
        </p:nvSpPr>
        <p:spPr>
          <a:noFill/>
        </p:spPr>
        <p:txBody>
          <a:bodyPr/>
          <a:lstStyle/>
          <a:p>
            <a:fld id="{392905EE-CFEB-4E7D-8DE7-AC5925509A78}" type="slidenum">
              <a:rPr lang="cs-CZ" smtClean="0"/>
              <a:pPr/>
              <a:t>26</a:t>
            </a:fld>
            <a:endParaRPr lang="cs-CZ"/>
          </a:p>
        </p:txBody>
      </p:sp>
      <p:sp>
        <p:nvSpPr>
          <p:cNvPr id="39940" name="Rectangle 4"/>
          <p:cNvSpPr>
            <a:spLocks noGrp="1" noChangeArrowheads="1"/>
          </p:cNvSpPr>
          <p:nvPr>
            <p:ph type="title" sz="quarter"/>
          </p:nvPr>
        </p:nvSpPr>
        <p:spPr>
          <a:xfrm>
            <a:off x="611188" y="404813"/>
            <a:ext cx="3106737" cy="2574925"/>
          </a:xfrm>
        </p:spPr>
        <p:txBody>
          <a:bodyPr/>
          <a:lstStyle/>
          <a:p>
            <a:pPr eaLnBrk="1" hangingPunct="1">
              <a:defRPr/>
            </a:pPr>
            <a:r>
              <a:rPr lang="cs-CZ" sz="4000" b="1"/>
              <a:t>Teologie osvobození v Latinské Americe</a:t>
            </a:r>
          </a:p>
        </p:txBody>
      </p:sp>
      <p:pic>
        <p:nvPicPr>
          <p:cNvPr id="18438" name="Picture 6"/>
          <p:cNvPicPr>
            <a:picLocks noGrp="1" noChangeAspect="1" noChangeArrowheads="1"/>
          </p:cNvPicPr>
          <p:nvPr>
            <p:ph sz="quarter" idx="2"/>
          </p:nvPr>
        </p:nvPicPr>
        <p:blipFill>
          <a:blip r:embed="rId2" cstate="print"/>
          <a:srcRect/>
          <a:stretch>
            <a:fillRect/>
          </a:stretch>
        </p:blipFill>
        <p:spPr>
          <a:xfrm>
            <a:off x="4648200" y="404813"/>
            <a:ext cx="4038600" cy="5688012"/>
          </a:xfrm>
          <a:noFill/>
          <a:ln>
            <a:solidFill>
              <a:schemeClr val="tx1"/>
            </a:solidFill>
          </a:ln>
        </p:spPr>
      </p:pic>
      <p:pic>
        <p:nvPicPr>
          <p:cNvPr id="18439" name="Picture 7"/>
          <p:cNvPicPr>
            <a:picLocks noGrp="1" noChangeAspect="1" noChangeArrowheads="1"/>
          </p:cNvPicPr>
          <p:nvPr>
            <p:ph sz="quarter" idx="3"/>
          </p:nvPr>
        </p:nvPicPr>
        <p:blipFill>
          <a:blip r:embed="rId3" cstate="print"/>
          <a:srcRect/>
          <a:stretch>
            <a:fillRect/>
          </a:stretch>
        </p:blipFill>
        <p:spPr>
          <a:xfrm>
            <a:off x="457200" y="3284538"/>
            <a:ext cx="4038600" cy="2846387"/>
          </a:xfrm>
          <a:noFill/>
          <a:ln>
            <a:solidFill>
              <a:schemeClr val="tx1"/>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datum 3"/>
          <p:cNvSpPr>
            <a:spLocks noGrp="1"/>
          </p:cNvSpPr>
          <p:nvPr>
            <p:ph type="dt" sz="quarter" idx="10"/>
          </p:nvPr>
        </p:nvSpPr>
        <p:spPr>
          <a:noFill/>
        </p:spPr>
        <p:txBody>
          <a:bodyPr/>
          <a:lstStyle/>
          <a:p>
            <a:r>
              <a:rPr lang="cs-CZ"/>
              <a:t>3</a:t>
            </a:r>
          </a:p>
        </p:txBody>
      </p:sp>
      <p:sp>
        <p:nvSpPr>
          <p:cNvPr id="20483" name="Zástupný symbol pro zápatí 4"/>
          <p:cNvSpPr>
            <a:spLocks noGrp="1"/>
          </p:cNvSpPr>
          <p:nvPr>
            <p:ph type="ftr" sz="quarter" idx="11"/>
          </p:nvPr>
        </p:nvSpPr>
        <p:spPr>
          <a:noFill/>
        </p:spPr>
        <p:txBody>
          <a:bodyPr/>
          <a:lstStyle/>
          <a:p>
            <a:r>
              <a:rPr lang="cs-CZ"/>
              <a:t>Křesťanská sociální etika. M. Martinek Jabok 2021</a:t>
            </a:r>
          </a:p>
        </p:txBody>
      </p:sp>
      <p:sp>
        <p:nvSpPr>
          <p:cNvPr id="20484" name="Zástupný symbol pro číslo snímku 5"/>
          <p:cNvSpPr>
            <a:spLocks noGrp="1"/>
          </p:cNvSpPr>
          <p:nvPr>
            <p:ph type="sldNum" sz="quarter" idx="12"/>
          </p:nvPr>
        </p:nvSpPr>
        <p:spPr>
          <a:noFill/>
        </p:spPr>
        <p:txBody>
          <a:bodyPr/>
          <a:lstStyle/>
          <a:p>
            <a:fld id="{AD4A7171-AF9E-4026-A4B6-3CD5D3DE5ECF}" type="slidenum">
              <a:rPr lang="cs-CZ" smtClean="0"/>
              <a:pPr/>
              <a:t>27</a:t>
            </a:fld>
            <a:endParaRPr lang="cs-CZ"/>
          </a:p>
        </p:txBody>
      </p:sp>
      <p:sp>
        <p:nvSpPr>
          <p:cNvPr id="16386" name="Rectangle 2"/>
          <p:cNvSpPr>
            <a:spLocks noGrp="1" noChangeArrowheads="1"/>
          </p:cNvSpPr>
          <p:nvPr>
            <p:ph type="title"/>
          </p:nvPr>
        </p:nvSpPr>
        <p:spPr>
          <a:xfrm>
            <a:off x="457200" y="277813"/>
            <a:ext cx="8229600" cy="774700"/>
          </a:xfrm>
        </p:spPr>
        <p:txBody>
          <a:bodyPr/>
          <a:lstStyle/>
          <a:p>
            <a:pPr eaLnBrk="1" hangingPunct="1">
              <a:defRPr/>
            </a:pPr>
            <a:r>
              <a:rPr lang="cs-CZ" b="1" dirty="0"/>
              <a:t>Feministická teologie</a:t>
            </a:r>
          </a:p>
        </p:txBody>
      </p:sp>
      <p:sp>
        <p:nvSpPr>
          <p:cNvPr id="16387" name="Rectangle 3"/>
          <p:cNvSpPr>
            <a:spLocks noGrp="1" noChangeArrowheads="1"/>
          </p:cNvSpPr>
          <p:nvPr>
            <p:ph type="body" idx="1"/>
          </p:nvPr>
        </p:nvSpPr>
        <p:spPr>
          <a:xfrm>
            <a:off x="250825" y="1196975"/>
            <a:ext cx="8642350" cy="4933950"/>
          </a:xfrm>
        </p:spPr>
        <p:txBody>
          <a:bodyPr/>
          <a:lstStyle/>
          <a:p>
            <a:pPr marL="609600" indent="-609600" eaLnBrk="1" hangingPunct="1">
              <a:lnSpc>
                <a:spcPct val="80000"/>
              </a:lnSpc>
              <a:defRPr/>
            </a:pPr>
            <a:r>
              <a:rPr lang="cs-CZ" sz="2400" dirty="0"/>
              <a:t>Navazuje na sekulární feministické hnutí</a:t>
            </a:r>
          </a:p>
          <a:p>
            <a:pPr marL="609600" indent="-609600" eaLnBrk="1" hangingPunct="1">
              <a:lnSpc>
                <a:spcPct val="80000"/>
              </a:lnSpc>
              <a:defRPr/>
            </a:pPr>
            <a:r>
              <a:rPr lang="cs-CZ" sz="2400" dirty="0"/>
              <a:t>Východisko: nespravedlnost vůči ženám i v současném světě, současná společnost je výrazně androgynní a patriarchální (výkonnost a racionalita – typické stránky muže – jsou více společensky ceněny; ženy pracují práce v zaměstnání i doma; mají nižší platy za stejnou práci než muži; v mnoha kulturách jsou i právně znevýhodněny – volební právo, vzdělání; masově rozšířené a neevidované domácí násilí…)</a:t>
            </a:r>
          </a:p>
          <a:p>
            <a:pPr marL="609600" indent="-609600" eaLnBrk="1" hangingPunct="1">
              <a:lnSpc>
                <a:spcPct val="80000"/>
              </a:lnSpc>
              <a:defRPr/>
            </a:pPr>
            <a:r>
              <a:rPr lang="cs-CZ" sz="2400" dirty="0"/>
              <a:t>Počátky feministické biblické kritiky: konec 19. století v evangelickém prostředí USA; prací dvacetičlenné ženské komise vznikl dvousvazkový komentář k důležitým biblickým oddílům o ženách: </a:t>
            </a:r>
            <a:r>
              <a:rPr lang="cs-CZ" sz="2400" i="1" dirty="0" err="1"/>
              <a:t>Woman</a:t>
            </a:r>
            <a:r>
              <a:rPr lang="cs-CZ" sz="2400" i="1" dirty="0"/>
              <a:t>´s Bible, </a:t>
            </a:r>
            <a:r>
              <a:rPr lang="cs-CZ" sz="2400" dirty="0"/>
              <a:t>1895, 1898. Neexistuje „objektivní“ způsob, jak číst Bibli. Důležitým nástrojem poznání se stává vedle rozumu i intuice.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Feministická teologie</a:t>
            </a:r>
            <a:endParaRPr lang="cs-CZ" dirty="0"/>
          </a:p>
        </p:txBody>
      </p:sp>
      <p:sp>
        <p:nvSpPr>
          <p:cNvPr id="3" name="Zástupný symbol pro obsah 2"/>
          <p:cNvSpPr>
            <a:spLocks noGrp="1"/>
          </p:cNvSpPr>
          <p:nvPr>
            <p:ph idx="1"/>
          </p:nvPr>
        </p:nvSpPr>
        <p:spPr/>
        <p:txBody>
          <a:bodyPr/>
          <a:lstStyle/>
          <a:p>
            <a:pPr marL="609600" indent="-609600" eaLnBrk="1" hangingPunct="1">
              <a:lnSpc>
                <a:spcPct val="80000"/>
              </a:lnSpc>
              <a:defRPr/>
            </a:pPr>
            <a:r>
              <a:rPr lang="cs-CZ" sz="2400" dirty="0"/>
              <a:t>Teologický princip: rovnost muže a ženy (i přes patriarchální pojetí SZ), nové hledání tváře Boha, která je otcovská i mateřská, návrat k principu jin – jang.</a:t>
            </a:r>
          </a:p>
          <a:p>
            <a:pPr marL="609600" indent="-609600" eaLnBrk="1" hangingPunct="1">
              <a:lnSpc>
                <a:spcPct val="80000"/>
              </a:lnSpc>
              <a:defRPr/>
            </a:pPr>
            <a:r>
              <a:rPr lang="cs-CZ" sz="2400" dirty="0"/>
              <a:t>Specificky církevní problém: postavení ženy v církvi, nerovnost zvláště v katolickém pojetí (nemožnost účasti na svěcení i na mocenských pozicích – příklad protestu u nás: Ludmila Javorová). </a:t>
            </a:r>
          </a:p>
          <a:p>
            <a:pPr marL="609600" indent="-609600" eaLnBrk="1" hangingPunct="1">
              <a:lnSpc>
                <a:spcPct val="80000"/>
              </a:lnSpc>
              <a:defRPr/>
            </a:pPr>
            <a:r>
              <a:rPr lang="cs-CZ" sz="2400" dirty="0"/>
              <a:t>1956 – 1965 začaly protestantské církve připouštět ženy k církevním úřadům, v katolické církvi teoretické zrovnoprávnění ženy po koncilu (JP II. </a:t>
            </a:r>
            <a:r>
              <a:rPr lang="cs-CZ" sz="2400" i="1" dirty="0" err="1"/>
              <a:t>Mulieris</a:t>
            </a:r>
            <a:r>
              <a:rPr lang="cs-CZ" sz="2400" i="1" dirty="0"/>
              <a:t> </a:t>
            </a:r>
            <a:r>
              <a:rPr lang="cs-CZ" sz="2400" i="1" dirty="0" err="1"/>
              <a:t>dignitatem</a:t>
            </a:r>
            <a:r>
              <a:rPr lang="cs-CZ" sz="2400" i="1" dirty="0"/>
              <a:t> – </a:t>
            </a:r>
            <a:r>
              <a:rPr lang="cs-CZ" sz="2400" dirty="0"/>
              <a:t>nedosahuje úrovně současného teologického myšlení, spíše konzervativní, přiznává ženě hodnotu a specifické místo ve společnosti), v současnosti diskuse o diakonátu žen. </a:t>
            </a:r>
          </a:p>
          <a:p>
            <a:endParaRPr lang="cs-CZ" sz="2400" dirty="0"/>
          </a:p>
        </p:txBody>
      </p:sp>
      <p:sp>
        <p:nvSpPr>
          <p:cNvPr id="4" name="Zástupný symbol pro datum 3"/>
          <p:cNvSpPr>
            <a:spLocks noGrp="1"/>
          </p:cNvSpPr>
          <p:nvPr>
            <p:ph type="dt" sz="half" idx="10"/>
          </p:nvPr>
        </p:nvSpPr>
        <p:spPr/>
        <p:txBody>
          <a:bodyPr/>
          <a:lstStyle/>
          <a:p>
            <a:pPr>
              <a:defRPr/>
            </a:pPr>
            <a:r>
              <a:rPr lang="cs-CZ"/>
              <a:t>3</a:t>
            </a:r>
          </a:p>
        </p:txBody>
      </p:sp>
      <p:sp>
        <p:nvSpPr>
          <p:cNvPr id="5" name="Zástupný symbol pro zápatí 4"/>
          <p:cNvSpPr>
            <a:spLocks noGrp="1"/>
          </p:cNvSpPr>
          <p:nvPr>
            <p:ph type="ftr" sz="quarter" idx="11"/>
          </p:nvPr>
        </p:nvSpPr>
        <p:spPr/>
        <p:txBody>
          <a:bodyPr/>
          <a:lstStyle/>
          <a:p>
            <a:pPr>
              <a:defRPr/>
            </a:pPr>
            <a:r>
              <a:rPr lang="cs-CZ"/>
              <a:t>Křesťanská sociální etika. M. Martinek Jabok 2021</a:t>
            </a:r>
          </a:p>
        </p:txBody>
      </p:sp>
      <p:sp>
        <p:nvSpPr>
          <p:cNvPr id="6" name="Zástupný symbol pro číslo snímku 5"/>
          <p:cNvSpPr>
            <a:spLocks noGrp="1"/>
          </p:cNvSpPr>
          <p:nvPr>
            <p:ph type="sldNum" sz="quarter" idx="12"/>
          </p:nvPr>
        </p:nvSpPr>
        <p:spPr/>
        <p:txBody>
          <a:bodyPr/>
          <a:lstStyle/>
          <a:p>
            <a:pPr>
              <a:defRPr/>
            </a:pPr>
            <a:fld id="{E798FCBB-DD28-42BA-8458-E32AF73A40B7}" type="slidenum">
              <a:rPr lang="cs-CZ" smtClean="0"/>
              <a:pPr>
                <a:defRPr/>
              </a:pPr>
              <a:t>28</a:t>
            </a:fld>
            <a:endParaRPr lang="cs-CZ"/>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datum 4"/>
          <p:cNvSpPr>
            <a:spLocks noGrp="1"/>
          </p:cNvSpPr>
          <p:nvPr>
            <p:ph type="dt" sz="quarter" idx="10"/>
          </p:nvPr>
        </p:nvSpPr>
        <p:spPr>
          <a:noFill/>
        </p:spPr>
        <p:txBody>
          <a:bodyPr/>
          <a:lstStyle/>
          <a:p>
            <a:r>
              <a:rPr lang="cs-CZ"/>
              <a:t>3</a:t>
            </a:r>
          </a:p>
        </p:txBody>
      </p:sp>
      <p:sp>
        <p:nvSpPr>
          <p:cNvPr id="21507" name="Zástupný symbol pro zápatí 5"/>
          <p:cNvSpPr>
            <a:spLocks noGrp="1"/>
          </p:cNvSpPr>
          <p:nvPr>
            <p:ph type="ftr" sz="quarter" idx="11"/>
          </p:nvPr>
        </p:nvSpPr>
        <p:spPr>
          <a:noFill/>
        </p:spPr>
        <p:txBody>
          <a:bodyPr/>
          <a:lstStyle/>
          <a:p>
            <a:r>
              <a:rPr lang="cs-CZ"/>
              <a:t>Křesťanská sociální etika. M. Martinek Jabok 2021</a:t>
            </a:r>
          </a:p>
        </p:txBody>
      </p:sp>
      <p:sp>
        <p:nvSpPr>
          <p:cNvPr id="21508" name="Zástupný symbol pro číslo snímku 6"/>
          <p:cNvSpPr>
            <a:spLocks noGrp="1"/>
          </p:cNvSpPr>
          <p:nvPr>
            <p:ph type="sldNum" sz="quarter" idx="12"/>
          </p:nvPr>
        </p:nvSpPr>
        <p:spPr>
          <a:noFill/>
        </p:spPr>
        <p:txBody>
          <a:bodyPr/>
          <a:lstStyle/>
          <a:p>
            <a:fld id="{E4D68329-B67C-4FB8-9325-17DE1E024C3C}" type="slidenum">
              <a:rPr lang="cs-CZ" smtClean="0"/>
              <a:pPr/>
              <a:t>29</a:t>
            </a:fld>
            <a:endParaRPr lang="cs-CZ"/>
          </a:p>
        </p:txBody>
      </p:sp>
      <p:sp>
        <p:nvSpPr>
          <p:cNvPr id="18434" name="Rectangle 2"/>
          <p:cNvSpPr>
            <a:spLocks noGrp="1" noChangeArrowheads="1"/>
          </p:cNvSpPr>
          <p:nvPr>
            <p:ph type="title"/>
          </p:nvPr>
        </p:nvSpPr>
        <p:spPr>
          <a:xfrm>
            <a:off x="457200" y="277813"/>
            <a:ext cx="4043363" cy="847725"/>
          </a:xfrm>
        </p:spPr>
        <p:txBody>
          <a:bodyPr/>
          <a:lstStyle/>
          <a:p>
            <a:pPr eaLnBrk="1" hangingPunct="1">
              <a:defRPr/>
            </a:pPr>
            <a:r>
              <a:rPr lang="cs-CZ" sz="4000" b="1"/>
              <a:t>Černá teologie</a:t>
            </a:r>
          </a:p>
        </p:txBody>
      </p:sp>
      <p:sp>
        <p:nvSpPr>
          <p:cNvPr id="18437" name="Rectangle 5"/>
          <p:cNvSpPr>
            <a:spLocks noGrp="1" noChangeArrowheads="1"/>
          </p:cNvSpPr>
          <p:nvPr>
            <p:ph type="body" sz="half" idx="1"/>
          </p:nvPr>
        </p:nvSpPr>
        <p:spPr>
          <a:xfrm>
            <a:off x="457200" y="1268413"/>
            <a:ext cx="4038600" cy="1584325"/>
          </a:xfrm>
        </p:spPr>
        <p:txBody>
          <a:bodyPr/>
          <a:lstStyle/>
          <a:p>
            <a:pPr eaLnBrk="1" hangingPunct="1">
              <a:lnSpc>
                <a:spcPct val="80000"/>
              </a:lnSpc>
              <a:defRPr/>
            </a:pPr>
            <a:r>
              <a:rPr lang="cs-CZ" sz="2000"/>
              <a:t>Teologie černého lidu, který žije v situaci segregace a omezení v rasistické bílé společnosti (USA, Karibská oblast, jižní Afrika).</a:t>
            </a:r>
          </a:p>
          <a:p>
            <a:pPr eaLnBrk="1" hangingPunct="1">
              <a:lnSpc>
                <a:spcPct val="80000"/>
              </a:lnSpc>
              <a:defRPr/>
            </a:pPr>
            <a:endParaRPr lang="cs-CZ" sz="2000"/>
          </a:p>
        </p:txBody>
      </p:sp>
      <p:sp>
        <p:nvSpPr>
          <p:cNvPr id="18435" name="Rectangle 3"/>
          <p:cNvSpPr>
            <a:spLocks noGrp="1" noChangeArrowheads="1"/>
          </p:cNvSpPr>
          <p:nvPr>
            <p:ph type="body" sz="half" idx="2"/>
          </p:nvPr>
        </p:nvSpPr>
        <p:spPr>
          <a:xfrm>
            <a:off x="4427538" y="260350"/>
            <a:ext cx="4537075" cy="6048375"/>
          </a:xfrm>
        </p:spPr>
        <p:txBody>
          <a:bodyPr/>
          <a:lstStyle/>
          <a:p>
            <a:pPr eaLnBrk="1" hangingPunct="1">
              <a:lnSpc>
                <a:spcPct val="80000"/>
              </a:lnSpc>
              <a:defRPr/>
            </a:pPr>
            <a:r>
              <a:rPr lang="cs-CZ" sz="2000"/>
              <a:t>Historické souvislosti: v letech 1450-1870 bylo do Ameriky přivezeno z Afriky téměř 10 milionů černých otroků, v současnosti žije v USA více než 30 mil. černochů (10% obyvatelstva). Otroctví zrušeno 1863, pak období rasové segregace, plná občanská práva od r. 1964, po deseti letech občanských protestů vedených pastorem Martinem Lutherem Kingem (zavražděn 1968). Segregační myšlení však přetrvává dodnes. </a:t>
            </a:r>
          </a:p>
          <a:p>
            <a:pPr eaLnBrk="1" hangingPunct="1">
              <a:lnSpc>
                <a:spcPct val="80000"/>
              </a:lnSpc>
              <a:defRPr/>
            </a:pPr>
            <a:r>
              <a:rPr lang="cs-CZ" sz="2000"/>
              <a:t>Vznik černé teologie 1969: James Cone - </a:t>
            </a:r>
            <a:r>
              <a:rPr lang="cs-CZ" sz="2000" i="1"/>
              <a:t>Černá teologie a černá moc;</a:t>
            </a:r>
            <a:r>
              <a:rPr lang="cs-CZ" sz="2000"/>
              <a:t> oficiální prohlášení na schůzi Národního výboru černých duchovních (NCBC) v Atlantě.</a:t>
            </a:r>
          </a:p>
          <a:p>
            <a:pPr eaLnBrk="1" hangingPunct="1">
              <a:lnSpc>
                <a:spcPct val="80000"/>
              </a:lnSpc>
              <a:defRPr/>
            </a:pPr>
            <a:r>
              <a:rPr lang="cs-CZ" sz="2000"/>
              <a:t>Ústřední teze: Bůh je černý – nerozlišuje lidi podle barvy, naopak se ztotožňuje s postavením utlačovaných (analogie „opce pro chudé“ z teologie osvobození).</a:t>
            </a:r>
          </a:p>
        </p:txBody>
      </p:sp>
      <p:pic>
        <p:nvPicPr>
          <p:cNvPr id="21512" name="Picture 4"/>
          <p:cNvPicPr>
            <a:picLocks noGrp="1" noChangeAspect="1" noChangeArrowheads="1"/>
          </p:cNvPicPr>
          <p:nvPr>
            <p:ph sz="half" idx="4294967295"/>
          </p:nvPr>
        </p:nvPicPr>
        <p:blipFill>
          <a:blip r:embed="rId2" cstate="print"/>
          <a:srcRect/>
          <a:stretch>
            <a:fillRect/>
          </a:stretch>
        </p:blipFill>
        <p:spPr>
          <a:xfrm>
            <a:off x="0" y="2820988"/>
            <a:ext cx="4356100" cy="3336925"/>
          </a:xfrm>
          <a:noFill/>
          <a:ln>
            <a:solidFill>
              <a:schemeClr val="tx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datum 4"/>
          <p:cNvSpPr>
            <a:spLocks noGrp="1"/>
          </p:cNvSpPr>
          <p:nvPr>
            <p:ph type="dt" sz="quarter" idx="10"/>
          </p:nvPr>
        </p:nvSpPr>
        <p:spPr>
          <a:noFill/>
        </p:spPr>
        <p:txBody>
          <a:bodyPr/>
          <a:lstStyle/>
          <a:p>
            <a:r>
              <a:rPr lang="cs-CZ" smtClean="0"/>
              <a:t>6</a:t>
            </a:r>
          </a:p>
        </p:txBody>
      </p:sp>
      <p:sp>
        <p:nvSpPr>
          <p:cNvPr id="21507" name="Zástupný symbol pro zápatí 5"/>
          <p:cNvSpPr>
            <a:spLocks noGrp="1"/>
          </p:cNvSpPr>
          <p:nvPr>
            <p:ph type="ftr" sz="quarter" idx="11"/>
          </p:nvPr>
        </p:nvSpPr>
        <p:spPr>
          <a:noFill/>
        </p:spPr>
        <p:txBody>
          <a:bodyPr/>
          <a:lstStyle/>
          <a:p>
            <a:r>
              <a:rPr lang="cs-CZ" smtClean="0"/>
              <a:t>Křesťanská sociální etika. M. Martinek.  Jabok 2019</a:t>
            </a:r>
          </a:p>
        </p:txBody>
      </p:sp>
      <p:sp>
        <p:nvSpPr>
          <p:cNvPr id="21508" name="Zástupný symbol pro číslo snímku 6"/>
          <p:cNvSpPr>
            <a:spLocks noGrp="1"/>
          </p:cNvSpPr>
          <p:nvPr>
            <p:ph type="sldNum" sz="quarter" idx="12"/>
          </p:nvPr>
        </p:nvSpPr>
        <p:spPr>
          <a:noFill/>
        </p:spPr>
        <p:txBody>
          <a:bodyPr/>
          <a:lstStyle/>
          <a:p>
            <a:fld id="{D0E1B73A-B034-4A18-8E16-551132D812B5}" type="slidenum">
              <a:rPr lang="cs-CZ" smtClean="0"/>
              <a:pPr/>
              <a:t>3</a:t>
            </a:fld>
            <a:endParaRPr lang="cs-CZ" smtClean="0"/>
          </a:p>
        </p:txBody>
      </p:sp>
      <p:sp>
        <p:nvSpPr>
          <p:cNvPr id="21509" name="Rectangle 4"/>
          <p:cNvSpPr>
            <a:spLocks noGrp="1" noChangeArrowheads="1"/>
          </p:cNvSpPr>
          <p:nvPr>
            <p:ph type="title"/>
          </p:nvPr>
        </p:nvSpPr>
        <p:spPr>
          <a:xfrm>
            <a:off x="0" y="0"/>
            <a:ext cx="4284663" cy="1557338"/>
          </a:xfrm>
          <a:solidFill>
            <a:schemeClr val="hlink"/>
          </a:solidFill>
        </p:spPr>
        <p:txBody>
          <a:bodyPr/>
          <a:lstStyle/>
          <a:p>
            <a:pPr eaLnBrk="1" hangingPunct="1"/>
            <a:r>
              <a:rPr lang="cs-CZ" sz="4000" b="1" dirty="0" err="1" smtClean="0">
                <a:solidFill>
                  <a:schemeClr val="tx2">
                    <a:lumMod val="25000"/>
                  </a:schemeClr>
                </a:solidFill>
                <a:effectLst/>
              </a:rPr>
              <a:t>Pacem</a:t>
            </a:r>
            <a:r>
              <a:rPr lang="cs-CZ" sz="4000" b="1" dirty="0" smtClean="0">
                <a:solidFill>
                  <a:schemeClr val="tx2">
                    <a:lumMod val="25000"/>
                  </a:schemeClr>
                </a:solidFill>
                <a:effectLst/>
              </a:rPr>
              <a:t> in </a:t>
            </a:r>
            <a:r>
              <a:rPr lang="cs-CZ" sz="4000" b="1" dirty="0" err="1" smtClean="0">
                <a:solidFill>
                  <a:schemeClr val="tx2">
                    <a:lumMod val="25000"/>
                  </a:schemeClr>
                </a:solidFill>
                <a:effectLst/>
              </a:rPr>
              <a:t>terris</a:t>
            </a:r>
            <a:r>
              <a:rPr lang="cs-CZ" sz="4000" b="1" dirty="0" smtClean="0">
                <a:solidFill>
                  <a:schemeClr val="tx2">
                    <a:lumMod val="25000"/>
                  </a:schemeClr>
                </a:solidFill>
                <a:effectLst/>
              </a:rPr>
              <a:t> (1963)</a:t>
            </a:r>
          </a:p>
        </p:txBody>
      </p:sp>
      <p:sp>
        <p:nvSpPr>
          <p:cNvPr id="51205" name="Rectangle 5"/>
          <p:cNvSpPr>
            <a:spLocks noGrp="1" noChangeArrowheads="1"/>
          </p:cNvSpPr>
          <p:nvPr>
            <p:ph type="body" sz="half" idx="1"/>
          </p:nvPr>
        </p:nvSpPr>
        <p:spPr>
          <a:xfrm>
            <a:off x="0" y="1600200"/>
            <a:ext cx="4284663" cy="5257800"/>
          </a:xfrm>
          <a:solidFill>
            <a:schemeClr val="hlink"/>
          </a:solidFill>
        </p:spPr>
        <p:txBody>
          <a:bodyPr/>
          <a:lstStyle/>
          <a:p>
            <a:pPr eaLnBrk="1" hangingPunct="1">
              <a:defRPr/>
            </a:pPr>
            <a:endParaRPr lang="cs-CZ" sz="2400" b="1" dirty="0" smtClean="0">
              <a:solidFill>
                <a:schemeClr val="tx2">
                  <a:lumMod val="25000"/>
                </a:schemeClr>
              </a:solidFill>
            </a:endParaRPr>
          </a:p>
          <a:p>
            <a:pPr eaLnBrk="1" hangingPunct="1">
              <a:defRPr/>
            </a:pPr>
            <a:r>
              <a:rPr lang="cs-CZ" sz="2400" dirty="0" smtClean="0">
                <a:solidFill>
                  <a:schemeClr val="tx2">
                    <a:lumMod val="25000"/>
                  </a:schemeClr>
                </a:solidFill>
                <a:effectLst/>
              </a:rPr>
              <a:t>První monotematická sociální encyklika - o otázce světového míru v době jeho vážného ohrožení: stavba berlínské zdi, kubánská krize.</a:t>
            </a:r>
          </a:p>
          <a:p>
            <a:pPr eaLnBrk="1" hangingPunct="1">
              <a:defRPr/>
            </a:pPr>
            <a:r>
              <a:rPr lang="cs-CZ" sz="2400" dirty="0" smtClean="0">
                <a:solidFill>
                  <a:schemeClr val="tx2">
                    <a:lumMod val="25000"/>
                  </a:schemeClr>
                </a:solidFill>
                <a:effectLst/>
              </a:rPr>
              <a:t>Základní lidská práva (VDLP) musí být uplatňována na úrovni zákonodárství uvnitř států i v jejich vzájemných vztazích</a:t>
            </a:r>
          </a:p>
        </p:txBody>
      </p:sp>
      <p:pic>
        <p:nvPicPr>
          <p:cNvPr id="21511" name="Picture 6"/>
          <p:cNvPicPr>
            <a:picLocks noGrp="1" noChangeAspect="1" noChangeArrowheads="1"/>
          </p:cNvPicPr>
          <p:nvPr>
            <p:ph sz="half" idx="2"/>
          </p:nvPr>
        </p:nvPicPr>
        <p:blipFill>
          <a:blip r:embed="rId2" cstate="print"/>
          <a:srcRect/>
          <a:stretch>
            <a:fillRect/>
          </a:stretch>
        </p:blipFill>
        <p:spPr>
          <a:xfrm>
            <a:off x="4416425" y="0"/>
            <a:ext cx="4776788" cy="6858000"/>
          </a:xfrm>
          <a:noFill/>
          <a:ln>
            <a:solidFill>
              <a:schemeClr val="tx1"/>
            </a:solid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datum 3"/>
          <p:cNvSpPr>
            <a:spLocks noGrp="1"/>
          </p:cNvSpPr>
          <p:nvPr>
            <p:ph type="dt" sz="quarter" idx="10"/>
          </p:nvPr>
        </p:nvSpPr>
        <p:spPr>
          <a:noFill/>
        </p:spPr>
        <p:txBody>
          <a:bodyPr/>
          <a:lstStyle/>
          <a:p>
            <a:r>
              <a:rPr lang="cs-CZ"/>
              <a:t>3</a:t>
            </a:r>
          </a:p>
        </p:txBody>
      </p:sp>
      <p:sp>
        <p:nvSpPr>
          <p:cNvPr id="22531" name="Zástupný symbol pro zápatí 4"/>
          <p:cNvSpPr>
            <a:spLocks noGrp="1"/>
          </p:cNvSpPr>
          <p:nvPr>
            <p:ph type="ftr" sz="quarter" idx="11"/>
          </p:nvPr>
        </p:nvSpPr>
        <p:spPr>
          <a:noFill/>
        </p:spPr>
        <p:txBody>
          <a:bodyPr/>
          <a:lstStyle/>
          <a:p>
            <a:r>
              <a:rPr lang="cs-CZ"/>
              <a:t>Křesťanská sociální etika. M. Martinek Jabok 2021</a:t>
            </a:r>
          </a:p>
        </p:txBody>
      </p:sp>
      <p:sp>
        <p:nvSpPr>
          <p:cNvPr id="22532" name="Zástupný symbol pro číslo snímku 5"/>
          <p:cNvSpPr>
            <a:spLocks noGrp="1"/>
          </p:cNvSpPr>
          <p:nvPr>
            <p:ph type="sldNum" sz="quarter" idx="12"/>
          </p:nvPr>
        </p:nvSpPr>
        <p:spPr>
          <a:noFill/>
        </p:spPr>
        <p:txBody>
          <a:bodyPr/>
          <a:lstStyle/>
          <a:p>
            <a:fld id="{DA4AE39A-1181-4B13-A3ED-FB1A188C0DD7}" type="slidenum">
              <a:rPr lang="cs-CZ" smtClean="0"/>
              <a:pPr/>
              <a:t>30</a:t>
            </a:fld>
            <a:endParaRPr lang="cs-CZ"/>
          </a:p>
        </p:txBody>
      </p:sp>
      <p:sp>
        <p:nvSpPr>
          <p:cNvPr id="17410" name="Rectangle 2"/>
          <p:cNvSpPr>
            <a:spLocks noGrp="1" noChangeArrowheads="1"/>
          </p:cNvSpPr>
          <p:nvPr>
            <p:ph type="title"/>
          </p:nvPr>
        </p:nvSpPr>
        <p:spPr/>
        <p:txBody>
          <a:bodyPr/>
          <a:lstStyle/>
          <a:p>
            <a:pPr eaLnBrk="1" hangingPunct="1">
              <a:defRPr/>
            </a:pPr>
            <a:r>
              <a:rPr lang="cs-CZ" b="1"/>
              <a:t>Ekologická teologie</a:t>
            </a:r>
          </a:p>
        </p:txBody>
      </p:sp>
      <p:sp>
        <p:nvSpPr>
          <p:cNvPr id="17411" name="Rectangle 3"/>
          <p:cNvSpPr>
            <a:spLocks noGrp="1" noChangeArrowheads="1"/>
          </p:cNvSpPr>
          <p:nvPr>
            <p:ph type="body" idx="1"/>
          </p:nvPr>
        </p:nvSpPr>
        <p:spPr>
          <a:xfrm>
            <a:off x="457200" y="1484784"/>
            <a:ext cx="8229600" cy="4646141"/>
          </a:xfrm>
        </p:spPr>
        <p:txBody>
          <a:bodyPr/>
          <a:lstStyle/>
          <a:p>
            <a:pPr marL="609600" indent="-609600" eaLnBrk="1" hangingPunct="1">
              <a:lnSpc>
                <a:spcPct val="80000"/>
              </a:lnSpc>
              <a:defRPr/>
            </a:pPr>
            <a:r>
              <a:rPr lang="cs-CZ" sz="2000" dirty="0"/>
              <a:t>Navazuje na sekulární ekologické hnutí</a:t>
            </a:r>
          </a:p>
          <a:p>
            <a:pPr marL="609600" indent="-609600" eaLnBrk="1" hangingPunct="1">
              <a:lnSpc>
                <a:spcPct val="80000"/>
              </a:lnSpc>
              <a:defRPr/>
            </a:pPr>
            <a:r>
              <a:rPr lang="cs-CZ" sz="2000" dirty="0"/>
              <a:t>Východisko: ničení přírody jako globální problém.</a:t>
            </a:r>
          </a:p>
          <a:p>
            <a:pPr marL="609600" indent="-609600" eaLnBrk="1" hangingPunct="1">
              <a:lnSpc>
                <a:spcPct val="80000"/>
              </a:lnSpc>
              <a:defRPr/>
            </a:pPr>
            <a:r>
              <a:rPr lang="cs-CZ" sz="2000" dirty="0"/>
              <a:t>Teologický princip: proti dosavadnímu „Podmaňte si zemi“ (nepřímý důvod ničení přírody ze strany křesťanské kultury) nastupuje úcta ke stvoření, jehož autorem je Bůh (stejně tak podložená Biblí). Ten je zároveň mimo přírodu (transcendence) i uvnitř, jako duch, který všechno oživuje (imanence) = </a:t>
            </a:r>
            <a:r>
              <a:rPr lang="cs-CZ" sz="2000" dirty="0" err="1"/>
              <a:t>panenteismus</a:t>
            </a:r>
            <a:r>
              <a:rPr lang="cs-CZ" sz="2000" dirty="0"/>
              <a:t>. </a:t>
            </a:r>
          </a:p>
          <a:p>
            <a:pPr marL="609600" indent="-609600" eaLnBrk="1" hangingPunct="1">
              <a:lnSpc>
                <a:spcPct val="80000"/>
              </a:lnSpc>
              <a:defRPr/>
            </a:pPr>
            <a:r>
              <a:rPr lang="cs-CZ" sz="2000" dirty="0"/>
              <a:t>Vztah člověka k ostatním přírodním bytostem (rostlinám, živočichům) se stává vztahem dvou subjektů, nikoli subjektu k objektu, jak to bylo dosud chápáno. To je odstup od hierarchického chápání přírody (Bůh – člověk – živá – neživá) k síťovému (vzájemná závislost). </a:t>
            </a:r>
          </a:p>
          <a:p>
            <a:pPr marL="609600" indent="-609600" eaLnBrk="1" hangingPunct="1">
              <a:lnSpc>
                <a:spcPct val="80000"/>
              </a:lnSpc>
              <a:defRPr/>
            </a:pPr>
            <a:r>
              <a:rPr lang="cs-CZ" sz="2000" dirty="0"/>
              <a:t>J </a:t>
            </a:r>
            <a:r>
              <a:rPr lang="cs-CZ" sz="2000" dirty="0" err="1"/>
              <a:t>Moltmann</a:t>
            </a:r>
            <a:r>
              <a:rPr lang="cs-CZ" sz="2000" dirty="0"/>
              <a:t>: </a:t>
            </a:r>
            <a:r>
              <a:rPr lang="cs-CZ" sz="2000" i="1" dirty="0"/>
              <a:t>Bůh ve stvoření</a:t>
            </a:r>
            <a:r>
              <a:rPr lang="cs-CZ" sz="2000" dirty="0"/>
              <a:t> (1985); zmínky v mnoha dokumentech, zatím však žádná samostatná encyklika ani synod na </a:t>
            </a:r>
            <a:r>
              <a:rPr lang="cs-CZ" sz="2000" dirty="0" err="1"/>
              <a:t>celocírkevní</a:t>
            </a:r>
            <a:r>
              <a:rPr lang="cs-CZ" sz="2000" dirty="0"/>
              <a:t> úrovni. </a:t>
            </a:r>
          </a:p>
          <a:p>
            <a:pPr marL="609600" indent="-609600" eaLnBrk="1" hangingPunct="1">
              <a:lnSpc>
                <a:spcPct val="80000"/>
              </a:lnSpc>
              <a:defRPr/>
            </a:pPr>
            <a:r>
              <a:rPr lang="cs-CZ" sz="2000" dirty="0"/>
              <a:t>Papež František: </a:t>
            </a:r>
            <a:r>
              <a:rPr lang="cs-CZ" sz="2000" dirty="0" err="1"/>
              <a:t>Laudato</a:t>
            </a:r>
            <a:r>
              <a:rPr lang="cs-CZ" sz="2000" dirty="0"/>
              <a:t> si (2017)</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774923"/>
          </a:xfrm>
        </p:spPr>
        <p:txBody>
          <a:bodyPr/>
          <a:lstStyle/>
          <a:p>
            <a:r>
              <a:rPr lang="cs-CZ" dirty="0" err="1"/>
              <a:t>Laudato</a:t>
            </a:r>
            <a:r>
              <a:rPr lang="cs-CZ" dirty="0"/>
              <a:t> si (2015)</a:t>
            </a:r>
          </a:p>
        </p:txBody>
      </p:sp>
      <p:sp>
        <p:nvSpPr>
          <p:cNvPr id="3" name="Zástupný symbol pro obsah 2"/>
          <p:cNvSpPr>
            <a:spLocks noGrp="1"/>
          </p:cNvSpPr>
          <p:nvPr>
            <p:ph idx="1"/>
          </p:nvPr>
        </p:nvSpPr>
        <p:spPr>
          <a:xfrm>
            <a:off x="457200" y="1052736"/>
            <a:ext cx="8229600" cy="5184576"/>
          </a:xfrm>
        </p:spPr>
        <p:txBody>
          <a:bodyPr/>
          <a:lstStyle/>
          <a:p>
            <a:r>
              <a:rPr lang="cs-CZ" sz="2000" dirty="0"/>
              <a:t>Klíčovým tématem encykliky je otázka: „Jaký svět chceme zanechat těm, kteří přijdou po nás, dětem, které právě vyrůstají?“</a:t>
            </a:r>
          </a:p>
          <a:p>
            <a:r>
              <a:rPr lang="cs-CZ" sz="2000" dirty="0"/>
              <a:t>Podle papeže Františka však tuto otázku nelze řešit izolovaně, pouze v rámci životního prostředí. Papež upozorňuje, že se musíme ptát, co je smyslem života na zemi, jaké jsou hodnoty a základy společenského života, co je cílem naší práce a veškerého našeho úsilí.</a:t>
            </a:r>
          </a:p>
          <a:p>
            <a:r>
              <a:rPr lang="cs-CZ" sz="2000" dirty="0"/>
              <a:t>Pokud se totiž nebudeme zabývat těmito hlubšími problémy, nepovede naše starost o ekologii k žádným významným výsledkům. Proto papež vybízí nejen věřící, ale též všechny obyvatele naší planety k ekologické konverzi a předkládá ve svém textu tzv. integrální ekologii, která se nezabývá pouze environmentálními problémy, ale řeší také hluboce lidské a sociální otázky.</a:t>
            </a:r>
          </a:p>
          <a:p>
            <a:r>
              <a:rPr lang="cs-CZ" sz="2000" dirty="0"/>
              <a:t>Celá encyklika, která je významným příspěvkem k dosavadní sociální nauce církve, je prodchnuta nadějí: „Lidstvo je stále schopné společně pracovat na budování našeho společného domova“.</a:t>
            </a:r>
          </a:p>
        </p:txBody>
      </p:sp>
      <p:sp>
        <p:nvSpPr>
          <p:cNvPr id="4" name="Zástupný symbol pro datum 3"/>
          <p:cNvSpPr>
            <a:spLocks noGrp="1"/>
          </p:cNvSpPr>
          <p:nvPr>
            <p:ph type="dt" sz="half" idx="10"/>
          </p:nvPr>
        </p:nvSpPr>
        <p:spPr/>
        <p:txBody>
          <a:bodyPr/>
          <a:lstStyle/>
          <a:p>
            <a:pPr>
              <a:defRPr/>
            </a:pPr>
            <a:r>
              <a:rPr lang="cs-CZ"/>
              <a:t>3</a:t>
            </a:r>
          </a:p>
        </p:txBody>
      </p:sp>
      <p:sp>
        <p:nvSpPr>
          <p:cNvPr id="5" name="Zástupný symbol pro zápatí 4"/>
          <p:cNvSpPr>
            <a:spLocks noGrp="1"/>
          </p:cNvSpPr>
          <p:nvPr>
            <p:ph type="ftr" sz="quarter" idx="11"/>
          </p:nvPr>
        </p:nvSpPr>
        <p:spPr/>
        <p:txBody>
          <a:bodyPr/>
          <a:lstStyle/>
          <a:p>
            <a:pPr>
              <a:defRPr/>
            </a:pPr>
            <a:r>
              <a:rPr lang="cs-CZ"/>
              <a:t>Křesťanská sociální etika. M. Martinek Jabok 2021</a:t>
            </a:r>
          </a:p>
        </p:txBody>
      </p:sp>
      <p:sp>
        <p:nvSpPr>
          <p:cNvPr id="6" name="Zástupný symbol pro číslo snímku 5"/>
          <p:cNvSpPr>
            <a:spLocks noGrp="1"/>
          </p:cNvSpPr>
          <p:nvPr>
            <p:ph type="sldNum" sz="quarter" idx="12"/>
          </p:nvPr>
        </p:nvSpPr>
        <p:spPr/>
        <p:txBody>
          <a:bodyPr/>
          <a:lstStyle/>
          <a:p>
            <a:pPr>
              <a:defRPr/>
            </a:pPr>
            <a:fld id="{951210DC-7C65-4A8F-89E1-F859AAF7AF97}" type="slidenum">
              <a:rPr lang="cs-CZ" smtClean="0"/>
              <a:pPr>
                <a:defRPr/>
              </a:pPr>
              <a:t>31</a:t>
            </a:fld>
            <a:endParaRPr lang="cs-CZ"/>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obsah 8"/>
          <p:cNvSpPr>
            <a:spLocks noGrp="1"/>
          </p:cNvSpPr>
          <p:nvPr>
            <p:ph idx="1"/>
          </p:nvPr>
        </p:nvSpPr>
        <p:spPr>
          <a:xfrm>
            <a:off x="457200" y="908721"/>
            <a:ext cx="8229600" cy="4968552"/>
          </a:xfrm>
        </p:spPr>
        <p:txBody>
          <a:bodyPr/>
          <a:lstStyle/>
          <a:p>
            <a:r>
              <a:rPr lang="cs-CZ" sz="2400" i="1" dirty="0" smtClean="0">
                <a:latin typeface="Bookman Old Style" pitchFamily="18" charset="0"/>
              </a:rPr>
              <a:t>Výklad dějin není objektivní. Co když nám Rusové pomáhali v roce 1968 nedostat se do spárů konzumního Západu? Výklad dějin je vždycky subjektivní. Stejně jako výklad současnosti. Na hranicích s Ukrajinou jsou přece nejen ruské, ale v tuto chvíli i americké a další tanky NATO.</a:t>
            </a:r>
          </a:p>
          <a:p>
            <a:endParaRPr lang="cs-CZ" sz="2400" i="1" dirty="0" smtClean="0">
              <a:latin typeface="Bookman Old Style" pitchFamily="18" charset="0"/>
            </a:endParaRPr>
          </a:p>
          <a:p>
            <a:r>
              <a:rPr lang="cs-CZ" sz="2400" i="1" dirty="0" smtClean="0">
                <a:latin typeface="Bookman Old Style" pitchFamily="18" charset="0"/>
              </a:rPr>
              <a:t>Ale myšlenka komunismu, jakkoliv zneužitá, je přece veskrze křesťanská. Západ se svým </a:t>
            </a:r>
            <a:r>
              <a:rPr lang="cs-CZ" sz="2400" i="1" dirty="0" err="1" smtClean="0">
                <a:latin typeface="Bookman Old Style" pitchFamily="18" charset="0"/>
              </a:rPr>
              <a:t>konzumismem</a:t>
            </a:r>
            <a:r>
              <a:rPr lang="cs-CZ" sz="2400" i="1" dirty="0" smtClean="0">
                <a:latin typeface="Bookman Old Style" pitchFamily="18" charset="0"/>
              </a:rPr>
              <a:t> a snahou vykořisťovat proletariát je od Boha stejně daleko jako byrokratické a imperiální tendence tehdejšího socialismu, ne?</a:t>
            </a:r>
            <a:endParaRPr lang="cs-CZ" sz="2400" i="1" dirty="0">
              <a:latin typeface="Bookman Old Style" pitchFamily="18" charset="0"/>
            </a:endParaRPr>
          </a:p>
        </p:txBody>
      </p:sp>
      <p:sp>
        <p:nvSpPr>
          <p:cNvPr id="5" name="Zástupný symbol pro datum 4"/>
          <p:cNvSpPr>
            <a:spLocks noGrp="1"/>
          </p:cNvSpPr>
          <p:nvPr>
            <p:ph type="dt" sz="half" idx="10"/>
          </p:nvPr>
        </p:nvSpPr>
        <p:spPr/>
        <p:txBody>
          <a:bodyPr/>
          <a:lstStyle/>
          <a:p>
            <a:pPr>
              <a:defRPr/>
            </a:pPr>
            <a:r>
              <a:rPr lang="cs-CZ" smtClean="0"/>
              <a:t>3</a:t>
            </a:r>
            <a:endParaRPr lang="cs-CZ"/>
          </a:p>
        </p:txBody>
      </p:sp>
      <p:sp>
        <p:nvSpPr>
          <p:cNvPr id="6" name="Zástupný symbol pro zápatí 5"/>
          <p:cNvSpPr>
            <a:spLocks noGrp="1"/>
          </p:cNvSpPr>
          <p:nvPr>
            <p:ph type="ftr" sz="quarter" idx="11"/>
          </p:nvPr>
        </p:nvSpPr>
        <p:spPr/>
        <p:txBody>
          <a:bodyPr/>
          <a:lstStyle/>
          <a:p>
            <a:pPr>
              <a:defRPr/>
            </a:pPr>
            <a:r>
              <a:rPr lang="cs-CZ" smtClean="0"/>
              <a:t>Křesťanská sociální etika. M. Martinek Jabok 2021</a:t>
            </a:r>
            <a:endParaRPr lang="cs-CZ"/>
          </a:p>
        </p:txBody>
      </p:sp>
      <p:sp>
        <p:nvSpPr>
          <p:cNvPr id="7" name="Zástupný symbol pro číslo snímku 6"/>
          <p:cNvSpPr>
            <a:spLocks noGrp="1"/>
          </p:cNvSpPr>
          <p:nvPr>
            <p:ph type="sldNum" sz="quarter" idx="12"/>
          </p:nvPr>
        </p:nvSpPr>
        <p:spPr/>
        <p:txBody>
          <a:bodyPr/>
          <a:lstStyle/>
          <a:p>
            <a:pPr>
              <a:defRPr/>
            </a:pPr>
            <a:fld id="{5DC252DD-CF87-47F1-BD39-0A6D8A479C20}" type="slidenum">
              <a:rPr lang="cs-CZ" smtClean="0"/>
              <a:pPr>
                <a:defRPr/>
              </a:pPr>
              <a:t>4</a:t>
            </a:fld>
            <a:endParaRPr lang="cs-CZ"/>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332656"/>
            <a:ext cx="3312368" cy="5942285"/>
          </a:xfrm>
        </p:spPr>
        <p:txBody>
          <a:bodyPr/>
          <a:lstStyle/>
          <a:p>
            <a:pPr marL="0" indent="0">
              <a:buNone/>
            </a:pPr>
            <a:r>
              <a:rPr lang="cs-CZ" sz="1400" dirty="0" smtClean="0"/>
              <a:t>Rusko rozmístilo kolem hranic Ukrajiny přes 140 tisíc vojáků, mezitím probíhá vojenské cvičení v Bělorusku a na Černém moři. Ukrajina je de facto obklíčena ze tří stran: severu, východu a jihu. Moskva oficiálně chce, aby se vzdala usilování o členství v NATO a aby západní státy přestaly vyzbrojovat její armádu.</a:t>
            </a:r>
          </a:p>
          <a:p>
            <a:pPr marL="0" indent="0">
              <a:buNone/>
            </a:pPr>
            <a:endParaRPr lang="cs-CZ" sz="1400" dirty="0" smtClean="0"/>
          </a:p>
          <a:p>
            <a:pPr marL="0" indent="0">
              <a:buNone/>
            </a:pPr>
            <a:r>
              <a:rPr lang="cs-CZ" sz="1400" dirty="0" smtClean="0"/>
              <a:t>"Putin přiložil k čelu Ukrajinců pistoli. A přes ně zkouší dosáhnout ústupků Západu. Nemyslím si, že mu jde jenom o Ukrajinu nebo že by mu stačilo, kdyby Ukrajina řekla, že nevstoupí do NATO. On by se asi nezastavil, určitě by přišel i požadavek, ať se stáhnou některé zbraně z Pobaltí, protože z Pobaltí je to kousek do Petrohradu. Ukrajina je myslím pro Putina jen začátek dlouhého příběhu," říká politolog Emil </a:t>
            </a:r>
            <a:r>
              <a:rPr lang="cs-CZ" sz="1400" dirty="0" err="1" smtClean="0"/>
              <a:t>Aslan</a:t>
            </a:r>
            <a:r>
              <a:rPr lang="cs-CZ" sz="1400" dirty="0" smtClean="0"/>
              <a:t>, který působí v Institutu politologických studií na Fakultě sociálních věd Univerzity Karlovy a je autorem bezpečnostních analýz pro NATO i česká ministerstva zahraničí a obrany.</a:t>
            </a:r>
            <a:endParaRPr lang="cs-CZ" sz="1400" dirty="0"/>
          </a:p>
        </p:txBody>
      </p:sp>
      <p:sp>
        <p:nvSpPr>
          <p:cNvPr id="4" name="Zástupný symbol pro datum 3"/>
          <p:cNvSpPr>
            <a:spLocks noGrp="1"/>
          </p:cNvSpPr>
          <p:nvPr>
            <p:ph type="dt" sz="half" idx="10"/>
          </p:nvPr>
        </p:nvSpPr>
        <p:spPr/>
        <p:txBody>
          <a:bodyPr/>
          <a:lstStyle/>
          <a:p>
            <a:pPr>
              <a:defRPr/>
            </a:pPr>
            <a:r>
              <a:rPr lang="cs-CZ" smtClean="0"/>
              <a:t>3</a:t>
            </a:r>
            <a:endParaRPr lang="cs-CZ"/>
          </a:p>
        </p:txBody>
      </p:sp>
      <p:sp>
        <p:nvSpPr>
          <p:cNvPr id="5" name="Zástupný symbol pro zápatí 4"/>
          <p:cNvSpPr>
            <a:spLocks noGrp="1"/>
          </p:cNvSpPr>
          <p:nvPr>
            <p:ph type="ftr" sz="quarter" idx="11"/>
          </p:nvPr>
        </p:nvSpPr>
        <p:spPr/>
        <p:txBody>
          <a:bodyPr/>
          <a:lstStyle/>
          <a:p>
            <a:pPr>
              <a:defRPr/>
            </a:pPr>
            <a:r>
              <a:rPr lang="cs-CZ" smtClean="0"/>
              <a:t>Křesťanská sociální etika. M. Martinek Jabok 2021</a:t>
            </a:r>
            <a:endParaRPr lang="cs-CZ"/>
          </a:p>
        </p:txBody>
      </p:sp>
      <p:sp>
        <p:nvSpPr>
          <p:cNvPr id="6" name="Zástupný symbol pro číslo snímku 5"/>
          <p:cNvSpPr>
            <a:spLocks noGrp="1"/>
          </p:cNvSpPr>
          <p:nvPr>
            <p:ph type="sldNum" sz="quarter" idx="12"/>
          </p:nvPr>
        </p:nvSpPr>
        <p:spPr/>
        <p:txBody>
          <a:bodyPr/>
          <a:lstStyle/>
          <a:p>
            <a:pPr>
              <a:defRPr/>
            </a:pPr>
            <a:fld id="{E798FCBB-DD28-42BA-8458-E32AF73A40B7}" type="slidenum">
              <a:rPr lang="cs-CZ" smtClean="0"/>
              <a:pPr>
                <a:defRPr/>
              </a:pPr>
              <a:t>5</a:t>
            </a:fld>
            <a:endParaRPr lang="cs-CZ"/>
          </a:p>
        </p:txBody>
      </p:sp>
      <p:pic>
        <p:nvPicPr>
          <p:cNvPr id="44034" name="Picture 2" descr="Mezi diplomaty se říká, že Rusko zaútočí ve středu. Hysterie, odpočítávání  dnů do války, nebo snaha odvrátit ji?"/>
          <p:cNvPicPr>
            <a:picLocks noChangeAspect="1" noChangeArrowheads="1"/>
          </p:cNvPicPr>
          <p:nvPr/>
        </p:nvPicPr>
        <p:blipFill>
          <a:blip r:embed="rId2" cstate="print"/>
          <a:srcRect/>
          <a:stretch>
            <a:fillRect/>
          </a:stretch>
        </p:blipFill>
        <p:spPr bwMode="auto">
          <a:xfrm>
            <a:off x="3704741" y="0"/>
            <a:ext cx="5439259"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Papež apeluje na mír na Ukrajině: Válka je šílenství</a:t>
            </a:r>
            <a:endParaRPr lang="cs-CZ" dirty="0"/>
          </a:p>
        </p:txBody>
      </p:sp>
      <p:sp>
        <p:nvSpPr>
          <p:cNvPr id="3" name="Zástupný symbol pro obsah 2"/>
          <p:cNvSpPr>
            <a:spLocks noGrp="1"/>
          </p:cNvSpPr>
          <p:nvPr>
            <p:ph idx="1"/>
          </p:nvPr>
        </p:nvSpPr>
        <p:spPr>
          <a:xfrm>
            <a:off x="179512" y="1556792"/>
            <a:ext cx="3744416" cy="4781128"/>
          </a:xfrm>
        </p:spPr>
        <p:txBody>
          <a:bodyPr/>
          <a:lstStyle/>
          <a:p>
            <a:r>
              <a:rPr lang="cs-CZ" sz="1600" i="1" dirty="0" smtClean="0"/>
              <a:t>Rád bych poděkoval všem lidem a společenstvím, kteří se 26. ledna připojili k modlitbě za mír na Ukrajině. Nadále prosíme Boha pokoje, aby napětí a hrozby války byly překonány prostřednictvím seriózního dialogu a aby k tomu přispěly také rozhovory v normandském formátu. Nezapomínejme: Válka je šílenství!</a:t>
            </a:r>
            <a:endParaRPr lang="cs-CZ" sz="1600" dirty="0" smtClean="0"/>
          </a:p>
          <a:p>
            <a:r>
              <a:rPr lang="cs-CZ" sz="1600" dirty="0" smtClean="0"/>
              <a:t>Připomeňme, že 26. ledna v závěru generální audience papež vybízel k naléhavé modlitbě, aby zranění, strach a rozdělení byly překonány. Připomněl také utrpení ukrajinského národa za II. světové války s pěti miliony mrtvých. "Je to trpící národ, který si zaslouží mír," řekl papež. </a:t>
            </a:r>
          </a:p>
        </p:txBody>
      </p:sp>
      <p:sp>
        <p:nvSpPr>
          <p:cNvPr id="4" name="Zástupný symbol pro datum 3"/>
          <p:cNvSpPr>
            <a:spLocks noGrp="1"/>
          </p:cNvSpPr>
          <p:nvPr>
            <p:ph type="dt" sz="half" idx="10"/>
          </p:nvPr>
        </p:nvSpPr>
        <p:spPr/>
        <p:txBody>
          <a:bodyPr/>
          <a:lstStyle/>
          <a:p>
            <a:pPr>
              <a:defRPr/>
            </a:pPr>
            <a:r>
              <a:rPr lang="cs-CZ" smtClean="0"/>
              <a:t>3</a:t>
            </a:r>
            <a:endParaRPr lang="cs-CZ"/>
          </a:p>
        </p:txBody>
      </p:sp>
      <p:sp>
        <p:nvSpPr>
          <p:cNvPr id="5" name="Zástupný symbol pro zápatí 4"/>
          <p:cNvSpPr>
            <a:spLocks noGrp="1"/>
          </p:cNvSpPr>
          <p:nvPr>
            <p:ph type="ftr" sz="quarter" idx="11"/>
          </p:nvPr>
        </p:nvSpPr>
        <p:spPr/>
        <p:txBody>
          <a:bodyPr/>
          <a:lstStyle/>
          <a:p>
            <a:pPr>
              <a:defRPr/>
            </a:pPr>
            <a:r>
              <a:rPr lang="cs-CZ" smtClean="0"/>
              <a:t>Křesťanská sociální etika. M. Martinek Jabok 2021</a:t>
            </a:r>
            <a:endParaRPr lang="cs-CZ"/>
          </a:p>
        </p:txBody>
      </p:sp>
      <p:sp>
        <p:nvSpPr>
          <p:cNvPr id="6" name="Zástupný symbol pro číslo snímku 5"/>
          <p:cNvSpPr>
            <a:spLocks noGrp="1"/>
          </p:cNvSpPr>
          <p:nvPr>
            <p:ph type="sldNum" sz="quarter" idx="12"/>
          </p:nvPr>
        </p:nvSpPr>
        <p:spPr/>
        <p:txBody>
          <a:bodyPr/>
          <a:lstStyle/>
          <a:p>
            <a:pPr>
              <a:defRPr/>
            </a:pPr>
            <a:fld id="{E798FCBB-DD28-42BA-8458-E32AF73A40B7}" type="slidenum">
              <a:rPr lang="cs-CZ" smtClean="0"/>
              <a:pPr>
                <a:defRPr/>
              </a:pPr>
              <a:t>6</a:t>
            </a:fld>
            <a:endParaRPr lang="cs-CZ"/>
          </a:p>
        </p:txBody>
      </p:sp>
      <p:pic>
        <p:nvPicPr>
          <p:cNvPr id="43010" name="Picture 2" descr="Duchovní zneužívající děti jsou nástrojem Satana, prohlásil papež  František. Zavázal se, že církev už nebude zamlčovat sexuální skandály |  Hospodářské noviny (HN.cz)"/>
          <p:cNvPicPr>
            <a:picLocks noChangeAspect="1" noChangeArrowheads="1"/>
          </p:cNvPicPr>
          <p:nvPr/>
        </p:nvPicPr>
        <p:blipFill>
          <a:blip r:embed="rId2" cstate="print"/>
          <a:srcRect l="13116" r="16933"/>
          <a:stretch>
            <a:fillRect/>
          </a:stretch>
        </p:blipFill>
        <p:spPr bwMode="auto">
          <a:xfrm>
            <a:off x="4039828" y="1916832"/>
            <a:ext cx="5104172" cy="410445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60648"/>
            <a:ext cx="2808312" cy="5389208"/>
          </a:xfrm>
        </p:spPr>
        <p:txBody>
          <a:bodyPr>
            <a:noAutofit/>
          </a:bodyPr>
          <a:lstStyle/>
          <a:p>
            <a:r>
              <a:rPr lang="cs-CZ" sz="3600" dirty="0" smtClean="0"/>
              <a:t>Tři tradice anglické školy</a:t>
            </a:r>
            <a:br>
              <a:rPr lang="cs-CZ" sz="3600" dirty="0" smtClean="0"/>
            </a:br>
            <a:r>
              <a:rPr lang="cs-CZ" sz="3600" dirty="0" smtClean="0"/>
              <a:t>(Martin </a:t>
            </a:r>
            <a:r>
              <a:rPr lang="cs-CZ" sz="3600" dirty="0" err="1" smtClean="0"/>
              <a:t>Wight</a:t>
            </a:r>
            <a:r>
              <a:rPr lang="cs-CZ" sz="3600" dirty="0" smtClean="0"/>
              <a:t>): </a:t>
            </a:r>
            <a:br>
              <a:rPr lang="cs-CZ" sz="3600" dirty="0" smtClean="0"/>
            </a:br>
            <a:r>
              <a:rPr lang="cs-CZ" sz="3600" dirty="0" smtClean="0"/>
              <a:t>realita moci, rozum člověka, revoluce společnosti</a:t>
            </a:r>
            <a:endParaRPr lang="cs-CZ" sz="3600" dirty="0"/>
          </a:p>
        </p:txBody>
      </p:sp>
      <p:sp>
        <p:nvSpPr>
          <p:cNvPr id="4" name="Zástupný symbol pro datum 3"/>
          <p:cNvSpPr>
            <a:spLocks noGrp="1"/>
          </p:cNvSpPr>
          <p:nvPr>
            <p:ph type="dt" sz="half" idx="10"/>
          </p:nvPr>
        </p:nvSpPr>
        <p:spPr/>
        <p:txBody>
          <a:bodyPr/>
          <a:lstStyle/>
          <a:p>
            <a:r>
              <a:rPr lang="cs-CZ" smtClean="0"/>
              <a:t>6</a:t>
            </a:r>
            <a:endParaRPr lang="cs-CZ"/>
          </a:p>
        </p:txBody>
      </p:sp>
      <p:sp>
        <p:nvSpPr>
          <p:cNvPr id="5" name="Zástupný symbol pro zápatí 4"/>
          <p:cNvSpPr>
            <a:spLocks noGrp="1"/>
          </p:cNvSpPr>
          <p:nvPr>
            <p:ph type="ftr" sz="quarter" idx="11"/>
          </p:nvPr>
        </p:nvSpPr>
        <p:spPr/>
        <p:txBody>
          <a:bodyPr/>
          <a:lstStyle/>
          <a:p>
            <a:r>
              <a:rPr lang="cs-CZ" smtClean="0"/>
              <a:t>Křesťanská sociální etika. M. Martinek.  Jabok 2019</a:t>
            </a:r>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7</a:t>
            </a:fld>
            <a:endParaRPr lang="cs-CZ"/>
          </a:p>
        </p:txBody>
      </p:sp>
      <p:pic>
        <p:nvPicPr>
          <p:cNvPr id="1028" name="Picture 4"/>
          <p:cNvPicPr>
            <a:picLocks noChangeAspect="1" noChangeArrowheads="1"/>
          </p:cNvPicPr>
          <p:nvPr/>
        </p:nvPicPr>
        <p:blipFill>
          <a:blip r:embed="rId2" cstate="print"/>
          <a:srcRect l="2890" r="2767"/>
          <a:stretch>
            <a:fillRect/>
          </a:stretch>
        </p:blipFill>
        <p:spPr bwMode="auto">
          <a:xfrm>
            <a:off x="3023320" y="0"/>
            <a:ext cx="6120680" cy="6120680"/>
          </a:xfrm>
          <a:prstGeom prst="rect">
            <a:avLst/>
          </a:prstGeom>
          <a:noFill/>
          <a:ln w="9525">
            <a:solidFill>
              <a:schemeClr val="accent1"/>
            </a:solid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datum 3"/>
          <p:cNvSpPr>
            <a:spLocks noGrp="1"/>
          </p:cNvSpPr>
          <p:nvPr>
            <p:ph type="dt" sz="quarter" idx="10"/>
          </p:nvPr>
        </p:nvSpPr>
        <p:spPr>
          <a:noFill/>
        </p:spPr>
        <p:txBody>
          <a:bodyPr/>
          <a:lstStyle/>
          <a:p>
            <a:r>
              <a:rPr lang="cs-CZ" smtClean="0"/>
              <a:t>6</a:t>
            </a:r>
            <a:endParaRPr lang="cs-CZ"/>
          </a:p>
        </p:txBody>
      </p:sp>
      <p:sp>
        <p:nvSpPr>
          <p:cNvPr id="20483" name="Zástupný symbol pro zápatí 4"/>
          <p:cNvSpPr>
            <a:spLocks noGrp="1"/>
          </p:cNvSpPr>
          <p:nvPr>
            <p:ph type="ftr" sz="quarter" idx="11"/>
          </p:nvPr>
        </p:nvSpPr>
        <p:spPr>
          <a:noFill/>
        </p:spPr>
        <p:txBody>
          <a:bodyPr/>
          <a:lstStyle/>
          <a:p>
            <a:r>
              <a:rPr lang="cs-CZ" smtClean="0"/>
              <a:t>Křesťanská sociální etika. M. Martinek.  Jabok 2019</a:t>
            </a:r>
            <a:endParaRPr lang="cs-CZ"/>
          </a:p>
        </p:txBody>
      </p:sp>
      <p:sp>
        <p:nvSpPr>
          <p:cNvPr id="20484" name="Zástupný symbol pro číslo snímku 5"/>
          <p:cNvSpPr>
            <a:spLocks noGrp="1"/>
          </p:cNvSpPr>
          <p:nvPr>
            <p:ph type="sldNum" sz="quarter" idx="12"/>
          </p:nvPr>
        </p:nvSpPr>
        <p:spPr>
          <a:noFill/>
        </p:spPr>
        <p:txBody>
          <a:bodyPr/>
          <a:lstStyle/>
          <a:p>
            <a:fld id="{F6860951-698E-4AFE-9881-B6F2F48EADF5}" type="slidenum">
              <a:rPr lang="cs-CZ"/>
              <a:pPr/>
              <a:t>8</a:t>
            </a:fld>
            <a:endParaRPr lang="cs-CZ"/>
          </a:p>
        </p:txBody>
      </p:sp>
      <p:sp>
        <p:nvSpPr>
          <p:cNvPr id="27650" name="Rectangle 2"/>
          <p:cNvSpPr>
            <a:spLocks noGrp="1" noChangeArrowheads="1"/>
          </p:cNvSpPr>
          <p:nvPr>
            <p:ph type="title"/>
          </p:nvPr>
        </p:nvSpPr>
        <p:spPr>
          <a:xfrm>
            <a:off x="468313" y="188913"/>
            <a:ext cx="8229600" cy="847725"/>
          </a:xfrm>
        </p:spPr>
        <p:txBody>
          <a:bodyPr/>
          <a:lstStyle/>
          <a:p>
            <a:pPr eaLnBrk="1" hangingPunct="1">
              <a:defRPr/>
            </a:pPr>
            <a:r>
              <a:rPr lang="cs-CZ" sz="3600" smtClean="0"/>
              <a:t>Mír v sociálních dokumentech církve</a:t>
            </a:r>
          </a:p>
        </p:txBody>
      </p:sp>
      <p:sp>
        <p:nvSpPr>
          <p:cNvPr id="27651" name="Rectangle 3"/>
          <p:cNvSpPr>
            <a:spLocks noGrp="1" noChangeArrowheads="1"/>
          </p:cNvSpPr>
          <p:nvPr>
            <p:ph type="body" idx="1"/>
          </p:nvPr>
        </p:nvSpPr>
        <p:spPr>
          <a:xfrm>
            <a:off x="468313" y="1268413"/>
            <a:ext cx="8229600" cy="5078412"/>
          </a:xfrm>
        </p:spPr>
        <p:txBody>
          <a:bodyPr/>
          <a:lstStyle/>
          <a:p>
            <a:pPr eaLnBrk="1" hangingPunct="1">
              <a:lnSpc>
                <a:spcPct val="80000"/>
              </a:lnSpc>
              <a:defRPr/>
            </a:pPr>
            <a:r>
              <a:rPr lang="cs-CZ" sz="2000" smtClean="0"/>
              <a:t>Jan XXIII. – Pacem in terris, GS 77-82, poselství papežů ke Světovým dnům míru – 1. ledna.</a:t>
            </a:r>
          </a:p>
          <a:p>
            <a:pPr eaLnBrk="1" hangingPunct="1">
              <a:lnSpc>
                <a:spcPct val="80000"/>
              </a:lnSpc>
              <a:defRPr/>
            </a:pPr>
            <a:r>
              <a:rPr lang="cs-CZ" sz="2000" smtClean="0"/>
              <a:t>Aktivity katolické církve ve prospěch míru koordinuje Papežská rada pro spravedlnost a mír – Iustitia et pax.</a:t>
            </a:r>
          </a:p>
          <a:p>
            <a:pPr eaLnBrk="1" hangingPunct="1">
              <a:lnSpc>
                <a:spcPct val="80000"/>
              </a:lnSpc>
              <a:defRPr/>
            </a:pPr>
            <a:r>
              <a:rPr lang="cs-CZ" sz="2000" smtClean="0"/>
              <a:t>„Mír je hodnota a univerzální povinnost a má svůj základ v rozumném a mravním uspořádání společnosti, které má své kořeny v samotném Bohu. Mír není pouze nepřítomnost války ani udržování rovnováhy sil mezi znesvářenými protivníky, ale zakládá se na spravedlivém pojetí lidské osoby a vyžaduje budování pořádku na spravedlnosti a lásce.“ (KSNC 494)</a:t>
            </a:r>
          </a:p>
          <a:p>
            <a:pPr eaLnBrk="1" hangingPunct="1">
              <a:lnSpc>
                <a:spcPct val="80000"/>
              </a:lnSpc>
              <a:defRPr/>
            </a:pPr>
            <a:r>
              <a:rPr lang="cs-CZ" sz="2000" smtClean="0"/>
              <a:t>„Mír se utváří den po dni úsilím o řád, který chce Bůh, a může rozkvétat jedině tehdy, když všichni uznávají vlastní odpovědnost za jeho rozvíjení.“ (KSNC 495)</a:t>
            </a:r>
          </a:p>
          <a:p>
            <a:pPr eaLnBrk="1" hangingPunct="1">
              <a:lnSpc>
                <a:spcPct val="80000"/>
              </a:lnSpc>
              <a:defRPr/>
            </a:pPr>
            <a:r>
              <a:rPr lang="cs-CZ" sz="2000" smtClean="0"/>
              <a:t>Násilí nikdy není správnou odpovědí. Jednoznačné odsouzení války: je „selháním každého opravdového humanismu“, „je to vždy porážka lidskosti“. Proto je třeba vždy hledat alternativu války (KSNC 497, 498).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datum 3"/>
          <p:cNvSpPr>
            <a:spLocks noGrp="1"/>
          </p:cNvSpPr>
          <p:nvPr>
            <p:ph type="dt" sz="quarter" idx="10"/>
          </p:nvPr>
        </p:nvSpPr>
        <p:spPr>
          <a:noFill/>
        </p:spPr>
        <p:txBody>
          <a:bodyPr/>
          <a:lstStyle/>
          <a:p>
            <a:r>
              <a:rPr lang="cs-CZ" smtClean="0"/>
              <a:t>6</a:t>
            </a:r>
            <a:endParaRPr lang="cs-CZ"/>
          </a:p>
        </p:txBody>
      </p:sp>
      <p:sp>
        <p:nvSpPr>
          <p:cNvPr id="21507" name="Zástupný symbol pro zápatí 4"/>
          <p:cNvSpPr>
            <a:spLocks noGrp="1"/>
          </p:cNvSpPr>
          <p:nvPr>
            <p:ph type="ftr" sz="quarter" idx="11"/>
          </p:nvPr>
        </p:nvSpPr>
        <p:spPr>
          <a:noFill/>
        </p:spPr>
        <p:txBody>
          <a:bodyPr/>
          <a:lstStyle/>
          <a:p>
            <a:r>
              <a:rPr lang="cs-CZ" smtClean="0"/>
              <a:t>Křesťanská sociální etika. M. Martinek.  Jabok 2019</a:t>
            </a:r>
            <a:endParaRPr lang="cs-CZ"/>
          </a:p>
        </p:txBody>
      </p:sp>
      <p:sp>
        <p:nvSpPr>
          <p:cNvPr id="21508" name="Zástupný symbol pro číslo snímku 5"/>
          <p:cNvSpPr>
            <a:spLocks noGrp="1"/>
          </p:cNvSpPr>
          <p:nvPr>
            <p:ph type="sldNum" sz="quarter" idx="12"/>
          </p:nvPr>
        </p:nvSpPr>
        <p:spPr>
          <a:noFill/>
        </p:spPr>
        <p:txBody>
          <a:bodyPr/>
          <a:lstStyle/>
          <a:p>
            <a:fld id="{02C0F018-8BFC-4F75-94BC-AB72AE8C6FC7}" type="slidenum">
              <a:rPr lang="cs-CZ"/>
              <a:pPr/>
              <a:t>9</a:t>
            </a:fld>
            <a:endParaRPr lang="cs-CZ"/>
          </a:p>
        </p:txBody>
      </p:sp>
      <p:sp>
        <p:nvSpPr>
          <p:cNvPr id="2" name="Rectangle 2"/>
          <p:cNvSpPr>
            <a:spLocks noGrp="1" noChangeArrowheads="1"/>
          </p:cNvSpPr>
          <p:nvPr>
            <p:ph type="title"/>
          </p:nvPr>
        </p:nvSpPr>
        <p:spPr/>
        <p:txBody>
          <a:bodyPr/>
          <a:lstStyle/>
          <a:p>
            <a:pPr eaLnBrk="1" hangingPunct="1">
              <a:defRPr/>
            </a:pPr>
            <a:r>
              <a:rPr lang="cs-CZ" smtClean="0"/>
              <a:t>Etické hodnocení násilí</a:t>
            </a:r>
          </a:p>
        </p:txBody>
      </p:sp>
      <p:sp>
        <p:nvSpPr>
          <p:cNvPr id="3" name="Rectangle 3"/>
          <p:cNvSpPr>
            <a:spLocks noGrp="1" noChangeArrowheads="1"/>
          </p:cNvSpPr>
          <p:nvPr>
            <p:ph type="body" idx="1"/>
          </p:nvPr>
        </p:nvSpPr>
        <p:spPr/>
        <p:txBody>
          <a:bodyPr/>
          <a:lstStyle/>
          <a:p>
            <a:pPr eaLnBrk="1" hangingPunct="1">
              <a:lnSpc>
                <a:spcPct val="80000"/>
              </a:lnSpc>
              <a:defRPr/>
            </a:pPr>
            <a:r>
              <a:rPr lang="cs-CZ" sz="2400" dirty="0" smtClean="0"/>
              <a:t>Křesťanská etika vychází z Desatera – 5. přikázání: Nezabiješ. Proto násilí na lidských osobách vždy hodnotí negativně. </a:t>
            </a:r>
          </a:p>
          <a:p>
            <a:pPr eaLnBrk="1" hangingPunct="1">
              <a:lnSpc>
                <a:spcPct val="80000"/>
              </a:lnSpc>
              <a:defRPr/>
            </a:pPr>
            <a:r>
              <a:rPr lang="cs-CZ" sz="2400" dirty="0" smtClean="0"/>
              <a:t>Přesto křesťanská tradice začala brzy rozlišovat tři výjimečné situace, v nichž zabití člověka považovala za oprávněné: </a:t>
            </a:r>
            <a:r>
              <a:rPr lang="cs-CZ" sz="2400" b="1" dirty="0" smtClean="0"/>
              <a:t>trest smrti, nutnou obranu a spravedlivou válku. </a:t>
            </a:r>
          </a:p>
          <a:p>
            <a:pPr eaLnBrk="1" hangingPunct="1">
              <a:lnSpc>
                <a:spcPct val="80000"/>
              </a:lnSpc>
              <a:defRPr/>
            </a:pPr>
            <a:r>
              <a:rPr lang="cs-CZ" sz="2400" dirty="0" smtClean="0"/>
              <a:t>V posledním století jsou tyto tři situace podrobovány široké diskusi. Obhajoba spravedlivé války je zpochybňována zkušeností světových válek a existencí zbraní hromadného ničení.</a:t>
            </a:r>
          </a:p>
          <a:p>
            <a:pPr eaLnBrk="1" hangingPunct="1">
              <a:lnSpc>
                <a:spcPct val="80000"/>
              </a:lnSpc>
              <a:defRPr/>
            </a:pPr>
            <a:r>
              <a:rPr lang="cs-CZ" sz="2400" dirty="0" smtClean="0"/>
              <a:t>Novými problémy jsou </a:t>
            </a:r>
            <a:r>
              <a:rPr lang="cs-CZ" sz="2400" b="1" dirty="0" smtClean="0"/>
              <a:t>terorismus</a:t>
            </a:r>
            <a:r>
              <a:rPr lang="cs-CZ" sz="2400" dirty="0" smtClean="0"/>
              <a:t> a tzv. </a:t>
            </a:r>
            <a:r>
              <a:rPr lang="cs-CZ" sz="2400" b="1" dirty="0" smtClean="0"/>
              <a:t>preventivní válka.</a:t>
            </a:r>
          </a:p>
        </p:txBody>
      </p:sp>
    </p:spTree>
  </p:cSld>
  <p:clrMapOvr>
    <a:masterClrMapping/>
  </p:clrMapOvr>
</p:sld>
</file>

<file path=ppt/theme/theme1.xml><?xml version="1.0" encoding="utf-8"?>
<a:theme xmlns:a="http://schemas.openxmlformats.org/drawingml/2006/main" name="Balance">
  <a:themeElements>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fontScheme name="Balance">
      <a:majorFont>
        <a:latin typeface="Arial"/>
        <a:ea typeface=""/>
        <a:cs typeface=""/>
      </a:majorFont>
      <a:minorFont>
        <a:latin typeface="Tahom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Balance</Template>
  <TotalTime>1602</TotalTime>
  <Words>2614</Words>
  <Application>Microsoft Office PowerPoint</Application>
  <PresentationFormat>Předvádění na obrazovce (4:3)</PresentationFormat>
  <Paragraphs>230</Paragraphs>
  <Slides>31</Slides>
  <Notes>1</Notes>
  <HiddenSlides>0</HiddenSlides>
  <MMClips>0</MMClips>
  <ScaleCrop>false</ScaleCrop>
  <HeadingPairs>
    <vt:vector size="4" baseType="variant">
      <vt:variant>
        <vt:lpstr>Motiv</vt:lpstr>
      </vt:variant>
      <vt:variant>
        <vt:i4>1</vt:i4>
      </vt:variant>
      <vt:variant>
        <vt:lpstr>Nadpisy snímků</vt:lpstr>
      </vt:variant>
      <vt:variant>
        <vt:i4>31</vt:i4>
      </vt:variant>
    </vt:vector>
  </HeadingPairs>
  <TitlesOfParts>
    <vt:vector size="32" baseType="lpstr">
      <vt:lpstr>Balance</vt:lpstr>
      <vt:lpstr>Křesťanská sociální etika</vt:lpstr>
      <vt:lpstr>Hra nervů je zpět. Napětí kolem Ukrajiny připomíná karibskou krizi z 60. let</vt:lpstr>
      <vt:lpstr>Pacem in terris (1963)</vt:lpstr>
      <vt:lpstr>Snímek 4</vt:lpstr>
      <vt:lpstr>Snímek 5</vt:lpstr>
      <vt:lpstr>Papež apeluje na mír na Ukrajině: Válka je šílenství</vt:lpstr>
      <vt:lpstr>Tři tradice anglické školy (Martin Wight):  realita moci, rozum člověka, revoluce společnosti</vt:lpstr>
      <vt:lpstr>Mír v sociálních dokumentech církve</vt:lpstr>
      <vt:lpstr>Etické hodnocení násilí</vt:lpstr>
      <vt:lpstr>3. Protestantská sociální etika    a alternativní teologické směry</vt:lpstr>
      <vt:lpstr>Snímek 11</vt:lpstr>
      <vt:lpstr>Reformace </vt:lpstr>
      <vt:lpstr>Snímek 13</vt:lpstr>
      <vt:lpstr>Max Weber</vt:lpstr>
      <vt:lpstr>Protestantská etika a duch kapitalismu</vt:lpstr>
      <vt:lpstr>Kritika Weberovy teorie</vt:lpstr>
      <vt:lpstr>Abraham Kuyper</vt:lpstr>
      <vt:lpstr>Princip subsidiarity</vt:lpstr>
      <vt:lpstr>Protestantská sociální etika</vt:lpstr>
      <vt:lpstr>Spolupráce mezi církvemi</vt:lpstr>
      <vt:lpstr>Sociální doktrína pravoslavné církve</vt:lpstr>
      <vt:lpstr>Alternativní směry v teologii</vt:lpstr>
      <vt:lpstr>Politická teologie</vt:lpstr>
      <vt:lpstr>Teologie osvobození</vt:lpstr>
      <vt:lpstr>Teologie osvobození</vt:lpstr>
      <vt:lpstr>Teologie osvobození v Latinské Americe</vt:lpstr>
      <vt:lpstr>Feministická teologie</vt:lpstr>
      <vt:lpstr>Feministická teologie</vt:lpstr>
      <vt:lpstr>Černá teologie</vt:lpstr>
      <vt:lpstr>Ekologická teologie</vt:lpstr>
      <vt:lpstr>Laudato si (2015)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martinek</dc:creator>
  <cp:lastModifiedBy>martinek</cp:lastModifiedBy>
  <cp:revision>108</cp:revision>
  <dcterms:created xsi:type="dcterms:W3CDTF">1601-01-01T00:00:00Z</dcterms:created>
  <dcterms:modified xsi:type="dcterms:W3CDTF">2022-02-15T09:12:36Z</dcterms:modified>
</cp:coreProperties>
</file>