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6"/>
  </p:notesMasterIdLst>
  <p:sldIdLst>
    <p:sldId id="256" r:id="rId2"/>
    <p:sldId id="257" r:id="rId3"/>
    <p:sldId id="299" r:id="rId4"/>
    <p:sldId id="300" r:id="rId5"/>
    <p:sldId id="301" r:id="rId6"/>
    <p:sldId id="306" r:id="rId7"/>
    <p:sldId id="307" r:id="rId8"/>
    <p:sldId id="343" r:id="rId9"/>
    <p:sldId id="344" r:id="rId10"/>
    <p:sldId id="308" r:id="rId11"/>
    <p:sldId id="309" r:id="rId12"/>
    <p:sldId id="345" r:id="rId13"/>
    <p:sldId id="310" r:id="rId14"/>
    <p:sldId id="311" r:id="rId15"/>
    <p:sldId id="346" r:id="rId16"/>
    <p:sldId id="282" r:id="rId17"/>
    <p:sldId id="262" r:id="rId18"/>
    <p:sldId id="263" r:id="rId19"/>
    <p:sldId id="278" r:id="rId20"/>
    <p:sldId id="264" r:id="rId21"/>
    <p:sldId id="265" r:id="rId22"/>
    <p:sldId id="284" r:id="rId23"/>
    <p:sldId id="266" r:id="rId24"/>
    <p:sldId id="285" r:id="rId25"/>
    <p:sldId id="267" r:id="rId26"/>
    <p:sldId id="286" r:id="rId27"/>
    <p:sldId id="268" r:id="rId28"/>
    <p:sldId id="269" r:id="rId29"/>
    <p:sldId id="270" r:id="rId30"/>
    <p:sldId id="287" r:id="rId31"/>
    <p:sldId id="271" r:id="rId32"/>
    <p:sldId id="296" r:id="rId33"/>
    <p:sldId id="289" r:id="rId34"/>
    <p:sldId id="347" r:id="rId35"/>
    <p:sldId id="353" r:id="rId36"/>
    <p:sldId id="354" r:id="rId37"/>
    <p:sldId id="355" r:id="rId38"/>
    <p:sldId id="272" r:id="rId39"/>
    <p:sldId id="326" r:id="rId40"/>
    <p:sldId id="327" r:id="rId41"/>
    <p:sldId id="324" r:id="rId42"/>
    <p:sldId id="356" r:id="rId43"/>
    <p:sldId id="340" r:id="rId44"/>
    <p:sldId id="319" r:id="rId45"/>
  </p:sldIdLst>
  <p:sldSz cx="9144000" cy="6858000" type="screen4x3"/>
  <p:notesSz cx="6858000" cy="9144000"/>
  <p:defaultTextStyle>
    <a:defPPr>
      <a:defRPr lang="en-US"/>
    </a:defPPr>
    <a:lvl1pPr algn="l" rtl="0" fontAlgn="base">
      <a:lnSpc>
        <a:spcPct val="80000"/>
      </a:lnSpc>
      <a:spcBef>
        <a:spcPct val="20000"/>
      </a:spcBef>
      <a:spcAft>
        <a:spcPct val="0"/>
      </a:spcAft>
      <a:buClr>
        <a:schemeClr val="hlink"/>
      </a:buClr>
      <a:buSzPct val="65000"/>
      <a:buFont typeface="Wingdings" pitchFamily="2" charset="2"/>
      <a:buChar char="n"/>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lnSpc>
        <a:spcPct val="80000"/>
      </a:lnSpc>
      <a:spcBef>
        <a:spcPct val="20000"/>
      </a:spcBef>
      <a:spcAft>
        <a:spcPct val="0"/>
      </a:spcAft>
      <a:buClr>
        <a:schemeClr val="hlink"/>
      </a:buClr>
      <a:buSzPct val="65000"/>
      <a:buFont typeface="Wingdings" pitchFamily="2" charset="2"/>
      <a:buChar char="n"/>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lnSpc>
        <a:spcPct val="80000"/>
      </a:lnSpc>
      <a:spcBef>
        <a:spcPct val="20000"/>
      </a:spcBef>
      <a:spcAft>
        <a:spcPct val="0"/>
      </a:spcAft>
      <a:buClr>
        <a:schemeClr val="hlink"/>
      </a:buClr>
      <a:buSzPct val="65000"/>
      <a:buFont typeface="Wingdings" pitchFamily="2" charset="2"/>
      <a:buChar char="n"/>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lnSpc>
        <a:spcPct val="80000"/>
      </a:lnSpc>
      <a:spcBef>
        <a:spcPct val="20000"/>
      </a:spcBef>
      <a:spcAft>
        <a:spcPct val="0"/>
      </a:spcAft>
      <a:buClr>
        <a:schemeClr val="hlink"/>
      </a:buClr>
      <a:buSzPct val="65000"/>
      <a:buFont typeface="Wingdings" pitchFamily="2" charset="2"/>
      <a:buChar char="n"/>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lnSpc>
        <a:spcPct val="80000"/>
      </a:lnSpc>
      <a:spcBef>
        <a:spcPct val="20000"/>
      </a:spcBef>
      <a:spcAft>
        <a:spcPct val="0"/>
      </a:spcAft>
      <a:buClr>
        <a:schemeClr val="hlink"/>
      </a:buClr>
      <a:buSzPct val="65000"/>
      <a:buFont typeface="Wingdings" pitchFamily="2" charset="2"/>
      <a:buChar char="n"/>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80000"/>
    <a:srgbClr val="DDDDDD"/>
    <a:srgbClr val="663300"/>
    <a:srgbClr val="FF9900"/>
    <a:srgbClr val="0000FF"/>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5632" autoAdjust="0"/>
  </p:normalViewPr>
  <p:slideViewPr>
    <p:cSldViewPr>
      <p:cViewPr varScale="1">
        <p:scale>
          <a:sx n="111" d="100"/>
          <a:sy n="111" d="100"/>
        </p:scale>
        <p:origin x="-1080" y="-90"/>
      </p:cViewPr>
      <p:guideLst>
        <p:guide orient="horz" pos="2160"/>
        <p:guide pos="2880"/>
      </p:guideLst>
    </p:cSldViewPr>
  </p:slideViewPr>
  <p:outlineViewPr>
    <p:cViewPr>
      <p:scale>
        <a:sx n="33" d="100"/>
        <a:sy n="33" d="100"/>
      </p:scale>
      <p:origin x="0" y="2514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22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effectLst/>
                <a:latin typeface="Times New Roman" pitchFamily="18" charset="0"/>
              </a:defRPr>
            </a:lvl1pPr>
          </a:lstStyle>
          <a:p>
            <a:pPr>
              <a:defRPr/>
            </a:pPr>
            <a:endParaRPr lang="cs-CZ"/>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endParaRPr lang="cs-CZ"/>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latin typeface="Times New Roman" pitchFamily="18" charset="0"/>
              </a:defRPr>
            </a:lvl1pPr>
          </a:lstStyle>
          <a:p>
            <a:pPr>
              <a:defRPr/>
            </a:pPr>
            <a:endParaRPr lang="cs-CZ"/>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latin typeface="Times New Roman" pitchFamily="18" charset="0"/>
              </a:defRPr>
            </a:lvl1pPr>
          </a:lstStyle>
          <a:p>
            <a:pPr>
              <a:defRPr/>
            </a:pPr>
            <a:fld id="{B8AC91B9-78DC-46E9-A023-9E6605C56639}"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cs.wikipedia.org/wiki/M%C4%9Bsto" TargetMode="External"/><Relationship Id="rId13" Type="http://schemas.openxmlformats.org/officeDocument/2006/relationships/hyperlink" Target="http://cs.wikipedia.org/wiki/18._stolet%C3%AD" TargetMode="External"/><Relationship Id="rId3" Type="http://schemas.openxmlformats.org/officeDocument/2006/relationships/hyperlink" Target="http://cs.wikipedia.org/wiki/St%C5%99edov%C4%9Bk" TargetMode="External"/><Relationship Id="rId7" Type="http://schemas.openxmlformats.org/officeDocument/2006/relationships/hyperlink" Target="http://cs.wikipedia.org/wiki/U%C4%8Dedn%C3%ADk" TargetMode="External"/><Relationship Id="rId12" Type="http://schemas.openxmlformats.org/officeDocument/2006/relationships/hyperlink" Target="http://cs.wikipedia.org/wiki/17._stolet%C3%AD" TargetMode="External"/><Relationship Id="rId17" Type="http://schemas.openxmlformats.org/officeDocument/2006/relationships/hyperlink" Target="http://cs.wikipedia.org/wiki/Novov%C4%9Bk" TargetMode="External"/><Relationship Id="rId2" Type="http://schemas.openxmlformats.org/officeDocument/2006/relationships/slide" Target="../slides/slide3.xml"/><Relationship Id="rId16" Type="http://schemas.openxmlformats.org/officeDocument/2006/relationships/hyperlink" Target="http://cs.wikipedia.org/wiki/Cech" TargetMode="External"/><Relationship Id="rId1" Type="http://schemas.openxmlformats.org/officeDocument/2006/relationships/notesMaster" Target="../notesMasters/notesMaster1.xml"/><Relationship Id="rId6" Type="http://schemas.openxmlformats.org/officeDocument/2006/relationships/hyperlink" Target="http://cs.wikipedia.org/wiki/Cena" TargetMode="External"/><Relationship Id="rId11" Type="http://schemas.openxmlformats.org/officeDocument/2006/relationships/hyperlink" Target="http://cs.wikipedia.org/wiki/16._stolet%C3%AD" TargetMode="External"/><Relationship Id="rId5" Type="http://schemas.openxmlformats.org/officeDocument/2006/relationships/hyperlink" Target="http://cs.wikipedia.org/wiki/Jakost" TargetMode="External"/><Relationship Id="rId15" Type="http://schemas.openxmlformats.org/officeDocument/2006/relationships/hyperlink" Target="http://cs.wikipedia.org/wiki/Inovace" TargetMode="External"/><Relationship Id="rId10" Type="http://schemas.openxmlformats.org/officeDocument/2006/relationships/hyperlink" Target="http://cs.wikipedia.org/wiki/15._stolet%C3%AD" TargetMode="External"/><Relationship Id="rId4" Type="http://schemas.openxmlformats.org/officeDocument/2006/relationships/hyperlink" Target="http://cs.wikipedia.org/wiki/Ran%C3%BD_novov%C4%9Bk" TargetMode="External"/><Relationship Id="rId9" Type="http://schemas.openxmlformats.org/officeDocument/2006/relationships/hyperlink" Target="http://cs.wikipedia.org/wiki/13._stolet%C3%AD" TargetMode="External"/><Relationship Id="rId14" Type="http://schemas.openxmlformats.org/officeDocument/2006/relationships/hyperlink" Target="http://cs.wikipedia.org/wiki/19._stolet%C3%A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a:ln/>
        </p:spPr>
      </p:sp>
      <p:sp>
        <p:nvSpPr>
          <p:cNvPr id="37891" name="Zástupný symbol pro poznámky 2"/>
          <p:cNvSpPr>
            <a:spLocks noGrp="1"/>
          </p:cNvSpPr>
          <p:nvPr>
            <p:ph type="body" idx="1"/>
          </p:nvPr>
        </p:nvSpPr>
        <p:spPr>
          <a:noFill/>
          <a:ln/>
        </p:spPr>
        <p:txBody>
          <a:bodyPr/>
          <a:lstStyle/>
          <a:p>
            <a:r>
              <a:rPr lang="cs-CZ" b="1" smtClean="0"/>
              <a:t>Cech</a:t>
            </a:r>
            <a:r>
              <a:rPr lang="cs-CZ" smtClean="0"/>
              <a:t> je </a:t>
            </a:r>
            <a:r>
              <a:rPr lang="cs-CZ" smtClean="0">
                <a:hlinkClick r:id="rId3" tooltip="Středověk"/>
              </a:rPr>
              <a:t>středověké</a:t>
            </a:r>
            <a:r>
              <a:rPr lang="cs-CZ" smtClean="0"/>
              <a:t> a </a:t>
            </a:r>
            <a:r>
              <a:rPr lang="cs-CZ" smtClean="0">
                <a:hlinkClick r:id="rId4" tooltip="Raný novověk"/>
              </a:rPr>
              <a:t>raně novověké</a:t>
            </a:r>
            <a:r>
              <a:rPr lang="cs-CZ" smtClean="0"/>
              <a:t> řemeslnické sdružení, která hájilo práva a zájmy svých členů, dohlíželo na </a:t>
            </a:r>
            <a:r>
              <a:rPr lang="cs-CZ" smtClean="0">
                <a:hlinkClick r:id="rId5" tooltip="Jakost"/>
              </a:rPr>
              <a:t>jakost</a:t>
            </a:r>
            <a:r>
              <a:rPr lang="cs-CZ" smtClean="0"/>
              <a:t> a </a:t>
            </a:r>
            <a:r>
              <a:rPr lang="cs-CZ" smtClean="0">
                <a:hlinkClick r:id="rId6" tooltip="Cena"/>
              </a:rPr>
              <a:t>cenu</a:t>
            </a:r>
            <a:r>
              <a:rPr lang="cs-CZ" smtClean="0"/>
              <a:t> výrobků, na výchovu </a:t>
            </a:r>
            <a:r>
              <a:rPr lang="cs-CZ" smtClean="0">
                <a:hlinkClick r:id="rId7" tooltip="Učedník"/>
              </a:rPr>
              <a:t>učedníků</a:t>
            </a:r>
            <a:r>
              <a:rPr lang="cs-CZ" smtClean="0"/>
              <a:t> a skládání mistrovských zkoušek. Plnil též funkce reprezentativní, náboženské a sociální.</a:t>
            </a:r>
          </a:p>
          <a:p>
            <a:r>
              <a:rPr lang="cs-CZ" smtClean="0"/>
              <a:t>Cechy vznikaly ve středověkých </a:t>
            </a:r>
            <a:r>
              <a:rPr lang="cs-CZ" smtClean="0">
                <a:hlinkClick r:id="rId8" tooltip="Město"/>
              </a:rPr>
              <a:t>městech</a:t>
            </a:r>
            <a:r>
              <a:rPr lang="cs-CZ" smtClean="0"/>
              <a:t> hlavně během </a:t>
            </a:r>
            <a:r>
              <a:rPr lang="cs-CZ" smtClean="0">
                <a:hlinkClick r:id="rId9" tooltip="13. století"/>
              </a:rPr>
              <a:t>13.</a:t>
            </a:r>
            <a:r>
              <a:rPr lang="cs-CZ" smtClean="0"/>
              <a:t>-</a:t>
            </a:r>
            <a:r>
              <a:rPr lang="cs-CZ" smtClean="0">
                <a:hlinkClick r:id="rId10" tooltip="15. století"/>
              </a:rPr>
              <a:t>15. století</a:t>
            </a:r>
            <a:r>
              <a:rPr lang="cs-CZ" smtClean="0"/>
              <a:t>, v menších městech ještě i v </a:t>
            </a:r>
            <a:r>
              <a:rPr lang="cs-CZ" smtClean="0">
                <a:hlinkClick r:id="rId11" tooltip="16. století"/>
              </a:rPr>
              <a:t>16.</a:t>
            </a:r>
            <a:r>
              <a:rPr lang="cs-CZ" smtClean="0"/>
              <a:t> a </a:t>
            </a:r>
            <a:r>
              <a:rPr lang="cs-CZ" smtClean="0">
                <a:hlinkClick r:id="rId12" tooltip="17. století"/>
              </a:rPr>
              <a:t>17. století</a:t>
            </a:r>
            <a:r>
              <a:rPr lang="cs-CZ" smtClean="0"/>
              <a:t>. Rušeny začaly být ve druhé polovině </a:t>
            </a:r>
            <a:r>
              <a:rPr lang="cs-CZ" smtClean="0">
                <a:hlinkClick r:id="rId13" tooltip="18. století"/>
              </a:rPr>
              <a:t>18. století</a:t>
            </a:r>
            <a:r>
              <a:rPr lang="cs-CZ" smtClean="0"/>
              <a:t> a především v </a:t>
            </a:r>
            <a:r>
              <a:rPr lang="cs-CZ" smtClean="0">
                <a:hlinkClick r:id="rId14" tooltip="19. století"/>
              </a:rPr>
              <a:t>19. století</a:t>
            </a:r>
            <a:r>
              <a:rPr lang="cs-CZ" smtClean="0"/>
              <a:t>, neboť bránily vytváření konkurenčního prostředí a technologickému rozvoji.</a:t>
            </a:r>
          </a:p>
          <a:p>
            <a:r>
              <a:rPr lang="cs-CZ" smtClean="0"/>
              <a:t>Cechy nejen že potlačovaly konkurenci, ale zároveň konzervovaly technologické postupy, takže se v řemeslech jen těžko prosazovaly nové postupy. </a:t>
            </a:r>
            <a:r>
              <a:rPr lang="cs-CZ" smtClean="0">
                <a:hlinkClick r:id="rId15" tooltip="Inovace"/>
              </a:rPr>
              <a:t>Inovace</a:t>
            </a:r>
            <a:r>
              <a:rPr lang="cs-CZ" smtClean="0"/>
              <a:t> byla možná, až když modernější způsob výroby schválil celý cech. V českých zemích se nové výdobytky ve výrobě mnohdy prosazovaly s velkým zpožděním za Evropou.</a:t>
            </a:r>
            <a:r>
              <a:rPr lang="cs-CZ" baseline="30000" smtClean="0">
                <a:hlinkClick r:id="rId16"/>
              </a:rPr>
              <a:t>[2]</a:t>
            </a:r>
            <a:endParaRPr lang="cs-CZ" smtClean="0"/>
          </a:p>
          <a:p>
            <a:r>
              <a:rPr lang="cs-CZ" smtClean="0"/>
              <a:t>Protože tento složitý a zcela nekonkurenční systém začal být postupně pro mnohé členy velmi svazujícím, docházelo často, zvláště v raném </a:t>
            </a:r>
            <a:r>
              <a:rPr lang="cs-CZ" smtClean="0">
                <a:hlinkClick r:id="rId17" tooltip="Novověk"/>
              </a:rPr>
              <a:t>novověku</a:t>
            </a:r>
            <a:r>
              <a:rPr lang="cs-CZ" smtClean="0"/>
              <a:t> k porušování cechovních pravidel. Velmi běžné bylo například překračování maximálního povoleného počtu tovaryšů. Tato nepružnost a podvazování konkurenčního prostředí se nakonec staly i důvodem, proč byly nakonec cechy rušeny.</a:t>
            </a:r>
          </a:p>
          <a:p>
            <a:endParaRPr lang="cs-CZ" smtClean="0"/>
          </a:p>
        </p:txBody>
      </p:sp>
      <p:sp>
        <p:nvSpPr>
          <p:cNvPr id="37892" name="Zástupný symbol pro číslo snímku 3"/>
          <p:cNvSpPr>
            <a:spLocks noGrp="1"/>
          </p:cNvSpPr>
          <p:nvPr>
            <p:ph type="sldNum" sz="quarter" idx="5"/>
          </p:nvPr>
        </p:nvSpPr>
        <p:spPr>
          <a:noFill/>
        </p:spPr>
        <p:txBody>
          <a:bodyPr/>
          <a:lstStyle/>
          <a:p>
            <a:fld id="{3AAF2096-7915-4D38-8098-4679F1811534}" type="slidenum">
              <a:rPr lang="cs-CZ" smtClean="0"/>
              <a:pPr/>
              <a:t>3</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B8AC91B9-78DC-46E9-A023-9E6605C56639}" type="slidenum">
              <a:rPr lang="cs-CZ" smtClean="0"/>
              <a:pPr>
                <a:defRPr/>
              </a:pPr>
              <a:t>25</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823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cs-CZ"/>
              <a:t>Klepnutím lze upravit styl předlohy podnadpisů.</a:t>
            </a:r>
          </a:p>
        </p:txBody>
      </p:sp>
      <p:sp>
        <p:nvSpPr>
          <p:cNvPr id="823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cs-CZ"/>
              <a:t>Klepnutím lze upravit styl předlohy nadpisů.</a:t>
            </a:r>
          </a:p>
        </p:txBody>
      </p:sp>
      <p:sp>
        <p:nvSpPr>
          <p:cNvPr id="39" name="Rectangle 37"/>
          <p:cNvSpPr>
            <a:spLocks noGrp="1" noChangeArrowheads="1"/>
          </p:cNvSpPr>
          <p:nvPr>
            <p:ph type="dt" sz="half" idx="10"/>
          </p:nvPr>
        </p:nvSpPr>
        <p:spPr/>
        <p:txBody>
          <a:bodyPr/>
          <a:lstStyle>
            <a:lvl1pPr>
              <a:defRPr/>
            </a:lvl1pPr>
          </a:lstStyle>
          <a:p>
            <a:pPr>
              <a:defRPr/>
            </a:pPr>
            <a:r>
              <a:rPr lang="cs-CZ" smtClean="0"/>
              <a:t>2</a:t>
            </a:r>
            <a:endParaRPr lang="cs-CZ"/>
          </a:p>
        </p:txBody>
      </p:sp>
      <p:sp>
        <p:nvSpPr>
          <p:cNvPr id="40" name="Rectangle 38"/>
          <p:cNvSpPr>
            <a:spLocks noGrp="1" noChangeArrowheads="1"/>
          </p:cNvSpPr>
          <p:nvPr>
            <p:ph type="ftr" sz="quarter" idx="11"/>
          </p:nvPr>
        </p:nvSpPr>
        <p:spPr/>
        <p:txBody>
          <a:bodyPr/>
          <a:lstStyle>
            <a:lvl1pPr>
              <a:defRPr/>
            </a:lvl1pPr>
          </a:lstStyle>
          <a:p>
            <a:pPr>
              <a:defRPr/>
            </a:pPr>
            <a:r>
              <a:rPr lang="cs-CZ" smtClean="0"/>
              <a:t>Křesťanská sociální etika. M. Martinek  2021</a:t>
            </a:r>
            <a:endParaRPr lang="cs-CZ"/>
          </a:p>
        </p:txBody>
      </p:sp>
      <p:sp>
        <p:nvSpPr>
          <p:cNvPr id="41" name="Rectangle 41"/>
          <p:cNvSpPr>
            <a:spLocks noGrp="1" noChangeArrowheads="1"/>
          </p:cNvSpPr>
          <p:nvPr>
            <p:ph type="sldNum" sz="quarter" idx="12"/>
          </p:nvPr>
        </p:nvSpPr>
        <p:spPr/>
        <p:txBody>
          <a:bodyPr/>
          <a:lstStyle>
            <a:lvl1pPr>
              <a:defRPr/>
            </a:lvl1pPr>
          </a:lstStyle>
          <a:p>
            <a:pPr>
              <a:defRPr/>
            </a:pPr>
            <a:fld id="{51963740-A393-4493-A71A-2E38230F6FF6}"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5"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6" name="Rectangle 41"/>
          <p:cNvSpPr>
            <a:spLocks noGrp="1" noChangeArrowheads="1"/>
          </p:cNvSpPr>
          <p:nvPr>
            <p:ph type="sldNum" sz="quarter" idx="12"/>
          </p:nvPr>
        </p:nvSpPr>
        <p:spPr>
          <a:ln/>
        </p:spPr>
        <p:txBody>
          <a:bodyPr/>
          <a:lstStyle>
            <a:lvl1pPr>
              <a:defRPr/>
            </a:lvl1pPr>
          </a:lstStyle>
          <a:p>
            <a:pPr>
              <a:defRPr/>
            </a:pPr>
            <a:fld id="{8C093093-5A00-47D9-857E-A7674286B4F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5"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6" name="Rectangle 41"/>
          <p:cNvSpPr>
            <a:spLocks noGrp="1" noChangeArrowheads="1"/>
          </p:cNvSpPr>
          <p:nvPr>
            <p:ph type="sldNum" sz="quarter" idx="12"/>
          </p:nvPr>
        </p:nvSpPr>
        <p:spPr>
          <a:ln/>
        </p:spPr>
        <p:txBody>
          <a:bodyPr/>
          <a:lstStyle>
            <a:lvl1pPr>
              <a:defRPr/>
            </a:lvl1pPr>
          </a:lstStyle>
          <a:p>
            <a:pPr>
              <a:defRPr/>
            </a:pPr>
            <a:fld id="{5CC74189-DF51-4307-98A9-7D40AAA63CCF}"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Nadpis, obsah a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6"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7" name="Rectangle 41"/>
          <p:cNvSpPr>
            <a:spLocks noGrp="1" noChangeArrowheads="1"/>
          </p:cNvSpPr>
          <p:nvPr>
            <p:ph type="sldNum" sz="quarter" idx="12"/>
          </p:nvPr>
        </p:nvSpPr>
        <p:spPr>
          <a:ln/>
        </p:spPr>
        <p:txBody>
          <a:bodyPr/>
          <a:lstStyle>
            <a:lvl1pPr>
              <a:defRPr/>
            </a:lvl1pPr>
          </a:lstStyle>
          <a:p>
            <a:pPr>
              <a:defRPr/>
            </a:pPr>
            <a:fld id="{0EAB400B-49BB-4ECA-A7E9-F82AA54686AD}" type="slidenum">
              <a:rPr lang="cs-CZ"/>
              <a:pPr>
                <a:defRPr/>
              </a:pPr>
              <a:t>‹#›</a:t>
            </a:fld>
            <a:endParaRPr lang="cs-C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6"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7" name="Rectangle 41"/>
          <p:cNvSpPr>
            <a:spLocks noGrp="1" noChangeArrowheads="1"/>
          </p:cNvSpPr>
          <p:nvPr>
            <p:ph type="sldNum" sz="quarter" idx="12"/>
          </p:nvPr>
        </p:nvSpPr>
        <p:spPr>
          <a:ln/>
        </p:spPr>
        <p:txBody>
          <a:bodyPr/>
          <a:lstStyle>
            <a:lvl1pPr>
              <a:defRPr/>
            </a:lvl1pPr>
          </a:lstStyle>
          <a:p>
            <a:pPr>
              <a:defRPr/>
            </a:pPr>
            <a:fld id="{B75D7E97-7658-4BA8-B623-7338E8F1E6BE}"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5"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6" name="Rectangle 41"/>
          <p:cNvSpPr>
            <a:spLocks noGrp="1" noChangeArrowheads="1"/>
          </p:cNvSpPr>
          <p:nvPr>
            <p:ph type="sldNum" sz="quarter" idx="12"/>
          </p:nvPr>
        </p:nvSpPr>
        <p:spPr>
          <a:ln/>
        </p:spPr>
        <p:txBody>
          <a:bodyPr/>
          <a:lstStyle>
            <a:lvl1pPr>
              <a:defRPr/>
            </a:lvl1pPr>
          </a:lstStyle>
          <a:p>
            <a:pPr>
              <a:defRPr/>
            </a:pPr>
            <a:fld id="{951210DC-7C65-4A8F-89E1-F859AAF7AF97}"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5"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6" name="Rectangle 41"/>
          <p:cNvSpPr>
            <a:spLocks noGrp="1" noChangeArrowheads="1"/>
          </p:cNvSpPr>
          <p:nvPr>
            <p:ph type="sldNum" sz="quarter" idx="12"/>
          </p:nvPr>
        </p:nvSpPr>
        <p:spPr>
          <a:ln/>
        </p:spPr>
        <p:txBody>
          <a:bodyPr/>
          <a:lstStyle>
            <a:lvl1pPr>
              <a:defRPr/>
            </a:lvl1pPr>
          </a:lstStyle>
          <a:p>
            <a:pPr>
              <a:defRPr/>
            </a:pPr>
            <a:fld id="{C9B579AB-CBE8-4DAC-913A-491013C9D651}"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6"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7" name="Rectangle 41"/>
          <p:cNvSpPr>
            <a:spLocks noGrp="1" noChangeArrowheads="1"/>
          </p:cNvSpPr>
          <p:nvPr>
            <p:ph type="sldNum" sz="quarter" idx="12"/>
          </p:nvPr>
        </p:nvSpPr>
        <p:spPr>
          <a:ln/>
        </p:spPr>
        <p:txBody>
          <a:bodyPr/>
          <a:lstStyle>
            <a:lvl1pPr>
              <a:defRPr/>
            </a:lvl1pPr>
          </a:lstStyle>
          <a:p>
            <a:pPr>
              <a:defRPr/>
            </a:pPr>
            <a:fld id="{16D9CC7E-EBEE-4367-BAC2-CB92C6D23562}"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8"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9" name="Rectangle 41"/>
          <p:cNvSpPr>
            <a:spLocks noGrp="1" noChangeArrowheads="1"/>
          </p:cNvSpPr>
          <p:nvPr>
            <p:ph type="sldNum" sz="quarter" idx="12"/>
          </p:nvPr>
        </p:nvSpPr>
        <p:spPr>
          <a:ln/>
        </p:spPr>
        <p:txBody>
          <a:bodyPr/>
          <a:lstStyle>
            <a:lvl1pPr>
              <a:defRPr/>
            </a:lvl1pPr>
          </a:lstStyle>
          <a:p>
            <a:pPr>
              <a:defRPr/>
            </a:pPr>
            <a:fld id="{027BE1EA-2DFF-4D91-AD74-6A63DCE86DA9}"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4"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5" name="Rectangle 41"/>
          <p:cNvSpPr>
            <a:spLocks noGrp="1" noChangeArrowheads="1"/>
          </p:cNvSpPr>
          <p:nvPr>
            <p:ph type="sldNum" sz="quarter" idx="12"/>
          </p:nvPr>
        </p:nvSpPr>
        <p:spPr>
          <a:ln/>
        </p:spPr>
        <p:txBody>
          <a:bodyPr/>
          <a:lstStyle>
            <a:lvl1pPr>
              <a:defRPr/>
            </a:lvl1pPr>
          </a:lstStyle>
          <a:p>
            <a:pPr>
              <a:defRPr/>
            </a:pPr>
            <a:fld id="{3D475064-C880-4EC9-AAD1-C5843D505D74}"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3"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4" name="Rectangle 41"/>
          <p:cNvSpPr>
            <a:spLocks noGrp="1" noChangeArrowheads="1"/>
          </p:cNvSpPr>
          <p:nvPr>
            <p:ph type="sldNum" sz="quarter" idx="12"/>
          </p:nvPr>
        </p:nvSpPr>
        <p:spPr>
          <a:ln/>
        </p:spPr>
        <p:txBody>
          <a:bodyPr/>
          <a:lstStyle>
            <a:lvl1pPr>
              <a:defRPr/>
            </a:lvl1pPr>
          </a:lstStyle>
          <a:p>
            <a:pPr>
              <a:defRPr/>
            </a:pPr>
            <a:fld id="{DD2CC3FA-421D-49AA-ABB0-BFA5F3E56F69}"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6"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7" name="Rectangle 41"/>
          <p:cNvSpPr>
            <a:spLocks noGrp="1" noChangeArrowheads="1"/>
          </p:cNvSpPr>
          <p:nvPr>
            <p:ph type="sldNum" sz="quarter" idx="12"/>
          </p:nvPr>
        </p:nvSpPr>
        <p:spPr>
          <a:ln/>
        </p:spPr>
        <p:txBody>
          <a:bodyPr/>
          <a:lstStyle>
            <a:lvl1pPr>
              <a:defRPr/>
            </a:lvl1pPr>
          </a:lstStyle>
          <a:p>
            <a:pPr>
              <a:defRPr/>
            </a:pPr>
            <a:fld id="{37DB8920-D6BD-4C59-906D-BD102A63CBCF}"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9"/>
          <p:cNvSpPr>
            <a:spLocks noGrp="1" noChangeArrowheads="1"/>
          </p:cNvSpPr>
          <p:nvPr>
            <p:ph type="dt" sz="half" idx="10"/>
          </p:nvPr>
        </p:nvSpPr>
        <p:spPr>
          <a:ln/>
        </p:spPr>
        <p:txBody>
          <a:bodyPr/>
          <a:lstStyle>
            <a:lvl1pPr>
              <a:defRPr/>
            </a:lvl1pPr>
          </a:lstStyle>
          <a:p>
            <a:pPr>
              <a:defRPr/>
            </a:pPr>
            <a:r>
              <a:rPr lang="cs-CZ" smtClean="0"/>
              <a:t>2</a:t>
            </a:r>
            <a:endParaRPr lang="cs-CZ"/>
          </a:p>
        </p:txBody>
      </p:sp>
      <p:sp>
        <p:nvSpPr>
          <p:cNvPr id="6" name="Rectangle 40"/>
          <p:cNvSpPr>
            <a:spLocks noGrp="1" noChangeArrowheads="1"/>
          </p:cNvSpPr>
          <p:nvPr>
            <p:ph type="ftr" sz="quarter" idx="11"/>
          </p:nvPr>
        </p:nvSpPr>
        <p:spPr>
          <a:ln/>
        </p:spPr>
        <p:txBody>
          <a:bodyPr/>
          <a:lstStyle>
            <a:lvl1pPr>
              <a:defRPr/>
            </a:lvl1pPr>
          </a:lstStyle>
          <a:p>
            <a:pPr>
              <a:defRPr/>
            </a:pPr>
            <a:r>
              <a:rPr lang="cs-CZ" smtClean="0"/>
              <a:t>Křesťanská sociální etika. M. Martinek  2021</a:t>
            </a:r>
            <a:endParaRPr lang="cs-CZ"/>
          </a:p>
        </p:txBody>
      </p:sp>
      <p:sp>
        <p:nvSpPr>
          <p:cNvPr id="7" name="Rectangle 41"/>
          <p:cNvSpPr>
            <a:spLocks noGrp="1" noChangeArrowheads="1"/>
          </p:cNvSpPr>
          <p:nvPr>
            <p:ph type="sldNum" sz="quarter" idx="12"/>
          </p:nvPr>
        </p:nvSpPr>
        <p:spPr>
          <a:ln/>
        </p:spPr>
        <p:txBody>
          <a:bodyPr/>
          <a:lstStyle>
            <a:lvl1pPr>
              <a:defRPr/>
            </a:lvl1pPr>
          </a:lstStyle>
          <a:p>
            <a:pPr>
              <a:defRPr/>
            </a:pPr>
            <a:fld id="{2689AF23-2707-4867-B756-D90AEDEAF696}"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717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17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717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17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7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17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17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17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17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18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8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8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cs-CZ"/>
            </a:p>
          </p:txBody>
        </p:sp>
        <p:sp>
          <p:nvSpPr>
            <p:cNvPr id="718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718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8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8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8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8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8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9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9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sp>
          <p:nvSpPr>
            <p:cNvPr id="719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9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9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9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cs-CZ"/>
            </a:p>
          </p:txBody>
        </p:sp>
        <p:sp>
          <p:nvSpPr>
            <p:cNvPr id="719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719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cs-CZ"/>
            </a:p>
          </p:txBody>
        </p:sp>
        <p:sp>
          <p:nvSpPr>
            <p:cNvPr id="719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19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cs-CZ"/>
            </a:p>
          </p:txBody>
        </p:sp>
        <p:sp>
          <p:nvSpPr>
            <p:cNvPr id="720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cs-CZ"/>
            </a:p>
          </p:txBody>
        </p:sp>
        <p:sp>
          <p:nvSpPr>
            <p:cNvPr id="720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cs-CZ"/>
            </a:p>
          </p:txBody>
        </p:sp>
        <p:sp>
          <p:nvSpPr>
            <p:cNvPr id="720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cs-CZ"/>
            </a:p>
          </p:txBody>
        </p:sp>
        <p:sp>
          <p:nvSpPr>
            <p:cNvPr id="720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cs-CZ"/>
            </a:p>
          </p:txBody>
        </p:sp>
        <p:sp>
          <p:nvSpPr>
            <p:cNvPr id="720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cs-CZ"/>
            </a:p>
          </p:txBody>
        </p:sp>
      </p:grpSp>
      <p:sp>
        <p:nvSpPr>
          <p:cNvPr id="720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720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720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defRPr>
            </a:lvl1pPr>
          </a:lstStyle>
          <a:p>
            <a:pPr>
              <a:defRPr/>
            </a:pPr>
            <a:r>
              <a:rPr lang="cs-CZ" smtClean="0"/>
              <a:t>2</a:t>
            </a:r>
            <a:endParaRPr lang="cs-CZ"/>
          </a:p>
        </p:txBody>
      </p:sp>
      <p:sp>
        <p:nvSpPr>
          <p:cNvPr id="720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defRPr>
            </a:lvl1pPr>
          </a:lstStyle>
          <a:p>
            <a:pPr>
              <a:defRPr/>
            </a:pPr>
            <a:r>
              <a:rPr lang="cs-CZ" smtClean="0"/>
              <a:t>Křesťanská sociální etika. M. Martinek  2021</a:t>
            </a:r>
            <a:endParaRPr lang="cs-CZ"/>
          </a:p>
        </p:txBody>
      </p:sp>
      <p:sp>
        <p:nvSpPr>
          <p:cNvPr id="720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defRPr>
            </a:lvl1pPr>
          </a:lstStyle>
          <a:p>
            <a:pPr>
              <a:defRPr/>
            </a:pPr>
            <a:fld id="{B5EBEA9B-9A3B-484D-BDDD-9F7BC2CB0513}"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eaLnBrk="1" hangingPunct="1">
              <a:defRPr/>
            </a:pPr>
            <a:r>
              <a:rPr lang="cs-CZ" dirty="0" smtClean="0"/>
              <a:t>Křesťanská sociální etika</a:t>
            </a:r>
          </a:p>
        </p:txBody>
      </p:sp>
      <p:sp>
        <p:nvSpPr>
          <p:cNvPr id="5123" name="Rectangle 3"/>
          <p:cNvSpPr>
            <a:spLocks noGrp="1" noChangeArrowheads="1"/>
          </p:cNvSpPr>
          <p:nvPr>
            <p:ph type="subTitle" idx="1"/>
          </p:nvPr>
        </p:nvSpPr>
        <p:spPr/>
        <p:txBody>
          <a:bodyPr/>
          <a:lstStyle/>
          <a:p>
            <a:pPr eaLnBrk="1" hangingPunct="1">
              <a:defRPr/>
            </a:pPr>
            <a:r>
              <a:rPr lang="cs-CZ" dirty="0" err="1" smtClean="0"/>
              <a:t>Jabok</a:t>
            </a:r>
            <a:r>
              <a:rPr lang="cs-CZ" dirty="0" smtClean="0"/>
              <a:t> 2021</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datum 3"/>
          <p:cNvSpPr>
            <a:spLocks noGrp="1"/>
          </p:cNvSpPr>
          <p:nvPr>
            <p:ph type="dt" sz="quarter" idx="10"/>
          </p:nvPr>
        </p:nvSpPr>
        <p:spPr>
          <a:noFill/>
        </p:spPr>
        <p:txBody>
          <a:bodyPr/>
          <a:lstStyle/>
          <a:p>
            <a:r>
              <a:rPr lang="cs-CZ" smtClean="0"/>
              <a:t>2</a:t>
            </a:r>
          </a:p>
        </p:txBody>
      </p:sp>
      <p:sp>
        <p:nvSpPr>
          <p:cNvPr id="13315"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13316" name="Zástupný symbol pro číslo snímku 5"/>
          <p:cNvSpPr>
            <a:spLocks noGrp="1"/>
          </p:cNvSpPr>
          <p:nvPr>
            <p:ph type="sldNum" sz="quarter" idx="12"/>
          </p:nvPr>
        </p:nvSpPr>
        <p:spPr>
          <a:noFill/>
        </p:spPr>
        <p:txBody>
          <a:bodyPr/>
          <a:lstStyle/>
          <a:p>
            <a:fld id="{86A55E88-2D72-4845-8C01-259BD182E502}" type="slidenum">
              <a:rPr lang="cs-CZ" smtClean="0"/>
              <a:pPr/>
              <a:t>10</a:t>
            </a:fld>
            <a:endParaRPr lang="cs-CZ" smtClean="0"/>
          </a:p>
        </p:txBody>
      </p:sp>
      <p:sp>
        <p:nvSpPr>
          <p:cNvPr id="14338" name="Rectangle 2"/>
          <p:cNvSpPr>
            <a:spLocks noGrp="1" noChangeArrowheads="1"/>
          </p:cNvSpPr>
          <p:nvPr>
            <p:ph type="title"/>
          </p:nvPr>
        </p:nvSpPr>
        <p:spPr>
          <a:xfrm>
            <a:off x="5004048" y="277813"/>
            <a:ext cx="3888432" cy="1495003"/>
          </a:xfrm>
        </p:spPr>
        <p:txBody>
          <a:bodyPr/>
          <a:lstStyle/>
          <a:p>
            <a:pPr eaLnBrk="1" hangingPunct="1">
              <a:defRPr/>
            </a:pPr>
            <a:r>
              <a:rPr lang="cs-CZ" sz="3200" b="1" dirty="0" smtClean="0"/>
              <a:t>Robert </a:t>
            </a:r>
            <a:r>
              <a:rPr lang="cs-CZ" sz="3200" b="1" dirty="0" err="1" smtClean="0"/>
              <a:t>Lamennais</a:t>
            </a:r>
            <a:r>
              <a:rPr lang="cs-CZ" sz="3200" b="1" dirty="0" smtClean="0"/>
              <a:t> </a:t>
            </a:r>
            <a:r>
              <a:rPr lang="cs-CZ" sz="3200" dirty="0" smtClean="0"/>
              <a:t>(1782 – 1854)</a:t>
            </a:r>
            <a:endParaRPr lang="cs-CZ" sz="3200" b="1" dirty="0" smtClean="0"/>
          </a:p>
        </p:txBody>
      </p:sp>
      <p:sp>
        <p:nvSpPr>
          <p:cNvPr id="14339" name="Rectangle 3"/>
          <p:cNvSpPr>
            <a:spLocks noGrp="1" noChangeArrowheads="1"/>
          </p:cNvSpPr>
          <p:nvPr>
            <p:ph type="body" idx="1"/>
          </p:nvPr>
        </p:nvSpPr>
        <p:spPr>
          <a:xfrm>
            <a:off x="4932040" y="1772816"/>
            <a:ext cx="3888110" cy="4320480"/>
          </a:xfrm>
        </p:spPr>
        <p:txBody>
          <a:bodyPr/>
          <a:lstStyle/>
          <a:p>
            <a:pPr eaLnBrk="1" hangingPunct="1">
              <a:lnSpc>
                <a:spcPct val="90000"/>
              </a:lnSpc>
              <a:defRPr/>
            </a:pPr>
            <a:r>
              <a:rPr lang="cs-CZ" sz="2200" dirty="0" smtClean="0"/>
              <a:t>Francie, katolický kněz</a:t>
            </a:r>
          </a:p>
          <a:p>
            <a:pPr eaLnBrk="1" hangingPunct="1">
              <a:lnSpc>
                <a:spcPct val="90000"/>
              </a:lnSpc>
              <a:defRPr/>
            </a:pPr>
            <a:r>
              <a:rPr lang="cs-CZ" sz="2200" dirty="0" smtClean="0"/>
              <a:t>prosazoval zdravý liberalismus, obhajoval kulturní a politická práva, souhlasil s demokracií; podněcoval sociální praxi církve a blížil se raně </a:t>
            </a:r>
            <a:r>
              <a:rPr lang="cs-CZ" sz="2200" b="1" u="sng" dirty="0" smtClean="0"/>
              <a:t>socialistickým</a:t>
            </a:r>
            <a:r>
              <a:rPr lang="cs-CZ" sz="2200" dirty="0" smtClean="0"/>
              <a:t> představám. </a:t>
            </a:r>
          </a:p>
          <a:p>
            <a:pPr eaLnBrk="1" hangingPunct="1">
              <a:lnSpc>
                <a:spcPct val="90000"/>
              </a:lnSpc>
              <a:defRPr/>
            </a:pPr>
            <a:r>
              <a:rPr lang="cs-CZ" sz="2200" dirty="0" smtClean="0"/>
              <a:t>Jeho názory odsoudil Řehoř XVI., přesto podnítily rozvoj sociálního katolicismu.</a:t>
            </a:r>
            <a:endParaRPr lang="cs-CZ" sz="2200" b="1" dirty="0" smtClean="0"/>
          </a:p>
        </p:txBody>
      </p:sp>
      <p:pic>
        <p:nvPicPr>
          <p:cNvPr id="37890" name="Picture 2" descr="Lamennais.jpg"/>
          <p:cNvPicPr>
            <a:picLocks noChangeAspect="1" noChangeArrowheads="1"/>
          </p:cNvPicPr>
          <p:nvPr/>
        </p:nvPicPr>
        <p:blipFill>
          <a:blip r:embed="rId2" cstate="print"/>
          <a:srcRect/>
          <a:stretch>
            <a:fillRect/>
          </a:stretch>
        </p:blipFill>
        <p:spPr bwMode="auto">
          <a:xfrm>
            <a:off x="395536" y="404664"/>
            <a:ext cx="4286250" cy="5581651"/>
          </a:xfrm>
          <a:prstGeom prst="rect">
            <a:avLst/>
          </a:prstGeom>
          <a:noFill/>
          <a:ln>
            <a:solidFill>
              <a:schemeClr val="accent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1052736"/>
            <a:ext cx="9144000" cy="5143500"/>
          </a:xfrm>
          <a:prstGeom prst="rect">
            <a:avLst/>
          </a:prstGeom>
          <a:noFill/>
          <a:ln w="9525">
            <a:solidFill>
              <a:schemeClr val="accent1">
                <a:lumMod val="60000"/>
                <a:lumOff val="40000"/>
              </a:schemeClr>
            </a:solidFill>
            <a:miter lim="800000"/>
            <a:headEnd/>
            <a:tailEnd/>
          </a:ln>
        </p:spPr>
      </p:pic>
      <p:sp>
        <p:nvSpPr>
          <p:cNvPr id="2" name="Nadpis 1"/>
          <p:cNvSpPr>
            <a:spLocks noGrp="1"/>
          </p:cNvSpPr>
          <p:nvPr>
            <p:ph type="title"/>
          </p:nvPr>
        </p:nvSpPr>
        <p:spPr>
          <a:xfrm>
            <a:off x="323528" y="277813"/>
            <a:ext cx="8363272" cy="774924"/>
          </a:xfrm>
        </p:spPr>
        <p:txBody>
          <a:bodyPr/>
          <a:lstStyle/>
          <a:p>
            <a:r>
              <a:rPr lang="cs-CZ" sz="4000" b="1" dirty="0" err="1" smtClean="0"/>
              <a:t>Wilhelm</a:t>
            </a:r>
            <a:r>
              <a:rPr lang="cs-CZ" sz="4000" b="1" dirty="0" smtClean="0"/>
              <a:t> </a:t>
            </a:r>
            <a:r>
              <a:rPr lang="cs-CZ" sz="4000" b="1" dirty="0" err="1" smtClean="0"/>
              <a:t>von</a:t>
            </a:r>
            <a:r>
              <a:rPr lang="cs-CZ" sz="4000" b="1" dirty="0" smtClean="0"/>
              <a:t> </a:t>
            </a:r>
            <a:r>
              <a:rPr lang="cs-CZ" sz="4000" b="1" dirty="0" err="1" smtClean="0"/>
              <a:t>Ketteler</a:t>
            </a:r>
            <a:r>
              <a:rPr lang="cs-CZ" sz="4000" dirty="0" smtClean="0"/>
              <a:t> (1811-1877)</a:t>
            </a:r>
            <a:endParaRPr lang="cs-CZ" sz="4000" dirty="0"/>
          </a:p>
        </p:txBody>
      </p:sp>
      <p:sp>
        <p:nvSpPr>
          <p:cNvPr id="3" name="Zástupný symbol pro obsah 2"/>
          <p:cNvSpPr>
            <a:spLocks noGrp="1"/>
          </p:cNvSpPr>
          <p:nvPr>
            <p:ph sz="half" idx="1"/>
          </p:nvPr>
        </p:nvSpPr>
        <p:spPr>
          <a:xfrm>
            <a:off x="0" y="1052736"/>
            <a:ext cx="3168352" cy="4968552"/>
          </a:xfrm>
        </p:spPr>
        <p:txBody>
          <a:bodyPr/>
          <a:lstStyle/>
          <a:p>
            <a:pPr eaLnBrk="1" hangingPunct="1">
              <a:defRPr/>
            </a:pPr>
            <a:r>
              <a:rPr lang="cs-CZ" sz="2000" dirty="0" smtClean="0">
                <a:solidFill>
                  <a:schemeClr val="bg1"/>
                </a:solidFill>
                <a:effectLst/>
              </a:rPr>
              <a:t>Německo, kněz, později biskup v </a:t>
            </a:r>
            <a:r>
              <a:rPr lang="cs-CZ" sz="2000" dirty="0" err="1" smtClean="0">
                <a:solidFill>
                  <a:schemeClr val="bg1"/>
                </a:solidFill>
                <a:effectLst/>
              </a:rPr>
              <a:t>Mainzu</a:t>
            </a:r>
            <a:r>
              <a:rPr lang="cs-CZ" sz="2000" dirty="0" smtClean="0">
                <a:solidFill>
                  <a:schemeClr val="bg1"/>
                </a:solidFill>
                <a:effectLst/>
              </a:rPr>
              <a:t> a poslanec Národního shromáždění – adventní kázání o sociální otázce 1848. </a:t>
            </a:r>
          </a:p>
          <a:p>
            <a:pPr eaLnBrk="1" hangingPunct="1">
              <a:defRPr/>
            </a:pPr>
            <a:r>
              <a:rPr lang="cs-CZ" sz="2000" b="1" dirty="0" smtClean="0">
                <a:solidFill>
                  <a:schemeClr val="bg1"/>
                </a:solidFill>
                <a:effectLst/>
              </a:rPr>
              <a:t>Inspiroval </a:t>
            </a:r>
            <a:r>
              <a:rPr lang="cs-CZ" sz="2000" b="1" dirty="0" err="1" smtClean="0">
                <a:solidFill>
                  <a:schemeClr val="bg1"/>
                </a:solidFill>
                <a:effectLst/>
              </a:rPr>
              <a:t>Bismarcka</a:t>
            </a:r>
            <a:r>
              <a:rPr lang="cs-CZ" sz="2000" b="1" dirty="0" smtClean="0">
                <a:solidFill>
                  <a:schemeClr val="bg1"/>
                </a:solidFill>
                <a:effectLst/>
              </a:rPr>
              <a:t> k sociální reformě i Lva XIII. k první sociální encyklice.</a:t>
            </a:r>
          </a:p>
        </p:txBody>
      </p:sp>
      <p:sp>
        <p:nvSpPr>
          <p:cNvPr id="4" name="Zástupný symbol pro datum 3"/>
          <p:cNvSpPr>
            <a:spLocks noGrp="1"/>
          </p:cNvSpPr>
          <p:nvPr>
            <p:ph type="dt" sz="half" idx="10"/>
          </p:nvPr>
        </p:nvSpPr>
        <p:spPr/>
        <p:txBody>
          <a:bodyPr/>
          <a:lstStyle/>
          <a:p>
            <a:pPr>
              <a:defRPr/>
            </a:pPr>
            <a:r>
              <a:rPr lang="cs-CZ" smtClean="0"/>
              <a:t>2</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2021</a:t>
            </a:r>
            <a:endParaRPr lang="cs-CZ"/>
          </a:p>
        </p:txBody>
      </p:sp>
      <p:sp>
        <p:nvSpPr>
          <p:cNvPr id="6" name="Zástupný symbol pro číslo snímku 5"/>
          <p:cNvSpPr>
            <a:spLocks noGrp="1"/>
          </p:cNvSpPr>
          <p:nvPr>
            <p:ph type="sldNum" sz="quarter" idx="12"/>
          </p:nvPr>
        </p:nvSpPr>
        <p:spPr/>
        <p:txBody>
          <a:bodyPr/>
          <a:lstStyle/>
          <a:p>
            <a:pPr>
              <a:defRPr/>
            </a:pPr>
            <a:fld id="{DBB031B5-1BA0-491F-9A45-BB764BC61417}" type="slidenum">
              <a:rPr lang="cs-CZ" smtClean="0"/>
              <a:pPr>
                <a:defRPr/>
              </a:pPr>
              <a:t>11</a:t>
            </a:fld>
            <a:endParaRPr lang="cs-CZ"/>
          </a:p>
        </p:txBody>
      </p:sp>
      <p:sp>
        <p:nvSpPr>
          <p:cNvPr id="10" name="Zástupný symbol pro obsah 9"/>
          <p:cNvSpPr>
            <a:spLocks noGrp="1"/>
          </p:cNvSpPr>
          <p:nvPr>
            <p:ph sz="half" idx="2"/>
          </p:nvPr>
        </p:nvSpPr>
        <p:spPr>
          <a:xfrm>
            <a:off x="6300192" y="1052736"/>
            <a:ext cx="2843808" cy="5078189"/>
          </a:xfrm>
        </p:spPr>
        <p:txBody>
          <a:bodyPr/>
          <a:lstStyle/>
          <a:p>
            <a:r>
              <a:rPr lang="cs-CZ" sz="2000" dirty="0" smtClean="0">
                <a:solidFill>
                  <a:schemeClr val="bg1"/>
                </a:solidFill>
                <a:effectLst/>
              </a:rPr>
              <a:t>Odmítá kolektivní socialismus, protože je bojovně ateistický, i liberální individualismus, protože jeho nemorálnost by vedla k socialismu; zastává linii </a:t>
            </a:r>
            <a:r>
              <a:rPr lang="cs-CZ" sz="2000" b="1" u="sng" dirty="0" smtClean="0">
                <a:solidFill>
                  <a:schemeClr val="bg1"/>
                </a:solidFill>
                <a:effectLst/>
              </a:rPr>
              <a:t>sociálně-realistickou</a:t>
            </a:r>
            <a:r>
              <a:rPr lang="cs-CZ" sz="2000" b="1" dirty="0" smtClean="0">
                <a:solidFill>
                  <a:schemeClr val="bg1"/>
                </a:solidFill>
                <a:effectLst/>
              </a:rPr>
              <a:t>: </a:t>
            </a:r>
            <a:r>
              <a:rPr lang="cs-CZ" sz="2000" dirty="0" smtClean="0">
                <a:solidFill>
                  <a:schemeClr val="bg1"/>
                </a:solidFill>
                <a:effectLst/>
              </a:rPr>
              <a:t>nutnost zásahu státu ve prospěch dělníků – státní sociální politika.</a:t>
            </a:r>
          </a:p>
          <a:p>
            <a:endParaRPr lang="cs-CZ"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sz="4000" b="1" dirty="0" smtClean="0"/>
              <a:t>Karl </a:t>
            </a:r>
            <a:r>
              <a:rPr lang="cs-CZ" sz="4000" b="1" dirty="0" err="1" smtClean="0"/>
              <a:t>von</a:t>
            </a:r>
            <a:r>
              <a:rPr lang="cs-CZ" sz="4000" b="1" dirty="0" smtClean="0"/>
              <a:t> </a:t>
            </a:r>
            <a:r>
              <a:rPr lang="cs-CZ" sz="4000" b="1" dirty="0" err="1" smtClean="0"/>
              <a:t>Vogelsang</a:t>
            </a:r>
            <a:r>
              <a:rPr lang="cs-CZ" sz="4000" b="1" dirty="0" smtClean="0"/>
              <a:t> </a:t>
            </a:r>
            <a:r>
              <a:rPr lang="cs-CZ" sz="4000" dirty="0" smtClean="0"/>
              <a:t>(1818 – 1891)</a:t>
            </a:r>
            <a:endParaRPr lang="cs-CZ" sz="4000" dirty="0"/>
          </a:p>
        </p:txBody>
      </p:sp>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16D9CC7E-EBEE-4367-BAC2-CB92C6D23562}" type="slidenum">
              <a:rPr lang="cs-CZ" smtClean="0"/>
              <a:pPr>
                <a:defRPr/>
              </a:pPr>
              <a:t>12</a:t>
            </a:fld>
            <a:endParaRPr lang="cs-CZ"/>
          </a:p>
        </p:txBody>
      </p:sp>
      <p:sp>
        <p:nvSpPr>
          <p:cNvPr id="10" name="Zástupný symbol pro obsah 8"/>
          <p:cNvSpPr>
            <a:spLocks noGrp="1"/>
          </p:cNvSpPr>
          <p:nvPr>
            <p:ph idx="1"/>
          </p:nvPr>
        </p:nvSpPr>
        <p:spPr>
          <a:xfrm>
            <a:off x="457200" y="1600200"/>
            <a:ext cx="5266928" cy="4530725"/>
          </a:xfrm>
        </p:spPr>
        <p:txBody>
          <a:bodyPr/>
          <a:lstStyle/>
          <a:p>
            <a:r>
              <a:rPr lang="cs-CZ" sz="2400" dirty="0" smtClean="0"/>
              <a:t>Rakousko, žurnalista, šéfredaktor časopisu </a:t>
            </a:r>
            <a:r>
              <a:rPr lang="cs-CZ" sz="2400" dirty="0" err="1" smtClean="0"/>
              <a:t>Katholik</a:t>
            </a:r>
            <a:r>
              <a:rPr lang="cs-CZ" sz="2400" dirty="0" smtClean="0"/>
              <a:t> v Prešpurku – Bratislava.</a:t>
            </a:r>
          </a:p>
          <a:p>
            <a:r>
              <a:rPr lang="cs-CZ" sz="2400" dirty="0" smtClean="0"/>
              <a:t>Představitel </a:t>
            </a:r>
            <a:r>
              <a:rPr lang="cs-CZ" sz="2400" b="1" u="sng" dirty="0" smtClean="0"/>
              <a:t>sociálního romantismu</a:t>
            </a:r>
            <a:r>
              <a:rPr lang="cs-CZ" sz="2400" dirty="0" smtClean="0"/>
              <a:t>, spolupráce s </a:t>
            </a:r>
            <a:r>
              <a:rPr lang="cs-CZ" sz="2400" dirty="0" err="1" smtClean="0"/>
              <a:t>Kettelerem</a:t>
            </a:r>
            <a:r>
              <a:rPr lang="cs-CZ" sz="2400" dirty="0" smtClean="0"/>
              <a:t>. </a:t>
            </a:r>
          </a:p>
          <a:p>
            <a:r>
              <a:rPr lang="cs-CZ" sz="2400" dirty="0" smtClean="0"/>
              <a:t>Inspiroval sociální </a:t>
            </a:r>
            <a:r>
              <a:rPr lang="cs-CZ" sz="2400" dirty="0" err="1" smtClean="0"/>
              <a:t>refomu</a:t>
            </a:r>
            <a:r>
              <a:rPr lang="cs-CZ" sz="2400" dirty="0" smtClean="0"/>
              <a:t> Eduarda </a:t>
            </a:r>
            <a:r>
              <a:rPr lang="cs-CZ" sz="2400" dirty="0" err="1" smtClean="0"/>
              <a:t>Teefeho</a:t>
            </a:r>
            <a:r>
              <a:rPr lang="cs-CZ" sz="2400" dirty="0" smtClean="0"/>
              <a:t> v </a:t>
            </a:r>
            <a:r>
              <a:rPr lang="cs-CZ" sz="2400" dirty="0" err="1" smtClean="0"/>
              <a:t>Rakousku</a:t>
            </a:r>
            <a:r>
              <a:rPr lang="cs-CZ" sz="2400" dirty="0" smtClean="0"/>
              <a:t>-Uhersku, , publicisticky připravoval encykliku </a:t>
            </a:r>
            <a:r>
              <a:rPr lang="cs-CZ" sz="2400" dirty="0" err="1" smtClean="0"/>
              <a:t>Rerum</a:t>
            </a:r>
            <a:r>
              <a:rPr lang="cs-CZ" sz="2400" dirty="0" smtClean="0"/>
              <a:t> </a:t>
            </a:r>
            <a:r>
              <a:rPr lang="cs-CZ" sz="2400" dirty="0" err="1" smtClean="0"/>
              <a:t>Novarum</a:t>
            </a:r>
            <a:r>
              <a:rPr lang="cs-CZ" sz="2400" dirty="0" smtClean="0"/>
              <a:t> papeže Lva XIII.</a:t>
            </a:r>
          </a:p>
        </p:txBody>
      </p:sp>
      <p:pic>
        <p:nvPicPr>
          <p:cNvPr id="11" name="Picture 3"/>
          <p:cNvPicPr>
            <a:picLocks noChangeAspect="1" noChangeArrowheads="1"/>
          </p:cNvPicPr>
          <p:nvPr/>
        </p:nvPicPr>
        <p:blipFill>
          <a:blip r:embed="rId2" cstate="print"/>
          <a:srcRect/>
          <a:stretch>
            <a:fillRect/>
          </a:stretch>
        </p:blipFill>
        <p:spPr bwMode="auto">
          <a:xfrm>
            <a:off x="5868144" y="1484784"/>
            <a:ext cx="3275856" cy="4520682"/>
          </a:xfrm>
          <a:prstGeom prst="rect">
            <a:avLst/>
          </a:prstGeom>
          <a:noFill/>
          <a:ln w="9525">
            <a:solidFill>
              <a:schemeClr val="accent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datum 4"/>
          <p:cNvSpPr>
            <a:spLocks noGrp="1"/>
          </p:cNvSpPr>
          <p:nvPr>
            <p:ph type="dt" sz="quarter" idx="10"/>
          </p:nvPr>
        </p:nvSpPr>
        <p:spPr>
          <a:noFill/>
        </p:spPr>
        <p:txBody>
          <a:bodyPr/>
          <a:lstStyle/>
          <a:p>
            <a:r>
              <a:rPr lang="cs-CZ" smtClean="0"/>
              <a:t>2</a:t>
            </a:r>
          </a:p>
        </p:txBody>
      </p:sp>
      <p:sp>
        <p:nvSpPr>
          <p:cNvPr id="14339"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14340" name="Zástupný symbol pro číslo snímku 6"/>
          <p:cNvSpPr>
            <a:spLocks noGrp="1"/>
          </p:cNvSpPr>
          <p:nvPr>
            <p:ph type="sldNum" sz="quarter" idx="12"/>
          </p:nvPr>
        </p:nvSpPr>
        <p:spPr>
          <a:noFill/>
        </p:spPr>
        <p:txBody>
          <a:bodyPr/>
          <a:lstStyle/>
          <a:p>
            <a:fld id="{3F6FBD33-EA06-40E5-BF0A-499679491967}" type="slidenum">
              <a:rPr lang="cs-CZ" smtClean="0"/>
              <a:pPr/>
              <a:t>13</a:t>
            </a:fld>
            <a:endParaRPr lang="cs-CZ" smtClean="0"/>
          </a:p>
        </p:txBody>
      </p:sp>
      <p:sp>
        <p:nvSpPr>
          <p:cNvPr id="45061" name="Rectangle 5"/>
          <p:cNvSpPr>
            <a:spLocks noGrp="1" noChangeArrowheads="1"/>
          </p:cNvSpPr>
          <p:nvPr>
            <p:ph type="title"/>
          </p:nvPr>
        </p:nvSpPr>
        <p:spPr>
          <a:xfrm>
            <a:off x="468313" y="0"/>
            <a:ext cx="5759871" cy="765175"/>
          </a:xfrm>
        </p:spPr>
        <p:txBody>
          <a:bodyPr/>
          <a:lstStyle/>
          <a:p>
            <a:pPr eaLnBrk="1" hangingPunct="1">
              <a:defRPr/>
            </a:pPr>
            <a:r>
              <a:rPr lang="cs-CZ" b="1" dirty="0" smtClean="0"/>
              <a:t>Borské teze</a:t>
            </a:r>
          </a:p>
        </p:txBody>
      </p:sp>
      <p:sp>
        <p:nvSpPr>
          <p:cNvPr id="45063" name="Rectangle 7"/>
          <p:cNvSpPr>
            <a:spLocks noGrp="1" noChangeArrowheads="1"/>
          </p:cNvSpPr>
          <p:nvPr>
            <p:ph type="body" sz="half" idx="2"/>
          </p:nvPr>
        </p:nvSpPr>
        <p:spPr>
          <a:xfrm>
            <a:off x="5940152" y="188640"/>
            <a:ext cx="3203848" cy="6669360"/>
          </a:xfrm>
        </p:spPr>
        <p:txBody>
          <a:bodyPr/>
          <a:lstStyle/>
          <a:p>
            <a:pPr eaLnBrk="1" hangingPunct="1">
              <a:defRPr/>
            </a:pPr>
            <a:r>
              <a:rPr lang="cs-CZ" sz="2400" dirty="0" smtClean="0">
                <a:solidFill>
                  <a:srgbClr val="FFFFFF"/>
                </a:solidFill>
              </a:rPr>
              <a:t>Dokument vypracovaný 1883 na zámku v Boru u Tachova </a:t>
            </a:r>
          </a:p>
          <a:p>
            <a:pPr eaLnBrk="1" hangingPunct="1">
              <a:defRPr/>
            </a:pPr>
            <a:r>
              <a:rPr lang="cs-CZ" sz="2400" dirty="0" smtClean="0">
                <a:solidFill>
                  <a:srgbClr val="FFFFFF"/>
                </a:solidFill>
              </a:rPr>
              <a:t>14 sociálních myslitelů z Čech, Německa, Rakouska, Švýcarska a Vatikánu.</a:t>
            </a:r>
          </a:p>
          <a:p>
            <a:pPr eaLnBrk="1" hangingPunct="1">
              <a:defRPr/>
            </a:pPr>
            <a:r>
              <a:rPr lang="cs-CZ" sz="2400" dirty="0" smtClean="0">
                <a:solidFill>
                  <a:srgbClr val="FFFFFF"/>
                </a:solidFill>
              </a:rPr>
              <a:t>Požaduje zákonnou úpravu pracovní smlouvy, spravedlivou mzdu, zřízení dělnických komor pro hájení zájmů dělníků.</a:t>
            </a:r>
          </a:p>
        </p:txBody>
      </p:sp>
      <p:pic>
        <p:nvPicPr>
          <p:cNvPr id="34818" name="Picture 2" descr="Výsledek obrázku pro Bor u Tachova"/>
          <p:cNvPicPr>
            <a:picLocks noChangeAspect="1" noChangeArrowheads="1"/>
          </p:cNvPicPr>
          <p:nvPr/>
        </p:nvPicPr>
        <p:blipFill>
          <a:blip r:embed="rId2" cstate="print"/>
          <a:srcRect/>
          <a:stretch>
            <a:fillRect/>
          </a:stretch>
        </p:blipFill>
        <p:spPr bwMode="auto">
          <a:xfrm>
            <a:off x="1" y="1412776"/>
            <a:ext cx="5968656" cy="4266456"/>
          </a:xfrm>
          <a:prstGeom prst="rect">
            <a:avLst/>
          </a:prstGeom>
          <a:noFill/>
          <a:ln>
            <a:solidFill>
              <a:schemeClr val="accent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630907"/>
          </a:xfrm>
        </p:spPr>
        <p:txBody>
          <a:bodyPr/>
          <a:lstStyle/>
          <a:p>
            <a:r>
              <a:rPr lang="cs-CZ" dirty="0" smtClean="0"/>
              <a:t>Borské teze</a:t>
            </a:r>
            <a:endParaRPr lang="cs-CZ" dirty="0"/>
          </a:p>
        </p:txBody>
      </p:sp>
      <p:sp>
        <p:nvSpPr>
          <p:cNvPr id="3" name="Zástupný symbol pro obsah 2"/>
          <p:cNvSpPr>
            <a:spLocks noGrp="1"/>
          </p:cNvSpPr>
          <p:nvPr>
            <p:ph sz="half" idx="1"/>
          </p:nvPr>
        </p:nvSpPr>
        <p:spPr>
          <a:xfrm>
            <a:off x="251520" y="1196752"/>
            <a:ext cx="8712968" cy="5112568"/>
          </a:xfrm>
        </p:spPr>
        <p:txBody>
          <a:bodyPr/>
          <a:lstStyle/>
          <a:p>
            <a:pPr>
              <a:spcBef>
                <a:spcPts val="0"/>
              </a:spcBef>
            </a:pPr>
            <a:r>
              <a:rPr lang="cs-CZ" sz="2400" dirty="0" smtClean="0"/>
              <a:t>V roce 1882 byl tehdejší majitel zámku </a:t>
            </a:r>
            <a:r>
              <a:rPr lang="cs-CZ" sz="2400" b="1" dirty="0" smtClean="0"/>
              <a:t>kníže Karel z </a:t>
            </a:r>
            <a:r>
              <a:rPr lang="cs-CZ" sz="2400" b="1" dirty="0" err="1" smtClean="0"/>
              <a:t>Löwensteinu</a:t>
            </a:r>
            <a:r>
              <a:rPr lang="cs-CZ" sz="2400" b="1" dirty="0" smtClean="0"/>
              <a:t> </a:t>
            </a:r>
            <a:r>
              <a:rPr lang="cs-CZ" sz="2400" dirty="0" smtClean="0"/>
              <a:t>jmenován generálním sekretářem německého (i rakouského) Katolického sněmu. Tento katolický, sociální a společenský svaz ho tehdy pověřil zpracováním návrhu zásad pro řešení otázek práce. Po vypracování zmíněného návrhu svolal roku 1883 kníže Karel z </a:t>
            </a:r>
            <a:r>
              <a:rPr lang="cs-CZ" sz="2400" dirty="0" err="1" smtClean="0"/>
              <a:t>Löwensteinu</a:t>
            </a:r>
            <a:r>
              <a:rPr lang="cs-CZ" sz="2400" dirty="0" smtClean="0"/>
              <a:t> na </a:t>
            </a:r>
            <a:r>
              <a:rPr lang="cs-CZ" sz="2400" dirty="0" err="1" smtClean="0"/>
              <a:t>borský</a:t>
            </a:r>
            <a:r>
              <a:rPr lang="cs-CZ" sz="2400" dirty="0" smtClean="0"/>
              <a:t> zámek 14 význačných osob, včetně zástupce Vatikánu. Po čtyřech dnech společného jednání byly vydány „Borské teze“, týkající se dělnické otázky a s ní související otázky řemeslnictva. </a:t>
            </a:r>
          </a:p>
        </p:txBody>
      </p:sp>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0EAB400B-49BB-4ECA-A7E9-F82AA54686AD}" type="slidenum">
              <a:rPr lang="cs-CZ" smtClean="0"/>
              <a:pPr>
                <a:defRPr/>
              </a:pPr>
              <a:t>14</a:t>
            </a:fld>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7813"/>
            <a:ext cx="8229600" cy="846931"/>
          </a:xfrm>
        </p:spPr>
        <p:txBody>
          <a:bodyPr/>
          <a:lstStyle/>
          <a:p>
            <a:r>
              <a:rPr lang="cs-CZ" dirty="0" smtClean="0"/>
              <a:t>Borské teze</a:t>
            </a:r>
            <a:endParaRPr lang="cs-CZ" dirty="0"/>
          </a:p>
        </p:txBody>
      </p:sp>
      <p:sp>
        <p:nvSpPr>
          <p:cNvPr id="9" name="Zástupný symbol pro obsah 8"/>
          <p:cNvSpPr>
            <a:spLocks noGrp="1"/>
          </p:cNvSpPr>
          <p:nvPr>
            <p:ph idx="1"/>
          </p:nvPr>
        </p:nvSpPr>
        <p:spPr>
          <a:xfrm>
            <a:off x="457200" y="1124744"/>
            <a:ext cx="8229600" cy="5006181"/>
          </a:xfrm>
        </p:spPr>
        <p:txBody>
          <a:bodyPr/>
          <a:lstStyle/>
          <a:p>
            <a:pPr>
              <a:spcBef>
                <a:spcPts val="0"/>
              </a:spcBef>
            </a:pPr>
            <a:r>
              <a:rPr lang="cs-CZ" sz="1800" dirty="0" smtClean="0"/>
              <a:t>Otázky související s </a:t>
            </a:r>
            <a:r>
              <a:rPr lang="cs-CZ" sz="1800" b="1" dirty="0" smtClean="0"/>
              <a:t>pracovní smlouvou:</a:t>
            </a:r>
            <a:r>
              <a:rPr lang="cs-CZ" sz="1800" dirty="0" smtClean="0"/>
              <a:t> práce již není chápána jak zboží, které se prodává nebo kupuje, ale má hodnotu mravní, protože bezprostředně souvisí s člověkem. Pracovní smlouva má být uzavřena na právním základě jako smlouva o mzdě nebo platu, ne jako smlouva nájemní. Přitom mzda má být chápána jako rovnocenná náhrada toho, co pracovník při své činnosti vykonává. Při vyměřování mzdy musí být přihlédnuto ke spravedlivému ohodnocení činnosti. </a:t>
            </a:r>
          </a:p>
          <a:p>
            <a:pPr>
              <a:spcBef>
                <a:spcPts val="0"/>
              </a:spcBef>
            </a:pPr>
            <a:r>
              <a:rPr lang="cs-CZ" sz="1800" dirty="0" smtClean="0"/>
              <a:t>Komitét chtěl zabránit hrozícímu rozpadu </a:t>
            </a:r>
            <a:r>
              <a:rPr lang="cs-CZ" sz="1800" b="1" dirty="0" smtClean="0"/>
              <a:t>řemeslné výroby </a:t>
            </a:r>
            <a:r>
              <a:rPr lang="cs-CZ" sz="1800" dirty="0" smtClean="0"/>
              <a:t>povinným zakládáním cechů, spolků, soudů a komor.  Stát na druhé straně se měl postarat o základní odborné školství, o dodržování nedělního klidu, obstarávání odbytu výrobků a o zákonnou úpravu vypisování nabídek práce a poskytování objednávek. Stát měl rovněž podporovat zřizování učňovských, tovaryšských a mistrovských spolků. </a:t>
            </a:r>
          </a:p>
          <a:p>
            <a:pPr>
              <a:spcBef>
                <a:spcPts val="0"/>
              </a:spcBef>
            </a:pPr>
            <a:r>
              <a:rPr lang="cs-CZ" sz="1800" dirty="0" smtClean="0"/>
              <a:t>Obě teze ukázaly směr nové – sociálně zaměřené cesty. Do té doby byla starost o sociální otázky z katolické strany považována spíše za péči o duši. </a:t>
            </a:r>
            <a:r>
              <a:rPr lang="cs-CZ" sz="1800" b="1" dirty="0" smtClean="0"/>
              <a:t>Teprve Borské teze vedly k poznatku, že základy existujících problémů musí být odstraněny strukturálními změnami.</a:t>
            </a:r>
            <a:r>
              <a:rPr lang="cs-CZ" sz="1800" dirty="0" smtClean="0"/>
              <a:t> Významný vliv při přípravě papežské sociální encykliky </a:t>
            </a:r>
            <a:r>
              <a:rPr lang="cs-CZ" sz="1800" dirty="0" err="1" smtClean="0"/>
              <a:t>Rerum</a:t>
            </a:r>
            <a:r>
              <a:rPr lang="cs-CZ" sz="1800" dirty="0" smtClean="0"/>
              <a:t> </a:t>
            </a:r>
            <a:r>
              <a:rPr lang="cs-CZ" sz="1800" dirty="0" err="1" smtClean="0"/>
              <a:t>novarum</a:t>
            </a:r>
            <a:r>
              <a:rPr lang="cs-CZ" sz="1800" dirty="0" smtClean="0"/>
              <a:t>.  </a:t>
            </a:r>
          </a:p>
        </p:txBody>
      </p:sp>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0EAB400B-49BB-4ECA-A7E9-F82AA54686AD}" type="slidenum">
              <a:rPr lang="cs-CZ" smtClean="0"/>
              <a:pPr>
                <a:defRPr/>
              </a:pPr>
              <a:t>15</a:t>
            </a:fld>
            <a:endParaRPr lang="cs-CZ"/>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datum 4"/>
          <p:cNvSpPr>
            <a:spLocks noGrp="1"/>
          </p:cNvSpPr>
          <p:nvPr>
            <p:ph type="dt" sz="quarter" idx="10"/>
          </p:nvPr>
        </p:nvSpPr>
        <p:spPr>
          <a:noFill/>
        </p:spPr>
        <p:txBody>
          <a:bodyPr/>
          <a:lstStyle/>
          <a:p>
            <a:r>
              <a:rPr lang="cs-CZ" smtClean="0"/>
              <a:t>2</a:t>
            </a:r>
          </a:p>
        </p:txBody>
      </p:sp>
      <p:sp>
        <p:nvSpPr>
          <p:cNvPr id="15363"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15364" name="Zástupný symbol pro číslo snímku 6"/>
          <p:cNvSpPr>
            <a:spLocks noGrp="1"/>
          </p:cNvSpPr>
          <p:nvPr>
            <p:ph type="sldNum" sz="quarter" idx="12"/>
          </p:nvPr>
        </p:nvSpPr>
        <p:spPr>
          <a:noFill/>
        </p:spPr>
        <p:txBody>
          <a:bodyPr/>
          <a:lstStyle/>
          <a:p>
            <a:fld id="{3CC8A719-F5A8-4A2C-92F3-552ACE93FDF9}" type="slidenum">
              <a:rPr lang="cs-CZ" smtClean="0"/>
              <a:pPr/>
              <a:t>16</a:t>
            </a:fld>
            <a:endParaRPr lang="cs-CZ" smtClean="0"/>
          </a:p>
        </p:txBody>
      </p:sp>
      <p:sp>
        <p:nvSpPr>
          <p:cNvPr id="43012" name="Rectangle 4"/>
          <p:cNvSpPr>
            <a:spLocks noGrp="1" noChangeArrowheads="1"/>
          </p:cNvSpPr>
          <p:nvPr>
            <p:ph type="title"/>
          </p:nvPr>
        </p:nvSpPr>
        <p:spPr>
          <a:xfrm>
            <a:off x="500063" y="214313"/>
            <a:ext cx="8229600" cy="722312"/>
          </a:xfrm>
        </p:spPr>
        <p:txBody>
          <a:bodyPr/>
          <a:lstStyle/>
          <a:p>
            <a:pPr eaLnBrk="1" hangingPunct="1">
              <a:defRPr/>
            </a:pPr>
            <a:r>
              <a:rPr lang="cs-CZ" sz="4000" b="1" dirty="0" smtClean="0"/>
              <a:t>Lev XIII. - </a:t>
            </a:r>
            <a:r>
              <a:rPr lang="cs-CZ" sz="4000" b="1" dirty="0" err="1" smtClean="0"/>
              <a:t>Rerum</a:t>
            </a:r>
            <a:r>
              <a:rPr lang="cs-CZ" sz="4000" b="1" dirty="0" smtClean="0"/>
              <a:t> </a:t>
            </a:r>
            <a:r>
              <a:rPr lang="cs-CZ" sz="4000" b="1" dirty="0" err="1" smtClean="0"/>
              <a:t>novarum</a:t>
            </a:r>
            <a:r>
              <a:rPr lang="cs-CZ" sz="4000" b="1" dirty="0" smtClean="0"/>
              <a:t> (1891)</a:t>
            </a:r>
          </a:p>
        </p:txBody>
      </p:sp>
      <p:sp>
        <p:nvSpPr>
          <p:cNvPr id="43013" name="Rectangle 5"/>
          <p:cNvSpPr>
            <a:spLocks noGrp="1" noChangeArrowheads="1"/>
          </p:cNvSpPr>
          <p:nvPr>
            <p:ph type="body" sz="half" idx="1"/>
          </p:nvPr>
        </p:nvSpPr>
        <p:spPr>
          <a:xfrm>
            <a:off x="179512" y="1196751"/>
            <a:ext cx="4464496" cy="5005611"/>
          </a:xfrm>
        </p:spPr>
        <p:txBody>
          <a:bodyPr/>
          <a:lstStyle/>
          <a:p>
            <a:pPr eaLnBrk="1" hangingPunct="1">
              <a:lnSpc>
                <a:spcPct val="80000"/>
              </a:lnSpc>
              <a:defRPr/>
            </a:pPr>
            <a:r>
              <a:rPr lang="cs-CZ" sz="1800" b="1" dirty="0" smtClean="0"/>
              <a:t>První sociální encyklika</a:t>
            </a:r>
            <a:r>
              <a:rPr lang="cs-CZ" sz="1800" dirty="0" smtClean="0"/>
              <a:t>, ovlivněna </a:t>
            </a:r>
            <a:r>
              <a:rPr lang="cs-CZ" sz="1800" dirty="0" err="1" smtClean="0"/>
              <a:t>Kettelerem</a:t>
            </a:r>
            <a:r>
              <a:rPr lang="cs-CZ" sz="1800" dirty="0" smtClean="0"/>
              <a:t> a </a:t>
            </a:r>
            <a:r>
              <a:rPr lang="cs-CZ" sz="1800" dirty="0" err="1" smtClean="0"/>
              <a:t>Vogelsangem</a:t>
            </a:r>
            <a:r>
              <a:rPr lang="cs-CZ" sz="1800" dirty="0" smtClean="0"/>
              <a:t>, </a:t>
            </a:r>
            <a:r>
              <a:rPr lang="cs-CZ" sz="1800" dirty="0" err="1" smtClean="0"/>
              <a:t>Taparellim</a:t>
            </a:r>
            <a:r>
              <a:rPr lang="cs-CZ" sz="1800" dirty="0" smtClean="0"/>
              <a:t>; kombinace sociálního romantismu s opatrným přijetím tržního hospodářství</a:t>
            </a:r>
          </a:p>
          <a:p>
            <a:pPr eaLnBrk="1" hangingPunct="1">
              <a:lnSpc>
                <a:spcPct val="80000"/>
              </a:lnSpc>
              <a:defRPr/>
            </a:pPr>
            <a:r>
              <a:rPr lang="cs-CZ" sz="1800" b="1" dirty="0" smtClean="0"/>
              <a:t>Reakce na tzv. „dělnickou otázku“</a:t>
            </a:r>
            <a:r>
              <a:rPr lang="cs-CZ" sz="1800" dirty="0" smtClean="0"/>
              <a:t> a rozvoj marxismu – příliš pozdě</a:t>
            </a:r>
          </a:p>
          <a:p>
            <a:pPr eaLnBrk="1" hangingPunct="1">
              <a:lnSpc>
                <a:spcPct val="80000"/>
              </a:lnSpc>
              <a:defRPr/>
            </a:pPr>
            <a:r>
              <a:rPr lang="cs-CZ" sz="1800" b="1" dirty="0" smtClean="0"/>
              <a:t>Polemika se socialismem</a:t>
            </a:r>
            <a:r>
              <a:rPr lang="cs-CZ" sz="1800" dirty="0" smtClean="0"/>
              <a:t>: obhajoba soukromého vlastnictví. Není zde zmínka o liberalismu ani o demokracii.</a:t>
            </a:r>
          </a:p>
          <a:p>
            <a:pPr eaLnBrk="1" hangingPunct="1">
              <a:lnSpc>
                <a:spcPct val="80000"/>
              </a:lnSpc>
              <a:defRPr/>
            </a:pPr>
            <a:r>
              <a:rPr lang="cs-CZ" sz="1800" b="1" dirty="0" smtClean="0"/>
              <a:t>Nezastupitelná úloha náboženství a církve</a:t>
            </a:r>
            <a:r>
              <a:rPr lang="cs-CZ" sz="1800" dirty="0" smtClean="0"/>
              <a:t>: vzbuzuje citlivost pro spravedlnost a lásku, vytváří potřebné sociální klima.</a:t>
            </a:r>
          </a:p>
          <a:p>
            <a:pPr eaLnBrk="1" hangingPunct="1">
              <a:lnSpc>
                <a:spcPct val="80000"/>
              </a:lnSpc>
              <a:defRPr/>
            </a:pPr>
            <a:r>
              <a:rPr lang="cs-CZ" sz="1800" b="1" dirty="0" smtClean="0"/>
              <a:t>Cesta k řešení</a:t>
            </a:r>
            <a:r>
              <a:rPr lang="cs-CZ" sz="1800" dirty="0" smtClean="0"/>
              <a:t>: apel na odpovědnost bohatých, státu, církve a dělníků ve svépomocných organizacích (odbory).</a:t>
            </a:r>
          </a:p>
          <a:p>
            <a:pPr eaLnBrk="1" hangingPunct="1">
              <a:lnSpc>
                <a:spcPct val="80000"/>
              </a:lnSpc>
              <a:defRPr/>
            </a:pPr>
            <a:r>
              <a:rPr lang="cs-CZ" sz="1800" b="1" dirty="0" smtClean="0"/>
              <a:t>Cíl: pokojné soužití ve vzájemné lásce a vstřícnosti</a:t>
            </a:r>
          </a:p>
          <a:p>
            <a:pPr eaLnBrk="1" hangingPunct="1">
              <a:lnSpc>
                <a:spcPct val="80000"/>
              </a:lnSpc>
              <a:defRPr/>
            </a:pPr>
            <a:endParaRPr lang="cs-CZ" sz="1800" b="1" dirty="0" smtClean="0"/>
          </a:p>
        </p:txBody>
      </p:sp>
      <p:pic>
        <p:nvPicPr>
          <p:cNvPr id="15367" name="Picture 6"/>
          <p:cNvPicPr>
            <a:picLocks noGrp="1" noChangeAspect="1" noChangeArrowheads="1"/>
          </p:cNvPicPr>
          <p:nvPr>
            <p:ph sz="half" idx="2"/>
          </p:nvPr>
        </p:nvPicPr>
        <p:blipFill>
          <a:blip r:embed="rId2" cstate="print"/>
          <a:srcRect/>
          <a:stretch>
            <a:fillRect/>
          </a:stretch>
        </p:blipFill>
        <p:spPr>
          <a:xfrm>
            <a:off x="4859338" y="1071563"/>
            <a:ext cx="4284662" cy="5072062"/>
          </a:xfrm>
          <a:noFill/>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datum 3"/>
          <p:cNvSpPr>
            <a:spLocks noGrp="1"/>
          </p:cNvSpPr>
          <p:nvPr>
            <p:ph type="dt" sz="quarter" idx="10"/>
          </p:nvPr>
        </p:nvSpPr>
        <p:spPr>
          <a:noFill/>
        </p:spPr>
        <p:txBody>
          <a:bodyPr/>
          <a:lstStyle/>
          <a:p>
            <a:r>
              <a:rPr lang="cs-CZ" smtClean="0"/>
              <a:t>2</a:t>
            </a:r>
          </a:p>
        </p:txBody>
      </p:sp>
      <p:sp>
        <p:nvSpPr>
          <p:cNvPr id="16387"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16388" name="Zástupný symbol pro číslo snímku 5"/>
          <p:cNvSpPr>
            <a:spLocks noGrp="1"/>
          </p:cNvSpPr>
          <p:nvPr>
            <p:ph type="sldNum" sz="quarter" idx="12"/>
          </p:nvPr>
        </p:nvSpPr>
        <p:spPr>
          <a:noFill/>
        </p:spPr>
        <p:txBody>
          <a:bodyPr/>
          <a:lstStyle/>
          <a:p>
            <a:fld id="{98B8BB35-73F7-42C5-B17D-9CD830E6FEA6}" type="slidenum">
              <a:rPr lang="cs-CZ" smtClean="0"/>
              <a:pPr/>
              <a:t>17</a:t>
            </a:fld>
            <a:endParaRPr lang="cs-CZ" smtClean="0"/>
          </a:p>
        </p:txBody>
      </p:sp>
      <p:sp>
        <p:nvSpPr>
          <p:cNvPr id="17410" name="Rectangle 2"/>
          <p:cNvSpPr>
            <a:spLocks noGrp="1" noChangeArrowheads="1"/>
          </p:cNvSpPr>
          <p:nvPr>
            <p:ph type="title"/>
          </p:nvPr>
        </p:nvSpPr>
        <p:spPr>
          <a:xfrm>
            <a:off x="395536" y="116633"/>
            <a:ext cx="8229600" cy="648072"/>
          </a:xfrm>
        </p:spPr>
        <p:txBody>
          <a:bodyPr/>
          <a:lstStyle/>
          <a:p>
            <a:pPr eaLnBrk="1" hangingPunct="1">
              <a:defRPr/>
            </a:pPr>
            <a:r>
              <a:rPr lang="cs-CZ" sz="3200" b="1" dirty="0" smtClean="0"/>
              <a:t>Sociální dokumenty katolické církve</a:t>
            </a:r>
          </a:p>
        </p:txBody>
      </p:sp>
      <p:sp>
        <p:nvSpPr>
          <p:cNvPr id="17411" name="Rectangle 3"/>
          <p:cNvSpPr>
            <a:spLocks noGrp="1" noChangeArrowheads="1"/>
          </p:cNvSpPr>
          <p:nvPr>
            <p:ph type="body" idx="1"/>
          </p:nvPr>
        </p:nvSpPr>
        <p:spPr>
          <a:xfrm>
            <a:off x="468313" y="908719"/>
            <a:ext cx="8532812" cy="5400601"/>
          </a:xfrm>
        </p:spPr>
        <p:txBody>
          <a:bodyPr/>
          <a:lstStyle/>
          <a:p>
            <a:pPr eaLnBrk="1" hangingPunct="1">
              <a:lnSpc>
                <a:spcPct val="90000"/>
              </a:lnSpc>
              <a:defRPr/>
            </a:pPr>
            <a:r>
              <a:rPr lang="cs-CZ" sz="1800" u="sng" dirty="0" smtClean="0"/>
              <a:t>1. fáze – příprava a úvodní formulace; reakce na dělnickou otázku:</a:t>
            </a:r>
          </a:p>
          <a:p>
            <a:pPr lvl="1" eaLnBrk="1" hangingPunct="1">
              <a:lnSpc>
                <a:spcPct val="90000"/>
              </a:lnSpc>
              <a:defRPr/>
            </a:pPr>
            <a:r>
              <a:rPr lang="cs-CZ" sz="1600" dirty="0" smtClean="0"/>
              <a:t>Lev XIII., encyklika </a:t>
            </a:r>
            <a:r>
              <a:rPr lang="cs-CZ" sz="1600" dirty="0" err="1" smtClean="0"/>
              <a:t>Rerum</a:t>
            </a:r>
            <a:r>
              <a:rPr lang="cs-CZ" sz="1600" dirty="0" smtClean="0"/>
              <a:t> </a:t>
            </a:r>
            <a:r>
              <a:rPr lang="cs-CZ" sz="1600" dirty="0" err="1" smtClean="0"/>
              <a:t>novarum</a:t>
            </a:r>
            <a:r>
              <a:rPr lang="cs-CZ" sz="1600" dirty="0" smtClean="0"/>
              <a:t> (1891)</a:t>
            </a:r>
          </a:p>
          <a:p>
            <a:pPr eaLnBrk="1" hangingPunct="1">
              <a:lnSpc>
                <a:spcPct val="90000"/>
              </a:lnSpc>
              <a:defRPr/>
            </a:pPr>
            <a:r>
              <a:rPr lang="cs-CZ" sz="1800" u="sng" dirty="0" smtClean="0"/>
              <a:t>2. fáze – formulace základních principů; konfrontace s totalitními systémy:</a:t>
            </a:r>
          </a:p>
          <a:p>
            <a:pPr lvl="1" eaLnBrk="1" hangingPunct="1">
              <a:lnSpc>
                <a:spcPct val="90000"/>
              </a:lnSpc>
              <a:defRPr/>
            </a:pPr>
            <a:r>
              <a:rPr lang="cs-CZ" sz="1600" dirty="0" smtClean="0"/>
              <a:t>Pius XI., encyklika </a:t>
            </a:r>
            <a:r>
              <a:rPr lang="cs-CZ" sz="1600" dirty="0" err="1" smtClean="0"/>
              <a:t>Quadragesimo</a:t>
            </a:r>
            <a:r>
              <a:rPr lang="cs-CZ" sz="1600" dirty="0" smtClean="0"/>
              <a:t> </a:t>
            </a:r>
            <a:r>
              <a:rPr lang="cs-CZ" sz="1600" dirty="0" err="1" smtClean="0"/>
              <a:t>anno</a:t>
            </a:r>
            <a:r>
              <a:rPr lang="cs-CZ" sz="1600" dirty="0" smtClean="0"/>
              <a:t> (1931)</a:t>
            </a:r>
          </a:p>
          <a:p>
            <a:pPr lvl="1" eaLnBrk="1" hangingPunct="1">
              <a:lnSpc>
                <a:spcPct val="90000"/>
              </a:lnSpc>
              <a:defRPr/>
            </a:pPr>
            <a:r>
              <a:rPr lang="cs-CZ" sz="1600" dirty="0" smtClean="0"/>
              <a:t>Pius XII., rozhlasová poselství</a:t>
            </a:r>
          </a:p>
          <a:p>
            <a:pPr eaLnBrk="1" hangingPunct="1">
              <a:lnSpc>
                <a:spcPct val="90000"/>
              </a:lnSpc>
              <a:defRPr/>
            </a:pPr>
            <a:r>
              <a:rPr lang="cs-CZ" sz="1800" u="sng" dirty="0" smtClean="0"/>
              <a:t>3. fáze – </a:t>
            </a:r>
            <a:r>
              <a:rPr lang="cs-CZ" sz="1800" u="sng" dirty="0" err="1" smtClean="0"/>
              <a:t>koncilová</a:t>
            </a:r>
            <a:r>
              <a:rPr lang="cs-CZ" sz="1800" u="sng" dirty="0" smtClean="0"/>
              <a:t> – dialog se světem, přijetí lidských práv:</a:t>
            </a:r>
          </a:p>
          <a:p>
            <a:pPr lvl="1" eaLnBrk="1" hangingPunct="1">
              <a:lnSpc>
                <a:spcPct val="90000"/>
              </a:lnSpc>
              <a:defRPr/>
            </a:pPr>
            <a:r>
              <a:rPr lang="cs-CZ" sz="1600" dirty="0" smtClean="0"/>
              <a:t>Jan XXIII., encyklika Mater </a:t>
            </a:r>
            <a:r>
              <a:rPr lang="cs-CZ" sz="1600" dirty="0" err="1" smtClean="0"/>
              <a:t>et</a:t>
            </a:r>
            <a:r>
              <a:rPr lang="cs-CZ" sz="1600" dirty="0" smtClean="0"/>
              <a:t> Magistra (1961)</a:t>
            </a:r>
          </a:p>
          <a:p>
            <a:pPr lvl="1" eaLnBrk="1" hangingPunct="1">
              <a:lnSpc>
                <a:spcPct val="90000"/>
              </a:lnSpc>
              <a:defRPr/>
            </a:pPr>
            <a:r>
              <a:rPr lang="cs-CZ" sz="1600" dirty="0" smtClean="0"/>
              <a:t>Jan XXIII., encyklika </a:t>
            </a:r>
            <a:r>
              <a:rPr lang="cs-CZ" sz="1600" dirty="0" err="1" smtClean="0"/>
              <a:t>Pacem</a:t>
            </a:r>
            <a:r>
              <a:rPr lang="cs-CZ" sz="1600" dirty="0" smtClean="0"/>
              <a:t> in </a:t>
            </a:r>
            <a:r>
              <a:rPr lang="cs-CZ" sz="1600" dirty="0" err="1" smtClean="0"/>
              <a:t>terris</a:t>
            </a:r>
            <a:r>
              <a:rPr lang="cs-CZ" sz="1600" dirty="0" smtClean="0"/>
              <a:t> (1963)</a:t>
            </a:r>
          </a:p>
          <a:p>
            <a:pPr lvl="1" eaLnBrk="1" hangingPunct="1">
              <a:lnSpc>
                <a:spcPct val="90000"/>
              </a:lnSpc>
              <a:defRPr/>
            </a:pPr>
            <a:r>
              <a:rPr lang="cs-CZ" sz="1600" dirty="0" smtClean="0"/>
              <a:t>II. Vatikánský koncil, konstituce Gaudium </a:t>
            </a:r>
            <a:r>
              <a:rPr lang="cs-CZ" sz="1600" dirty="0" err="1" smtClean="0"/>
              <a:t>et</a:t>
            </a:r>
            <a:r>
              <a:rPr lang="cs-CZ" sz="1600" dirty="0" smtClean="0"/>
              <a:t> </a:t>
            </a:r>
            <a:r>
              <a:rPr lang="cs-CZ" sz="1600" dirty="0" err="1" smtClean="0"/>
              <a:t>spes</a:t>
            </a:r>
            <a:r>
              <a:rPr lang="cs-CZ" sz="1600" dirty="0" smtClean="0"/>
              <a:t> (1965)</a:t>
            </a:r>
          </a:p>
          <a:p>
            <a:pPr lvl="1" eaLnBrk="1" hangingPunct="1">
              <a:lnSpc>
                <a:spcPct val="90000"/>
              </a:lnSpc>
              <a:defRPr/>
            </a:pPr>
            <a:r>
              <a:rPr lang="cs-CZ" sz="1600" dirty="0" smtClean="0"/>
              <a:t>Pavel VI., encyklika </a:t>
            </a:r>
            <a:r>
              <a:rPr lang="cs-CZ" sz="1600" dirty="0" err="1" smtClean="0"/>
              <a:t>Populorum</a:t>
            </a:r>
            <a:r>
              <a:rPr lang="cs-CZ" sz="1600" dirty="0" smtClean="0"/>
              <a:t> </a:t>
            </a:r>
            <a:r>
              <a:rPr lang="cs-CZ" sz="1600" dirty="0" err="1" smtClean="0"/>
              <a:t>progressio</a:t>
            </a:r>
            <a:r>
              <a:rPr lang="cs-CZ" sz="1600" dirty="0" smtClean="0"/>
              <a:t> (1967)</a:t>
            </a:r>
          </a:p>
          <a:p>
            <a:pPr lvl="1" eaLnBrk="1" hangingPunct="1">
              <a:lnSpc>
                <a:spcPct val="90000"/>
              </a:lnSpc>
              <a:defRPr/>
            </a:pPr>
            <a:r>
              <a:rPr lang="cs-CZ" sz="1600" dirty="0" smtClean="0"/>
              <a:t>Pavel VI., apoštolský list </a:t>
            </a:r>
            <a:r>
              <a:rPr lang="cs-CZ" sz="1600" dirty="0" err="1" smtClean="0"/>
              <a:t>Octogesima</a:t>
            </a:r>
            <a:r>
              <a:rPr lang="cs-CZ" sz="1600" dirty="0" smtClean="0"/>
              <a:t> </a:t>
            </a:r>
            <a:r>
              <a:rPr lang="cs-CZ" sz="1600" dirty="0" err="1" smtClean="0"/>
              <a:t>adveniens</a:t>
            </a:r>
            <a:r>
              <a:rPr lang="cs-CZ" sz="1600" dirty="0" smtClean="0"/>
              <a:t> (1971)</a:t>
            </a:r>
          </a:p>
          <a:p>
            <a:pPr eaLnBrk="1" hangingPunct="1">
              <a:lnSpc>
                <a:spcPct val="90000"/>
              </a:lnSpc>
              <a:defRPr/>
            </a:pPr>
            <a:r>
              <a:rPr lang="cs-CZ" sz="1800" u="sng" dirty="0" smtClean="0"/>
              <a:t>4. fáze – učení Jana Pavla II. – důraz na svobodu a demokracii:</a:t>
            </a:r>
          </a:p>
          <a:p>
            <a:pPr lvl="1" eaLnBrk="1" hangingPunct="1">
              <a:lnSpc>
                <a:spcPct val="90000"/>
              </a:lnSpc>
              <a:defRPr/>
            </a:pPr>
            <a:r>
              <a:rPr lang="cs-CZ" sz="1600" dirty="0" smtClean="0"/>
              <a:t>Jan Pavel II., encyklika </a:t>
            </a:r>
            <a:r>
              <a:rPr lang="cs-CZ" sz="1600" dirty="0" err="1" smtClean="0"/>
              <a:t>Laborem</a:t>
            </a:r>
            <a:r>
              <a:rPr lang="cs-CZ" sz="1600" dirty="0" smtClean="0"/>
              <a:t> </a:t>
            </a:r>
            <a:r>
              <a:rPr lang="cs-CZ" sz="1600" dirty="0" err="1" smtClean="0"/>
              <a:t>exercens</a:t>
            </a:r>
            <a:r>
              <a:rPr lang="cs-CZ" sz="1600" dirty="0" smtClean="0"/>
              <a:t> (1981)</a:t>
            </a:r>
          </a:p>
          <a:p>
            <a:pPr lvl="1" eaLnBrk="1" hangingPunct="1">
              <a:lnSpc>
                <a:spcPct val="90000"/>
              </a:lnSpc>
              <a:defRPr/>
            </a:pPr>
            <a:r>
              <a:rPr lang="cs-CZ" sz="1600" dirty="0" smtClean="0"/>
              <a:t>Jan Pavel II., encyklika </a:t>
            </a:r>
            <a:r>
              <a:rPr lang="cs-CZ" sz="1600" dirty="0" err="1" smtClean="0"/>
              <a:t>Sollicitudo</a:t>
            </a:r>
            <a:r>
              <a:rPr lang="cs-CZ" sz="1600" dirty="0" smtClean="0"/>
              <a:t> </a:t>
            </a:r>
            <a:r>
              <a:rPr lang="cs-CZ" sz="1600" dirty="0" err="1" smtClean="0"/>
              <a:t>rei</a:t>
            </a:r>
            <a:r>
              <a:rPr lang="cs-CZ" sz="1600" dirty="0" smtClean="0"/>
              <a:t> </a:t>
            </a:r>
            <a:r>
              <a:rPr lang="cs-CZ" sz="1600" dirty="0" err="1" smtClean="0"/>
              <a:t>socialis</a:t>
            </a:r>
            <a:r>
              <a:rPr lang="cs-CZ" sz="1600" dirty="0" smtClean="0"/>
              <a:t> (1987)</a:t>
            </a:r>
          </a:p>
          <a:p>
            <a:pPr lvl="1" eaLnBrk="1" hangingPunct="1">
              <a:lnSpc>
                <a:spcPct val="90000"/>
              </a:lnSpc>
              <a:defRPr/>
            </a:pPr>
            <a:r>
              <a:rPr lang="cs-CZ" sz="1600" dirty="0" smtClean="0"/>
              <a:t>Jan Pavel II., encyklika </a:t>
            </a:r>
            <a:r>
              <a:rPr lang="cs-CZ" sz="1600" dirty="0" err="1" smtClean="0"/>
              <a:t>Centesimus</a:t>
            </a:r>
            <a:r>
              <a:rPr lang="cs-CZ" sz="1600" dirty="0" smtClean="0"/>
              <a:t> </a:t>
            </a:r>
            <a:r>
              <a:rPr lang="cs-CZ" sz="1600" dirty="0" err="1" smtClean="0"/>
              <a:t>annus</a:t>
            </a:r>
            <a:r>
              <a:rPr lang="cs-CZ" sz="1600" dirty="0" smtClean="0"/>
              <a:t> (1991)</a:t>
            </a:r>
          </a:p>
          <a:p>
            <a:pPr eaLnBrk="1" hangingPunct="1">
              <a:lnSpc>
                <a:spcPct val="90000"/>
              </a:lnSpc>
              <a:defRPr/>
            </a:pPr>
            <a:r>
              <a:rPr lang="cs-CZ" sz="1800" u="sng" dirty="0" smtClean="0"/>
              <a:t>5. fáze – současnost – sociálně ekologické paradigma:</a:t>
            </a:r>
          </a:p>
          <a:p>
            <a:pPr lvl="1" eaLnBrk="1" hangingPunct="1">
              <a:lnSpc>
                <a:spcPct val="90000"/>
              </a:lnSpc>
              <a:defRPr/>
            </a:pPr>
            <a:r>
              <a:rPr lang="cs-CZ" sz="1600" dirty="0" smtClean="0"/>
              <a:t>Benedikt XVI., encyklika </a:t>
            </a:r>
            <a:r>
              <a:rPr lang="cs-CZ" sz="1600" dirty="0" err="1" smtClean="0"/>
              <a:t>Caritas</a:t>
            </a:r>
            <a:r>
              <a:rPr lang="cs-CZ" sz="1600" dirty="0" smtClean="0"/>
              <a:t> in </a:t>
            </a:r>
            <a:r>
              <a:rPr lang="cs-CZ" sz="1600" dirty="0" err="1" smtClean="0"/>
              <a:t>veritate</a:t>
            </a:r>
            <a:r>
              <a:rPr lang="cs-CZ" sz="1600" dirty="0" smtClean="0"/>
              <a:t> (2009)</a:t>
            </a:r>
          </a:p>
          <a:p>
            <a:pPr lvl="1" eaLnBrk="1" hangingPunct="1">
              <a:lnSpc>
                <a:spcPct val="90000"/>
              </a:lnSpc>
              <a:defRPr/>
            </a:pPr>
            <a:r>
              <a:rPr lang="cs-CZ" sz="1600" dirty="0" smtClean="0"/>
              <a:t>František, encyklika </a:t>
            </a:r>
            <a:r>
              <a:rPr lang="cs-CZ" sz="1600" dirty="0" err="1" smtClean="0"/>
              <a:t>Laudato</a:t>
            </a:r>
            <a:r>
              <a:rPr lang="cs-CZ" sz="1600" dirty="0" smtClean="0"/>
              <a:t> si (2015)</a:t>
            </a:r>
          </a:p>
          <a:p>
            <a:pPr lvl="1" eaLnBrk="1" hangingPunct="1">
              <a:lnSpc>
                <a:spcPct val="90000"/>
              </a:lnSpc>
              <a:defRPr/>
            </a:pPr>
            <a:r>
              <a:rPr lang="cs-CZ" sz="1600" dirty="0" err="1" smtClean="0"/>
              <a:t>Frańtišek</a:t>
            </a:r>
            <a:r>
              <a:rPr lang="cs-CZ" sz="1600" dirty="0" smtClean="0"/>
              <a:t>, encyklika </a:t>
            </a:r>
            <a:r>
              <a:rPr lang="cs-CZ" sz="1600" dirty="0" err="1" smtClean="0"/>
              <a:t>Fratelli</a:t>
            </a:r>
            <a:r>
              <a:rPr lang="cs-CZ" sz="1600" dirty="0" smtClean="0"/>
              <a:t> </a:t>
            </a:r>
            <a:r>
              <a:rPr lang="cs-CZ" sz="1600" dirty="0" err="1" smtClean="0"/>
              <a:t>tutti</a:t>
            </a:r>
            <a:r>
              <a:rPr lang="cs-CZ" sz="1600" dirty="0" smtClean="0"/>
              <a:t> (2020)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datum 3"/>
          <p:cNvSpPr>
            <a:spLocks noGrp="1"/>
          </p:cNvSpPr>
          <p:nvPr>
            <p:ph type="dt" sz="quarter" idx="10"/>
          </p:nvPr>
        </p:nvSpPr>
        <p:spPr>
          <a:noFill/>
        </p:spPr>
        <p:txBody>
          <a:bodyPr/>
          <a:lstStyle/>
          <a:p>
            <a:r>
              <a:rPr lang="cs-CZ" smtClean="0"/>
              <a:t>2</a:t>
            </a:r>
          </a:p>
        </p:txBody>
      </p:sp>
      <p:sp>
        <p:nvSpPr>
          <p:cNvPr id="17411"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17412" name="Zástupný symbol pro číslo snímku 5"/>
          <p:cNvSpPr>
            <a:spLocks noGrp="1"/>
          </p:cNvSpPr>
          <p:nvPr>
            <p:ph type="sldNum" sz="quarter" idx="12"/>
          </p:nvPr>
        </p:nvSpPr>
        <p:spPr>
          <a:noFill/>
        </p:spPr>
        <p:txBody>
          <a:bodyPr/>
          <a:lstStyle/>
          <a:p>
            <a:fld id="{1DD00294-EE72-4310-8ADC-33D8D2909E51}" type="slidenum">
              <a:rPr lang="cs-CZ" smtClean="0"/>
              <a:pPr/>
              <a:t>18</a:t>
            </a:fld>
            <a:endParaRPr lang="cs-CZ" smtClean="0"/>
          </a:p>
        </p:txBody>
      </p:sp>
      <p:sp>
        <p:nvSpPr>
          <p:cNvPr id="19458" name="Rectangle 2"/>
          <p:cNvSpPr>
            <a:spLocks noGrp="1" noChangeArrowheads="1"/>
          </p:cNvSpPr>
          <p:nvPr>
            <p:ph type="title"/>
          </p:nvPr>
        </p:nvSpPr>
        <p:spPr>
          <a:xfrm>
            <a:off x="323850" y="0"/>
            <a:ext cx="8229600" cy="774700"/>
          </a:xfrm>
        </p:spPr>
        <p:txBody>
          <a:bodyPr/>
          <a:lstStyle/>
          <a:p>
            <a:pPr eaLnBrk="1" hangingPunct="1">
              <a:defRPr/>
            </a:pPr>
            <a:r>
              <a:rPr lang="cs-CZ" b="1" smtClean="0"/>
              <a:t>Návrh „třetí cesty“</a:t>
            </a:r>
          </a:p>
        </p:txBody>
      </p:sp>
      <p:sp>
        <p:nvSpPr>
          <p:cNvPr id="19459" name="Rectangle 3"/>
          <p:cNvSpPr>
            <a:spLocks noGrp="1" noChangeArrowheads="1"/>
          </p:cNvSpPr>
          <p:nvPr>
            <p:ph type="body" idx="1"/>
          </p:nvPr>
        </p:nvSpPr>
        <p:spPr>
          <a:xfrm>
            <a:off x="468313" y="908050"/>
            <a:ext cx="8229600" cy="5151438"/>
          </a:xfrm>
        </p:spPr>
        <p:txBody>
          <a:bodyPr/>
          <a:lstStyle/>
          <a:p>
            <a:pPr eaLnBrk="1" hangingPunct="1">
              <a:lnSpc>
                <a:spcPct val="80000"/>
              </a:lnSpc>
              <a:defRPr/>
            </a:pPr>
            <a:r>
              <a:rPr lang="cs-CZ" sz="1800" b="1" dirty="0" smtClean="0"/>
              <a:t>Heinrich </a:t>
            </a:r>
            <a:r>
              <a:rPr lang="cs-CZ" sz="1800" b="1" dirty="0" err="1" smtClean="0"/>
              <a:t>Pesch</a:t>
            </a:r>
            <a:r>
              <a:rPr lang="cs-CZ" sz="1800" dirty="0" smtClean="0"/>
              <a:t> (1854-1926, kněz - jezuita): návrh „třetí cesty“, „solidaristický ekonomický systém“ – instituce liberální společnosti transformované větším smyslem pro společenství, duchovní hodnoty a společný cíl.</a:t>
            </a:r>
          </a:p>
          <a:p>
            <a:pPr eaLnBrk="1" hangingPunct="1">
              <a:lnSpc>
                <a:spcPct val="80000"/>
              </a:lnSpc>
              <a:defRPr/>
            </a:pPr>
            <a:r>
              <a:rPr lang="cs-CZ" sz="1800" b="1" dirty="0" smtClean="0"/>
              <a:t>Encyklika </a:t>
            </a:r>
            <a:r>
              <a:rPr lang="cs-CZ" sz="1800" b="1" dirty="0" err="1" smtClean="0"/>
              <a:t>Quadragesimo</a:t>
            </a:r>
            <a:r>
              <a:rPr lang="cs-CZ" sz="1800" b="1" dirty="0" smtClean="0"/>
              <a:t> </a:t>
            </a:r>
            <a:r>
              <a:rPr lang="cs-CZ" sz="1800" b="1" dirty="0" err="1" smtClean="0"/>
              <a:t>anno</a:t>
            </a:r>
            <a:r>
              <a:rPr lang="cs-CZ" sz="1800" dirty="0" smtClean="0"/>
              <a:t> - Pius XI. (1922-1939) 1931, 40. výročí RN, připravil </a:t>
            </a:r>
            <a:r>
              <a:rPr lang="cs-CZ" sz="1800" dirty="0" err="1" smtClean="0"/>
              <a:t>Oswald</a:t>
            </a:r>
            <a:r>
              <a:rPr lang="cs-CZ" sz="1800" dirty="0" smtClean="0"/>
              <a:t> </a:t>
            </a:r>
            <a:r>
              <a:rPr lang="cs-CZ" sz="1800" dirty="0" err="1" smtClean="0"/>
              <a:t>von</a:t>
            </a:r>
            <a:r>
              <a:rPr lang="cs-CZ" sz="1800" dirty="0" smtClean="0"/>
              <a:t> </a:t>
            </a:r>
            <a:r>
              <a:rPr lang="cs-CZ" sz="1800" dirty="0" err="1" smtClean="0"/>
              <a:t>Nell</a:t>
            </a:r>
            <a:r>
              <a:rPr lang="cs-CZ" sz="1800" dirty="0" smtClean="0"/>
              <a:t>-</a:t>
            </a:r>
            <a:r>
              <a:rPr lang="cs-CZ" sz="1800" dirty="0" err="1" smtClean="0"/>
              <a:t>Breuning</a:t>
            </a:r>
            <a:r>
              <a:rPr lang="cs-CZ" sz="1800" dirty="0" smtClean="0"/>
              <a:t> S.I.</a:t>
            </a:r>
          </a:p>
          <a:p>
            <a:pPr eaLnBrk="1" hangingPunct="1">
              <a:lnSpc>
                <a:spcPct val="80000"/>
              </a:lnSpc>
              <a:defRPr/>
            </a:pPr>
            <a:r>
              <a:rPr lang="cs-CZ" sz="1800" dirty="0" smtClean="0"/>
              <a:t>Ideály RN se neuskutečnily, naopak se prohloubily sociální konflikty a došlo k posílení socialistického hnutí vznikem SSSR. Zásadní odsouzení socialismu, liberalismu a individualismu. </a:t>
            </a:r>
          </a:p>
          <a:p>
            <a:pPr eaLnBrk="1" hangingPunct="1">
              <a:lnSpc>
                <a:spcPct val="80000"/>
              </a:lnSpc>
              <a:defRPr/>
            </a:pPr>
            <a:r>
              <a:rPr lang="cs-CZ" sz="1800" dirty="0" smtClean="0"/>
              <a:t>Návrh nového společenského řádu, vycházejícího ze stavovského systému – </a:t>
            </a:r>
            <a:r>
              <a:rPr lang="cs-CZ" sz="1800" b="1" dirty="0" smtClean="0"/>
              <a:t>solidarismus</a:t>
            </a:r>
            <a:r>
              <a:rPr lang="cs-CZ" sz="1800" dirty="0" smtClean="0"/>
              <a:t> (tzv. třetí cesta) – návaznost na sociální romantismus 19. stol. Argumentace rozumem a přirozeným zákonem, nikoli zjevením: principy by měly být přijaty nejen věřícími křesťany.</a:t>
            </a:r>
          </a:p>
          <a:p>
            <a:pPr eaLnBrk="1" hangingPunct="1">
              <a:lnSpc>
                <a:spcPct val="80000"/>
              </a:lnSpc>
              <a:defRPr/>
            </a:pPr>
            <a:r>
              <a:rPr lang="cs-CZ" sz="1800" dirty="0" smtClean="0"/>
              <a:t>Zdůrazňuje sociální odpovědnost církve a křesťanů, především v těchto oblastech:</a:t>
            </a:r>
          </a:p>
          <a:p>
            <a:pPr lvl="1" eaLnBrk="1" hangingPunct="1">
              <a:lnSpc>
                <a:spcPct val="80000"/>
              </a:lnSpc>
              <a:defRPr/>
            </a:pPr>
            <a:r>
              <a:rPr lang="cs-CZ" sz="1600" dirty="0" smtClean="0"/>
              <a:t>Dvojí povaha vlastnictví: soukromá a sloužící</a:t>
            </a:r>
          </a:p>
          <a:p>
            <a:pPr lvl="1" eaLnBrk="1" hangingPunct="1">
              <a:lnSpc>
                <a:spcPct val="80000"/>
              </a:lnSpc>
              <a:defRPr/>
            </a:pPr>
            <a:r>
              <a:rPr lang="cs-CZ" sz="1600" dirty="0" smtClean="0"/>
              <a:t>Správné přerozdělování kapitálu (úloha státu)</a:t>
            </a:r>
          </a:p>
          <a:p>
            <a:pPr lvl="1" eaLnBrk="1" hangingPunct="1">
              <a:lnSpc>
                <a:spcPct val="80000"/>
              </a:lnSpc>
              <a:defRPr/>
            </a:pPr>
            <a:r>
              <a:rPr lang="cs-CZ" sz="1600" dirty="0" smtClean="0"/>
              <a:t>Odproletarizování proletariátu: dělníci mají šetrností rozmnožovat rodinné jmění</a:t>
            </a:r>
          </a:p>
          <a:p>
            <a:pPr lvl="1" eaLnBrk="1" hangingPunct="1">
              <a:lnSpc>
                <a:spcPct val="80000"/>
              </a:lnSpc>
              <a:defRPr/>
            </a:pPr>
            <a:r>
              <a:rPr lang="cs-CZ" sz="1600" dirty="0" smtClean="0"/>
              <a:t>Spravedlivá mzda</a:t>
            </a:r>
          </a:p>
          <a:p>
            <a:pPr eaLnBrk="1" hangingPunct="1">
              <a:lnSpc>
                <a:spcPct val="80000"/>
              </a:lnSpc>
              <a:defRPr/>
            </a:pPr>
            <a:r>
              <a:rPr lang="cs-CZ" sz="1800" dirty="0" smtClean="0"/>
              <a:t>Zavádí pojem „sociální spravedlnost“ (</a:t>
            </a:r>
            <a:r>
              <a:rPr lang="cs-CZ" sz="1800" dirty="0" err="1" smtClean="0"/>
              <a:t>Nell</a:t>
            </a:r>
            <a:r>
              <a:rPr lang="cs-CZ" sz="1800" dirty="0" smtClean="0"/>
              <a:t>-</a:t>
            </a:r>
            <a:r>
              <a:rPr lang="cs-CZ" sz="1800" dirty="0" err="1" smtClean="0"/>
              <a:t>Breuning</a:t>
            </a:r>
            <a:r>
              <a:rPr lang="cs-CZ" sz="1800" dirty="0" smtClean="0"/>
              <a:t>), první vyslovení a definice principu subsidiarity (79), </a:t>
            </a:r>
            <a:r>
              <a:rPr lang="cs-CZ" sz="1800" b="1" dirty="0" smtClean="0"/>
              <a:t>zákaz stávek </a:t>
            </a:r>
            <a:r>
              <a:rPr lang="cs-CZ" sz="1800" dirty="0" smtClean="0"/>
              <a:t>(94)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datum 4"/>
          <p:cNvSpPr>
            <a:spLocks noGrp="1"/>
          </p:cNvSpPr>
          <p:nvPr>
            <p:ph type="dt" sz="quarter" idx="10"/>
          </p:nvPr>
        </p:nvSpPr>
        <p:spPr>
          <a:noFill/>
        </p:spPr>
        <p:txBody>
          <a:bodyPr/>
          <a:lstStyle/>
          <a:p>
            <a:r>
              <a:rPr lang="cs-CZ" smtClean="0"/>
              <a:t>2</a:t>
            </a:r>
          </a:p>
        </p:txBody>
      </p:sp>
      <p:sp>
        <p:nvSpPr>
          <p:cNvPr id="18435"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18436" name="Zástupný symbol pro číslo snímku 6"/>
          <p:cNvSpPr>
            <a:spLocks noGrp="1"/>
          </p:cNvSpPr>
          <p:nvPr>
            <p:ph type="sldNum" sz="quarter" idx="12"/>
          </p:nvPr>
        </p:nvSpPr>
        <p:spPr>
          <a:noFill/>
        </p:spPr>
        <p:txBody>
          <a:bodyPr/>
          <a:lstStyle/>
          <a:p>
            <a:fld id="{AF68CB48-486C-4B02-9B57-70F61773DE86}" type="slidenum">
              <a:rPr lang="cs-CZ" smtClean="0"/>
              <a:pPr/>
              <a:t>19</a:t>
            </a:fld>
            <a:endParaRPr lang="cs-CZ" smtClean="0"/>
          </a:p>
        </p:txBody>
      </p:sp>
      <p:sp>
        <p:nvSpPr>
          <p:cNvPr id="34818" name="Rectangle 1026"/>
          <p:cNvSpPr>
            <a:spLocks noGrp="1" noChangeArrowheads="1"/>
          </p:cNvSpPr>
          <p:nvPr>
            <p:ph type="title"/>
          </p:nvPr>
        </p:nvSpPr>
        <p:spPr>
          <a:xfrm>
            <a:off x="457200" y="277813"/>
            <a:ext cx="8229600" cy="847725"/>
          </a:xfrm>
        </p:spPr>
        <p:txBody>
          <a:bodyPr/>
          <a:lstStyle/>
          <a:p>
            <a:pPr eaLnBrk="1" hangingPunct="1">
              <a:defRPr/>
            </a:pPr>
            <a:r>
              <a:rPr lang="cs-CZ" sz="4000" b="1" smtClean="0"/>
              <a:t>Protiválečné dokumenty Pia XI.</a:t>
            </a:r>
          </a:p>
        </p:txBody>
      </p:sp>
      <p:pic>
        <p:nvPicPr>
          <p:cNvPr id="18438" name="Picture 1028"/>
          <p:cNvPicPr>
            <a:picLocks noGrp="1" noChangeAspect="1" noChangeArrowheads="1"/>
          </p:cNvPicPr>
          <p:nvPr>
            <p:ph sz="half" idx="1"/>
          </p:nvPr>
        </p:nvPicPr>
        <p:blipFill>
          <a:blip r:embed="rId2" cstate="print"/>
          <a:srcRect/>
          <a:stretch>
            <a:fillRect/>
          </a:stretch>
        </p:blipFill>
        <p:spPr>
          <a:xfrm>
            <a:off x="468313" y="1196975"/>
            <a:ext cx="3894137" cy="4933950"/>
          </a:xfrm>
          <a:noFill/>
          <a:ln>
            <a:solidFill>
              <a:schemeClr val="tx1"/>
            </a:solidFill>
          </a:ln>
        </p:spPr>
      </p:pic>
      <p:sp>
        <p:nvSpPr>
          <p:cNvPr id="34819" name="Rectangle 1027"/>
          <p:cNvSpPr>
            <a:spLocks noGrp="1" noChangeArrowheads="1"/>
          </p:cNvSpPr>
          <p:nvPr>
            <p:ph type="body" sz="half" idx="2"/>
          </p:nvPr>
        </p:nvSpPr>
        <p:spPr>
          <a:xfrm>
            <a:off x="4648200" y="1196975"/>
            <a:ext cx="4171950" cy="4933950"/>
          </a:xfrm>
        </p:spPr>
        <p:txBody>
          <a:bodyPr/>
          <a:lstStyle/>
          <a:p>
            <a:pPr eaLnBrk="1" hangingPunct="1">
              <a:defRPr/>
            </a:pPr>
            <a:r>
              <a:rPr lang="cs-CZ" sz="2400" smtClean="0"/>
              <a:t>1931: Non abbiamo bisogno – proti násilnostem fašistického režimu v Itálii</a:t>
            </a:r>
          </a:p>
          <a:p>
            <a:pPr eaLnBrk="1" hangingPunct="1">
              <a:defRPr/>
            </a:pPr>
            <a:r>
              <a:rPr lang="cs-CZ" sz="2400" smtClean="0"/>
              <a:t>1937: Mit brennender Sorge – reakce na represivní opatření v Německu, zejména nucení k členství v Hitlerjugend</a:t>
            </a:r>
          </a:p>
          <a:p>
            <a:pPr eaLnBrk="1" hangingPunct="1">
              <a:defRPr/>
            </a:pPr>
            <a:r>
              <a:rPr lang="cs-CZ" sz="2400" smtClean="0"/>
              <a:t>1937: Divini Redemptoris – systematická kritika komunismu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p:txBody>
          <a:bodyPr/>
          <a:lstStyle/>
          <a:p>
            <a:pPr eaLnBrk="1" hangingPunct="1">
              <a:defRPr/>
            </a:pPr>
            <a:r>
              <a:rPr lang="cs-CZ" smtClean="0"/>
              <a:t>2. Vývoj katolického sociálního myšlení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datum 3"/>
          <p:cNvSpPr>
            <a:spLocks noGrp="1"/>
          </p:cNvSpPr>
          <p:nvPr>
            <p:ph type="dt" sz="quarter" idx="10"/>
          </p:nvPr>
        </p:nvSpPr>
        <p:spPr>
          <a:noFill/>
        </p:spPr>
        <p:txBody>
          <a:bodyPr/>
          <a:lstStyle/>
          <a:p>
            <a:r>
              <a:rPr lang="cs-CZ" smtClean="0"/>
              <a:t>2</a:t>
            </a:r>
          </a:p>
        </p:txBody>
      </p:sp>
      <p:sp>
        <p:nvSpPr>
          <p:cNvPr id="19459"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19460" name="Zástupný symbol pro číslo snímku 5"/>
          <p:cNvSpPr>
            <a:spLocks noGrp="1"/>
          </p:cNvSpPr>
          <p:nvPr>
            <p:ph type="sldNum" sz="quarter" idx="12"/>
          </p:nvPr>
        </p:nvSpPr>
        <p:spPr>
          <a:noFill/>
        </p:spPr>
        <p:txBody>
          <a:bodyPr/>
          <a:lstStyle/>
          <a:p>
            <a:fld id="{FB2A49F5-F8EE-46CB-B3EB-6ADCDE4C970C}" type="slidenum">
              <a:rPr lang="cs-CZ" smtClean="0"/>
              <a:pPr/>
              <a:t>20</a:t>
            </a:fld>
            <a:endParaRPr lang="cs-CZ" smtClean="0"/>
          </a:p>
        </p:txBody>
      </p:sp>
      <p:sp>
        <p:nvSpPr>
          <p:cNvPr id="20482" name="Rectangle 2"/>
          <p:cNvSpPr>
            <a:spLocks noGrp="1" noChangeArrowheads="1"/>
          </p:cNvSpPr>
          <p:nvPr>
            <p:ph type="title"/>
          </p:nvPr>
        </p:nvSpPr>
        <p:spPr>
          <a:xfrm>
            <a:off x="457200" y="277813"/>
            <a:ext cx="8229600" cy="936625"/>
          </a:xfrm>
        </p:spPr>
        <p:txBody>
          <a:bodyPr/>
          <a:lstStyle/>
          <a:p>
            <a:pPr eaLnBrk="1" hangingPunct="1">
              <a:defRPr/>
            </a:pPr>
            <a:r>
              <a:rPr lang="cs-CZ" sz="4000" b="1" dirty="0" smtClean="0"/>
              <a:t>Vliv prvních sociálních encyklik</a:t>
            </a:r>
          </a:p>
        </p:txBody>
      </p:sp>
      <p:sp>
        <p:nvSpPr>
          <p:cNvPr id="20483" name="Rectangle 3"/>
          <p:cNvSpPr>
            <a:spLocks noGrp="1" noChangeArrowheads="1"/>
          </p:cNvSpPr>
          <p:nvPr>
            <p:ph type="body" idx="1"/>
          </p:nvPr>
        </p:nvSpPr>
        <p:spPr>
          <a:xfrm>
            <a:off x="468313" y="1571625"/>
            <a:ext cx="8229600" cy="4703763"/>
          </a:xfrm>
        </p:spPr>
        <p:txBody>
          <a:bodyPr/>
          <a:lstStyle/>
          <a:p>
            <a:pPr eaLnBrk="1" hangingPunct="1">
              <a:lnSpc>
                <a:spcPct val="80000"/>
              </a:lnSpc>
              <a:defRPr/>
            </a:pPr>
            <a:r>
              <a:rPr lang="cs-CZ" sz="2200" dirty="0" smtClean="0"/>
              <a:t>Inspirace pro vytváření legislativy evropských států.</a:t>
            </a:r>
          </a:p>
          <a:p>
            <a:pPr eaLnBrk="1" hangingPunct="1">
              <a:lnSpc>
                <a:spcPct val="80000"/>
              </a:lnSpc>
              <a:defRPr/>
            </a:pPr>
            <a:r>
              <a:rPr lang="cs-CZ" sz="2200" dirty="0" smtClean="0"/>
              <a:t>Výslovně se k jejich principům přihlásili tvůrci poválečné obnovy Německa (tzv. „sociální tržní hospodářství“) – kancléř, zakladatel CDU </a:t>
            </a:r>
            <a:r>
              <a:rPr lang="cs-CZ" sz="2200" b="1" dirty="0" err="1" smtClean="0"/>
              <a:t>Konrad</a:t>
            </a:r>
            <a:r>
              <a:rPr lang="cs-CZ" sz="2200" b="1" dirty="0" smtClean="0"/>
              <a:t> </a:t>
            </a:r>
            <a:r>
              <a:rPr lang="cs-CZ" sz="2200" b="1" dirty="0" err="1" smtClean="0"/>
              <a:t>Adenauer</a:t>
            </a:r>
            <a:r>
              <a:rPr lang="cs-CZ" sz="2200" b="1" dirty="0" smtClean="0"/>
              <a:t> </a:t>
            </a:r>
            <a:r>
              <a:rPr lang="cs-CZ" sz="2200" dirty="0" smtClean="0"/>
              <a:t>(1876 – 1967) a ministr hospodářství (později kancléř) </a:t>
            </a:r>
            <a:r>
              <a:rPr lang="cs-CZ" sz="2200" b="1" dirty="0" err="1" smtClean="0"/>
              <a:t>Ludwig</a:t>
            </a:r>
            <a:r>
              <a:rPr lang="cs-CZ" sz="2200" b="1" dirty="0" smtClean="0"/>
              <a:t> </a:t>
            </a:r>
            <a:r>
              <a:rPr lang="cs-CZ" sz="2200" b="1" dirty="0" err="1" smtClean="0"/>
              <a:t>Erhard</a:t>
            </a:r>
            <a:r>
              <a:rPr lang="cs-CZ" sz="2200" b="1" dirty="0" smtClean="0"/>
              <a:t> </a:t>
            </a:r>
            <a:r>
              <a:rPr lang="cs-CZ" sz="2200" dirty="0" smtClean="0"/>
              <a:t>(1907 – 1977).</a:t>
            </a:r>
          </a:p>
          <a:p>
            <a:pPr eaLnBrk="1" hangingPunct="1">
              <a:lnSpc>
                <a:spcPct val="80000"/>
              </a:lnSpc>
              <a:defRPr/>
            </a:pPr>
            <a:r>
              <a:rPr lang="cs-CZ" sz="2200" dirty="0" smtClean="0"/>
              <a:t>Tím, že jejich principy z velké části přijaly za své demokratické kapitalistické státy (západní Evropa, severní Amerika), zmenšil se prostor pro vytváření tzv. „třetí cesty“.</a:t>
            </a:r>
          </a:p>
          <a:p>
            <a:pPr eaLnBrk="1" hangingPunct="1">
              <a:lnSpc>
                <a:spcPct val="80000"/>
              </a:lnSpc>
              <a:defRPr/>
            </a:pPr>
            <a:r>
              <a:rPr lang="cs-CZ" sz="2200" dirty="0" smtClean="0"/>
              <a:t>Prohloubení izolace Sovětského svazu a dalších socialistických států vzhledem k demokratickému západu a kultuře vycházející z křesťanských hodnot.</a:t>
            </a:r>
          </a:p>
          <a:p>
            <a:pPr eaLnBrk="1" hangingPunct="1">
              <a:lnSpc>
                <a:spcPct val="80000"/>
              </a:lnSpc>
              <a:defRPr/>
            </a:pPr>
            <a:r>
              <a:rPr lang="cs-CZ" sz="2200" dirty="0" smtClean="0"/>
              <a:t>V rozvojovém světě (zvl. s katolickou většinou) byly přijaty, ne však naplněny – absence institucí potřebných k jejich realizaci. „Doktrína je správná, ačkoliv neúplná, avšak učení o institucích je nejisté.“ (</a:t>
            </a:r>
            <a:r>
              <a:rPr lang="cs-CZ" sz="2200" dirty="0" err="1" smtClean="0"/>
              <a:t>Novak</a:t>
            </a:r>
            <a:r>
              <a:rPr lang="cs-CZ" sz="2200" dirty="0" smtClean="0"/>
              <a:t> 164)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datum 3"/>
          <p:cNvSpPr>
            <a:spLocks noGrp="1"/>
          </p:cNvSpPr>
          <p:nvPr>
            <p:ph type="dt" sz="quarter" idx="10"/>
          </p:nvPr>
        </p:nvSpPr>
        <p:spPr>
          <a:noFill/>
        </p:spPr>
        <p:txBody>
          <a:bodyPr/>
          <a:lstStyle/>
          <a:p>
            <a:r>
              <a:rPr lang="cs-CZ" smtClean="0"/>
              <a:t>2</a:t>
            </a:r>
          </a:p>
        </p:txBody>
      </p:sp>
      <p:sp>
        <p:nvSpPr>
          <p:cNvPr id="20483"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0484" name="Zástupný symbol pro číslo snímku 5"/>
          <p:cNvSpPr>
            <a:spLocks noGrp="1"/>
          </p:cNvSpPr>
          <p:nvPr>
            <p:ph type="sldNum" sz="quarter" idx="12"/>
          </p:nvPr>
        </p:nvSpPr>
        <p:spPr>
          <a:noFill/>
        </p:spPr>
        <p:txBody>
          <a:bodyPr/>
          <a:lstStyle/>
          <a:p>
            <a:fld id="{06D20A6B-908F-428E-A855-570D86582378}" type="slidenum">
              <a:rPr lang="cs-CZ" smtClean="0"/>
              <a:pPr/>
              <a:t>21</a:t>
            </a:fld>
            <a:endParaRPr lang="cs-CZ" smtClean="0"/>
          </a:p>
        </p:txBody>
      </p:sp>
      <p:sp>
        <p:nvSpPr>
          <p:cNvPr id="21506" name="Rectangle 2"/>
          <p:cNvSpPr>
            <a:spLocks noGrp="1" noChangeArrowheads="1"/>
          </p:cNvSpPr>
          <p:nvPr>
            <p:ph type="title"/>
          </p:nvPr>
        </p:nvSpPr>
        <p:spPr/>
        <p:txBody>
          <a:bodyPr/>
          <a:lstStyle/>
          <a:p>
            <a:pPr eaLnBrk="1" hangingPunct="1">
              <a:defRPr/>
            </a:pPr>
            <a:r>
              <a:rPr lang="cs-CZ" sz="4000" b="1" smtClean="0"/>
              <a:t>Jan XXIII.: otevření církve světu</a:t>
            </a:r>
          </a:p>
        </p:txBody>
      </p:sp>
      <p:sp>
        <p:nvSpPr>
          <p:cNvPr id="21507" name="Rectangle 3"/>
          <p:cNvSpPr>
            <a:spLocks noGrp="1" noChangeArrowheads="1"/>
          </p:cNvSpPr>
          <p:nvPr>
            <p:ph type="body" idx="1"/>
          </p:nvPr>
        </p:nvSpPr>
        <p:spPr/>
        <p:txBody>
          <a:bodyPr/>
          <a:lstStyle/>
          <a:p>
            <a:pPr eaLnBrk="1" hangingPunct="1">
              <a:lnSpc>
                <a:spcPct val="90000"/>
              </a:lnSpc>
              <a:defRPr/>
            </a:pPr>
            <a:r>
              <a:rPr lang="cs-CZ" sz="2800" dirty="0" smtClean="0"/>
              <a:t>1961: </a:t>
            </a:r>
            <a:r>
              <a:rPr lang="cs-CZ" sz="2800" b="1" dirty="0" smtClean="0"/>
              <a:t>Mater </a:t>
            </a:r>
            <a:r>
              <a:rPr lang="cs-CZ" sz="2800" b="1" dirty="0" err="1" smtClean="0"/>
              <a:t>et</a:t>
            </a:r>
            <a:r>
              <a:rPr lang="cs-CZ" sz="2800" b="1" dirty="0" smtClean="0"/>
              <a:t> Magistra</a:t>
            </a:r>
            <a:r>
              <a:rPr lang="cs-CZ" sz="2800" dirty="0" smtClean="0"/>
              <a:t>, 70. výročí RN</a:t>
            </a:r>
          </a:p>
          <a:p>
            <a:pPr lvl="1" eaLnBrk="1" hangingPunct="1">
              <a:lnSpc>
                <a:spcPct val="90000"/>
              </a:lnSpc>
              <a:defRPr/>
            </a:pPr>
            <a:r>
              <a:rPr lang="cs-CZ" sz="2400" dirty="0" smtClean="0"/>
              <a:t>Obrací se ke všem lidem, ne jen k odborníkům.</a:t>
            </a:r>
          </a:p>
          <a:p>
            <a:pPr lvl="1" eaLnBrk="1" hangingPunct="1">
              <a:lnSpc>
                <a:spcPct val="90000"/>
              </a:lnSpc>
              <a:defRPr/>
            </a:pPr>
            <a:r>
              <a:rPr lang="cs-CZ" sz="2400" dirty="0" smtClean="0"/>
              <a:t>Argumentace empiricko-sociologická, ne jen teologická</a:t>
            </a:r>
          </a:p>
          <a:p>
            <a:pPr lvl="1" eaLnBrk="1" hangingPunct="1">
              <a:lnSpc>
                <a:spcPct val="90000"/>
              </a:lnSpc>
              <a:defRPr/>
            </a:pPr>
            <a:r>
              <a:rPr lang="cs-CZ" sz="2400" dirty="0" smtClean="0"/>
              <a:t>Jako první z papežů výslovně </a:t>
            </a:r>
            <a:r>
              <a:rPr lang="cs-CZ" sz="2400" b="1" dirty="0" smtClean="0"/>
              <a:t>podporuje koncepci liberálních institucí: lidských práv a hospodářského rozvoje.</a:t>
            </a:r>
          </a:p>
          <a:p>
            <a:pPr lvl="1" eaLnBrk="1" hangingPunct="1">
              <a:lnSpc>
                <a:spcPct val="90000"/>
              </a:lnSpc>
              <a:defRPr/>
            </a:pPr>
            <a:r>
              <a:rPr lang="cs-CZ" sz="2400" dirty="0" smtClean="0"/>
              <a:t>Zabývá se novými tématy: zemědělství, sociální rozdíly mezi vyspělými a rozvojovými státy (inkulturace, populační exploze), politika na globální úrovni.</a:t>
            </a:r>
          </a:p>
          <a:p>
            <a:pPr lvl="1" eaLnBrk="1" hangingPunct="1">
              <a:lnSpc>
                <a:spcPct val="90000"/>
              </a:lnSpc>
              <a:defRPr/>
            </a:pPr>
            <a:r>
              <a:rPr lang="cs-CZ" sz="2400" dirty="0" smtClean="0"/>
              <a:t>Metodika tří kroků: vidět, posoudit, jednat (236).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datum 4"/>
          <p:cNvSpPr>
            <a:spLocks noGrp="1"/>
          </p:cNvSpPr>
          <p:nvPr>
            <p:ph type="dt" sz="quarter" idx="10"/>
          </p:nvPr>
        </p:nvSpPr>
        <p:spPr>
          <a:noFill/>
        </p:spPr>
        <p:txBody>
          <a:bodyPr/>
          <a:lstStyle/>
          <a:p>
            <a:r>
              <a:rPr lang="cs-CZ" smtClean="0"/>
              <a:t>2</a:t>
            </a:r>
          </a:p>
        </p:txBody>
      </p:sp>
      <p:sp>
        <p:nvSpPr>
          <p:cNvPr id="21507"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21508" name="Zástupný symbol pro číslo snímku 6"/>
          <p:cNvSpPr>
            <a:spLocks noGrp="1"/>
          </p:cNvSpPr>
          <p:nvPr>
            <p:ph type="sldNum" sz="quarter" idx="12"/>
          </p:nvPr>
        </p:nvSpPr>
        <p:spPr>
          <a:noFill/>
        </p:spPr>
        <p:txBody>
          <a:bodyPr/>
          <a:lstStyle/>
          <a:p>
            <a:fld id="{D0E1B73A-B034-4A18-8E16-551132D812B5}" type="slidenum">
              <a:rPr lang="cs-CZ" smtClean="0"/>
              <a:pPr/>
              <a:t>22</a:t>
            </a:fld>
            <a:endParaRPr lang="cs-CZ" smtClean="0"/>
          </a:p>
        </p:txBody>
      </p:sp>
      <p:sp>
        <p:nvSpPr>
          <p:cNvPr id="21509" name="Rectangle 4"/>
          <p:cNvSpPr>
            <a:spLocks noGrp="1" noChangeArrowheads="1"/>
          </p:cNvSpPr>
          <p:nvPr>
            <p:ph type="title"/>
          </p:nvPr>
        </p:nvSpPr>
        <p:spPr>
          <a:xfrm>
            <a:off x="0" y="0"/>
            <a:ext cx="4284663" cy="1557338"/>
          </a:xfrm>
          <a:solidFill>
            <a:schemeClr val="hlink"/>
          </a:solidFill>
        </p:spPr>
        <p:txBody>
          <a:bodyPr/>
          <a:lstStyle/>
          <a:p>
            <a:pPr eaLnBrk="1" hangingPunct="1"/>
            <a:r>
              <a:rPr lang="cs-CZ" b="1" dirty="0" err="1" smtClean="0">
                <a:solidFill>
                  <a:schemeClr val="bg1"/>
                </a:solidFill>
                <a:effectLst/>
              </a:rPr>
              <a:t>Pacem</a:t>
            </a:r>
            <a:r>
              <a:rPr lang="cs-CZ" b="1" dirty="0" smtClean="0">
                <a:solidFill>
                  <a:schemeClr val="bg1"/>
                </a:solidFill>
                <a:effectLst/>
              </a:rPr>
              <a:t> in </a:t>
            </a:r>
            <a:r>
              <a:rPr lang="cs-CZ" b="1" dirty="0" err="1" smtClean="0">
                <a:solidFill>
                  <a:schemeClr val="bg1"/>
                </a:solidFill>
                <a:effectLst/>
              </a:rPr>
              <a:t>terris</a:t>
            </a:r>
            <a:r>
              <a:rPr lang="cs-CZ" b="1" dirty="0" smtClean="0">
                <a:solidFill>
                  <a:schemeClr val="bg1"/>
                </a:solidFill>
                <a:effectLst/>
              </a:rPr>
              <a:t> (1963)</a:t>
            </a:r>
          </a:p>
        </p:txBody>
      </p:sp>
      <p:sp>
        <p:nvSpPr>
          <p:cNvPr id="51205" name="Rectangle 5"/>
          <p:cNvSpPr>
            <a:spLocks noGrp="1" noChangeArrowheads="1"/>
          </p:cNvSpPr>
          <p:nvPr>
            <p:ph type="body" sz="half" idx="1"/>
          </p:nvPr>
        </p:nvSpPr>
        <p:spPr>
          <a:xfrm>
            <a:off x="0" y="1600200"/>
            <a:ext cx="4284663" cy="5257800"/>
          </a:xfrm>
          <a:solidFill>
            <a:schemeClr val="hlink"/>
          </a:solidFill>
        </p:spPr>
        <p:txBody>
          <a:bodyPr/>
          <a:lstStyle/>
          <a:p>
            <a:pPr eaLnBrk="1" hangingPunct="1">
              <a:defRPr/>
            </a:pPr>
            <a:endParaRPr lang="cs-CZ" sz="2400" b="1" dirty="0" smtClean="0"/>
          </a:p>
          <a:p>
            <a:pPr eaLnBrk="1" hangingPunct="1">
              <a:defRPr/>
            </a:pPr>
            <a:r>
              <a:rPr lang="cs-CZ" sz="2400" dirty="0" smtClean="0">
                <a:solidFill>
                  <a:schemeClr val="bg1"/>
                </a:solidFill>
                <a:effectLst/>
              </a:rPr>
              <a:t>První monotematická sociální encyklika - o otázce světového míru v době jeho vážného ohrožení: stavba berlínské zdi, kubánská krize.</a:t>
            </a:r>
          </a:p>
          <a:p>
            <a:pPr eaLnBrk="1" hangingPunct="1">
              <a:defRPr/>
            </a:pPr>
            <a:r>
              <a:rPr lang="cs-CZ" sz="2400" dirty="0" smtClean="0">
                <a:solidFill>
                  <a:schemeClr val="bg1"/>
                </a:solidFill>
                <a:effectLst/>
              </a:rPr>
              <a:t>Základní lidská práva (VDLP) musí být uplatňována na úrovni zákonodárství uvnitř států i v jejich vzájemných vztazích</a:t>
            </a:r>
          </a:p>
        </p:txBody>
      </p:sp>
      <p:pic>
        <p:nvPicPr>
          <p:cNvPr id="21511" name="Picture 6"/>
          <p:cNvPicPr>
            <a:picLocks noGrp="1" noChangeAspect="1" noChangeArrowheads="1"/>
          </p:cNvPicPr>
          <p:nvPr>
            <p:ph sz="half" idx="2"/>
          </p:nvPr>
        </p:nvPicPr>
        <p:blipFill>
          <a:blip r:embed="rId2" cstate="print"/>
          <a:srcRect/>
          <a:stretch>
            <a:fillRect/>
          </a:stretch>
        </p:blipFill>
        <p:spPr>
          <a:xfrm>
            <a:off x="4416425" y="0"/>
            <a:ext cx="4776788" cy="6858000"/>
          </a:xfrm>
          <a:noFill/>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datum 3"/>
          <p:cNvSpPr>
            <a:spLocks noGrp="1"/>
          </p:cNvSpPr>
          <p:nvPr>
            <p:ph type="dt" sz="quarter" idx="10"/>
          </p:nvPr>
        </p:nvSpPr>
        <p:spPr>
          <a:noFill/>
        </p:spPr>
        <p:txBody>
          <a:bodyPr/>
          <a:lstStyle/>
          <a:p>
            <a:r>
              <a:rPr lang="cs-CZ" smtClean="0"/>
              <a:t>2</a:t>
            </a:r>
          </a:p>
        </p:txBody>
      </p:sp>
      <p:sp>
        <p:nvSpPr>
          <p:cNvPr id="22531"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2532" name="Zástupný symbol pro číslo snímku 5"/>
          <p:cNvSpPr>
            <a:spLocks noGrp="1"/>
          </p:cNvSpPr>
          <p:nvPr>
            <p:ph type="sldNum" sz="quarter" idx="12"/>
          </p:nvPr>
        </p:nvSpPr>
        <p:spPr>
          <a:noFill/>
        </p:spPr>
        <p:txBody>
          <a:bodyPr/>
          <a:lstStyle/>
          <a:p>
            <a:fld id="{3BB3591E-0ADE-40FF-B0B9-CEA6E585FFBF}" type="slidenum">
              <a:rPr lang="cs-CZ" smtClean="0"/>
              <a:pPr/>
              <a:t>23</a:t>
            </a:fld>
            <a:endParaRPr lang="cs-CZ" smtClean="0"/>
          </a:p>
        </p:txBody>
      </p:sp>
      <p:sp>
        <p:nvSpPr>
          <p:cNvPr id="2" name="Rectangle 2"/>
          <p:cNvSpPr>
            <a:spLocks noGrp="1" noChangeArrowheads="1"/>
          </p:cNvSpPr>
          <p:nvPr>
            <p:ph type="title"/>
          </p:nvPr>
        </p:nvSpPr>
        <p:spPr/>
        <p:txBody>
          <a:bodyPr/>
          <a:lstStyle/>
          <a:p>
            <a:pPr eaLnBrk="1" hangingPunct="1">
              <a:defRPr/>
            </a:pPr>
            <a:r>
              <a:rPr lang="cs-CZ" b="1" dirty="0" smtClean="0"/>
              <a:t>2. vatikánský koncil</a:t>
            </a:r>
          </a:p>
        </p:txBody>
      </p:sp>
      <p:sp>
        <p:nvSpPr>
          <p:cNvPr id="3" name="Rectangle 3"/>
          <p:cNvSpPr>
            <a:spLocks noGrp="1" noChangeArrowheads="1"/>
          </p:cNvSpPr>
          <p:nvPr>
            <p:ph type="body" idx="1"/>
          </p:nvPr>
        </p:nvSpPr>
        <p:spPr>
          <a:xfrm>
            <a:off x="457200" y="1268413"/>
            <a:ext cx="8229600" cy="4862512"/>
          </a:xfrm>
        </p:spPr>
        <p:txBody>
          <a:bodyPr/>
          <a:lstStyle/>
          <a:p>
            <a:pPr eaLnBrk="1" hangingPunct="1">
              <a:lnSpc>
                <a:spcPct val="80000"/>
              </a:lnSpc>
              <a:defRPr/>
            </a:pPr>
            <a:r>
              <a:rPr lang="cs-CZ" sz="2800" smtClean="0"/>
              <a:t>Konstituce </a:t>
            </a:r>
            <a:r>
              <a:rPr lang="cs-CZ" sz="2800" b="1" smtClean="0"/>
              <a:t>Gaudium et spes </a:t>
            </a:r>
            <a:r>
              <a:rPr lang="cs-CZ" sz="2800" smtClean="0"/>
              <a:t>(Radost a naděje, 1965)</a:t>
            </a:r>
          </a:p>
          <a:p>
            <a:pPr eaLnBrk="1" hangingPunct="1">
              <a:lnSpc>
                <a:spcPct val="80000"/>
              </a:lnSpc>
              <a:defRPr/>
            </a:pPr>
            <a:r>
              <a:rPr lang="cs-CZ" sz="2800" smtClean="0"/>
              <a:t>1. část: znamení doby, vztah pozemského pokroku k růstu Božího království</a:t>
            </a:r>
          </a:p>
          <a:p>
            <a:pPr eaLnBrk="1" hangingPunct="1">
              <a:lnSpc>
                <a:spcPct val="80000"/>
              </a:lnSpc>
              <a:defRPr/>
            </a:pPr>
            <a:r>
              <a:rPr lang="cs-CZ" sz="2800" smtClean="0"/>
              <a:t>2. část – některé konkrétní problémy:</a:t>
            </a:r>
          </a:p>
          <a:p>
            <a:pPr lvl="1" eaLnBrk="1" hangingPunct="1">
              <a:lnSpc>
                <a:spcPct val="80000"/>
              </a:lnSpc>
              <a:defRPr/>
            </a:pPr>
            <a:r>
              <a:rPr lang="cs-CZ" sz="2400" smtClean="0"/>
              <a:t>Manželství a rodina</a:t>
            </a:r>
          </a:p>
          <a:p>
            <a:pPr lvl="1" eaLnBrk="1" hangingPunct="1">
              <a:lnSpc>
                <a:spcPct val="80000"/>
              </a:lnSpc>
              <a:defRPr/>
            </a:pPr>
            <a:r>
              <a:rPr lang="cs-CZ" sz="2400" smtClean="0"/>
              <a:t>Kultura</a:t>
            </a:r>
          </a:p>
          <a:p>
            <a:pPr lvl="1" eaLnBrk="1" hangingPunct="1">
              <a:lnSpc>
                <a:spcPct val="80000"/>
              </a:lnSpc>
              <a:defRPr/>
            </a:pPr>
            <a:r>
              <a:rPr lang="cs-CZ" sz="2400" smtClean="0"/>
              <a:t>Etika hospodářství</a:t>
            </a:r>
          </a:p>
          <a:p>
            <a:pPr lvl="1" eaLnBrk="1" hangingPunct="1">
              <a:lnSpc>
                <a:spcPct val="80000"/>
              </a:lnSpc>
              <a:defRPr/>
            </a:pPr>
            <a:r>
              <a:rPr lang="cs-CZ" sz="2400" smtClean="0"/>
              <a:t>Politické společenství</a:t>
            </a:r>
          </a:p>
          <a:p>
            <a:pPr lvl="1" eaLnBrk="1" hangingPunct="1">
              <a:lnSpc>
                <a:spcPct val="80000"/>
              </a:lnSpc>
              <a:defRPr/>
            </a:pPr>
            <a:r>
              <a:rPr lang="cs-CZ" sz="2400" smtClean="0"/>
              <a:t>Mír a budování mezinárodního společenství</a:t>
            </a:r>
          </a:p>
          <a:p>
            <a:pPr eaLnBrk="1" hangingPunct="1">
              <a:lnSpc>
                <a:spcPct val="80000"/>
              </a:lnSpc>
              <a:defRPr/>
            </a:pPr>
            <a:r>
              <a:rPr lang="cs-CZ" sz="2800" smtClean="0"/>
              <a:t>Shrnuje vše, co bylo na tato témata dosud řečeno.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datum 4"/>
          <p:cNvSpPr>
            <a:spLocks noGrp="1"/>
          </p:cNvSpPr>
          <p:nvPr>
            <p:ph type="dt" sz="quarter" idx="10"/>
          </p:nvPr>
        </p:nvSpPr>
        <p:spPr>
          <a:noFill/>
        </p:spPr>
        <p:txBody>
          <a:bodyPr/>
          <a:lstStyle/>
          <a:p>
            <a:r>
              <a:rPr lang="cs-CZ" smtClean="0"/>
              <a:t>2</a:t>
            </a:r>
          </a:p>
        </p:txBody>
      </p:sp>
      <p:sp>
        <p:nvSpPr>
          <p:cNvPr id="23555"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23556" name="Zástupný symbol pro číslo snímku 6"/>
          <p:cNvSpPr>
            <a:spLocks noGrp="1"/>
          </p:cNvSpPr>
          <p:nvPr>
            <p:ph type="sldNum" sz="quarter" idx="12"/>
          </p:nvPr>
        </p:nvSpPr>
        <p:spPr>
          <a:noFill/>
        </p:spPr>
        <p:txBody>
          <a:bodyPr/>
          <a:lstStyle/>
          <a:p>
            <a:fld id="{06D5F44F-36E4-40D7-96B6-A3F3CC54AA2C}" type="slidenum">
              <a:rPr lang="cs-CZ" smtClean="0"/>
              <a:pPr/>
              <a:t>24</a:t>
            </a:fld>
            <a:endParaRPr lang="cs-CZ" smtClean="0"/>
          </a:p>
        </p:txBody>
      </p:sp>
      <p:sp>
        <p:nvSpPr>
          <p:cNvPr id="53252" name="Rectangle 4"/>
          <p:cNvSpPr>
            <a:spLocks noGrp="1" noChangeArrowheads="1"/>
          </p:cNvSpPr>
          <p:nvPr>
            <p:ph type="title"/>
          </p:nvPr>
        </p:nvSpPr>
        <p:spPr>
          <a:xfrm>
            <a:off x="457200" y="277813"/>
            <a:ext cx="8229600" cy="774700"/>
          </a:xfrm>
        </p:spPr>
        <p:txBody>
          <a:bodyPr/>
          <a:lstStyle/>
          <a:p>
            <a:pPr eaLnBrk="1" hangingPunct="1">
              <a:defRPr/>
            </a:pPr>
            <a:r>
              <a:rPr lang="cs-CZ" b="1" smtClean="0"/>
              <a:t>Pavel VI. (1963 – 1978)</a:t>
            </a:r>
          </a:p>
        </p:txBody>
      </p:sp>
      <p:sp>
        <p:nvSpPr>
          <p:cNvPr id="53253" name="Rectangle 5"/>
          <p:cNvSpPr>
            <a:spLocks noGrp="1" noChangeArrowheads="1"/>
          </p:cNvSpPr>
          <p:nvPr>
            <p:ph type="body" sz="half" idx="1"/>
          </p:nvPr>
        </p:nvSpPr>
        <p:spPr>
          <a:xfrm>
            <a:off x="179388" y="1556792"/>
            <a:ext cx="3744912" cy="4647158"/>
          </a:xfrm>
        </p:spPr>
        <p:txBody>
          <a:bodyPr/>
          <a:lstStyle/>
          <a:p>
            <a:pPr eaLnBrk="1" hangingPunct="1">
              <a:defRPr/>
            </a:pPr>
            <a:r>
              <a:rPr lang="cs-CZ" sz="2000" dirty="0" smtClean="0"/>
              <a:t>Prodal tiáru (prodána v Americe, výnos určen potřebným (chudým). Je uchována v chrámu Neposkvrněné Panny Marie ve Washingtonu)</a:t>
            </a:r>
          </a:p>
          <a:p>
            <a:pPr eaLnBrk="1" hangingPunct="1">
              <a:defRPr/>
            </a:pPr>
            <a:r>
              <a:rPr lang="cs-CZ" sz="2000" dirty="0" smtClean="0"/>
              <a:t>Dokončil druhý vatikánský koncil</a:t>
            </a:r>
          </a:p>
          <a:p>
            <a:pPr eaLnBrk="1" hangingPunct="1">
              <a:defRPr/>
            </a:pPr>
            <a:r>
              <a:rPr lang="cs-CZ" sz="2000" dirty="0" smtClean="0"/>
              <a:t>Vydal encykliku </a:t>
            </a:r>
            <a:r>
              <a:rPr lang="cs-CZ" sz="2000" dirty="0" err="1" smtClean="0"/>
              <a:t>Humanae</a:t>
            </a:r>
            <a:r>
              <a:rPr lang="cs-CZ" sz="2000" dirty="0" smtClean="0"/>
              <a:t> vitae (1968)</a:t>
            </a:r>
          </a:p>
          <a:p>
            <a:pPr eaLnBrk="1" hangingPunct="1">
              <a:defRPr/>
            </a:pPr>
            <a:r>
              <a:rPr lang="cs-CZ" sz="2000" dirty="0" smtClean="0"/>
              <a:t>Zrušil exkomunikaci konstantinopolského patriarchy (</a:t>
            </a:r>
            <a:r>
              <a:rPr lang="cs-CZ" sz="2000" dirty="0" err="1" smtClean="0"/>
              <a:t>Athenagoras</a:t>
            </a:r>
            <a:r>
              <a:rPr lang="cs-CZ" sz="2000" dirty="0" smtClean="0"/>
              <a:t>)</a:t>
            </a:r>
          </a:p>
        </p:txBody>
      </p:sp>
      <p:sp>
        <p:nvSpPr>
          <p:cNvPr id="8" name="Zástupný symbol pro obsah 7"/>
          <p:cNvSpPr>
            <a:spLocks noGrp="1"/>
          </p:cNvSpPr>
          <p:nvPr>
            <p:ph sz="half" idx="2"/>
          </p:nvPr>
        </p:nvSpPr>
        <p:spPr/>
        <p:txBody>
          <a:bodyPr/>
          <a:lstStyle/>
          <a:p>
            <a:endParaRPr lang="cs-CZ"/>
          </a:p>
        </p:txBody>
      </p:sp>
      <p:pic>
        <p:nvPicPr>
          <p:cNvPr id="2" name="Picture 2" descr="Výsledek obrázku pro paolo VI. constantinopoli"/>
          <p:cNvPicPr>
            <a:picLocks noChangeAspect="1" noChangeArrowheads="1"/>
          </p:cNvPicPr>
          <p:nvPr/>
        </p:nvPicPr>
        <p:blipFill>
          <a:blip r:embed="rId2" cstate="print"/>
          <a:srcRect/>
          <a:stretch>
            <a:fillRect/>
          </a:stretch>
        </p:blipFill>
        <p:spPr bwMode="auto">
          <a:xfrm>
            <a:off x="3933216" y="1772816"/>
            <a:ext cx="5210784" cy="3906416"/>
          </a:xfrm>
          <a:prstGeom prst="rect">
            <a:avLst/>
          </a:prstGeom>
          <a:noFill/>
          <a:ln>
            <a:solidFill>
              <a:schemeClr val="accent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datum 3"/>
          <p:cNvSpPr>
            <a:spLocks noGrp="1"/>
          </p:cNvSpPr>
          <p:nvPr>
            <p:ph type="dt" sz="quarter" idx="10"/>
          </p:nvPr>
        </p:nvSpPr>
        <p:spPr>
          <a:noFill/>
        </p:spPr>
        <p:txBody>
          <a:bodyPr/>
          <a:lstStyle/>
          <a:p>
            <a:r>
              <a:rPr lang="cs-CZ" smtClean="0"/>
              <a:t>2</a:t>
            </a:r>
          </a:p>
        </p:txBody>
      </p:sp>
      <p:sp>
        <p:nvSpPr>
          <p:cNvPr id="24579"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4580" name="Zástupný symbol pro číslo snímku 5"/>
          <p:cNvSpPr>
            <a:spLocks noGrp="1"/>
          </p:cNvSpPr>
          <p:nvPr>
            <p:ph type="sldNum" sz="quarter" idx="12"/>
          </p:nvPr>
        </p:nvSpPr>
        <p:spPr>
          <a:noFill/>
        </p:spPr>
        <p:txBody>
          <a:bodyPr/>
          <a:lstStyle/>
          <a:p>
            <a:fld id="{4A89A424-EAD8-48D5-8E4A-07F57F5FFFE3}" type="slidenum">
              <a:rPr lang="cs-CZ" smtClean="0"/>
              <a:pPr/>
              <a:t>25</a:t>
            </a:fld>
            <a:endParaRPr lang="cs-CZ" smtClean="0"/>
          </a:p>
        </p:txBody>
      </p:sp>
      <p:sp>
        <p:nvSpPr>
          <p:cNvPr id="2" name="Rectangle 2"/>
          <p:cNvSpPr>
            <a:spLocks noGrp="1" noChangeArrowheads="1"/>
          </p:cNvSpPr>
          <p:nvPr>
            <p:ph type="title"/>
          </p:nvPr>
        </p:nvSpPr>
        <p:spPr>
          <a:xfrm>
            <a:off x="457200" y="277813"/>
            <a:ext cx="8229600" cy="847725"/>
          </a:xfrm>
        </p:spPr>
        <p:txBody>
          <a:bodyPr/>
          <a:lstStyle/>
          <a:p>
            <a:pPr eaLnBrk="1" hangingPunct="1">
              <a:defRPr/>
            </a:pPr>
            <a:r>
              <a:rPr lang="cs-CZ" b="1" smtClean="0"/>
              <a:t>Sociální dokumenty Pavla VI.</a:t>
            </a:r>
          </a:p>
        </p:txBody>
      </p:sp>
      <p:sp>
        <p:nvSpPr>
          <p:cNvPr id="3" name="Rectangle 3"/>
          <p:cNvSpPr>
            <a:spLocks noGrp="1" noChangeArrowheads="1"/>
          </p:cNvSpPr>
          <p:nvPr>
            <p:ph type="body" idx="1"/>
          </p:nvPr>
        </p:nvSpPr>
        <p:spPr>
          <a:xfrm>
            <a:off x="468313" y="1052513"/>
            <a:ext cx="8229600" cy="5078412"/>
          </a:xfrm>
        </p:spPr>
        <p:txBody>
          <a:bodyPr/>
          <a:lstStyle/>
          <a:p>
            <a:pPr eaLnBrk="1" hangingPunct="1">
              <a:lnSpc>
                <a:spcPct val="80000"/>
              </a:lnSpc>
              <a:defRPr/>
            </a:pPr>
            <a:r>
              <a:rPr lang="cs-CZ" sz="2400" dirty="0" smtClean="0"/>
              <a:t>1967: encyklika </a:t>
            </a:r>
            <a:r>
              <a:rPr lang="cs-CZ" sz="2400" b="1" dirty="0" err="1" smtClean="0"/>
              <a:t>Populorum</a:t>
            </a:r>
            <a:r>
              <a:rPr lang="cs-CZ" sz="2400" b="1" dirty="0" smtClean="0"/>
              <a:t> </a:t>
            </a:r>
            <a:r>
              <a:rPr lang="cs-CZ" sz="2400" b="1" dirty="0" err="1" smtClean="0"/>
              <a:t>progressio</a:t>
            </a:r>
            <a:endParaRPr lang="cs-CZ" sz="2400" b="1" dirty="0" smtClean="0"/>
          </a:p>
          <a:p>
            <a:pPr lvl="1" eaLnBrk="1" hangingPunct="1">
              <a:lnSpc>
                <a:spcPct val="80000"/>
              </a:lnSpc>
              <a:defRPr/>
            </a:pPr>
            <a:r>
              <a:rPr lang="cs-CZ" sz="2000" dirty="0" smtClean="0"/>
              <a:t>Téma: sociální konflikty na globální úrovni, hledání řešení problému nerovnosti mezi vyspělými a rozvojovými státy.</a:t>
            </a:r>
          </a:p>
          <a:p>
            <a:pPr lvl="1" eaLnBrk="1" hangingPunct="1">
              <a:lnSpc>
                <a:spcPct val="80000"/>
              </a:lnSpc>
              <a:defRPr/>
            </a:pPr>
            <a:r>
              <a:rPr lang="cs-CZ" sz="2000" dirty="0" smtClean="0"/>
              <a:t>Úhel pohledu: svět je nemocný; chudé národy světa s hněvem povstanou proti bohatým; je třeba hledat nové formy světové vlády.</a:t>
            </a:r>
          </a:p>
          <a:p>
            <a:pPr lvl="1" eaLnBrk="1" hangingPunct="1">
              <a:lnSpc>
                <a:spcPct val="80000"/>
              </a:lnSpc>
              <a:defRPr/>
            </a:pPr>
            <a:r>
              <a:rPr lang="cs-CZ" sz="2000" dirty="0" smtClean="0"/>
              <a:t>Důrazy: vzdělání – alfabetizace, demografický růst (zdůraznění svrchovaného práva rodičů rozhodovat odpovědně o počtu dětí; není zde zmínka o antikoncepci – před vydáním HV), </a:t>
            </a:r>
            <a:r>
              <a:rPr lang="cs-CZ" sz="2000" b="1" dirty="0" smtClean="0"/>
              <a:t>založení komise </a:t>
            </a:r>
            <a:r>
              <a:rPr lang="cs-CZ" sz="2000" b="1" dirty="0" err="1" smtClean="0"/>
              <a:t>Iustitia</a:t>
            </a:r>
            <a:r>
              <a:rPr lang="cs-CZ" sz="2000" b="1" dirty="0" smtClean="0"/>
              <a:t> </a:t>
            </a:r>
            <a:r>
              <a:rPr lang="cs-CZ" sz="2000" b="1" dirty="0" err="1" smtClean="0"/>
              <a:t>et</a:t>
            </a:r>
            <a:r>
              <a:rPr lang="cs-CZ" sz="2000" b="1" dirty="0" smtClean="0"/>
              <a:t> Pax (5) a </a:t>
            </a:r>
            <a:r>
              <a:rPr lang="cs-CZ" sz="2000" b="1" dirty="0" err="1" smtClean="0"/>
              <a:t>Caritas</a:t>
            </a:r>
            <a:r>
              <a:rPr lang="cs-CZ" sz="2000" b="1" dirty="0" smtClean="0"/>
              <a:t> </a:t>
            </a:r>
            <a:r>
              <a:rPr lang="cs-CZ" sz="2000" b="1" dirty="0" err="1" smtClean="0"/>
              <a:t>Internationalis</a:t>
            </a:r>
            <a:r>
              <a:rPr lang="cs-CZ" sz="2000" b="1" dirty="0" smtClean="0"/>
              <a:t> (46); </a:t>
            </a:r>
            <a:r>
              <a:rPr lang="cs-CZ" sz="2000" dirty="0" smtClean="0"/>
              <a:t>dialog mezi kulturami a inkulturace; omluva za nedostatečnou inkulturaci historických křesťanských misií (12)</a:t>
            </a:r>
          </a:p>
          <a:p>
            <a:pPr eaLnBrk="1" hangingPunct="1">
              <a:lnSpc>
                <a:spcPct val="80000"/>
              </a:lnSpc>
              <a:defRPr/>
            </a:pPr>
            <a:r>
              <a:rPr lang="cs-CZ" sz="2400" dirty="0" smtClean="0"/>
              <a:t>1971: </a:t>
            </a:r>
            <a:r>
              <a:rPr lang="cs-CZ" sz="2400" b="1" dirty="0" err="1" smtClean="0"/>
              <a:t>Octogesima</a:t>
            </a:r>
            <a:r>
              <a:rPr lang="cs-CZ" sz="2400" b="1" dirty="0" smtClean="0"/>
              <a:t> </a:t>
            </a:r>
            <a:r>
              <a:rPr lang="cs-CZ" sz="2400" b="1" dirty="0" err="1" smtClean="0"/>
              <a:t>adveniens</a:t>
            </a:r>
            <a:r>
              <a:rPr lang="cs-CZ" sz="2400" b="1" dirty="0" smtClean="0"/>
              <a:t>, </a:t>
            </a:r>
            <a:r>
              <a:rPr lang="cs-CZ" sz="2400" dirty="0" smtClean="0"/>
              <a:t>list papeže předsedovi </a:t>
            </a:r>
            <a:r>
              <a:rPr lang="cs-CZ" sz="2400" dirty="0" err="1" smtClean="0"/>
              <a:t>Iustitia</a:t>
            </a:r>
            <a:r>
              <a:rPr lang="cs-CZ" sz="2400" dirty="0" smtClean="0"/>
              <a:t> </a:t>
            </a:r>
            <a:r>
              <a:rPr lang="cs-CZ" sz="2400" dirty="0" err="1" smtClean="0"/>
              <a:t>et</a:t>
            </a:r>
            <a:r>
              <a:rPr lang="cs-CZ" sz="2400" dirty="0" smtClean="0"/>
              <a:t> pax k 80. výročí RN. Aktuální otázky:</a:t>
            </a:r>
          </a:p>
          <a:p>
            <a:pPr lvl="1" eaLnBrk="1" hangingPunct="1">
              <a:lnSpc>
                <a:spcPct val="80000"/>
              </a:lnSpc>
              <a:defRPr/>
            </a:pPr>
            <a:r>
              <a:rPr lang="cs-CZ" sz="2000" dirty="0" smtClean="0"/>
              <a:t>Urbanizace, diskriminace, demografický růst, média, ekologie</a:t>
            </a:r>
          </a:p>
          <a:p>
            <a:pPr lvl="1" eaLnBrk="1" hangingPunct="1">
              <a:lnSpc>
                <a:spcPct val="80000"/>
              </a:lnSpc>
              <a:defRPr/>
            </a:pPr>
            <a:r>
              <a:rPr lang="cs-CZ" sz="2000" dirty="0" smtClean="0"/>
              <a:t>Marxismus: rozlišení různých proudů, zásadní odsouzení (souvislost s teologií osvobození)</a:t>
            </a:r>
          </a:p>
          <a:p>
            <a:pPr lvl="1" eaLnBrk="1" hangingPunct="1">
              <a:lnSpc>
                <a:spcPct val="80000"/>
              </a:lnSpc>
              <a:defRPr/>
            </a:pPr>
            <a:r>
              <a:rPr lang="cs-CZ" sz="2000" dirty="0" smtClean="0"/>
              <a:t>Aktivní zapojení křesťanů do politické činnosti, legitimní pluralita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datum 4"/>
          <p:cNvSpPr>
            <a:spLocks noGrp="1"/>
          </p:cNvSpPr>
          <p:nvPr>
            <p:ph type="dt" sz="quarter" idx="10"/>
          </p:nvPr>
        </p:nvSpPr>
        <p:spPr>
          <a:noFill/>
        </p:spPr>
        <p:txBody>
          <a:bodyPr/>
          <a:lstStyle/>
          <a:p>
            <a:r>
              <a:rPr lang="cs-CZ" smtClean="0"/>
              <a:t>2</a:t>
            </a:r>
          </a:p>
        </p:txBody>
      </p:sp>
      <p:sp>
        <p:nvSpPr>
          <p:cNvPr id="25603"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25604" name="Zástupný symbol pro číslo snímku 6"/>
          <p:cNvSpPr>
            <a:spLocks noGrp="1"/>
          </p:cNvSpPr>
          <p:nvPr>
            <p:ph type="sldNum" sz="quarter" idx="12"/>
          </p:nvPr>
        </p:nvSpPr>
        <p:spPr>
          <a:noFill/>
        </p:spPr>
        <p:txBody>
          <a:bodyPr/>
          <a:lstStyle/>
          <a:p>
            <a:fld id="{711A4A3B-FD31-43D2-98D5-95DF6D48CC94}" type="slidenum">
              <a:rPr lang="cs-CZ" smtClean="0"/>
              <a:pPr/>
              <a:t>26</a:t>
            </a:fld>
            <a:endParaRPr lang="cs-CZ" smtClean="0"/>
          </a:p>
        </p:txBody>
      </p:sp>
      <p:sp>
        <p:nvSpPr>
          <p:cNvPr id="55300" name="Rectangle 4"/>
          <p:cNvSpPr>
            <a:spLocks noGrp="1" noChangeArrowheads="1"/>
          </p:cNvSpPr>
          <p:nvPr>
            <p:ph type="title"/>
          </p:nvPr>
        </p:nvSpPr>
        <p:spPr>
          <a:xfrm>
            <a:off x="457200" y="277813"/>
            <a:ext cx="8229600" cy="774700"/>
          </a:xfrm>
        </p:spPr>
        <p:txBody>
          <a:bodyPr/>
          <a:lstStyle/>
          <a:p>
            <a:pPr eaLnBrk="1" hangingPunct="1">
              <a:defRPr/>
            </a:pPr>
            <a:r>
              <a:rPr lang="cs-CZ" b="1" smtClean="0"/>
              <a:t>Jan Pavel II. (1978 – 2005)</a:t>
            </a:r>
          </a:p>
        </p:txBody>
      </p:sp>
      <p:pic>
        <p:nvPicPr>
          <p:cNvPr id="25606" name="Picture 5"/>
          <p:cNvPicPr>
            <a:picLocks noGrp="1" noChangeAspect="1" noChangeArrowheads="1"/>
          </p:cNvPicPr>
          <p:nvPr>
            <p:ph sz="half" idx="1"/>
          </p:nvPr>
        </p:nvPicPr>
        <p:blipFill>
          <a:blip r:embed="rId2" cstate="print"/>
          <a:srcRect/>
          <a:stretch>
            <a:fillRect/>
          </a:stretch>
        </p:blipFill>
        <p:spPr>
          <a:xfrm>
            <a:off x="0" y="1196975"/>
            <a:ext cx="4462463" cy="5005388"/>
          </a:xfrm>
          <a:noFill/>
          <a:ln>
            <a:solidFill>
              <a:schemeClr val="tx1"/>
            </a:solidFill>
          </a:ln>
        </p:spPr>
      </p:pic>
      <p:sp>
        <p:nvSpPr>
          <p:cNvPr id="55302" name="Rectangle 6"/>
          <p:cNvSpPr>
            <a:spLocks noGrp="1" noChangeArrowheads="1"/>
          </p:cNvSpPr>
          <p:nvPr>
            <p:ph type="body" sz="half" idx="2"/>
          </p:nvPr>
        </p:nvSpPr>
        <p:spPr/>
        <p:txBody>
          <a:bodyPr/>
          <a:lstStyle/>
          <a:p>
            <a:pPr eaLnBrk="1" hangingPunct="1">
              <a:defRPr/>
            </a:pPr>
            <a:r>
              <a:rPr lang="cs-CZ" sz="2800" smtClean="0"/>
              <a:t>Polák, první neitalský papež po 450 letech.</a:t>
            </a:r>
          </a:p>
          <a:p>
            <a:pPr eaLnBrk="1" hangingPunct="1">
              <a:defRPr/>
            </a:pPr>
            <a:r>
              <a:rPr lang="cs-CZ" sz="2800" smtClean="0"/>
              <a:t>Přispěl k destrukci komunistického režimu.</a:t>
            </a:r>
          </a:p>
          <a:p>
            <a:pPr eaLnBrk="1" hangingPunct="1">
              <a:defRPr/>
            </a:pPr>
            <a:r>
              <a:rPr lang="cs-CZ" sz="2800" smtClean="0"/>
              <a:t>Vydal tři důležité sociální encykliky.</a:t>
            </a:r>
          </a:p>
          <a:p>
            <a:pPr eaLnBrk="1" hangingPunct="1">
              <a:defRPr/>
            </a:pPr>
            <a:r>
              <a:rPr lang="cs-CZ" sz="2800" smtClean="0"/>
              <a:t>Blahořečil Matku Terezu.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datum 3"/>
          <p:cNvSpPr>
            <a:spLocks noGrp="1"/>
          </p:cNvSpPr>
          <p:nvPr>
            <p:ph type="dt" sz="quarter" idx="10"/>
          </p:nvPr>
        </p:nvSpPr>
        <p:spPr>
          <a:noFill/>
        </p:spPr>
        <p:txBody>
          <a:bodyPr/>
          <a:lstStyle/>
          <a:p>
            <a:r>
              <a:rPr lang="cs-CZ" smtClean="0"/>
              <a:t>2</a:t>
            </a:r>
          </a:p>
        </p:txBody>
      </p:sp>
      <p:sp>
        <p:nvSpPr>
          <p:cNvPr id="26627"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6628" name="Zástupný symbol pro číslo snímku 5"/>
          <p:cNvSpPr>
            <a:spLocks noGrp="1"/>
          </p:cNvSpPr>
          <p:nvPr>
            <p:ph type="sldNum" sz="quarter" idx="12"/>
          </p:nvPr>
        </p:nvSpPr>
        <p:spPr>
          <a:noFill/>
        </p:spPr>
        <p:txBody>
          <a:bodyPr/>
          <a:lstStyle/>
          <a:p>
            <a:fld id="{C6F92003-4A49-466E-A729-AC02249116E1}" type="slidenum">
              <a:rPr lang="cs-CZ" smtClean="0"/>
              <a:pPr/>
              <a:t>27</a:t>
            </a:fld>
            <a:endParaRPr lang="cs-CZ" smtClean="0"/>
          </a:p>
        </p:txBody>
      </p:sp>
      <p:sp>
        <p:nvSpPr>
          <p:cNvPr id="24578" name="Rectangle 2"/>
          <p:cNvSpPr>
            <a:spLocks noGrp="1" noChangeArrowheads="1"/>
          </p:cNvSpPr>
          <p:nvPr>
            <p:ph type="title"/>
          </p:nvPr>
        </p:nvSpPr>
        <p:spPr/>
        <p:txBody>
          <a:bodyPr/>
          <a:lstStyle/>
          <a:p>
            <a:pPr eaLnBrk="1" hangingPunct="1">
              <a:defRPr/>
            </a:pPr>
            <a:r>
              <a:rPr lang="cs-CZ" b="1" smtClean="0"/>
              <a:t>Laborem exercens</a:t>
            </a:r>
          </a:p>
        </p:txBody>
      </p:sp>
      <p:sp>
        <p:nvSpPr>
          <p:cNvPr id="24579" name="Rectangle 3"/>
          <p:cNvSpPr>
            <a:spLocks noGrp="1" noChangeArrowheads="1"/>
          </p:cNvSpPr>
          <p:nvPr>
            <p:ph type="body" idx="1"/>
          </p:nvPr>
        </p:nvSpPr>
        <p:spPr/>
        <p:txBody>
          <a:bodyPr/>
          <a:lstStyle/>
          <a:p>
            <a:pPr eaLnBrk="1" hangingPunct="1">
              <a:lnSpc>
                <a:spcPct val="80000"/>
              </a:lnSpc>
              <a:defRPr/>
            </a:pPr>
            <a:r>
              <a:rPr lang="cs-CZ" sz="2800" smtClean="0"/>
              <a:t>1981, první z trojice velkých sociálních encyklik Jana Pavla II., k 90. výročí RN, </a:t>
            </a:r>
          </a:p>
          <a:p>
            <a:pPr eaLnBrk="1" hangingPunct="1">
              <a:lnSpc>
                <a:spcPct val="80000"/>
              </a:lnSpc>
              <a:defRPr/>
            </a:pPr>
            <a:r>
              <a:rPr lang="cs-CZ" sz="2800" smtClean="0"/>
              <a:t>Nová forma: podrobný biblicko-teologický výklad; těžko přístupné neodborníkovi</a:t>
            </a:r>
          </a:p>
          <a:p>
            <a:pPr eaLnBrk="1" hangingPunct="1">
              <a:lnSpc>
                <a:spcPct val="80000"/>
              </a:lnSpc>
              <a:defRPr/>
            </a:pPr>
            <a:r>
              <a:rPr lang="cs-CZ" sz="2800" smtClean="0"/>
              <a:t>Téma: práce, důraz na její subjekt – člověka</a:t>
            </a:r>
          </a:p>
          <a:p>
            <a:pPr eaLnBrk="1" hangingPunct="1">
              <a:lnSpc>
                <a:spcPct val="80000"/>
              </a:lnSpc>
              <a:defRPr/>
            </a:pPr>
            <a:r>
              <a:rPr lang="cs-CZ" sz="2800" smtClean="0"/>
              <a:t>Myšlenka, kterou zformuloval už v roce 1861 americký prezident Abraham Lincoln: „Práce předchází kapitál a je na něm nezávislá. Kapitál je pouze plodem práce a nikdy by neexistoval, kdyby neexistovala nejprve práce.“ </a:t>
            </a:r>
          </a:p>
          <a:p>
            <a:pPr eaLnBrk="1" hangingPunct="1">
              <a:lnSpc>
                <a:spcPct val="80000"/>
              </a:lnSpc>
              <a:defRPr/>
            </a:pPr>
            <a:r>
              <a:rPr lang="cs-CZ" sz="2800" smtClean="0"/>
              <a:t>Nová perspektiva: spiritualita práce (stvoření, ježíš jako dělník, kříž jako obraz práce…)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datum 3"/>
          <p:cNvSpPr>
            <a:spLocks noGrp="1"/>
          </p:cNvSpPr>
          <p:nvPr>
            <p:ph type="dt" sz="quarter" idx="10"/>
          </p:nvPr>
        </p:nvSpPr>
        <p:spPr>
          <a:noFill/>
        </p:spPr>
        <p:txBody>
          <a:bodyPr/>
          <a:lstStyle/>
          <a:p>
            <a:r>
              <a:rPr lang="cs-CZ" smtClean="0"/>
              <a:t>2</a:t>
            </a:r>
          </a:p>
        </p:txBody>
      </p:sp>
      <p:sp>
        <p:nvSpPr>
          <p:cNvPr id="27651"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7652" name="Zástupný symbol pro číslo snímku 5"/>
          <p:cNvSpPr>
            <a:spLocks noGrp="1"/>
          </p:cNvSpPr>
          <p:nvPr>
            <p:ph type="sldNum" sz="quarter" idx="12"/>
          </p:nvPr>
        </p:nvSpPr>
        <p:spPr>
          <a:noFill/>
        </p:spPr>
        <p:txBody>
          <a:bodyPr/>
          <a:lstStyle/>
          <a:p>
            <a:fld id="{C16EF9AB-D359-4C3D-9CA8-7B0814B68083}" type="slidenum">
              <a:rPr lang="cs-CZ" smtClean="0"/>
              <a:pPr/>
              <a:t>28</a:t>
            </a:fld>
            <a:endParaRPr lang="cs-CZ" smtClean="0"/>
          </a:p>
        </p:txBody>
      </p:sp>
      <p:sp>
        <p:nvSpPr>
          <p:cNvPr id="25602" name="Rectangle 2"/>
          <p:cNvSpPr>
            <a:spLocks noGrp="1" noChangeArrowheads="1"/>
          </p:cNvSpPr>
          <p:nvPr>
            <p:ph type="title"/>
          </p:nvPr>
        </p:nvSpPr>
        <p:spPr/>
        <p:txBody>
          <a:bodyPr/>
          <a:lstStyle/>
          <a:p>
            <a:pPr eaLnBrk="1" hangingPunct="1">
              <a:defRPr/>
            </a:pPr>
            <a:r>
              <a:rPr lang="cs-CZ" b="1" smtClean="0"/>
              <a:t>Solicitudo rei socialis</a:t>
            </a:r>
          </a:p>
        </p:txBody>
      </p:sp>
      <p:sp>
        <p:nvSpPr>
          <p:cNvPr id="25603" name="Rectangle 3"/>
          <p:cNvSpPr>
            <a:spLocks noGrp="1" noChangeArrowheads="1"/>
          </p:cNvSpPr>
          <p:nvPr>
            <p:ph type="body" idx="1"/>
          </p:nvPr>
        </p:nvSpPr>
        <p:spPr/>
        <p:txBody>
          <a:bodyPr/>
          <a:lstStyle/>
          <a:p>
            <a:pPr eaLnBrk="1" hangingPunct="1">
              <a:defRPr/>
            </a:pPr>
            <a:r>
              <a:rPr lang="cs-CZ" sz="2800" smtClean="0"/>
              <a:t>Encyklika Jana Pavla II., 1987 – 20 let po PP</a:t>
            </a:r>
          </a:p>
          <a:p>
            <a:pPr eaLnBrk="1" hangingPunct="1">
              <a:defRPr/>
            </a:pPr>
            <a:r>
              <a:rPr lang="cs-CZ" sz="2800" smtClean="0"/>
              <a:t>Reakce na stálé prohlubování ekonomických a sociálních rozdílů mezi rozvinutým a rozvojovým světem</a:t>
            </a:r>
          </a:p>
          <a:p>
            <a:pPr eaLnBrk="1" hangingPunct="1">
              <a:defRPr/>
            </a:pPr>
            <a:r>
              <a:rPr lang="cs-CZ" sz="2800" smtClean="0"/>
              <a:t>Povinnost církve a křesťanů angažovat se pro chudé</a:t>
            </a:r>
          </a:p>
          <a:p>
            <a:pPr eaLnBrk="1" hangingPunct="1">
              <a:defRPr/>
            </a:pPr>
            <a:r>
              <a:rPr lang="cs-CZ" sz="2800" smtClean="0"/>
              <a:t>Témata: vzdělání, diskriminace, vykořisťování, lidská práva, ekologie, lidský rozvoj (rozbor problémů ve světle teologie)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datum 3"/>
          <p:cNvSpPr>
            <a:spLocks noGrp="1"/>
          </p:cNvSpPr>
          <p:nvPr>
            <p:ph type="dt" sz="quarter" idx="10"/>
          </p:nvPr>
        </p:nvSpPr>
        <p:spPr>
          <a:noFill/>
        </p:spPr>
        <p:txBody>
          <a:bodyPr/>
          <a:lstStyle/>
          <a:p>
            <a:r>
              <a:rPr lang="cs-CZ" smtClean="0"/>
              <a:t>2</a:t>
            </a:r>
          </a:p>
        </p:txBody>
      </p:sp>
      <p:sp>
        <p:nvSpPr>
          <p:cNvPr id="28675"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8676" name="Zástupný symbol pro číslo snímku 5"/>
          <p:cNvSpPr>
            <a:spLocks noGrp="1"/>
          </p:cNvSpPr>
          <p:nvPr>
            <p:ph type="sldNum" sz="quarter" idx="12"/>
          </p:nvPr>
        </p:nvSpPr>
        <p:spPr>
          <a:noFill/>
        </p:spPr>
        <p:txBody>
          <a:bodyPr/>
          <a:lstStyle/>
          <a:p>
            <a:fld id="{49F60AE9-43BB-43D7-9B52-4A22E9E759CD}" type="slidenum">
              <a:rPr lang="cs-CZ" smtClean="0"/>
              <a:pPr/>
              <a:t>29</a:t>
            </a:fld>
            <a:endParaRPr lang="cs-CZ" smtClean="0"/>
          </a:p>
        </p:txBody>
      </p:sp>
      <p:sp>
        <p:nvSpPr>
          <p:cNvPr id="26626" name="Rectangle 2"/>
          <p:cNvSpPr>
            <a:spLocks noGrp="1" noChangeArrowheads="1"/>
          </p:cNvSpPr>
          <p:nvPr>
            <p:ph type="title"/>
          </p:nvPr>
        </p:nvSpPr>
        <p:spPr/>
        <p:txBody>
          <a:bodyPr/>
          <a:lstStyle/>
          <a:p>
            <a:pPr eaLnBrk="1" hangingPunct="1">
              <a:defRPr/>
            </a:pPr>
            <a:r>
              <a:rPr lang="cs-CZ" b="1" smtClean="0"/>
              <a:t>Centesimus annus</a:t>
            </a:r>
          </a:p>
        </p:txBody>
      </p:sp>
      <p:sp>
        <p:nvSpPr>
          <p:cNvPr id="26627" name="Rectangle 3"/>
          <p:cNvSpPr>
            <a:spLocks noGrp="1" noChangeArrowheads="1"/>
          </p:cNvSpPr>
          <p:nvPr>
            <p:ph type="body" idx="1"/>
          </p:nvPr>
        </p:nvSpPr>
        <p:spPr/>
        <p:txBody>
          <a:bodyPr/>
          <a:lstStyle/>
          <a:p>
            <a:pPr eaLnBrk="1" hangingPunct="1">
              <a:lnSpc>
                <a:spcPct val="90000"/>
              </a:lnSpc>
              <a:defRPr/>
            </a:pPr>
            <a:r>
              <a:rPr lang="cs-CZ" sz="2800" dirty="0" smtClean="0"/>
              <a:t>Encyklika Jana Pavla II. Ke 100. výročí RN, 1991</a:t>
            </a:r>
          </a:p>
          <a:p>
            <a:pPr eaLnBrk="1" hangingPunct="1">
              <a:lnSpc>
                <a:spcPct val="90000"/>
              </a:lnSpc>
              <a:defRPr/>
            </a:pPr>
            <a:r>
              <a:rPr lang="cs-CZ" sz="2800" dirty="0" smtClean="0"/>
              <a:t>Reflexe událostí roku 1989: zánik komunismu prokázal pravdivost základních principů SNC, ale nově nastupující globální kapitalismus je nutné stavět na mravních principech</a:t>
            </a:r>
          </a:p>
          <a:p>
            <a:pPr eaLnBrk="1" hangingPunct="1">
              <a:lnSpc>
                <a:spcPct val="90000"/>
              </a:lnSpc>
              <a:defRPr/>
            </a:pPr>
            <a:r>
              <a:rPr lang="cs-CZ" sz="2800" dirty="0" smtClean="0"/>
              <a:t>Poprvé se církevní autorita staví výslovně na stranu tržní ekonomiky, odmítá tzv. třetí cestu.</a:t>
            </a:r>
          </a:p>
          <a:p>
            <a:pPr eaLnBrk="1" hangingPunct="1">
              <a:lnSpc>
                <a:spcPct val="90000"/>
              </a:lnSpc>
              <a:defRPr/>
            </a:pPr>
            <a:r>
              <a:rPr lang="cs-CZ" sz="2800" dirty="0" smtClean="0"/>
              <a:t>Základ: soukromé vlastnictví a univerzální určení statků</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datum 3"/>
          <p:cNvSpPr>
            <a:spLocks noGrp="1"/>
          </p:cNvSpPr>
          <p:nvPr>
            <p:ph type="dt" sz="quarter" idx="10"/>
          </p:nvPr>
        </p:nvSpPr>
        <p:spPr>
          <a:noFill/>
        </p:spPr>
        <p:txBody>
          <a:bodyPr/>
          <a:lstStyle/>
          <a:p>
            <a:r>
              <a:rPr lang="cs-CZ" smtClean="0"/>
              <a:t>2</a:t>
            </a:r>
          </a:p>
        </p:txBody>
      </p:sp>
      <p:sp>
        <p:nvSpPr>
          <p:cNvPr id="5123"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5124" name="Zástupný symbol pro číslo snímku 5"/>
          <p:cNvSpPr>
            <a:spLocks noGrp="1"/>
          </p:cNvSpPr>
          <p:nvPr>
            <p:ph type="sldNum" sz="quarter" idx="12"/>
          </p:nvPr>
        </p:nvSpPr>
        <p:spPr>
          <a:noFill/>
        </p:spPr>
        <p:txBody>
          <a:bodyPr/>
          <a:lstStyle/>
          <a:p>
            <a:fld id="{0BC20540-627C-43B6-B56E-FB2E8C0EE97C}" type="slidenum">
              <a:rPr lang="cs-CZ" smtClean="0"/>
              <a:pPr/>
              <a:t>3</a:t>
            </a:fld>
            <a:endParaRPr lang="cs-CZ" smtClean="0"/>
          </a:p>
        </p:txBody>
      </p:sp>
      <p:sp>
        <p:nvSpPr>
          <p:cNvPr id="32770" name="Rectangle 1026"/>
          <p:cNvSpPr>
            <a:spLocks noGrp="1" noChangeArrowheads="1"/>
          </p:cNvSpPr>
          <p:nvPr>
            <p:ph type="title"/>
          </p:nvPr>
        </p:nvSpPr>
        <p:spPr>
          <a:xfrm>
            <a:off x="457200" y="277813"/>
            <a:ext cx="8229600" cy="865187"/>
          </a:xfrm>
        </p:spPr>
        <p:txBody>
          <a:bodyPr/>
          <a:lstStyle/>
          <a:p>
            <a:pPr eaLnBrk="1" hangingPunct="1">
              <a:defRPr/>
            </a:pPr>
            <a:r>
              <a:rPr lang="cs-CZ" b="1" dirty="0" smtClean="0"/>
              <a:t>Sociální otázka – 19. stol.</a:t>
            </a:r>
          </a:p>
        </p:txBody>
      </p:sp>
      <p:sp>
        <p:nvSpPr>
          <p:cNvPr id="32771" name="Rectangle 1027"/>
          <p:cNvSpPr>
            <a:spLocks noGrp="1" noChangeArrowheads="1"/>
          </p:cNvSpPr>
          <p:nvPr>
            <p:ph type="body" idx="1"/>
          </p:nvPr>
        </p:nvSpPr>
        <p:spPr>
          <a:xfrm>
            <a:off x="500063" y="1071563"/>
            <a:ext cx="8286750" cy="5214937"/>
          </a:xfrm>
        </p:spPr>
        <p:txBody>
          <a:bodyPr/>
          <a:lstStyle/>
          <a:p>
            <a:pPr eaLnBrk="1" hangingPunct="1">
              <a:lnSpc>
                <a:spcPct val="90000"/>
              </a:lnSpc>
              <a:defRPr/>
            </a:pPr>
            <a:r>
              <a:rPr lang="cs-CZ" sz="2000" b="1" dirty="0" smtClean="0"/>
              <a:t>Růst počtu obyvatelstva: </a:t>
            </a:r>
            <a:r>
              <a:rPr lang="cs-CZ" sz="2000" dirty="0" smtClean="0"/>
              <a:t>během 19. stol. asi na dvojnásobek</a:t>
            </a:r>
          </a:p>
          <a:p>
            <a:pPr eaLnBrk="1" hangingPunct="1">
              <a:lnSpc>
                <a:spcPct val="90000"/>
              </a:lnSpc>
              <a:defRPr/>
            </a:pPr>
            <a:r>
              <a:rPr lang="cs-CZ" sz="2000" b="1" dirty="0" smtClean="0"/>
              <a:t>Hospodářský liberalismus:</a:t>
            </a:r>
          </a:p>
          <a:p>
            <a:pPr lvl="1" eaLnBrk="1" hangingPunct="1">
              <a:lnSpc>
                <a:spcPct val="90000"/>
              </a:lnSpc>
              <a:defRPr/>
            </a:pPr>
            <a:r>
              <a:rPr lang="cs-CZ" sz="1800" b="1" dirty="0" smtClean="0"/>
              <a:t>Zavedení tržní ekonomiky </a:t>
            </a:r>
            <a:r>
              <a:rPr lang="cs-CZ" sz="1800" dirty="0" smtClean="0"/>
              <a:t>ve V. Británii a USA – kolem 1800</a:t>
            </a:r>
          </a:p>
          <a:p>
            <a:pPr lvl="1" eaLnBrk="1" hangingPunct="1">
              <a:lnSpc>
                <a:spcPct val="90000"/>
              </a:lnSpc>
              <a:defRPr/>
            </a:pPr>
            <a:r>
              <a:rPr lang="cs-CZ" sz="1800" b="1" dirty="0" smtClean="0"/>
              <a:t>Osvobození rolníků: </a:t>
            </a:r>
            <a:r>
              <a:rPr lang="cs-CZ" sz="1800" dirty="0" smtClean="0"/>
              <a:t>vzrůst produkce, zánik ochrany ze strany panstva – vznik venkovského proletariátu</a:t>
            </a:r>
            <a:endParaRPr lang="cs-CZ" sz="1800" b="1" dirty="0" smtClean="0"/>
          </a:p>
          <a:p>
            <a:pPr lvl="1" eaLnBrk="1" hangingPunct="1">
              <a:lnSpc>
                <a:spcPct val="90000"/>
              </a:lnSpc>
              <a:defRPr/>
            </a:pPr>
            <a:r>
              <a:rPr lang="cs-CZ" sz="1800" b="1" dirty="0" smtClean="0"/>
              <a:t>Svoboda živností: </a:t>
            </a:r>
            <a:r>
              <a:rPr lang="cs-CZ" sz="1800" dirty="0" smtClean="0"/>
              <a:t>osvobození od nátlaku </a:t>
            </a:r>
            <a:r>
              <a:rPr lang="cs-CZ" sz="1800" u="sng" dirty="0" smtClean="0"/>
              <a:t>cechů</a:t>
            </a:r>
            <a:r>
              <a:rPr lang="cs-CZ" sz="1800" dirty="0" smtClean="0"/>
              <a:t> vedlo ke svobodné produkci, ale zároveň ke ztrátě sociální ochrany – zbídačení řemeslníků</a:t>
            </a:r>
            <a:endParaRPr lang="cs-CZ" sz="1800" b="1" dirty="0" smtClean="0"/>
          </a:p>
          <a:p>
            <a:pPr eaLnBrk="1" hangingPunct="1">
              <a:lnSpc>
                <a:spcPct val="90000"/>
              </a:lnSpc>
              <a:defRPr/>
            </a:pPr>
            <a:r>
              <a:rPr lang="cs-CZ" sz="2000" b="1" dirty="0" smtClean="0"/>
              <a:t>Proces industrializace – </a:t>
            </a:r>
            <a:r>
              <a:rPr lang="cs-CZ" sz="2000" dirty="0" smtClean="0"/>
              <a:t>dělníci ve velkých továrnách:</a:t>
            </a:r>
            <a:endParaRPr lang="cs-CZ" sz="2000" b="1" dirty="0" smtClean="0"/>
          </a:p>
          <a:p>
            <a:pPr lvl="1" eaLnBrk="1" hangingPunct="1">
              <a:lnSpc>
                <a:spcPct val="90000"/>
              </a:lnSpc>
              <a:defRPr/>
            </a:pPr>
            <a:r>
              <a:rPr lang="cs-CZ" sz="1800" dirty="0" smtClean="0"/>
              <a:t>nelidské pracovní podmínky (</a:t>
            </a:r>
            <a:r>
              <a:rPr lang="cs-CZ" sz="1800" dirty="0" err="1" smtClean="0"/>
              <a:t>prac</a:t>
            </a:r>
            <a:r>
              <a:rPr lang="cs-CZ" sz="1800" dirty="0" smtClean="0"/>
              <a:t>. doba až 78 hodin), </a:t>
            </a:r>
          </a:p>
          <a:p>
            <a:pPr lvl="1" eaLnBrk="1" hangingPunct="1">
              <a:lnSpc>
                <a:spcPct val="90000"/>
              </a:lnSpc>
              <a:defRPr/>
            </a:pPr>
            <a:r>
              <a:rPr lang="cs-CZ" sz="1800" dirty="0" smtClean="0"/>
              <a:t>nízké mzdy (sotva pokrývaly životní minimum), </a:t>
            </a:r>
          </a:p>
          <a:p>
            <a:pPr lvl="1" eaLnBrk="1" hangingPunct="1">
              <a:lnSpc>
                <a:spcPct val="90000"/>
              </a:lnSpc>
              <a:defRPr/>
            </a:pPr>
            <a:r>
              <a:rPr lang="cs-CZ" sz="1800" dirty="0" smtClean="0"/>
              <a:t>neexistence sociálního pojištění (postupně zaváděno – Německo 1883), </a:t>
            </a:r>
          </a:p>
          <a:p>
            <a:pPr lvl="1" eaLnBrk="1" hangingPunct="1">
              <a:lnSpc>
                <a:spcPct val="90000"/>
              </a:lnSpc>
              <a:defRPr/>
            </a:pPr>
            <a:r>
              <a:rPr lang="cs-CZ" sz="1800" dirty="0" smtClean="0"/>
              <a:t>nedůstojné bydlení</a:t>
            </a:r>
          </a:p>
          <a:p>
            <a:pPr lvl="1" eaLnBrk="1" hangingPunct="1">
              <a:lnSpc>
                <a:spcPct val="90000"/>
              </a:lnSpc>
              <a:defRPr/>
            </a:pPr>
            <a:r>
              <a:rPr lang="cs-CZ" sz="1800" dirty="0" smtClean="0"/>
              <a:t>z fyzicky pracujících </a:t>
            </a:r>
            <a:r>
              <a:rPr lang="cs-CZ" sz="1800" dirty="0" err="1" smtClean="0"/>
              <a:t>soc</a:t>
            </a:r>
            <a:r>
              <a:rPr lang="cs-CZ" sz="1800" dirty="0" smtClean="0"/>
              <a:t>. vrstev, které nevlastnily výrobní prostředky,  se stává „třída“ – proletariát  </a:t>
            </a:r>
          </a:p>
          <a:p>
            <a:pPr eaLnBrk="1" hangingPunct="1">
              <a:lnSpc>
                <a:spcPct val="90000"/>
              </a:lnSpc>
              <a:defRPr/>
            </a:pPr>
            <a:r>
              <a:rPr lang="cs-CZ" sz="2000" dirty="0" smtClean="0"/>
              <a:t>Důsledky:</a:t>
            </a:r>
          </a:p>
          <a:p>
            <a:pPr lvl="1" eaLnBrk="1" hangingPunct="1">
              <a:lnSpc>
                <a:spcPct val="90000"/>
              </a:lnSpc>
              <a:defRPr/>
            </a:pPr>
            <a:r>
              <a:rPr lang="cs-CZ" sz="1800" dirty="0" smtClean="0"/>
              <a:t>pauperismus (masová chudoba), </a:t>
            </a:r>
          </a:p>
          <a:p>
            <a:pPr lvl="1" eaLnBrk="1" hangingPunct="1">
              <a:lnSpc>
                <a:spcPct val="90000"/>
              </a:lnSpc>
              <a:defRPr/>
            </a:pPr>
            <a:r>
              <a:rPr lang="cs-CZ" sz="1800" dirty="0" smtClean="0"/>
              <a:t>morální úpadek (opilství, promiskuita, rezignace).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datum 3"/>
          <p:cNvSpPr>
            <a:spLocks noGrp="1"/>
          </p:cNvSpPr>
          <p:nvPr>
            <p:ph type="dt" sz="quarter" idx="10"/>
          </p:nvPr>
        </p:nvSpPr>
        <p:spPr>
          <a:noFill/>
        </p:spPr>
        <p:txBody>
          <a:bodyPr/>
          <a:lstStyle/>
          <a:p>
            <a:r>
              <a:rPr lang="cs-CZ" smtClean="0"/>
              <a:t>2</a:t>
            </a:r>
          </a:p>
        </p:txBody>
      </p:sp>
      <p:sp>
        <p:nvSpPr>
          <p:cNvPr id="29699"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9700" name="Zástupný symbol pro číslo snímku 5"/>
          <p:cNvSpPr>
            <a:spLocks noGrp="1"/>
          </p:cNvSpPr>
          <p:nvPr>
            <p:ph type="sldNum" sz="quarter" idx="12"/>
          </p:nvPr>
        </p:nvSpPr>
        <p:spPr>
          <a:noFill/>
        </p:spPr>
        <p:txBody>
          <a:bodyPr/>
          <a:lstStyle/>
          <a:p>
            <a:fld id="{BF276947-CA32-480D-AD8D-927028E4EE74}" type="slidenum">
              <a:rPr lang="cs-CZ" smtClean="0"/>
              <a:pPr/>
              <a:t>30</a:t>
            </a:fld>
            <a:endParaRPr lang="cs-CZ" smtClean="0"/>
          </a:p>
        </p:txBody>
      </p:sp>
      <p:pic>
        <p:nvPicPr>
          <p:cNvPr id="29701" name="Picture 5"/>
          <p:cNvPicPr>
            <a:picLocks noGrp="1" noChangeAspect="1" noChangeArrowheads="1"/>
          </p:cNvPicPr>
          <p:nvPr>
            <p:ph idx="1"/>
          </p:nvPr>
        </p:nvPicPr>
        <p:blipFill>
          <a:blip r:embed="rId2" cstate="print"/>
          <a:srcRect/>
          <a:stretch>
            <a:fillRect/>
          </a:stretch>
        </p:blipFill>
        <p:spPr>
          <a:xfrm>
            <a:off x="250825" y="-11113"/>
            <a:ext cx="8677275" cy="6869113"/>
          </a:xfrm>
        </p:spPr>
      </p:pic>
      <p:sp>
        <p:nvSpPr>
          <p:cNvPr id="57348" name="Rectangle 4"/>
          <p:cNvSpPr>
            <a:spLocks noGrp="1" noChangeArrowheads="1"/>
          </p:cNvSpPr>
          <p:nvPr>
            <p:ph type="title"/>
          </p:nvPr>
        </p:nvSpPr>
        <p:spPr>
          <a:xfrm>
            <a:off x="5651500" y="277813"/>
            <a:ext cx="3035300" cy="1638300"/>
          </a:xfrm>
        </p:spPr>
        <p:txBody>
          <a:bodyPr/>
          <a:lstStyle/>
          <a:p>
            <a:pPr eaLnBrk="1" hangingPunct="1">
              <a:defRPr/>
            </a:pPr>
            <a:r>
              <a:rPr lang="cs-CZ" sz="3600" dirty="0" smtClean="0">
                <a:solidFill>
                  <a:schemeClr val="hlink"/>
                </a:solidFill>
              </a:rPr>
              <a:t>Benedikt XVI. </a:t>
            </a:r>
          </a:p>
        </p:txBody>
      </p:sp>
      <p:sp>
        <p:nvSpPr>
          <p:cNvPr id="57350" name="Text Box 6"/>
          <p:cNvSpPr txBox="1">
            <a:spLocks noChangeArrowheads="1"/>
          </p:cNvSpPr>
          <p:nvPr/>
        </p:nvSpPr>
        <p:spPr bwMode="auto">
          <a:xfrm>
            <a:off x="6588125" y="5229225"/>
            <a:ext cx="2097088" cy="1089025"/>
          </a:xfrm>
          <a:prstGeom prst="rect">
            <a:avLst/>
          </a:prstGeom>
          <a:noFill/>
          <a:ln w="9525" algn="ctr">
            <a:noFill/>
            <a:miter lim="800000"/>
            <a:headEnd/>
            <a:tailEnd/>
          </a:ln>
          <a:effectLst/>
        </p:spPr>
        <p:txBody>
          <a:bodyPr wrap="none">
            <a:spAutoFit/>
          </a:bodyPr>
          <a:lstStyle/>
          <a:p>
            <a:pPr marL="342900" indent="-342900">
              <a:buFont typeface="Wingdings" pitchFamily="2" charset="2"/>
              <a:buNone/>
              <a:defRPr/>
            </a:pPr>
            <a:r>
              <a:rPr lang="cs-CZ" sz="3600" dirty="0" err="1">
                <a:solidFill>
                  <a:schemeClr val="hlink"/>
                </a:solidFill>
              </a:rPr>
              <a:t>Joseph</a:t>
            </a:r>
            <a:r>
              <a:rPr lang="cs-CZ" sz="3600" dirty="0">
                <a:solidFill>
                  <a:schemeClr val="hlink"/>
                </a:solidFill>
              </a:rPr>
              <a:t> </a:t>
            </a:r>
          </a:p>
          <a:p>
            <a:pPr marL="342900" indent="-342900">
              <a:buFont typeface="Wingdings" pitchFamily="2" charset="2"/>
              <a:buNone/>
              <a:defRPr/>
            </a:pPr>
            <a:r>
              <a:rPr lang="cs-CZ" sz="3600" dirty="0" err="1">
                <a:solidFill>
                  <a:schemeClr val="hlink"/>
                </a:solidFill>
              </a:rPr>
              <a:t>Ratzinger</a:t>
            </a:r>
            <a:endParaRPr lang="cs-CZ" sz="3600" dirty="0">
              <a:solidFill>
                <a:schemeClr val="hlink"/>
              </a:solidFill>
              <a:effectLst>
                <a:outerShdw blurRad="38100" dist="38100" dir="2700000" algn="tl">
                  <a:srgbClr val="00000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datum 3"/>
          <p:cNvSpPr>
            <a:spLocks noGrp="1"/>
          </p:cNvSpPr>
          <p:nvPr>
            <p:ph type="dt" sz="quarter" idx="10"/>
          </p:nvPr>
        </p:nvSpPr>
        <p:spPr>
          <a:noFill/>
        </p:spPr>
        <p:txBody>
          <a:bodyPr/>
          <a:lstStyle/>
          <a:p>
            <a:r>
              <a:rPr lang="cs-CZ" smtClean="0"/>
              <a:t>2</a:t>
            </a:r>
          </a:p>
        </p:txBody>
      </p:sp>
      <p:sp>
        <p:nvSpPr>
          <p:cNvPr id="30723"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30724" name="Zástupný symbol pro číslo snímku 5"/>
          <p:cNvSpPr>
            <a:spLocks noGrp="1"/>
          </p:cNvSpPr>
          <p:nvPr>
            <p:ph type="sldNum" sz="quarter" idx="12"/>
          </p:nvPr>
        </p:nvSpPr>
        <p:spPr>
          <a:noFill/>
        </p:spPr>
        <p:txBody>
          <a:bodyPr/>
          <a:lstStyle/>
          <a:p>
            <a:fld id="{56738AC8-7A2D-4B8B-98B1-D207C02EAB49}" type="slidenum">
              <a:rPr lang="cs-CZ" smtClean="0"/>
              <a:pPr/>
              <a:t>31</a:t>
            </a:fld>
            <a:endParaRPr lang="cs-CZ" smtClean="0"/>
          </a:p>
        </p:txBody>
      </p:sp>
      <p:sp>
        <p:nvSpPr>
          <p:cNvPr id="27650" name="Rectangle 2"/>
          <p:cNvSpPr>
            <a:spLocks noGrp="1" noChangeArrowheads="1"/>
          </p:cNvSpPr>
          <p:nvPr>
            <p:ph type="title"/>
          </p:nvPr>
        </p:nvSpPr>
        <p:spPr/>
        <p:txBody>
          <a:bodyPr/>
          <a:lstStyle/>
          <a:p>
            <a:pPr eaLnBrk="1" hangingPunct="1">
              <a:defRPr/>
            </a:pPr>
            <a:r>
              <a:rPr lang="cs-CZ" smtClean="0"/>
              <a:t>Deus caritas est</a:t>
            </a:r>
          </a:p>
        </p:txBody>
      </p:sp>
      <p:sp>
        <p:nvSpPr>
          <p:cNvPr id="27651" name="Rectangle 3"/>
          <p:cNvSpPr>
            <a:spLocks noGrp="1" noChangeArrowheads="1"/>
          </p:cNvSpPr>
          <p:nvPr>
            <p:ph type="body" idx="1"/>
          </p:nvPr>
        </p:nvSpPr>
        <p:spPr>
          <a:xfrm>
            <a:off x="457200" y="1341438"/>
            <a:ext cx="8229600" cy="4789487"/>
          </a:xfrm>
        </p:spPr>
        <p:txBody>
          <a:bodyPr/>
          <a:lstStyle/>
          <a:p>
            <a:pPr eaLnBrk="1" hangingPunct="1">
              <a:lnSpc>
                <a:spcPct val="90000"/>
              </a:lnSpc>
              <a:defRPr/>
            </a:pPr>
            <a:r>
              <a:rPr lang="cs-CZ" smtClean="0"/>
              <a:t>První encyklika papeže Benedikta XVI., 2006</a:t>
            </a:r>
          </a:p>
          <a:p>
            <a:pPr eaLnBrk="1" hangingPunct="1">
              <a:lnSpc>
                <a:spcPct val="90000"/>
              </a:lnSpc>
              <a:defRPr/>
            </a:pPr>
            <a:r>
              <a:rPr lang="cs-CZ" smtClean="0"/>
              <a:t>Biblický a teologický rozbor pojmu „láska“</a:t>
            </a:r>
          </a:p>
          <a:p>
            <a:pPr eaLnBrk="1" hangingPunct="1">
              <a:lnSpc>
                <a:spcPct val="90000"/>
              </a:lnSpc>
              <a:defRPr/>
            </a:pPr>
            <a:r>
              <a:rPr lang="cs-CZ" smtClean="0"/>
              <a:t>Jako nutný doplněk sociální nauky církve zdůrazňuje povinnost charitativní práce</a:t>
            </a:r>
          </a:p>
          <a:p>
            <a:pPr eaLnBrk="1" hangingPunct="1">
              <a:lnSpc>
                <a:spcPct val="90000"/>
              </a:lnSpc>
              <a:defRPr/>
            </a:pPr>
            <a:r>
              <a:rPr lang="cs-CZ" smtClean="0"/>
              <a:t>I v nejlepším politickém a sociálním systému bude vždy existovat bolest, samota, vyloučení ze společnosti – na ně církev a křesťané reagují pomáhající láskou</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865187"/>
          </a:xfrm>
        </p:spPr>
        <p:txBody>
          <a:bodyPr/>
          <a:lstStyle/>
          <a:p>
            <a:pPr>
              <a:defRPr/>
            </a:pPr>
            <a:r>
              <a:rPr lang="cs-CZ" dirty="0" smtClean="0"/>
              <a:t>Dva rozměry diakonie (DCE 29)</a:t>
            </a:r>
            <a:endParaRPr lang="cs-CZ" dirty="0"/>
          </a:p>
        </p:txBody>
      </p:sp>
      <p:sp>
        <p:nvSpPr>
          <p:cNvPr id="3" name="Zástupný symbol pro obsah 2"/>
          <p:cNvSpPr>
            <a:spLocks noGrp="1"/>
          </p:cNvSpPr>
          <p:nvPr>
            <p:ph idx="1"/>
          </p:nvPr>
        </p:nvSpPr>
        <p:spPr>
          <a:xfrm>
            <a:off x="285750" y="1428750"/>
            <a:ext cx="8643938" cy="4702175"/>
          </a:xfrm>
        </p:spPr>
        <p:txBody>
          <a:bodyPr/>
          <a:lstStyle/>
          <a:p>
            <a:pPr>
              <a:defRPr/>
            </a:pPr>
            <a:r>
              <a:rPr lang="cs-CZ" sz="1600" dirty="0" smtClean="0"/>
              <a:t>Poměr mezi úsilím zaměřeným k vytváření spravedlivějšího uspořádání státu a společnosti na jedné straně a charitativní aktivitou na straně druhé:</a:t>
            </a:r>
          </a:p>
          <a:p>
            <a:pPr>
              <a:defRPr/>
            </a:pPr>
            <a:r>
              <a:rPr lang="cs-CZ" sz="1600" b="1" dirty="0" smtClean="0"/>
              <a:t>Sociální nauka církve</a:t>
            </a:r>
            <a:r>
              <a:rPr lang="cs-CZ" sz="1600" dirty="0" smtClean="0"/>
              <a:t>:</a:t>
            </a:r>
          </a:p>
          <a:p>
            <a:pPr lvl="1">
              <a:defRPr/>
            </a:pPr>
            <a:r>
              <a:rPr lang="cs-CZ" sz="1600" dirty="0" smtClean="0"/>
              <a:t>Bezprostřední úlohou církve není utváření spravedlivých struktur, protože to přísluší sféře politiky, V dané věci má úloha církve zprostředkující roli, protože jí náleží </a:t>
            </a:r>
            <a:r>
              <a:rPr lang="cs-CZ" sz="1600" b="1" dirty="0" smtClean="0"/>
              <a:t>přispívat k očišťování rozumu a k probouzení mravních sil</a:t>
            </a:r>
            <a:r>
              <a:rPr lang="cs-CZ" sz="1600" dirty="0" smtClean="0"/>
              <a:t>, bez nichž spravedlivé struktury nelze budovat a bez nichž tyto struktury nemohou dlouhodobě působit. Bezprostřední působení při utváření spravedlivého uspořádání společnosti je přednostně věcí laiků. Jako občané státu jsou povoláni k tomu, aby se osobně podíleli na veřejném životě. </a:t>
            </a:r>
          </a:p>
          <a:p>
            <a:pPr>
              <a:defRPr/>
            </a:pPr>
            <a:r>
              <a:rPr lang="cs-CZ" sz="1600" b="1" dirty="0" smtClean="0"/>
              <a:t>Charitativní činnost:</a:t>
            </a:r>
          </a:p>
          <a:p>
            <a:pPr lvl="1">
              <a:defRPr/>
            </a:pPr>
            <a:r>
              <a:rPr lang="cs-CZ" sz="1600" b="1" dirty="0" smtClean="0"/>
              <a:t>Charitativní organizace církve představují naproti tomu opus proprium,</a:t>
            </a:r>
            <a:r>
              <a:rPr lang="cs-CZ" sz="1600" dirty="0" smtClean="0"/>
              <a:t> tedy úlohu, která je církvi přiměřená a na jejímž naplňování se církev pouze nepodílí, nýbrž jedná jako přímo odpovědný subjekt a koná při tom to, co odpovídá její vlastní povaze. Církev nemůže být nikdy zproštěna úkolu uplatňovat lásku (</a:t>
            </a:r>
            <a:r>
              <a:rPr lang="cs-CZ" sz="1600" dirty="0" err="1" smtClean="0"/>
              <a:t>caritas</a:t>
            </a:r>
            <a:r>
              <a:rPr lang="cs-CZ" sz="1600" dirty="0" smtClean="0"/>
              <a:t>) ve formě organizované aktivity věřících. Zároveň platí, že nikdy nenastane situace, v níž by nebylo třeba lásky (</a:t>
            </a:r>
            <a:r>
              <a:rPr lang="cs-CZ" sz="1600" dirty="0" err="1" smtClean="0"/>
              <a:t>caritas</a:t>
            </a:r>
            <a:r>
              <a:rPr lang="cs-CZ" sz="1600" dirty="0" smtClean="0"/>
              <a:t>) každého jednotlivého křesťana, protože člověk kromě spravedlnosti bude vždycky potřebovat lásku.</a:t>
            </a:r>
            <a:endParaRPr lang="cs-CZ" sz="1600" dirty="0"/>
          </a:p>
        </p:txBody>
      </p:sp>
      <p:sp>
        <p:nvSpPr>
          <p:cNvPr id="31748" name="Zástupný symbol pro datum 3"/>
          <p:cNvSpPr>
            <a:spLocks noGrp="1"/>
          </p:cNvSpPr>
          <p:nvPr>
            <p:ph type="dt" sz="quarter" idx="10"/>
          </p:nvPr>
        </p:nvSpPr>
        <p:spPr>
          <a:noFill/>
        </p:spPr>
        <p:txBody>
          <a:bodyPr/>
          <a:lstStyle/>
          <a:p>
            <a:r>
              <a:rPr lang="cs-CZ" smtClean="0"/>
              <a:t>2</a:t>
            </a:r>
          </a:p>
        </p:txBody>
      </p:sp>
      <p:sp>
        <p:nvSpPr>
          <p:cNvPr id="31749"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31750" name="Zástupný symbol pro číslo snímku 5"/>
          <p:cNvSpPr>
            <a:spLocks noGrp="1"/>
          </p:cNvSpPr>
          <p:nvPr>
            <p:ph type="sldNum" sz="quarter" idx="12"/>
          </p:nvPr>
        </p:nvSpPr>
        <p:spPr>
          <a:noFill/>
        </p:spPr>
        <p:txBody>
          <a:bodyPr/>
          <a:lstStyle/>
          <a:p>
            <a:fld id="{8DAD7AFC-7487-4D51-9A83-4B528D6168D1}" type="slidenum">
              <a:rPr lang="cs-CZ" smtClean="0"/>
              <a:pPr/>
              <a:t>32</a:t>
            </a:fld>
            <a:endParaRPr lang="cs-CZ"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err="1" smtClean="0"/>
              <a:t>Caritas</a:t>
            </a:r>
            <a:r>
              <a:rPr lang="cs-CZ" dirty="0" smtClean="0"/>
              <a:t> in </a:t>
            </a:r>
            <a:r>
              <a:rPr lang="cs-CZ" dirty="0" err="1" smtClean="0"/>
              <a:t>veritate</a:t>
            </a:r>
            <a:endParaRPr lang="cs-CZ" dirty="0"/>
          </a:p>
        </p:txBody>
      </p:sp>
      <p:sp>
        <p:nvSpPr>
          <p:cNvPr id="3" name="Zástupný symbol pro obsah 2"/>
          <p:cNvSpPr>
            <a:spLocks noGrp="1"/>
          </p:cNvSpPr>
          <p:nvPr>
            <p:ph idx="1"/>
          </p:nvPr>
        </p:nvSpPr>
        <p:spPr/>
        <p:txBody>
          <a:bodyPr/>
          <a:lstStyle/>
          <a:p>
            <a:pPr eaLnBrk="1" hangingPunct="1">
              <a:defRPr/>
            </a:pPr>
            <a:r>
              <a:rPr lang="cs-CZ" sz="1800" dirty="0" smtClean="0"/>
              <a:t>Sociální encyklika Benedikta XVI., 29. 6. 2009</a:t>
            </a:r>
          </a:p>
          <a:p>
            <a:pPr eaLnBrk="1" hangingPunct="1">
              <a:defRPr/>
            </a:pPr>
            <a:r>
              <a:rPr lang="cs-CZ" sz="1800" dirty="0" smtClean="0"/>
              <a:t>Láska v pravdě: encyklika o integrálním lidském rozvoji v lásce a v pravdě; možnosti a meze rozvoje jednotlivého člověka i celých národů; aktualizace sociálně-etických principů pro současnou situaci světa.</a:t>
            </a:r>
          </a:p>
          <a:p>
            <a:pPr eaLnBrk="1" hangingPunct="1">
              <a:defRPr/>
            </a:pPr>
            <a:r>
              <a:rPr lang="cs-CZ" sz="1800" dirty="0" smtClean="0"/>
              <a:t>Témata:</a:t>
            </a:r>
          </a:p>
          <a:p>
            <a:pPr lvl="1" eaLnBrk="1" hangingPunct="1">
              <a:defRPr/>
            </a:pPr>
            <a:r>
              <a:rPr lang="cs-CZ" sz="1800" dirty="0" smtClean="0"/>
              <a:t>Ekonomie: etika podnikání, odpovědnost finančního sektoru, nová úloha odborů</a:t>
            </a:r>
          </a:p>
          <a:p>
            <a:pPr lvl="1" eaLnBrk="1" hangingPunct="1">
              <a:defRPr/>
            </a:pPr>
            <a:r>
              <a:rPr lang="cs-CZ" sz="1800" dirty="0" smtClean="0"/>
              <a:t>Kultura: přístup ke vzdělání, absolutní nárok techniky, převažující technicistní mentalita, moc médií</a:t>
            </a:r>
          </a:p>
          <a:p>
            <a:pPr lvl="1" eaLnBrk="1" hangingPunct="1">
              <a:defRPr/>
            </a:pPr>
            <a:r>
              <a:rPr lang="cs-CZ" sz="1800" dirty="0" smtClean="0"/>
              <a:t>Etika: obrana lidské důstojnosti od početí pro přirozenou smrt, otevřenost vůči životu, právní systémy a koncept práv a povinností</a:t>
            </a:r>
          </a:p>
          <a:p>
            <a:pPr lvl="1" eaLnBrk="1" hangingPunct="1">
              <a:defRPr/>
            </a:pPr>
            <a:r>
              <a:rPr lang="cs-CZ" sz="1800" dirty="0" smtClean="0"/>
              <a:t>Globalizace: migrace, mezinárodní rozvojová pomoc, ochrana životního prostředí, energetická otázka</a:t>
            </a:r>
          </a:p>
          <a:p>
            <a:pPr lvl="1" eaLnBrk="1" hangingPunct="1">
              <a:defRPr/>
            </a:pPr>
            <a:r>
              <a:rPr lang="cs-CZ" sz="1800" dirty="0" smtClean="0"/>
              <a:t>Politika: princip společného dobra, spolupráce věřících a nevěřících, význam občanské společnosti, úloha neziskového sektoru, reforma OSN</a:t>
            </a:r>
            <a:endParaRPr lang="cs-CZ" sz="1600" dirty="0" smtClean="0"/>
          </a:p>
        </p:txBody>
      </p:sp>
      <p:sp>
        <p:nvSpPr>
          <p:cNvPr id="32772" name="Zástupný symbol pro datum 3"/>
          <p:cNvSpPr>
            <a:spLocks noGrp="1"/>
          </p:cNvSpPr>
          <p:nvPr>
            <p:ph type="dt" sz="quarter" idx="10"/>
          </p:nvPr>
        </p:nvSpPr>
        <p:spPr>
          <a:noFill/>
        </p:spPr>
        <p:txBody>
          <a:bodyPr/>
          <a:lstStyle/>
          <a:p>
            <a:r>
              <a:rPr lang="cs-CZ" smtClean="0"/>
              <a:t>2</a:t>
            </a:r>
          </a:p>
        </p:txBody>
      </p:sp>
      <p:sp>
        <p:nvSpPr>
          <p:cNvPr id="32773"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32774" name="Zástupný symbol pro číslo snímku 5"/>
          <p:cNvSpPr>
            <a:spLocks noGrp="1"/>
          </p:cNvSpPr>
          <p:nvPr>
            <p:ph type="sldNum" sz="quarter" idx="12"/>
          </p:nvPr>
        </p:nvSpPr>
        <p:spPr>
          <a:noFill/>
        </p:spPr>
        <p:txBody>
          <a:bodyPr/>
          <a:lstStyle/>
          <a:p>
            <a:fld id="{59698C06-D669-4E7B-B15D-8C9B17E83F9C}" type="slidenum">
              <a:rPr lang="cs-CZ" smtClean="0"/>
              <a:pPr/>
              <a:t>33</a:t>
            </a:fld>
            <a:endParaRPr lang="cs-CZ"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42684"/>
            <a:ext cx="9144000" cy="6008914"/>
          </a:xfrm>
          <a:prstGeom prst="rect">
            <a:avLst/>
          </a:prstGeom>
          <a:noFill/>
          <a:ln w="9525">
            <a:solidFill>
              <a:schemeClr val="accent1">
                <a:lumMod val="60000"/>
                <a:lumOff val="40000"/>
              </a:schemeClr>
            </a:solidFill>
            <a:miter lim="800000"/>
            <a:headEnd/>
            <a:tailEnd/>
          </a:ln>
        </p:spPr>
      </p:pic>
      <p:sp>
        <p:nvSpPr>
          <p:cNvPr id="2" name="Nadpis 1"/>
          <p:cNvSpPr>
            <a:spLocks noGrp="1"/>
          </p:cNvSpPr>
          <p:nvPr>
            <p:ph type="title"/>
          </p:nvPr>
        </p:nvSpPr>
        <p:spPr>
          <a:xfrm>
            <a:off x="457200" y="277812"/>
            <a:ext cx="3178696" cy="1855043"/>
          </a:xfrm>
        </p:spPr>
        <p:txBody>
          <a:bodyPr/>
          <a:lstStyle/>
          <a:p>
            <a:r>
              <a:rPr lang="cs-CZ" dirty="0" smtClean="0">
                <a:solidFill>
                  <a:schemeClr val="bg1"/>
                </a:solidFill>
              </a:rPr>
              <a:t>Papež František</a:t>
            </a:r>
            <a:endParaRPr lang="cs-CZ" dirty="0">
              <a:solidFill>
                <a:schemeClr val="bg1"/>
              </a:solidFill>
            </a:endParaRPr>
          </a:p>
        </p:txBody>
      </p:sp>
      <p:sp>
        <p:nvSpPr>
          <p:cNvPr id="4" name="Zástupný symbol pro datum 3"/>
          <p:cNvSpPr>
            <a:spLocks noGrp="1"/>
          </p:cNvSpPr>
          <p:nvPr>
            <p:ph type="dt" sz="half" idx="10"/>
          </p:nvPr>
        </p:nvSpPr>
        <p:spPr/>
        <p:txBody>
          <a:bodyPr/>
          <a:lstStyle/>
          <a:p>
            <a:pPr>
              <a:defRPr/>
            </a:pPr>
            <a:r>
              <a:rPr lang="cs-CZ" smtClean="0"/>
              <a:t>2</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2021</a:t>
            </a:r>
            <a:endParaRPr lang="cs-CZ"/>
          </a:p>
        </p:txBody>
      </p:sp>
      <p:sp>
        <p:nvSpPr>
          <p:cNvPr id="6" name="Zástupný symbol pro číslo snímku 5"/>
          <p:cNvSpPr>
            <a:spLocks noGrp="1"/>
          </p:cNvSpPr>
          <p:nvPr>
            <p:ph type="sldNum" sz="quarter" idx="12"/>
          </p:nvPr>
        </p:nvSpPr>
        <p:spPr/>
        <p:txBody>
          <a:bodyPr/>
          <a:lstStyle/>
          <a:p>
            <a:pPr>
              <a:defRPr/>
            </a:pPr>
            <a:fld id="{951210DC-7C65-4A8F-89E1-F859AAF7AF97}" type="slidenum">
              <a:rPr lang="cs-CZ" smtClean="0"/>
              <a:pPr>
                <a:defRPr/>
              </a:pPr>
              <a:t>34</a:t>
            </a:fld>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774923"/>
          </a:xfrm>
        </p:spPr>
        <p:txBody>
          <a:bodyPr/>
          <a:lstStyle/>
          <a:p>
            <a:r>
              <a:rPr lang="cs-CZ" dirty="0" err="1" smtClean="0"/>
              <a:t>Laudato</a:t>
            </a:r>
            <a:r>
              <a:rPr lang="cs-CZ" dirty="0" smtClean="0"/>
              <a:t> si (2015)</a:t>
            </a:r>
            <a:endParaRPr lang="cs-CZ" dirty="0"/>
          </a:p>
        </p:txBody>
      </p:sp>
      <p:sp>
        <p:nvSpPr>
          <p:cNvPr id="3" name="Zástupný symbol pro obsah 2"/>
          <p:cNvSpPr>
            <a:spLocks noGrp="1"/>
          </p:cNvSpPr>
          <p:nvPr>
            <p:ph idx="1"/>
          </p:nvPr>
        </p:nvSpPr>
        <p:spPr>
          <a:xfrm>
            <a:off x="457200" y="1052736"/>
            <a:ext cx="8229600" cy="5184576"/>
          </a:xfrm>
        </p:spPr>
        <p:txBody>
          <a:bodyPr/>
          <a:lstStyle/>
          <a:p>
            <a:r>
              <a:rPr lang="cs-CZ" sz="2000" dirty="0" smtClean="0"/>
              <a:t>Klíčovým tématem encykliky je otázka: „Jaký svět chceme zanechat těm, kteří přijdou po nás, dětem, které právě vyrůstají?“</a:t>
            </a:r>
          </a:p>
          <a:p>
            <a:r>
              <a:rPr lang="cs-CZ" sz="2000" dirty="0" smtClean="0"/>
              <a:t>Podle papeže Františka však tuto otázku nelze řešit izolovaně, pouze v rámci životního prostředí. Papež upozorňuje, že se musíme ptát, co je smyslem života na zemi, jaké jsou hodnoty a základy společenského života, co je cílem naší práce a veškerého našeho úsilí.</a:t>
            </a:r>
          </a:p>
          <a:p>
            <a:r>
              <a:rPr lang="cs-CZ" sz="2000" dirty="0" smtClean="0"/>
              <a:t>Pokud se totiž nebudeme zabývat těmito hlubšími problémy, nepovede naše starost o ekologii k žádným významným výsledkům. Proto papež vybízí nejen věřící, ale též všechny obyvatele naší planety k ekologické konverzi a předkládá ve svém textu tzv. integrální ekologii, která se nezabývá pouze environmentálními problémy, ale řeší také hluboce lidské a sociální otázky.</a:t>
            </a:r>
          </a:p>
          <a:p>
            <a:r>
              <a:rPr lang="cs-CZ" sz="2000" dirty="0" smtClean="0"/>
              <a:t>Celá encyklika, která je významným příspěvkem k dosavadní sociální nauce církve, je prodchnuta nadějí: „Lidstvo je stále schopné společně pracovat na budování našeho společného domova“.</a:t>
            </a:r>
          </a:p>
        </p:txBody>
      </p:sp>
      <p:sp>
        <p:nvSpPr>
          <p:cNvPr id="4" name="Zástupný symbol pro datum 3"/>
          <p:cNvSpPr>
            <a:spLocks noGrp="1"/>
          </p:cNvSpPr>
          <p:nvPr>
            <p:ph type="dt" sz="half" idx="10"/>
          </p:nvPr>
        </p:nvSpPr>
        <p:spPr/>
        <p:txBody>
          <a:bodyPr/>
          <a:lstStyle/>
          <a:p>
            <a:pPr>
              <a:defRPr/>
            </a:pPr>
            <a:r>
              <a:rPr lang="cs-CZ" smtClean="0"/>
              <a:t>2</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2021</a:t>
            </a:r>
            <a:endParaRPr lang="cs-CZ"/>
          </a:p>
        </p:txBody>
      </p:sp>
      <p:sp>
        <p:nvSpPr>
          <p:cNvPr id="6" name="Zástupný symbol pro číslo snímku 5"/>
          <p:cNvSpPr>
            <a:spLocks noGrp="1"/>
          </p:cNvSpPr>
          <p:nvPr>
            <p:ph type="sldNum" sz="quarter" idx="12"/>
          </p:nvPr>
        </p:nvSpPr>
        <p:spPr/>
        <p:txBody>
          <a:bodyPr/>
          <a:lstStyle/>
          <a:p>
            <a:pPr>
              <a:defRPr/>
            </a:pPr>
            <a:fld id="{951210DC-7C65-4A8F-89E1-F859AAF7AF97}" type="slidenum">
              <a:rPr lang="cs-CZ" smtClean="0"/>
              <a:pPr>
                <a:defRPr/>
              </a:pPr>
              <a:t>35</a:t>
            </a:fld>
            <a:endParaRPr 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Fratelli</a:t>
            </a:r>
            <a:r>
              <a:rPr lang="cs-CZ" dirty="0" smtClean="0"/>
              <a:t> </a:t>
            </a:r>
            <a:r>
              <a:rPr lang="cs-CZ" dirty="0" err="1" smtClean="0"/>
              <a:t>tutti</a:t>
            </a:r>
            <a:r>
              <a:rPr lang="cs-CZ" dirty="0" smtClean="0"/>
              <a:t> (4. 10. 2020)</a:t>
            </a:r>
            <a:endParaRPr lang="cs-CZ" dirty="0"/>
          </a:p>
        </p:txBody>
      </p:sp>
      <p:sp>
        <p:nvSpPr>
          <p:cNvPr id="3" name="Zástupný symbol pro obsah 2"/>
          <p:cNvSpPr>
            <a:spLocks noGrp="1"/>
          </p:cNvSpPr>
          <p:nvPr>
            <p:ph idx="1"/>
          </p:nvPr>
        </p:nvSpPr>
        <p:spPr/>
        <p:txBody>
          <a:bodyPr/>
          <a:lstStyle/>
          <a:p>
            <a:r>
              <a:rPr lang="cs-CZ" sz="2000" dirty="0" smtClean="0"/>
              <a:t>Stejně jako první sociální encyklika papeže Františka je ta nynější rovněž inspirována Prosťáčkem z </a:t>
            </a:r>
            <a:r>
              <a:rPr lang="cs-CZ" sz="2000" dirty="0" err="1" smtClean="0"/>
              <a:t>Assisi</a:t>
            </a:r>
            <a:r>
              <a:rPr lang="cs-CZ" sz="2000" dirty="0" smtClean="0"/>
              <a:t>. </a:t>
            </a:r>
            <a:r>
              <a:rPr lang="cs-CZ" sz="2000" i="1" dirty="0" err="1" smtClean="0"/>
              <a:t>Laudato</a:t>
            </a:r>
            <a:r>
              <a:rPr lang="cs-CZ" sz="2000" i="1" dirty="0" smtClean="0"/>
              <a:t> si´</a:t>
            </a:r>
            <a:r>
              <a:rPr lang="cs-CZ" sz="2000" dirty="0" smtClean="0"/>
              <a:t> navíc odpovídá na podnět ekumenického patriarchy Bartoloměje, akcentujícího ekologickou péči o stvoření, zatímco encyklika </a:t>
            </a:r>
            <a:r>
              <a:rPr lang="cs-CZ" sz="2000" i="1" dirty="0" err="1" smtClean="0"/>
              <a:t>Fratelli</a:t>
            </a:r>
            <a:r>
              <a:rPr lang="cs-CZ" sz="2000" i="1" dirty="0" smtClean="0"/>
              <a:t> </a:t>
            </a:r>
            <a:r>
              <a:rPr lang="cs-CZ" sz="2000" i="1" dirty="0" err="1" smtClean="0"/>
              <a:t>tutti</a:t>
            </a:r>
            <a:r>
              <a:rPr lang="cs-CZ" sz="2000" dirty="0" smtClean="0"/>
              <a:t> byla podnícena setkáním Františka s vrchním imámem </a:t>
            </a:r>
            <a:r>
              <a:rPr lang="cs-CZ" sz="2000" dirty="0" err="1" smtClean="0"/>
              <a:t>Ahmedem</a:t>
            </a:r>
            <a:r>
              <a:rPr lang="cs-CZ" sz="2000" dirty="0" smtClean="0"/>
              <a:t> </a:t>
            </a:r>
            <a:r>
              <a:rPr lang="cs-CZ" sz="2000" dirty="0" err="1" smtClean="0"/>
              <a:t>al</a:t>
            </a:r>
            <a:r>
              <a:rPr lang="cs-CZ" sz="2000" dirty="0" smtClean="0"/>
              <a:t>-</a:t>
            </a:r>
            <a:r>
              <a:rPr lang="cs-CZ" sz="2000" dirty="0" err="1" smtClean="0"/>
              <a:t>Tajíbem</a:t>
            </a:r>
            <a:r>
              <a:rPr lang="cs-CZ" sz="2000" dirty="0" smtClean="0"/>
              <a:t> a podpisem jejich společné deklarace o lidském bratrství.</a:t>
            </a:r>
          </a:p>
          <a:p>
            <a:endParaRPr lang="cs-CZ" sz="2000" dirty="0" smtClean="0"/>
          </a:p>
          <a:p>
            <a:r>
              <a:rPr lang="cs-CZ" sz="2000" dirty="0" smtClean="0"/>
              <a:t>Tato druhá sociální encyklika je přibližně stejného rozsahu jako programová exhortace </a:t>
            </a:r>
            <a:r>
              <a:rPr lang="cs-CZ" sz="2000" i="1" dirty="0" smtClean="0"/>
              <a:t>Evangelii gaudium</a:t>
            </a:r>
            <a:r>
              <a:rPr lang="cs-CZ" sz="2000" dirty="0" smtClean="0"/>
              <a:t>, má 287 odstavců a je členěna do osmi kapitol. Jako každá encyklika je i text té nynější, </a:t>
            </a:r>
            <a:r>
              <a:rPr lang="cs-CZ" sz="2000" i="1" dirty="0" err="1" smtClean="0"/>
              <a:t>Fratelli</a:t>
            </a:r>
            <a:r>
              <a:rPr lang="cs-CZ" sz="2000" i="1" dirty="0" smtClean="0"/>
              <a:t> </a:t>
            </a:r>
            <a:r>
              <a:rPr lang="cs-CZ" sz="2000" i="1" dirty="0" err="1" smtClean="0"/>
              <a:t>tutti</a:t>
            </a:r>
            <a:r>
              <a:rPr lang="cs-CZ" sz="2000" i="1" dirty="0" smtClean="0"/>
              <a:t>, </a:t>
            </a:r>
            <a:r>
              <a:rPr lang="cs-CZ" sz="2000" dirty="0" smtClean="0"/>
              <a:t>tvořen množstvím citací z Písma, ale především z tradice a dokumentů papežského </a:t>
            </a:r>
            <a:r>
              <a:rPr lang="cs-CZ" sz="2000" dirty="0" err="1" smtClean="0"/>
              <a:t>magisteria</a:t>
            </a:r>
            <a:r>
              <a:rPr lang="cs-CZ" sz="2000" dirty="0" smtClean="0"/>
              <a:t>, což odráží také počet 288 poznámek pod čarou.</a:t>
            </a:r>
          </a:p>
        </p:txBody>
      </p:sp>
      <p:sp>
        <p:nvSpPr>
          <p:cNvPr id="4" name="Zástupný symbol pro datum 3"/>
          <p:cNvSpPr>
            <a:spLocks noGrp="1"/>
          </p:cNvSpPr>
          <p:nvPr>
            <p:ph type="dt" sz="half" idx="10"/>
          </p:nvPr>
        </p:nvSpPr>
        <p:spPr/>
        <p:txBody>
          <a:bodyPr/>
          <a:lstStyle/>
          <a:p>
            <a:pPr>
              <a:defRPr/>
            </a:pPr>
            <a:r>
              <a:rPr lang="cs-CZ" smtClean="0"/>
              <a:t>2</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2021</a:t>
            </a:r>
            <a:endParaRPr lang="cs-CZ"/>
          </a:p>
        </p:txBody>
      </p:sp>
      <p:sp>
        <p:nvSpPr>
          <p:cNvPr id="6" name="Zástupný symbol pro číslo snímku 5"/>
          <p:cNvSpPr>
            <a:spLocks noGrp="1"/>
          </p:cNvSpPr>
          <p:nvPr>
            <p:ph type="sldNum" sz="quarter" idx="12"/>
          </p:nvPr>
        </p:nvSpPr>
        <p:spPr/>
        <p:txBody>
          <a:bodyPr/>
          <a:lstStyle/>
          <a:p>
            <a:pPr>
              <a:defRPr/>
            </a:pPr>
            <a:fld id="{951210DC-7C65-4A8F-89E1-F859AAF7AF97}" type="slidenum">
              <a:rPr lang="cs-CZ" smtClean="0"/>
              <a:pPr>
                <a:defRPr/>
              </a:pPr>
              <a:t>36</a:t>
            </a:fld>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1520" y="404664"/>
            <a:ext cx="3970784" cy="5832648"/>
          </a:xfrm>
        </p:spPr>
        <p:txBody>
          <a:bodyPr/>
          <a:lstStyle/>
          <a:p>
            <a:r>
              <a:rPr lang="cs-CZ" sz="2400" dirty="0" smtClean="0"/>
              <a:t>1. Temné mraky nad uzavřeným světem</a:t>
            </a:r>
          </a:p>
          <a:p>
            <a:r>
              <a:rPr lang="cs-CZ" sz="2400" dirty="0" smtClean="0"/>
              <a:t>2. Cizinec na cestě</a:t>
            </a:r>
          </a:p>
          <a:p>
            <a:r>
              <a:rPr lang="cs-CZ" sz="2400" dirty="0" smtClean="0"/>
              <a:t>3. Ohlašovat a vytvářet otevřený svět</a:t>
            </a:r>
          </a:p>
          <a:p>
            <a:r>
              <a:rPr lang="cs-CZ" sz="2400" dirty="0" smtClean="0"/>
              <a:t>4. Otevřít srdce celému světu</a:t>
            </a:r>
          </a:p>
          <a:p>
            <a:r>
              <a:rPr lang="cs-CZ" sz="2400" dirty="0" smtClean="0"/>
              <a:t>5. Lepší způsob politiky</a:t>
            </a:r>
          </a:p>
          <a:p>
            <a:r>
              <a:rPr lang="cs-CZ" sz="2400" dirty="0" smtClean="0"/>
              <a:t>6. Dialog a přátelství ve společnosti</a:t>
            </a:r>
          </a:p>
          <a:p>
            <a:r>
              <a:rPr lang="cs-CZ" sz="2400" dirty="0" smtClean="0"/>
              <a:t>7. Cesty obnoveného setkání</a:t>
            </a:r>
          </a:p>
          <a:p>
            <a:r>
              <a:rPr lang="cs-CZ" sz="2400" dirty="0" smtClean="0"/>
              <a:t>8. Náboženství ve službě bratrství v našem světě</a:t>
            </a:r>
          </a:p>
        </p:txBody>
      </p:sp>
      <p:sp>
        <p:nvSpPr>
          <p:cNvPr id="4" name="Zástupný symbol pro datum 3"/>
          <p:cNvSpPr>
            <a:spLocks noGrp="1"/>
          </p:cNvSpPr>
          <p:nvPr>
            <p:ph type="dt" sz="half" idx="10"/>
          </p:nvPr>
        </p:nvSpPr>
        <p:spPr/>
        <p:txBody>
          <a:bodyPr/>
          <a:lstStyle/>
          <a:p>
            <a:pPr>
              <a:defRPr/>
            </a:pPr>
            <a:r>
              <a:rPr lang="cs-CZ" smtClean="0"/>
              <a:t>2</a:t>
            </a:r>
            <a:endParaRPr lang="cs-CZ"/>
          </a:p>
        </p:txBody>
      </p:sp>
      <p:sp>
        <p:nvSpPr>
          <p:cNvPr id="5" name="Zástupný symbol pro zápatí 4"/>
          <p:cNvSpPr>
            <a:spLocks noGrp="1"/>
          </p:cNvSpPr>
          <p:nvPr>
            <p:ph type="ftr" sz="quarter" idx="11"/>
          </p:nvPr>
        </p:nvSpPr>
        <p:spPr/>
        <p:txBody>
          <a:bodyPr/>
          <a:lstStyle/>
          <a:p>
            <a:pPr>
              <a:defRPr/>
            </a:pPr>
            <a:r>
              <a:rPr lang="cs-CZ" smtClean="0"/>
              <a:t>Křesťanská sociální etika. M. Martinek  2021</a:t>
            </a:r>
            <a:endParaRPr lang="cs-CZ"/>
          </a:p>
        </p:txBody>
      </p:sp>
      <p:sp>
        <p:nvSpPr>
          <p:cNvPr id="6" name="Zástupný symbol pro číslo snímku 5"/>
          <p:cNvSpPr>
            <a:spLocks noGrp="1"/>
          </p:cNvSpPr>
          <p:nvPr>
            <p:ph type="sldNum" sz="quarter" idx="12"/>
          </p:nvPr>
        </p:nvSpPr>
        <p:spPr/>
        <p:txBody>
          <a:bodyPr/>
          <a:lstStyle/>
          <a:p>
            <a:pPr>
              <a:defRPr/>
            </a:pPr>
            <a:fld id="{951210DC-7C65-4A8F-89E1-F859AAF7AF97}" type="slidenum">
              <a:rPr lang="cs-CZ" smtClean="0"/>
              <a:pPr>
                <a:defRPr/>
              </a:pPr>
              <a:t>37</a:t>
            </a:fld>
            <a:endParaRPr lang="cs-CZ"/>
          </a:p>
        </p:txBody>
      </p:sp>
      <p:pic>
        <p:nvPicPr>
          <p:cNvPr id="1026" name="Picture 2" descr="https://d188rgcu4zozwl.cloudfront.net/content/B08KGY57DF/resources/311291024"/>
          <p:cNvPicPr>
            <a:picLocks noChangeAspect="1" noChangeArrowheads="1"/>
          </p:cNvPicPr>
          <p:nvPr/>
        </p:nvPicPr>
        <p:blipFill>
          <a:blip r:embed="rId2" cstate="print"/>
          <a:srcRect/>
          <a:stretch>
            <a:fillRect/>
          </a:stretch>
        </p:blipFill>
        <p:spPr bwMode="auto">
          <a:xfrm>
            <a:off x="4884723" y="1"/>
            <a:ext cx="4259277" cy="6165304"/>
          </a:xfrm>
          <a:prstGeom prst="rect">
            <a:avLst/>
          </a:prstGeom>
          <a:noFill/>
          <a:ln>
            <a:solidFill>
              <a:schemeClr val="accent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datum 3"/>
          <p:cNvSpPr>
            <a:spLocks noGrp="1"/>
          </p:cNvSpPr>
          <p:nvPr>
            <p:ph type="dt" sz="quarter" idx="10"/>
          </p:nvPr>
        </p:nvSpPr>
        <p:spPr>
          <a:noFill/>
        </p:spPr>
        <p:txBody>
          <a:bodyPr/>
          <a:lstStyle/>
          <a:p>
            <a:r>
              <a:rPr lang="cs-CZ" smtClean="0"/>
              <a:t>2</a:t>
            </a:r>
          </a:p>
        </p:txBody>
      </p:sp>
      <p:sp>
        <p:nvSpPr>
          <p:cNvPr id="33795"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33796" name="Zástupný symbol pro číslo snímku 5"/>
          <p:cNvSpPr>
            <a:spLocks noGrp="1"/>
          </p:cNvSpPr>
          <p:nvPr>
            <p:ph type="sldNum" sz="quarter" idx="12"/>
          </p:nvPr>
        </p:nvSpPr>
        <p:spPr>
          <a:noFill/>
        </p:spPr>
        <p:txBody>
          <a:bodyPr/>
          <a:lstStyle/>
          <a:p>
            <a:fld id="{7D59495B-F6F6-4406-9075-3BF970EF8BCA}" type="slidenum">
              <a:rPr lang="cs-CZ" smtClean="0"/>
              <a:pPr/>
              <a:t>38</a:t>
            </a:fld>
            <a:endParaRPr lang="cs-CZ" smtClean="0"/>
          </a:p>
        </p:txBody>
      </p:sp>
      <p:sp>
        <p:nvSpPr>
          <p:cNvPr id="28674" name="Rectangle 2"/>
          <p:cNvSpPr>
            <a:spLocks noGrp="1" noChangeArrowheads="1"/>
          </p:cNvSpPr>
          <p:nvPr>
            <p:ph type="title"/>
          </p:nvPr>
        </p:nvSpPr>
        <p:spPr/>
        <p:txBody>
          <a:bodyPr/>
          <a:lstStyle/>
          <a:p>
            <a:pPr eaLnBrk="1" hangingPunct="1">
              <a:defRPr/>
            </a:pPr>
            <a:r>
              <a:rPr lang="cs-CZ" smtClean="0"/>
              <a:t>Sociální pastýřské listy</a:t>
            </a:r>
          </a:p>
        </p:txBody>
      </p:sp>
      <p:sp>
        <p:nvSpPr>
          <p:cNvPr id="28675" name="Rectangle 3"/>
          <p:cNvSpPr>
            <a:spLocks noGrp="1" noChangeArrowheads="1"/>
          </p:cNvSpPr>
          <p:nvPr>
            <p:ph type="body" idx="1"/>
          </p:nvPr>
        </p:nvSpPr>
        <p:spPr/>
        <p:txBody>
          <a:bodyPr/>
          <a:lstStyle/>
          <a:p>
            <a:pPr eaLnBrk="1" hangingPunct="1">
              <a:defRPr/>
            </a:pPr>
            <a:r>
              <a:rPr lang="cs-CZ" sz="4000" smtClean="0"/>
              <a:t>Aplikace SNC na konkrétní situaci v jednotlivých státech</a:t>
            </a:r>
          </a:p>
          <a:p>
            <a:pPr lvl="1" eaLnBrk="1" hangingPunct="1">
              <a:defRPr/>
            </a:pPr>
            <a:r>
              <a:rPr lang="cs-CZ" sz="3600" smtClean="0"/>
              <a:t>Rakousko 1990</a:t>
            </a:r>
          </a:p>
          <a:p>
            <a:pPr lvl="1" eaLnBrk="1" hangingPunct="1">
              <a:defRPr/>
            </a:pPr>
            <a:r>
              <a:rPr lang="cs-CZ" sz="3600" smtClean="0"/>
              <a:t>Maďarsko 1996 </a:t>
            </a:r>
          </a:p>
          <a:p>
            <a:pPr lvl="1" eaLnBrk="1" hangingPunct="1">
              <a:defRPr/>
            </a:pPr>
            <a:r>
              <a:rPr lang="cs-CZ" sz="3600" smtClean="0"/>
              <a:t>Německo 1997</a:t>
            </a:r>
          </a:p>
          <a:p>
            <a:pPr lvl="1" eaLnBrk="1" hangingPunct="1">
              <a:defRPr/>
            </a:pPr>
            <a:r>
              <a:rPr lang="cs-CZ" sz="3600" smtClean="0"/>
              <a:t>Česko: Pokoj a dobro, 2000</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57500" y="277813"/>
            <a:ext cx="5429250" cy="793750"/>
          </a:xfrm>
        </p:spPr>
        <p:txBody>
          <a:bodyPr/>
          <a:lstStyle/>
          <a:p>
            <a:pPr eaLnBrk="1" hangingPunct="1">
              <a:defRPr/>
            </a:pPr>
            <a:r>
              <a:rPr lang="cs-CZ" sz="4000" b="1" dirty="0" smtClean="0"/>
              <a:t>Pokoj a dobro</a:t>
            </a:r>
          </a:p>
        </p:txBody>
      </p:sp>
      <p:sp>
        <p:nvSpPr>
          <p:cNvPr id="7171" name="Rectangle 3"/>
          <p:cNvSpPr>
            <a:spLocks noGrp="1" noChangeArrowheads="1"/>
          </p:cNvSpPr>
          <p:nvPr>
            <p:ph sz="half" idx="1"/>
          </p:nvPr>
        </p:nvSpPr>
        <p:spPr>
          <a:xfrm>
            <a:off x="2928938" y="1214438"/>
            <a:ext cx="5895975" cy="5072062"/>
          </a:xfrm>
        </p:spPr>
        <p:txBody>
          <a:bodyPr/>
          <a:lstStyle/>
          <a:p>
            <a:pPr eaLnBrk="1" hangingPunct="1">
              <a:lnSpc>
                <a:spcPct val="80000"/>
              </a:lnSpc>
              <a:defRPr/>
            </a:pPr>
            <a:r>
              <a:rPr lang="cs-CZ" sz="2000" dirty="0" smtClean="0"/>
              <a:t>List k sociálním otázkám v České republice k veřejné diskusi, 17. 11. 2000. </a:t>
            </a:r>
          </a:p>
          <a:p>
            <a:pPr eaLnBrk="1" hangingPunct="1">
              <a:lnSpc>
                <a:spcPct val="80000"/>
              </a:lnSpc>
              <a:defRPr/>
            </a:pPr>
            <a:r>
              <a:rPr lang="cs-CZ" sz="2000" dirty="0" smtClean="0"/>
              <a:t>Název: oblíbený pozdrav Sv. Františka z </a:t>
            </a:r>
            <a:r>
              <a:rPr lang="cs-CZ" sz="2000" dirty="0" err="1" smtClean="0"/>
              <a:t>Assisi</a:t>
            </a:r>
            <a:r>
              <a:rPr lang="cs-CZ" sz="2000" dirty="0" smtClean="0"/>
              <a:t>.</a:t>
            </a:r>
          </a:p>
          <a:p>
            <a:pPr eaLnBrk="1" hangingPunct="1">
              <a:lnSpc>
                <a:spcPct val="80000"/>
              </a:lnSpc>
              <a:defRPr/>
            </a:pPr>
            <a:r>
              <a:rPr lang="cs-CZ" sz="2000" dirty="0" smtClean="0"/>
              <a:t>Stanovisko křesťanských církví v ČR, vypracované z pověření České biskupské konference a Ekumenické rady církví. Autorský tým:</a:t>
            </a:r>
          </a:p>
          <a:p>
            <a:pPr lvl="1" eaLnBrk="1" hangingPunct="1">
              <a:lnSpc>
                <a:spcPct val="80000"/>
              </a:lnSpc>
              <a:defRPr/>
            </a:pPr>
            <a:r>
              <a:rPr lang="cs-CZ" sz="1800" dirty="0" smtClean="0"/>
              <a:t>Prof. Lubomír Mlčoch, děkan Fakulty sociálních věd UK (vedení)</a:t>
            </a:r>
          </a:p>
          <a:p>
            <a:pPr lvl="1" eaLnBrk="1" hangingPunct="1">
              <a:lnSpc>
                <a:spcPct val="80000"/>
              </a:lnSpc>
              <a:defRPr/>
            </a:pPr>
            <a:r>
              <a:rPr lang="cs-CZ" sz="1800" dirty="0" smtClean="0"/>
              <a:t>Prof. Zdeněk Kučera, HTF</a:t>
            </a:r>
          </a:p>
          <a:p>
            <a:pPr lvl="1" eaLnBrk="1" hangingPunct="1">
              <a:lnSpc>
                <a:spcPct val="80000"/>
              </a:lnSpc>
              <a:defRPr/>
            </a:pPr>
            <a:r>
              <a:rPr lang="cs-CZ" sz="1800" dirty="0" smtClean="0"/>
              <a:t>Prof. Jakub Trojan, ETF</a:t>
            </a:r>
          </a:p>
          <a:p>
            <a:pPr lvl="1" eaLnBrk="1" hangingPunct="1">
              <a:lnSpc>
                <a:spcPct val="80000"/>
              </a:lnSpc>
              <a:defRPr/>
            </a:pPr>
            <a:r>
              <a:rPr lang="cs-CZ" sz="1800" dirty="0" smtClean="0"/>
              <a:t>Odborníci z katolické církve</a:t>
            </a:r>
          </a:p>
        </p:txBody>
      </p:sp>
      <p:sp>
        <p:nvSpPr>
          <p:cNvPr id="8196" name="Zástupný symbol pro datum 4"/>
          <p:cNvSpPr>
            <a:spLocks noGrp="1"/>
          </p:cNvSpPr>
          <p:nvPr>
            <p:ph type="dt" sz="quarter" idx="10"/>
          </p:nvPr>
        </p:nvSpPr>
        <p:spPr>
          <a:noFill/>
        </p:spPr>
        <p:txBody>
          <a:bodyPr/>
          <a:lstStyle/>
          <a:p>
            <a:r>
              <a:rPr lang="cs-CZ" smtClean="0"/>
              <a:t>2</a:t>
            </a:r>
          </a:p>
        </p:txBody>
      </p:sp>
      <p:sp>
        <p:nvSpPr>
          <p:cNvPr id="8197"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8198" name="Zástupný symbol pro číslo snímku 6"/>
          <p:cNvSpPr>
            <a:spLocks noGrp="1"/>
          </p:cNvSpPr>
          <p:nvPr>
            <p:ph type="sldNum" sz="quarter" idx="12"/>
          </p:nvPr>
        </p:nvSpPr>
        <p:spPr>
          <a:noFill/>
        </p:spPr>
        <p:txBody>
          <a:bodyPr/>
          <a:lstStyle/>
          <a:p>
            <a:fld id="{ECB599A8-2FBA-4EA8-AB84-2C07DA6EEBDE}" type="slidenum">
              <a:rPr lang="cs-CZ" smtClean="0"/>
              <a:pPr/>
              <a:t>39</a:t>
            </a:fld>
            <a:endParaRPr lang="cs-CZ" smtClean="0"/>
          </a:p>
        </p:txBody>
      </p:sp>
      <p:pic>
        <p:nvPicPr>
          <p:cNvPr id="8199" name="Picture 7"/>
          <p:cNvPicPr>
            <a:picLocks noGrp="1" noChangeAspect="1" noChangeArrowheads="1"/>
          </p:cNvPicPr>
          <p:nvPr>
            <p:ph sz="half" idx="2"/>
          </p:nvPr>
        </p:nvPicPr>
        <p:blipFill>
          <a:blip r:embed="rId2" cstate="print"/>
          <a:srcRect/>
          <a:stretch>
            <a:fillRect/>
          </a:stretch>
        </p:blipFill>
        <p:spPr>
          <a:xfrm>
            <a:off x="0" y="0"/>
            <a:ext cx="2900363" cy="4122738"/>
          </a:xfrm>
          <a:ln w="12700" cap="sq">
            <a:solidFill>
              <a:schemeClr val="bg1">
                <a:lumMod val="20000"/>
                <a:lumOff val="80000"/>
              </a:schemeClr>
            </a:solidFill>
            <a:headEnd type="none" w="sm" len="sm"/>
            <a:tailEnd type="none" w="sm" len="sm"/>
          </a:ln>
        </p:spPr>
      </p:pic>
      <p:pic>
        <p:nvPicPr>
          <p:cNvPr id="9" name="Picture 3"/>
          <p:cNvPicPr>
            <a:picLocks noChangeAspect="1" noChangeArrowheads="1"/>
          </p:cNvPicPr>
          <p:nvPr/>
        </p:nvPicPr>
        <p:blipFill>
          <a:blip r:embed="rId3" cstate="print"/>
          <a:srcRect/>
          <a:stretch>
            <a:fillRect/>
          </a:stretch>
        </p:blipFill>
        <p:spPr bwMode="auto">
          <a:xfrm>
            <a:off x="6616700" y="3571875"/>
            <a:ext cx="2527300" cy="3286125"/>
          </a:xfrm>
          <a:prstGeom prst="rect">
            <a:avLst/>
          </a:prstGeom>
          <a:noFill/>
          <a:ln w="12700" cap="sq" cmpd="sng">
            <a:solidFill>
              <a:schemeClr val="bg1">
                <a:lumMod val="20000"/>
                <a:lumOff val="80000"/>
              </a:schemeClr>
            </a:solidFill>
            <a:prstDash val="solid"/>
            <a:miter lim="800000"/>
            <a:headEnd type="none" w="sm" len="sm"/>
            <a:tailEnd type="none" w="sm" len="sm"/>
          </a:ln>
          <a:effectLst/>
        </p:spPr>
      </p:pic>
      <p:pic>
        <p:nvPicPr>
          <p:cNvPr id="10" name="Picture 4"/>
          <p:cNvPicPr>
            <a:picLocks noChangeAspect="1" noChangeArrowheads="1"/>
          </p:cNvPicPr>
          <p:nvPr/>
        </p:nvPicPr>
        <p:blipFill>
          <a:blip r:embed="rId4" cstate="print"/>
          <a:srcRect/>
          <a:stretch>
            <a:fillRect/>
          </a:stretch>
        </p:blipFill>
        <p:spPr bwMode="auto">
          <a:xfrm>
            <a:off x="1163638" y="3929063"/>
            <a:ext cx="2122487" cy="2928937"/>
          </a:xfrm>
          <a:prstGeom prst="rect">
            <a:avLst/>
          </a:prstGeom>
          <a:noFill/>
          <a:ln w="12700" cap="sq" cmpd="sng">
            <a:solidFill>
              <a:schemeClr val="bg1">
                <a:lumMod val="20000"/>
                <a:lumOff val="80000"/>
              </a:schemeClr>
            </a:solidFill>
            <a:prstDash val="solid"/>
            <a:miter lim="800000"/>
            <a:headEnd type="none" w="sm" len="sm"/>
            <a:tailEnd type="none" w="sm" len="sm"/>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786313" y="142875"/>
            <a:ext cx="3900487" cy="865188"/>
          </a:xfrm>
        </p:spPr>
        <p:txBody>
          <a:bodyPr/>
          <a:lstStyle/>
          <a:p>
            <a:pPr>
              <a:defRPr/>
            </a:pPr>
            <a:r>
              <a:rPr lang="cs-CZ" dirty="0" smtClean="0"/>
              <a:t>Marxismus</a:t>
            </a:r>
            <a:endParaRPr lang="cs-CZ" dirty="0"/>
          </a:p>
        </p:txBody>
      </p:sp>
      <p:sp>
        <p:nvSpPr>
          <p:cNvPr id="3" name="Zástupný symbol pro obsah 2"/>
          <p:cNvSpPr>
            <a:spLocks noGrp="1"/>
          </p:cNvSpPr>
          <p:nvPr>
            <p:ph sz="half" idx="1"/>
          </p:nvPr>
        </p:nvSpPr>
        <p:spPr>
          <a:xfrm>
            <a:off x="214313" y="214313"/>
            <a:ext cx="4643437" cy="6215062"/>
          </a:xfrm>
        </p:spPr>
        <p:txBody>
          <a:bodyPr/>
          <a:lstStyle/>
          <a:p>
            <a:pPr>
              <a:defRPr/>
            </a:pPr>
            <a:r>
              <a:rPr lang="cs-CZ" sz="2000" dirty="0" smtClean="0"/>
              <a:t>První systematická reakce na dělnickou otázku:</a:t>
            </a:r>
          </a:p>
          <a:p>
            <a:pPr lvl="1">
              <a:defRPr/>
            </a:pPr>
            <a:r>
              <a:rPr lang="cs-CZ" sz="1800" dirty="0" smtClean="0"/>
              <a:t>Komunistický manifest – 1848</a:t>
            </a:r>
          </a:p>
          <a:p>
            <a:pPr lvl="1">
              <a:defRPr/>
            </a:pPr>
            <a:r>
              <a:rPr lang="cs-CZ" sz="1800" dirty="0" smtClean="0"/>
              <a:t>Kapitál – 1867</a:t>
            </a:r>
          </a:p>
          <a:p>
            <a:pPr>
              <a:defRPr/>
            </a:pPr>
            <a:r>
              <a:rPr lang="cs-CZ" sz="2000" dirty="0" smtClean="0"/>
              <a:t>Základní myšlenky:</a:t>
            </a:r>
          </a:p>
          <a:p>
            <a:pPr lvl="1">
              <a:defRPr/>
            </a:pPr>
            <a:r>
              <a:rPr lang="cs-CZ" sz="1800" dirty="0" smtClean="0"/>
              <a:t>Lidské dějiny jsou dějinami třídních bojů</a:t>
            </a:r>
          </a:p>
          <a:p>
            <a:pPr lvl="1">
              <a:defRPr/>
            </a:pPr>
            <a:r>
              <a:rPr lang="cs-CZ" sz="1800" dirty="0" smtClean="0"/>
              <a:t>V kapitalismu jsou antagonistickými třídami vlastníci výrobních prostředků (vykořisťovatelé – buržoazie) a dělníci (vykořisťovaní – proletariát)</a:t>
            </a:r>
          </a:p>
          <a:p>
            <a:pPr lvl="1">
              <a:defRPr/>
            </a:pPr>
            <a:r>
              <a:rPr lang="cs-CZ" sz="1800" dirty="0" smtClean="0"/>
              <a:t>Náboženství je opium lidu, církve jsou vždy na straně vykořisťovatelů</a:t>
            </a:r>
          </a:p>
          <a:p>
            <a:pPr lvl="1">
              <a:defRPr/>
            </a:pPr>
            <a:r>
              <a:rPr lang="cs-CZ" sz="1800" dirty="0" smtClean="0"/>
              <a:t>Třídní antagonismus bude zrušen, až se dělníci stanou vlastníky výrobních prostředků, čehož dosáhnou ozbrojenou revolucí</a:t>
            </a:r>
          </a:p>
          <a:p>
            <a:pPr lvl="1">
              <a:defRPr/>
            </a:pPr>
            <a:r>
              <a:rPr lang="cs-CZ" sz="1800" dirty="0" smtClean="0"/>
              <a:t>Tak vznikne beztřídní společnost – komunismus  </a:t>
            </a:r>
          </a:p>
        </p:txBody>
      </p:sp>
      <p:sp>
        <p:nvSpPr>
          <p:cNvPr id="6148" name="Zástupný symbol pro datum 3"/>
          <p:cNvSpPr>
            <a:spLocks noGrp="1"/>
          </p:cNvSpPr>
          <p:nvPr>
            <p:ph type="dt" sz="quarter" idx="10"/>
          </p:nvPr>
        </p:nvSpPr>
        <p:spPr>
          <a:noFill/>
        </p:spPr>
        <p:txBody>
          <a:bodyPr/>
          <a:lstStyle/>
          <a:p>
            <a:r>
              <a:rPr lang="cs-CZ" smtClean="0"/>
              <a:t>2</a:t>
            </a:r>
          </a:p>
        </p:txBody>
      </p:sp>
      <p:sp>
        <p:nvSpPr>
          <p:cNvPr id="6149"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6150" name="Zástupný symbol pro číslo snímku 5"/>
          <p:cNvSpPr>
            <a:spLocks noGrp="1"/>
          </p:cNvSpPr>
          <p:nvPr>
            <p:ph type="sldNum" sz="quarter" idx="12"/>
          </p:nvPr>
        </p:nvSpPr>
        <p:spPr>
          <a:noFill/>
        </p:spPr>
        <p:txBody>
          <a:bodyPr/>
          <a:lstStyle/>
          <a:p>
            <a:fld id="{4581559C-5AD7-48DB-B979-A93EF356EE02}" type="slidenum">
              <a:rPr lang="cs-CZ" smtClean="0"/>
              <a:pPr/>
              <a:t>4</a:t>
            </a:fld>
            <a:endParaRPr lang="cs-CZ" smtClean="0"/>
          </a:p>
        </p:txBody>
      </p:sp>
      <p:pic>
        <p:nvPicPr>
          <p:cNvPr id="6151" name="Picture 2"/>
          <p:cNvPicPr>
            <a:picLocks noGrp="1" noChangeAspect="1" noChangeArrowheads="1"/>
          </p:cNvPicPr>
          <p:nvPr>
            <p:ph sz="half" idx="2"/>
          </p:nvPr>
        </p:nvPicPr>
        <p:blipFill>
          <a:blip r:embed="rId2" cstate="print"/>
          <a:srcRect/>
          <a:stretch>
            <a:fillRect/>
          </a:stretch>
        </p:blipFill>
        <p:spPr>
          <a:xfrm>
            <a:off x="5072063" y="1000125"/>
            <a:ext cx="3852862" cy="5214938"/>
          </a:xfrm>
          <a:noFill/>
          <a:ln cap="flat" algn="ctr">
            <a:solidFill>
              <a:schemeClr val="accent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pPr>
              <a:defRPr/>
            </a:pPr>
            <a:r>
              <a:rPr lang="cs-CZ" b="1" dirty="0" smtClean="0"/>
              <a:t>Obsah listu</a:t>
            </a:r>
            <a:endParaRPr lang="cs-CZ" b="1" dirty="0"/>
          </a:p>
        </p:txBody>
      </p:sp>
      <p:sp>
        <p:nvSpPr>
          <p:cNvPr id="9" name="Zástupný symbol pro obsah 8"/>
          <p:cNvSpPr>
            <a:spLocks noGrp="1"/>
          </p:cNvSpPr>
          <p:nvPr>
            <p:ph idx="1"/>
          </p:nvPr>
        </p:nvSpPr>
        <p:spPr>
          <a:xfrm>
            <a:off x="457200" y="1285875"/>
            <a:ext cx="8229600" cy="5000625"/>
          </a:xfrm>
        </p:spPr>
        <p:txBody>
          <a:bodyPr/>
          <a:lstStyle/>
          <a:p>
            <a:pPr eaLnBrk="1" hangingPunct="1">
              <a:lnSpc>
                <a:spcPct val="80000"/>
              </a:lnSpc>
              <a:defRPr/>
            </a:pPr>
            <a:r>
              <a:rPr lang="cs-CZ" sz="2400" dirty="0" smtClean="0"/>
              <a:t>Východisko: po deseti letech transformace jsou v našem politickém, hospodářském a sociálním životě závažné chyby jako důsledek nedostatečného důrazu na jejich etickou dimenzi. Na to chtějí křesťané upozornit a zároveň navrhnout možnosti, jak tuto situaci změnit.</a:t>
            </a:r>
          </a:p>
          <a:p>
            <a:pPr eaLnBrk="1" hangingPunct="1">
              <a:lnSpc>
                <a:spcPct val="80000"/>
              </a:lnSpc>
              <a:defRPr/>
            </a:pPr>
            <a:r>
              <a:rPr lang="cs-CZ" sz="2400" dirty="0" smtClean="0"/>
              <a:t>Dědictví minulosti</a:t>
            </a:r>
          </a:p>
          <a:p>
            <a:pPr eaLnBrk="1" hangingPunct="1">
              <a:lnSpc>
                <a:spcPct val="80000"/>
              </a:lnSpc>
              <a:defRPr/>
            </a:pPr>
            <a:r>
              <a:rPr lang="cs-CZ" sz="2400" dirty="0" smtClean="0"/>
              <a:t>Kritické zhodnocení dosavadní hospodářské transformace</a:t>
            </a:r>
          </a:p>
          <a:p>
            <a:pPr eaLnBrk="1" hangingPunct="1">
              <a:lnSpc>
                <a:spcPct val="80000"/>
              </a:lnSpc>
              <a:defRPr/>
            </a:pPr>
            <a:r>
              <a:rPr lang="cs-CZ" sz="2400" dirty="0" smtClean="0"/>
              <a:t>Aplikace křesťanských principů na některé důležité oblasti: </a:t>
            </a:r>
          </a:p>
          <a:p>
            <a:pPr lvl="1" eaLnBrk="1" hangingPunct="1">
              <a:lnSpc>
                <a:spcPct val="80000"/>
              </a:lnSpc>
              <a:defRPr/>
            </a:pPr>
            <a:r>
              <a:rPr lang="cs-CZ" sz="2000" dirty="0" smtClean="0"/>
              <a:t>sociální rozměr ekonomiky, </a:t>
            </a:r>
          </a:p>
          <a:p>
            <a:pPr lvl="1" eaLnBrk="1" hangingPunct="1">
              <a:lnSpc>
                <a:spcPct val="80000"/>
              </a:lnSpc>
              <a:defRPr/>
            </a:pPr>
            <a:r>
              <a:rPr lang="cs-CZ" sz="2000" dirty="0" smtClean="0"/>
              <a:t>obnova právního řádu a růst k odpovědnému občanství,</a:t>
            </a:r>
          </a:p>
          <a:p>
            <a:pPr lvl="1" eaLnBrk="1" hangingPunct="1">
              <a:lnSpc>
                <a:spcPct val="80000"/>
              </a:lnSpc>
              <a:defRPr/>
            </a:pPr>
            <a:r>
              <a:rPr lang="cs-CZ" sz="2000" dirty="0" smtClean="0"/>
              <a:t>problém práce a nezaměstnanosti, </a:t>
            </a:r>
          </a:p>
          <a:p>
            <a:pPr lvl="1" eaLnBrk="1" hangingPunct="1">
              <a:lnSpc>
                <a:spcPct val="80000"/>
              </a:lnSpc>
              <a:defRPr/>
            </a:pPr>
            <a:r>
              <a:rPr lang="cs-CZ" sz="2000" dirty="0" smtClean="0"/>
              <a:t>humánní ekologie, </a:t>
            </a:r>
          </a:p>
          <a:p>
            <a:pPr lvl="1" eaLnBrk="1" hangingPunct="1">
              <a:lnSpc>
                <a:spcPct val="80000"/>
              </a:lnSpc>
              <a:defRPr/>
            </a:pPr>
            <a:r>
              <a:rPr lang="cs-CZ" sz="2000" dirty="0" smtClean="0"/>
              <a:t>rodina, vzdělání, média.</a:t>
            </a:r>
            <a:endParaRPr lang="cs-CZ" sz="3200" dirty="0"/>
          </a:p>
        </p:txBody>
      </p:sp>
      <p:sp>
        <p:nvSpPr>
          <p:cNvPr id="9220" name="Zástupný symbol pro datum 4"/>
          <p:cNvSpPr>
            <a:spLocks noGrp="1"/>
          </p:cNvSpPr>
          <p:nvPr>
            <p:ph type="dt" sz="quarter" idx="10"/>
          </p:nvPr>
        </p:nvSpPr>
        <p:spPr>
          <a:noFill/>
        </p:spPr>
        <p:txBody>
          <a:bodyPr/>
          <a:lstStyle/>
          <a:p>
            <a:r>
              <a:rPr lang="cs-CZ" smtClean="0"/>
              <a:t>2</a:t>
            </a:r>
          </a:p>
        </p:txBody>
      </p:sp>
      <p:sp>
        <p:nvSpPr>
          <p:cNvPr id="9221" name="Zástupný symbol pro zápatí 5"/>
          <p:cNvSpPr>
            <a:spLocks noGrp="1"/>
          </p:cNvSpPr>
          <p:nvPr>
            <p:ph type="ftr" sz="quarter" idx="11"/>
          </p:nvPr>
        </p:nvSpPr>
        <p:spPr>
          <a:noFill/>
        </p:spPr>
        <p:txBody>
          <a:bodyPr/>
          <a:lstStyle/>
          <a:p>
            <a:r>
              <a:rPr lang="cs-CZ" smtClean="0"/>
              <a:t>Křesťanská sociální etika. M. Martinek  2021</a:t>
            </a:r>
          </a:p>
        </p:txBody>
      </p:sp>
      <p:sp>
        <p:nvSpPr>
          <p:cNvPr id="9222" name="Zástupný symbol pro číslo snímku 6"/>
          <p:cNvSpPr>
            <a:spLocks noGrp="1"/>
          </p:cNvSpPr>
          <p:nvPr>
            <p:ph type="sldNum" sz="quarter" idx="12"/>
          </p:nvPr>
        </p:nvSpPr>
        <p:spPr>
          <a:noFill/>
        </p:spPr>
        <p:txBody>
          <a:bodyPr/>
          <a:lstStyle/>
          <a:p>
            <a:fld id="{E8342B07-A234-4D6A-9516-CAD98DB817AA}" type="slidenum">
              <a:rPr lang="cs-CZ" smtClean="0"/>
              <a:pPr/>
              <a:t>40</a:t>
            </a:fld>
            <a:endParaRPr lang="cs-CZ"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datum 3"/>
          <p:cNvSpPr>
            <a:spLocks noGrp="1"/>
          </p:cNvSpPr>
          <p:nvPr>
            <p:ph type="dt" sz="quarter" idx="10"/>
          </p:nvPr>
        </p:nvSpPr>
        <p:spPr>
          <a:noFill/>
        </p:spPr>
        <p:txBody>
          <a:bodyPr/>
          <a:lstStyle/>
          <a:p>
            <a:r>
              <a:rPr lang="cs-CZ" smtClean="0"/>
              <a:t>2</a:t>
            </a:r>
          </a:p>
        </p:txBody>
      </p:sp>
      <p:sp>
        <p:nvSpPr>
          <p:cNvPr id="6147"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6148" name="Zástupný symbol pro číslo snímku 5"/>
          <p:cNvSpPr>
            <a:spLocks noGrp="1"/>
          </p:cNvSpPr>
          <p:nvPr>
            <p:ph type="sldNum" sz="quarter" idx="12"/>
          </p:nvPr>
        </p:nvSpPr>
        <p:spPr>
          <a:noFill/>
        </p:spPr>
        <p:txBody>
          <a:bodyPr/>
          <a:lstStyle/>
          <a:p>
            <a:fld id="{20A1E324-F8FB-448C-8D35-FEE541887099}" type="slidenum">
              <a:rPr lang="cs-CZ" smtClean="0"/>
              <a:pPr/>
              <a:t>41</a:t>
            </a:fld>
            <a:endParaRPr lang="cs-CZ" smtClean="0"/>
          </a:p>
        </p:txBody>
      </p:sp>
      <p:sp>
        <p:nvSpPr>
          <p:cNvPr id="35842" name="Rectangle 2"/>
          <p:cNvSpPr>
            <a:spLocks noGrp="1" noChangeArrowheads="1"/>
          </p:cNvSpPr>
          <p:nvPr>
            <p:ph type="title"/>
          </p:nvPr>
        </p:nvSpPr>
        <p:spPr>
          <a:xfrm>
            <a:off x="457200" y="277813"/>
            <a:ext cx="5400675" cy="636587"/>
          </a:xfrm>
        </p:spPr>
        <p:txBody>
          <a:bodyPr/>
          <a:lstStyle/>
          <a:p>
            <a:pPr eaLnBrk="1" hangingPunct="1">
              <a:defRPr/>
            </a:pPr>
            <a:r>
              <a:rPr lang="cs-CZ" b="1" dirty="0" err="1" smtClean="0"/>
              <a:t>Iustitia</a:t>
            </a:r>
            <a:r>
              <a:rPr lang="cs-CZ" b="1" dirty="0" smtClean="0"/>
              <a:t> </a:t>
            </a:r>
            <a:r>
              <a:rPr lang="cs-CZ" b="1" dirty="0" err="1" smtClean="0"/>
              <a:t>et</a:t>
            </a:r>
            <a:r>
              <a:rPr lang="cs-CZ" b="1" dirty="0" smtClean="0"/>
              <a:t> Pax</a:t>
            </a:r>
          </a:p>
        </p:txBody>
      </p:sp>
      <p:sp>
        <p:nvSpPr>
          <p:cNvPr id="35843" name="Rectangle 3"/>
          <p:cNvSpPr>
            <a:spLocks noGrp="1" noChangeArrowheads="1"/>
          </p:cNvSpPr>
          <p:nvPr>
            <p:ph type="body" idx="1"/>
          </p:nvPr>
        </p:nvSpPr>
        <p:spPr>
          <a:xfrm>
            <a:off x="457200" y="1066800"/>
            <a:ext cx="8229600" cy="5181600"/>
          </a:xfrm>
        </p:spPr>
        <p:txBody>
          <a:bodyPr/>
          <a:lstStyle/>
          <a:p>
            <a:pPr eaLnBrk="1" hangingPunct="1">
              <a:lnSpc>
                <a:spcPct val="90000"/>
              </a:lnSpc>
              <a:defRPr/>
            </a:pPr>
            <a:r>
              <a:rPr lang="cs-CZ" sz="2400" dirty="0" smtClean="0">
                <a:latin typeface="Arial" charset="0"/>
              </a:rPr>
              <a:t>Rada </a:t>
            </a:r>
            <a:r>
              <a:rPr lang="cs-CZ" sz="2400" dirty="0" err="1" smtClean="0">
                <a:latin typeface="Arial" charset="0"/>
              </a:rPr>
              <a:t>Iustitia</a:t>
            </a:r>
            <a:r>
              <a:rPr lang="cs-CZ" sz="2400" dirty="0" smtClean="0">
                <a:latin typeface="Arial" charset="0"/>
              </a:rPr>
              <a:t> </a:t>
            </a:r>
            <a:r>
              <a:rPr lang="cs-CZ" sz="2400" dirty="0" err="1" smtClean="0">
                <a:latin typeface="Arial" charset="0"/>
              </a:rPr>
              <a:t>et</a:t>
            </a:r>
            <a:r>
              <a:rPr lang="cs-CZ" sz="2400" dirty="0" smtClean="0">
                <a:latin typeface="Arial" charset="0"/>
              </a:rPr>
              <a:t> Pax, Česká republika 				je orgánem České biskupské 			konference dle článku 26 				Stanov ČBK. </a:t>
            </a:r>
          </a:p>
          <a:p>
            <a:pPr eaLnBrk="1" hangingPunct="1">
              <a:lnSpc>
                <a:spcPct val="90000"/>
              </a:lnSpc>
              <a:defRPr/>
            </a:pPr>
            <a:r>
              <a:rPr lang="cs-CZ" sz="2000" dirty="0" smtClean="0">
                <a:latin typeface="Arial" charset="0"/>
              </a:rPr>
              <a:t>Rada navazuje na poslání a cíle Papežské rady pro spravedlnost a mír a uplatňuje myšlenky tohoto poslání v České republice. </a:t>
            </a:r>
          </a:p>
          <a:p>
            <a:pPr eaLnBrk="1" hangingPunct="1">
              <a:lnSpc>
                <a:spcPct val="90000"/>
              </a:lnSpc>
              <a:defRPr/>
            </a:pPr>
            <a:r>
              <a:rPr lang="cs-CZ" sz="2400" dirty="0" smtClean="0">
                <a:latin typeface="Arial" charset="0"/>
              </a:rPr>
              <a:t>Rada</a:t>
            </a:r>
          </a:p>
          <a:p>
            <a:pPr lvl="1" eaLnBrk="1" hangingPunct="1">
              <a:lnSpc>
                <a:spcPct val="90000"/>
              </a:lnSpc>
              <a:defRPr/>
            </a:pPr>
            <a:r>
              <a:rPr lang="cs-CZ" sz="2000" dirty="0" smtClean="0">
                <a:latin typeface="Arial" charset="0"/>
              </a:rPr>
              <a:t>se zabývá dodržováním lidských práv v České republice i ve světě a vystupuje proti jejich porušování. </a:t>
            </a:r>
          </a:p>
          <a:p>
            <a:pPr lvl="1" eaLnBrk="1" hangingPunct="1">
              <a:lnSpc>
                <a:spcPct val="90000"/>
              </a:lnSpc>
              <a:defRPr/>
            </a:pPr>
            <a:r>
              <a:rPr lang="cs-CZ" sz="2000" dirty="0" smtClean="0">
                <a:latin typeface="Arial" charset="0"/>
              </a:rPr>
              <a:t>sleduje sociální, ekologické a společenské problémy české společnosti, předkládá jejich analýzy a usiluje o hledání takových přístupů k jejich řešení, která nezesilují napětí mezi společenskými skupinami. </a:t>
            </a:r>
          </a:p>
          <a:p>
            <a:pPr lvl="1" eaLnBrk="1" hangingPunct="1">
              <a:lnSpc>
                <a:spcPct val="90000"/>
              </a:lnSpc>
              <a:defRPr/>
            </a:pPr>
            <a:r>
              <a:rPr lang="cs-CZ" sz="2000" dirty="0" smtClean="0">
                <a:latin typeface="Arial" charset="0"/>
              </a:rPr>
              <a:t>seznamuje veřejnost se sociálním učením církve. </a:t>
            </a:r>
          </a:p>
          <a:p>
            <a:pPr eaLnBrk="1" hangingPunct="1">
              <a:lnSpc>
                <a:spcPct val="90000"/>
              </a:lnSpc>
              <a:defRPr/>
            </a:pPr>
            <a:r>
              <a:rPr lang="cs-CZ" sz="2000" dirty="0" smtClean="0">
                <a:effectLst/>
                <a:latin typeface="Arial" charset="0"/>
              </a:rPr>
              <a:t>www.</a:t>
            </a:r>
            <a:r>
              <a:rPr lang="cs-CZ" sz="2000" dirty="0" err="1" smtClean="0">
                <a:effectLst/>
                <a:latin typeface="Arial" charset="0"/>
              </a:rPr>
              <a:t>iupax.cz</a:t>
            </a:r>
            <a:endParaRPr lang="cs-CZ" sz="2000" dirty="0" smtClean="0">
              <a:effectLst/>
              <a:latin typeface="Arial" charset="0"/>
            </a:endParaRPr>
          </a:p>
          <a:p>
            <a:pPr eaLnBrk="1" hangingPunct="1">
              <a:lnSpc>
                <a:spcPct val="90000"/>
              </a:lnSpc>
              <a:defRPr/>
            </a:pPr>
            <a:r>
              <a:rPr lang="cs-CZ" sz="2000" dirty="0" smtClean="0">
                <a:effectLst/>
                <a:latin typeface="Arial" charset="0"/>
              </a:rPr>
              <a:t>Předsedou Rady je biskup Václav Malý</a:t>
            </a:r>
            <a:r>
              <a:rPr lang="cs-CZ" sz="2400" dirty="0" smtClean="0">
                <a:effectLst/>
                <a:latin typeface="Arial" charset="0"/>
              </a:rPr>
              <a:t>.</a:t>
            </a:r>
            <a:endParaRPr lang="cs-CZ" sz="2400" dirty="0" smtClean="0">
              <a:effectLst/>
            </a:endParaRPr>
          </a:p>
        </p:txBody>
      </p:sp>
      <p:pic>
        <p:nvPicPr>
          <p:cNvPr id="6151" name="Picture 7"/>
          <p:cNvPicPr>
            <a:picLocks noChangeAspect="1" noChangeArrowheads="1"/>
          </p:cNvPicPr>
          <p:nvPr/>
        </p:nvPicPr>
        <p:blipFill>
          <a:blip r:embed="rId2" cstate="print"/>
          <a:srcRect/>
          <a:stretch>
            <a:fillRect/>
          </a:stretch>
        </p:blipFill>
        <p:spPr bwMode="auto">
          <a:xfrm>
            <a:off x="5929313" y="0"/>
            <a:ext cx="3214687" cy="2417763"/>
          </a:xfrm>
          <a:prstGeom prst="rect">
            <a:avLst/>
          </a:prstGeom>
          <a:noFill/>
          <a:ln w="12700" cap="sq" cmpd="sng">
            <a:solidFill>
              <a:schemeClr val="bg1">
                <a:lumMod val="20000"/>
                <a:lumOff val="80000"/>
              </a:schemeClr>
            </a:solidFill>
            <a:prstDash val="solid"/>
            <a:miter lim="800000"/>
            <a:headEnd type="none" w="sm" len="sm"/>
            <a:tailEnd type="none" w="sm" len="sm"/>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7813"/>
            <a:ext cx="8229600" cy="774923"/>
          </a:xfrm>
        </p:spPr>
        <p:txBody>
          <a:bodyPr/>
          <a:lstStyle/>
          <a:p>
            <a:r>
              <a:rPr lang="cs-CZ" sz="3200" dirty="0" smtClean="0"/>
              <a:t>Pracovní skupina pro sociální otázky (ČBK)</a:t>
            </a:r>
            <a:endParaRPr lang="cs-CZ" sz="3200" dirty="0"/>
          </a:p>
        </p:txBody>
      </p:sp>
      <p:sp>
        <p:nvSpPr>
          <p:cNvPr id="9" name="Zástupný symbol pro obsah 8"/>
          <p:cNvSpPr>
            <a:spLocks noGrp="1"/>
          </p:cNvSpPr>
          <p:nvPr>
            <p:ph idx="1"/>
          </p:nvPr>
        </p:nvSpPr>
        <p:spPr>
          <a:xfrm>
            <a:off x="323528" y="1052736"/>
            <a:ext cx="8363272" cy="5078189"/>
          </a:xfrm>
        </p:spPr>
        <p:txBody>
          <a:bodyPr/>
          <a:lstStyle/>
          <a:p>
            <a:r>
              <a:rPr lang="cs-CZ" sz="2000" dirty="0" smtClean="0"/>
              <a:t>Česká biskupská konference v roce 2013 zřídila Pracovní skupinu pro sociální otázky (SO ČBK). Tvoří ji křesťané a lidé dobré vůle, kteří se angažují v různých oblastech života církve a občanské společnosti (pastoraci, politice, hospodářství, vzdělávacích institucích, vědeckých pracovištích aj.). </a:t>
            </a:r>
          </a:p>
          <a:p>
            <a:r>
              <a:rPr lang="cs-CZ" sz="2000" dirty="0" smtClean="0">
                <a:solidFill>
                  <a:srgbClr val="FFFF00"/>
                </a:solidFill>
              </a:rPr>
              <a:t>http://www.</a:t>
            </a:r>
            <a:r>
              <a:rPr lang="cs-CZ" sz="2000" dirty="0" err="1" smtClean="0">
                <a:solidFill>
                  <a:srgbClr val="FFFF00"/>
                </a:solidFill>
              </a:rPr>
              <a:t>socialninauka.cz</a:t>
            </a:r>
            <a:r>
              <a:rPr lang="cs-CZ" sz="2000" dirty="0" smtClean="0">
                <a:solidFill>
                  <a:srgbClr val="FFFF00"/>
                </a:solidFill>
              </a:rPr>
              <a:t>/</a:t>
            </a:r>
            <a:r>
              <a:rPr lang="cs-CZ" sz="2000" dirty="0" smtClean="0"/>
              <a:t>. </a:t>
            </a:r>
          </a:p>
          <a:p>
            <a:r>
              <a:rPr lang="cs-CZ" sz="2000" b="1" dirty="0" smtClean="0"/>
              <a:t>Cíle skupiny</a:t>
            </a:r>
          </a:p>
          <a:p>
            <a:pPr lvl="1"/>
            <a:r>
              <a:rPr lang="cs-CZ" sz="1600" dirty="0" smtClean="0"/>
              <a:t>podporovat odborný dialog o sociálních otázkách v rámci církve i mimo ni, zejména s odbornou veřejností</a:t>
            </a:r>
          </a:p>
          <a:p>
            <a:pPr lvl="1"/>
            <a:r>
              <a:rPr lang="cs-CZ" sz="1600" dirty="0" smtClean="0"/>
              <a:t>sledovat současný stav výzkumu a vědeckého myšlení, publikované výzkumy sociální problematiky</a:t>
            </a:r>
          </a:p>
          <a:p>
            <a:pPr lvl="1"/>
            <a:r>
              <a:rPr lang="cs-CZ" sz="1600" dirty="0" smtClean="0"/>
              <a:t>provádět osvětovou a publikační činnost především v oblasti sociální problematiky</a:t>
            </a:r>
          </a:p>
          <a:p>
            <a:pPr lvl="1"/>
            <a:r>
              <a:rPr lang="cs-CZ" sz="1600" dirty="0" smtClean="0"/>
              <a:t>rozvíjet spolupráci s církevními organizacemi, hnutími a dalšími institucemi občanského sektoru</a:t>
            </a:r>
          </a:p>
          <a:p>
            <a:pPr lvl="1"/>
            <a:r>
              <a:rPr lang="cs-CZ" sz="1600" dirty="0" smtClean="0"/>
              <a:t>oslovovat odborníky vybraných oblastí, především z řad mladé generace; spolupracovat s doktorandy různých fakult ČR</a:t>
            </a:r>
          </a:p>
          <a:p>
            <a:pPr lvl="1"/>
            <a:r>
              <a:rPr lang="cs-CZ" sz="1600" dirty="0" smtClean="0"/>
              <a:t>vytvářet širokou síť externích odborníků</a:t>
            </a:r>
          </a:p>
          <a:p>
            <a:endParaRPr lang="cs-CZ" sz="2000" dirty="0"/>
          </a:p>
        </p:txBody>
      </p:sp>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0EAB400B-49BB-4ECA-A7E9-F82AA54686AD}" type="slidenum">
              <a:rPr lang="cs-CZ" smtClean="0"/>
              <a:pPr>
                <a:defRPr/>
              </a:pPr>
              <a:t>42</a:t>
            </a:fld>
            <a:endParaRPr 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datum 3"/>
          <p:cNvSpPr>
            <a:spLocks noGrp="1"/>
          </p:cNvSpPr>
          <p:nvPr>
            <p:ph type="dt" sz="quarter" idx="10"/>
          </p:nvPr>
        </p:nvSpPr>
        <p:spPr>
          <a:noFill/>
        </p:spPr>
        <p:txBody>
          <a:bodyPr/>
          <a:lstStyle/>
          <a:p>
            <a:r>
              <a:rPr lang="cs-CZ" smtClean="0"/>
              <a:t>2</a:t>
            </a:r>
          </a:p>
        </p:txBody>
      </p:sp>
      <p:sp>
        <p:nvSpPr>
          <p:cNvPr id="22531"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22532" name="Zástupný symbol pro číslo snímku 5"/>
          <p:cNvSpPr>
            <a:spLocks noGrp="1"/>
          </p:cNvSpPr>
          <p:nvPr>
            <p:ph type="sldNum" sz="quarter" idx="12"/>
          </p:nvPr>
        </p:nvSpPr>
        <p:spPr>
          <a:noFill/>
        </p:spPr>
        <p:txBody>
          <a:bodyPr/>
          <a:lstStyle/>
          <a:p>
            <a:fld id="{3A8879DE-F6A5-4F70-A90C-2C0C748C396A}" type="slidenum">
              <a:rPr lang="cs-CZ" smtClean="0"/>
              <a:pPr/>
              <a:t>43</a:t>
            </a:fld>
            <a:endParaRPr lang="cs-CZ" smtClean="0"/>
          </a:p>
        </p:txBody>
      </p:sp>
      <p:sp>
        <p:nvSpPr>
          <p:cNvPr id="12290" name="Rectangle 2"/>
          <p:cNvSpPr>
            <a:spLocks noGrp="1" noChangeArrowheads="1"/>
          </p:cNvSpPr>
          <p:nvPr>
            <p:ph type="title"/>
          </p:nvPr>
        </p:nvSpPr>
        <p:spPr>
          <a:xfrm>
            <a:off x="468313" y="260350"/>
            <a:ext cx="8229600" cy="703263"/>
          </a:xfrm>
        </p:spPr>
        <p:txBody>
          <a:bodyPr/>
          <a:lstStyle/>
          <a:p>
            <a:pPr eaLnBrk="1" hangingPunct="1">
              <a:defRPr/>
            </a:pPr>
            <a:r>
              <a:rPr lang="cs-CZ" sz="4000" smtClean="0"/>
              <a:t>Závěr</a:t>
            </a:r>
          </a:p>
        </p:txBody>
      </p:sp>
      <p:sp>
        <p:nvSpPr>
          <p:cNvPr id="12291" name="Rectangle 3"/>
          <p:cNvSpPr>
            <a:spLocks noGrp="1" noChangeArrowheads="1"/>
          </p:cNvSpPr>
          <p:nvPr>
            <p:ph type="body" idx="1"/>
          </p:nvPr>
        </p:nvSpPr>
        <p:spPr>
          <a:xfrm>
            <a:off x="468313" y="981075"/>
            <a:ext cx="8229600" cy="4911725"/>
          </a:xfrm>
        </p:spPr>
        <p:txBody>
          <a:bodyPr/>
          <a:lstStyle/>
          <a:p>
            <a:pPr eaLnBrk="1" hangingPunct="1">
              <a:defRPr/>
            </a:pPr>
            <a:r>
              <a:rPr lang="cs-CZ" sz="1800" smtClean="0"/>
              <a:t>Úkolem křesťanů a církví je ukazovat lidem duchovní a transcendentní hodnoty.</a:t>
            </a:r>
          </a:p>
          <a:p>
            <a:pPr eaLnBrk="1" hangingPunct="1">
              <a:defRPr/>
            </a:pPr>
            <a:r>
              <a:rPr lang="cs-CZ" sz="1800" smtClean="0"/>
              <a:t>Vůči strukturálnímu zlu nesmějí křesťané mlčet – znamenalo by to jejich spoluvinu.</a:t>
            </a:r>
          </a:p>
          <a:p>
            <a:pPr eaLnBrk="1" hangingPunct="1">
              <a:defRPr/>
            </a:pPr>
            <a:r>
              <a:rPr lang="cs-CZ" sz="1800" smtClean="0"/>
              <a:t>Svoboda neznamená svévoli, ale mravní úkol.</a:t>
            </a:r>
          </a:p>
          <a:p>
            <a:pPr eaLnBrk="1" hangingPunct="1">
              <a:defRPr/>
            </a:pPr>
            <a:r>
              <a:rPr lang="cs-CZ" sz="1800" smtClean="0"/>
              <a:t>Křesťanská sociální etika jako alternativa současných trendů: nebojme se jít proti větru.</a:t>
            </a:r>
          </a:p>
          <a:p>
            <a:pPr eaLnBrk="1" hangingPunct="1">
              <a:defRPr/>
            </a:pPr>
            <a:r>
              <a:rPr lang="cs-CZ" sz="1800" i="1" smtClean="0"/>
              <a:t>„Páteří křesťanského sociální učení jsou myšlenky o důstojnosti každého člověka, o solidaritě a subsidiaritě, o společném dobru, o spoluúčasti člověka na ekonomických procesech, v nichž může rozvíjet i svou osobnost, o svobodě a nezcizitelných lidských právech. Všechny tyto myšlenky jsou v harmonii se Všeobecnou deklarací lidských práv i s odpovídajícími lidskými povinnostmi. Patří k nim dále sociálně odpovědné vlastnictví, svoboda podnikání a sociálně orientované tržní hospodářství, jemuž nechybí respekt k právu a etickým principům. Odtud čerpáme inspiraci i pro tvorbu pracovních alternativ, projektů a vizí v oblasti sociálního, ekonomického i politického života. Odtud čerpáme inspiraci i sílu k tomu, abychom vyslovili jasné „ano“ a jasné „ne“ k nejrůznějším společenským jevům.“ (PD 65)</a:t>
            </a:r>
          </a:p>
          <a:p>
            <a:pPr eaLnBrk="1" hangingPunct="1">
              <a:defRPr/>
            </a:pPr>
            <a:endParaRPr lang="cs-CZ" sz="1800" i="1"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7813"/>
            <a:ext cx="8229600" cy="774923"/>
          </a:xfrm>
        </p:spPr>
        <p:txBody>
          <a:bodyPr/>
          <a:lstStyle/>
          <a:p>
            <a:r>
              <a:rPr lang="cs-CZ" dirty="0" smtClean="0"/>
              <a:t>Klíčová slova</a:t>
            </a:r>
            <a:endParaRPr lang="cs-CZ" dirty="0"/>
          </a:p>
        </p:txBody>
      </p:sp>
      <p:sp>
        <p:nvSpPr>
          <p:cNvPr id="9" name="Zástupný symbol pro obsah 8"/>
          <p:cNvSpPr>
            <a:spLocks noGrp="1"/>
          </p:cNvSpPr>
          <p:nvPr>
            <p:ph idx="1"/>
          </p:nvPr>
        </p:nvSpPr>
        <p:spPr>
          <a:xfrm>
            <a:off x="457200" y="1124744"/>
            <a:ext cx="8229600" cy="5184576"/>
          </a:xfrm>
        </p:spPr>
        <p:txBody>
          <a:bodyPr/>
          <a:lstStyle/>
          <a:p>
            <a:r>
              <a:rPr lang="cs-CZ" sz="2400" dirty="0" smtClean="0"/>
              <a:t>Křesťanská sociální etika</a:t>
            </a:r>
          </a:p>
          <a:p>
            <a:r>
              <a:rPr lang="cs-CZ" sz="2400" dirty="0" smtClean="0"/>
              <a:t>Sociální nauka církve</a:t>
            </a:r>
          </a:p>
          <a:p>
            <a:r>
              <a:rPr lang="cs-CZ" sz="2400" dirty="0" smtClean="0"/>
              <a:t>Individuální/sociální etika</a:t>
            </a:r>
          </a:p>
          <a:p>
            <a:r>
              <a:rPr lang="cs-CZ" sz="2400" dirty="0" smtClean="0"/>
              <a:t>Dobré/spravedlivé</a:t>
            </a:r>
          </a:p>
          <a:p>
            <a:r>
              <a:rPr lang="cs-CZ" sz="2400" dirty="0" smtClean="0"/>
              <a:t>Sociální otázka</a:t>
            </a:r>
          </a:p>
          <a:p>
            <a:r>
              <a:rPr lang="cs-CZ" sz="2400" dirty="0" smtClean="0"/>
              <a:t>Marxismus</a:t>
            </a:r>
          </a:p>
          <a:p>
            <a:r>
              <a:rPr lang="cs-CZ" sz="2400" dirty="0" smtClean="0"/>
              <a:t>Borské teze</a:t>
            </a:r>
          </a:p>
          <a:p>
            <a:r>
              <a:rPr lang="cs-CZ" sz="2400" dirty="0" smtClean="0"/>
              <a:t>Osobnosti: Robert </a:t>
            </a:r>
            <a:r>
              <a:rPr lang="cs-CZ" sz="2400" dirty="0" err="1" smtClean="0"/>
              <a:t>Lamennais</a:t>
            </a:r>
            <a:r>
              <a:rPr lang="cs-CZ" sz="2400" dirty="0" smtClean="0"/>
              <a:t>, </a:t>
            </a:r>
            <a:r>
              <a:rPr lang="cs-CZ" sz="2400" dirty="0" err="1" smtClean="0"/>
              <a:t>Wilhelm</a:t>
            </a:r>
            <a:r>
              <a:rPr lang="cs-CZ" sz="2400" dirty="0" smtClean="0"/>
              <a:t> </a:t>
            </a:r>
            <a:r>
              <a:rPr lang="cs-CZ" sz="2400" dirty="0" err="1" smtClean="0"/>
              <a:t>von</a:t>
            </a:r>
            <a:r>
              <a:rPr lang="cs-CZ" sz="2400" dirty="0" smtClean="0"/>
              <a:t> </a:t>
            </a:r>
            <a:r>
              <a:rPr lang="cs-CZ" sz="2400" dirty="0" err="1" smtClean="0"/>
              <a:t>Ketteler</a:t>
            </a:r>
            <a:r>
              <a:rPr lang="cs-CZ" sz="2400" dirty="0" smtClean="0"/>
              <a:t>, Karl </a:t>
            </a:r>
            <a:r>
              <a:rPr lang="cs-CZ" sz="2400" dirty="0" err="1" smtClean="0"/>
              <a:t>von</a:t>
            </a:r>
            <a:r>
              <a:rPr lang="cs-CZ" sz="2400" dirty="0" smtClean="0"/>
              <a:t> </a:t>
            </a:r>
            <a:r>
              <a:rPr lang="cs-CZ" sz="2400" dirty="0" err="1" smtClean="0"/>
              <a:t>Vogelsang</a:t>
            </a:r>
            <a:r>
              <a:rPr lang="cs-CZ" sz="2400" dirty="0" smtClean="0"/>
              <a:t>, Karl Marx, John </a:t>
            </a:r>
            <a:r>
              <a:rPr lang="cs-CZ" sz="2400" dirty="0" err="1" smtClean="0"/>
              <a:t>Stuart</a:t>
            </a:r>
            <a:r>
              <a:rPr lang="cs-CZ" sz="2400" dirty="0" smtClean="0"/>
              <a:t> </a:t>
            </a:r>
            <a:r>
              <a:rPr lang="cs-CZ" sz="2400" dirty="0" err="1" smtClean="0"/>
              <a:t>Mill</a:t>
            </a:r>
            <a:r>
              <a:rPr lang="cs-CZ" sz="2400" dirty="0" smtClean="0"/>
              <a:t>, Adolf </a:t>
            </a:r>
            <a:r>
              <a:rPr lang="cs-CZ" sz="2400" dirty="0" err="1" smtClean="0"/>
              <a:t>Kolping</a:t>
            </a:r>
            <a:r>
              <a:rPr lang="cs-CZ" sz="2400" dirty="0" smtClean="0"/>
              <a:t>, Jan </a:t>
            </a:r>
            <a:r>
              <a:rPr lang="cs-CZ" sz="2400" dirty="0" err="1" smtClean="0"/>
              <a:t>Bosco</a:t>
            </a:r>
            <a:endParaRPr lang="cs-CZ" sz="2400" dirty="0" smtClean="0"/>
          </a:p>
          <a:p>
            <a:r>
              <a:rPr lang="cs-CZ" sz="2400" dirty="0" smtClean="0"/>
              <a:t>Papežové: Lev XIII., Pius XI., Pius XII., Jan XXIII., Pavel VI., Jan Pavel II., Benedikt XVI., František</a:t>
            </a:r>
            <a:endParaRPr lang="cs-CZ" sz="2400" dirty="0"/>
          </a:p>
        </p:txBody>
      </p:sp>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0EAB400B-49BB-4ECA-A7E9-F82AA54686AD}" type="slidenum">
              <a:rPr lang="cs-CZ" smtClean="0"/>
              <a:pPr>
                <a:defRPr/>
              </a:pPr>
              <a:t>44</a:t>
            </a:fld>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7813"/>
            <a:ext cx="8568952" cy="846931"/>
          </a:xfrm>
        </p:spPr>
        <p:txBody>
          <a:bodyPr/>
          <a:lstStyle/>
          <a:p>
            <a:r>
              <a:rPr lang="cs-CZ" sz="4000" dirty="0" smtClean="0"/>
              <a:t>John </a:t>
            </a:r>
            <a:r>
              <a:rPr lang="cs-CZ" sz="4000" dirty="0" err="1" smtClean="0"/>
              <a:t>Stuart</a:t>
            </a:r>
            <a:r>
              <a:rPr lang="cs-CZ" sz="4000" dirty="0" smtClean="0"/>
              <a:t> </a:t>
            </a:r>
            <a:r>
              <a:rPr lang="cs-CZ" sz="4000" dirty="0" err="1" smtClean="0"/>
              <a:t>Mill</a:t>
            </a:r>
            <a:r>
              <a:rPr lang="cs-CZ" sz="4000" dirty="0" smtClean="0"/>
              <a:t> (1806-1873)</a:t>
            </a:r>
            <a:endParaRPr lang="cs-CZ" sz="4000" dirty="0"/>
          </a:p>
        </p:txBody>
      </p:sp>
      <p:sp>
        <p:nvSpPr>
          <p:cNvPr id="4" name="Zástupný symbol pro obsah 3"/>
          <p:cNvSpPr>
            <a:spLocks noGrp="1"/>
          </p:cNvSpPr>
          <p:nvPr>
            <p:ph sz="half" idx="2"/>
          </p:nvPr>
        </p:nvSpPr>
        <p:spPr>
          <a:xfrm>
            <a:off x="4283968" y="1196752"/>
            <a:ext cx="4536504" cy="5112568"/>
          </a:xfrm>
        </p:spPr>
        <p:txBody>
          <a:bodyPr/>
          <a:lstStyle/>
          <a:p>
            <a:r>
              <a:rPr lang="cs-CZ" dirty="0" smtClean="0"/>
              <a:t>Principy politické ekonomie – 1848 </a:t>
            </a:r>
          </a:p>
          <a:p>
            <a:r>
              <a:rPr lang="cs-CZ" dirty="0" smtClean="0"/>
              <a:t>Liberální ekonom s důrazem na dosažení sociální spravedlnosti: politická ekonomie měla podle něj smysl jen tehdy, pokud dokáže aktivně řešit aktuální problémy své doby.</a:t>
            </a:r>
          </a:p>
        </p:txBody>
      </p:sp>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5A4E2BDB-1F49-47B4-870D-2828C3A5900D}" type="slidenum">
              <a:rPr lang="cs-CZ" smtClean="0"/>
              <a:pPr>
                <a:defRPr/>
              </a:pPr>
              <a:t>5</a:t>
            </a:fld>
            <a:endParaRPr lang="cs-CZ"/>
          </a:p>
        </p:txBody>
      </p:sp>
      <p:pic>
        <p:nvPicPr>
          <p:cNvPr id="1027" name="Picture 3"/>
          <p:cNvPicPr>
            <a:picLocks noGrp="1" noChangeAspect="1" noChangeArrowheads="1"/>
          </p:cNvPicPr>
          <p:nvPr>
            <p:ph sz="half" idx="1"/>
          </p:nvPr>
        </p:nvPicPr>
        <p:blipFill>
          <a:blip r:embed="rId2" cstate="print"/>
          <a:srcRect/>
          <a:stretch>
            <a:fillRect/>
          </a:stretch>
        </p:blipFill>
        <p:spPr bwMode="auto">
          <a:xfrm>
            <a:off x="323528" y="1196752"/>
            <a:ext cx="3635896" cy="507111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datum 3"/>
          <p:cNvSpPr>
            <a:spLocks noGrp="1"/>
          </p:cNvSpPr>
          <p:nvPr>
            <p:ph type="dt" sz="quarter" idx="10"/>
          </p:nvPr>
        </p:nvSpPr>
        <p:spPr>
          <a:noFill/>
        </p:spPr>
        <p:txBody>
          <a:bodyPr/>
          <a:lstStyle/>
          <a:p>
            <a:r>
              <a:rPr lang="cs-CZ" smtClean="0"/>
              <a:t>2</a:t>
            </a:r>
          </a:p>
        </p:txBody>
      </p:sp>
      <p:sp>
        <p:nvSpPr>
          <p:cNvPr id="11267"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11268" name="Zástupný symbol pro číslo snímku 5"/>
          <p:cNvSpPr>
            <a:spLocks noGrp="1"/>
          </p:cNvSpPr>
          <p:nvPr>
            <p:ph type="sldNum" sz="quarter" idx="12"/>
          </p:nvPr>
        </p:nvSpPr>
        <p:spPr>
          <a:noFill/>
        </p:spPr>
        <p:txBody>
          <a:bodyPr/>
          <a:lstStyle/>
          <a:p>
            <a:fld id="{079D11CF-D73E-4B3C-801C-6F57F8F968CA}" type="slidenum">
              <a:rPr lang="cs-CZ" smtClean="0"/>
              <a:pPr/>
              <a:t>6</a:t>
            </a:fld>
            <a:endParaRPr lang="cs-CZ" smtClean="0"/>
          </a:p>
        </p:txBody>
      </p:sp>
      <p:sp>
        <p:nvSpPr>
          <p:cNvPr id="33794" name="Rectangle 1026"/>
          <p:cNvSpPr>
            <a:spLocks noGrp="1" noChangeArrowheads="1"/>
          </p:cNvSpPr>
          <p:nvPr>
            <p:ph type="title"/>
          </p:nvPr>
        </p:nvSpPr>
        <p:spPr>
          <a:xfrm>
            <a:off x="457200" y="277813"/>
            <a:ext cx="8229600" cy="919162"/>
          </a:xfrm>
        </p:spPr>
        <p:txBody>
          <a:bodyPr/>
          <a:lstStyle/>
          <a:p>
            <a:pPr eaLnBrk="1" hangingPunct="1">
              <a:defRPr/>
            </a:pPr>
            <a:r>
              <a:rPr lang="cs-CZ" sz="3200" b="1" dirty="0" smtClean="0"/>
              <a:t>Východiska pro postoj církve k dělnické otázce</a:t>
            </a:r>
          </a:p>
        </p:txBody>
      </p:sp>
      <p:sp>
        <p:nvSpPr>
          <p:cNvPr id="33795" name="Rectangle 1027"/>
          <p:cNvSpPr>
            <a:spLocks noGrp="1" noChangeArrowheads="1"/>
          </p:cNvSpPr>
          <p:nvPr>
            <p:ph type="body" idx="1"/>
          </p:nvPr>
        </p:nvSpPr>
        <p:spPr>
          <a:xfrm>
            <a:off x="214313" y="1412875"/>
            <a:ext cx="8483600" cy="4924425"/>
          </a:xfrm>
        </p:spPr>
        <p:txBody>
          <a:bodyPr/>
          <a:lstStyle/>
          <a:p>
            <a:pPr eaLnBrk="1" hangingPunct="1">
              <a:lnSpc>
                <a:spcPct val="80000"/>
              </a:lnSpc>
              <a:defRPr/>
            </a:pPr>
            <a:r>
              <a:rPr lang="cs-CZ" sz="2000" b="1" dirty="0" smtClean="0"/>
              <a:t>Antimodernismus</a:t>
            </a:r>
            <a:r>
              <a:rPr lang="cs-CZ" sz="2000" dirty="0" smtClean="0"/>
              <a:t> – kritická distance vůči liberalismu i socialismu (odmítání tržního kapitalismu i politické demokracie); tato pozice vycházela ze </a:t>
            </a:r>
            <a:r>
              <a:rPr lang="cs-CZ" sz="2000" i="1" dirty="0" smtClean="0"/>
              <a:t>syndromu hříšného pádu</a:t>
            </a:r>
            <a:r>
              <a:rPr lang="cs-CZ" sz="2000" dirty="0" smtClean="0"/>
              <a:t>: ve srovnání s dobrým katolickým středověkým řádem jsou novověký proces a omyly moderny důsledky hříšného pádu, jímž začala reformace. Tento postoj bránil církvi v konstruktivní diskusi s modernou a s raným socialismem.</a:t>
            </a:r>
          </a:p>
          <a:p>
            <a:pPr eaLnBrk="1" hangingPunct="1">
              <a:lnSpc>
                <a:spcPct val="80000"/>
              </a:lnSpc>
              <a:defRPr/>
            </a:pPr>
            <a:r>
              <a:rPr lang="cs-CZ" sz="2000" b="1" dirty="0" smtClean="0"/>
              <a:t>Novoscholastika</a:t>
            </a:r>
            <a:r>
              <a:rPr lang="cs-CZ" sz="2000" dirty="0" smtClean="0"/>
              <a:t> – odvolání na klasické přirozené právo, apel na charitu a solidaritu bohatých s chudými: princip lidské důstojnosti (člověk jako tělesně – duševně – duchovní jednota) a společného dobra (produkt nikoli hospodářské soutěže nebo revolučního boje, ale solidární spolupráce).</a:t>
            </a:r>
          </a:p>
          <a:p>
            <a:pPr eaLnBrk="1" hangingPunct="1">
              <a:lnSpc>
                <a:spcPct val="80000"/>
              </a:lnSpc>
              <a:defRPr/>
            </a:pPr>
            <a:r>
              <a:rPr lang="cs-CZ" sz="2000" b="1" dirty="0" smtClean="0"/>
              <a:t>Sociální romantismus</a:t>
            </a:r>
            <a:r>
              <a:rPr lang="cs-CZ" sz="2000" dirty="0" smtClean="0"/>
              <a:t> – stavovská výstavba státu a společnosti: král a vláda, parlament složený ze zástupců lidu podle stavů (rolníci, řemesla, velkoprůmysl, obchod), překonání třídních protikladů a sociální zabezpečení na základě sociálního partnerství skupin. Problém: omezení konkurence – svobody trhu.</a:t>
            </a:r>
          </a:p>
          <a:p>
            <a:pPr eaLnBrk="1" hangingPunct="1">
              <a:lnSpc>
                <a:spcPct val="80000"/>
              </a:lnSpc>
              <a:defRPr/>
            </a:pPr>
            <a:r>
              <a:rPr lang="cs-CZ" sz="2000" b="1" dirty="0" smtClean="0"/>
              <a:t>Charitativní praxe </a:t>
            </a:r>
            <a:r>
              <a:rPr lang="cs-CZ" sz="2000" dirty="0" smtClean="0"/>
              <a:t>– rozvoj řeholních i laických společenství zaměřených na péči o nemocné, chudé a staré, na školy a výchovu, nově také na chudé dělníky.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4471988" cy="1143000"/>
          </a:xfrm>
        </p:spPr>
        <p:txBody>
          <a:bodyPr/>
          <a:lstStyle/>
          <a:p>
            <a:pPr>
              <a:defRPr/>
            </a:pPr>
            <a:r>
              <a:rPr lang="cs-CZ" sz="3600" dirty="0" smtClean="0"/>
              <a:t>Charitní iniciativy zaměřené na dělníky</a:t>
            </a:r>
            <a:endParaRPr lang="cs-CZ" sz="3600" dirty="0"/>
          </a:p>
        </p:txBody>
      </p:sp>
      <p:sp>
        <p:nvSpPr>
          <p:cNvPr id="3" name="Zástupný symbol pro obsah 2"/>
          <p:cNvSpPr>
            <a:spLocks noGrp="1"/>
          </p:cNvSpPr>
          <p:nvPr>
            <p:ph sz="half" idx="1"/>
          </p:nvPr>
        </p:nvSpPr>
        <p:spPr/>
        <p:txBody>
          <a:bodyPr/>
          <a:lstStyle/>
          <a:p>
            <a:pPr>
              <a:defRPr/>
            </a:pPr>
            <a:r>
              <a:rPr lang="cs-CZ" sz="2400" dirty="0" smtClean="0"/>
              <a:t>Německo: Adolf </a:t>
            </a:r>
            <a:r>
              <a:rPr lang="cs-CZ" sz="2400" dirty="0" err="1" smtClean="0"/>
              <a:t>Kolping</a:t>
            </a:r>
            <a:endParaRPr lang="cs-CZ" sz="2400" dirty="0" smtClean="0"/>
          </a:p>
          <a:p>
            <a:pPr lvl="1">
              <a:defRPr/>
            </a:pPr>
            <a:r>
              <a:rPr lang="cs-CZ" sz="2000" dirty="0" smtClean="0"/>
              <a:t>Katolický kněz (1813 – 1865), od roku 1850 inicioval zakládání spolků na podporu chudých tovaryšů, putujících z města do města za prací. Spolkové domy poskytovaly ubytování, práci, vzdělání a duchovní, kulturní i sportovní programy pro volný čas. </a:t>
            </a:r>
          </a:p>
          <a:p>
            <a:pPr>
              <a:defRPr/>
            </a:pPr>
            <a:r>
              <a:rPr lang="cs-CZ" sz="2400" dirty="0" smtClean="0"/>
              <a:t>Itálie: Jan </a:t>
            </a:r>
            <a:r>
              <a:rPr lang="cs-CZ" sz="2400" dirty="0" err="1" smtClean="0"/>
              <a:t>Bosco</a:t>
            </a:r>
            <a:r>
              <a:rPr lang="cs-CZ" sz="2000" dirty="0" smtClean="0"/>
              <a:t> (1815 – 1888)</a:t>
            </a:r>
            <a:endParaRPr lang="cs-CZ" sz="2400" dirty="0" smtClean="0"/>
          </a:p>
        </p:txBody>
      </p:sp>
      <p:sp>
        <p:nvSpPr>
          <p:cNvPr id="12292" name="Zástupný symbol pro datum 3"/>
          <p:cNvSpPr>
            <a:spLocks noGrp="1"/>
          </p:cNvSpPr>
          <p:nvPr>
            <p:ph type="dt" sz="quarter" idx="10"/>
          </p:nvPr>
        </p:nvSpPr>
        <p:spPr>
          <a:noFill/>
        </p:spPr>
        <p:txBody>
          <a:bodyPr/>
          <a:lstStyle/>
          <a:p>
            <a:r>
              <a:rPr lang="cs-CZ" smtClean="0"/>
              <a:t>2</a:t>
            </a:r>
          </a:p>
        </p:txBody>
      </p:sp>
      <p:sp>
        <p:nvSpPr>
          <p:cNvPr id="12293" name="Zástupný symbol pro zápatí 4"/>
          <p:cNvSpPr>
            <a:spLocks noGrp="1"/>
          </p:cNvSpPr>
          <p:nvPr>
            <p:ph type="ftr" sz="quarter" idx="11"/>
          </p:nvPr>
        </p:nvSpPr>
        <p:spPr>
          <a:noFill/>
        </p:spPr>
        <p:txBody>
          <a:bodyPr/>
          <a:lstStyle/>
          <a:p>
            <a:r>
              <a:rPr lang="cs-CZ" smtClean="0"/>
              <a:t>Křesťanská sociální etika. M. Martinek  2021</a:t>
            </a:r>
          </a:p>
        </p:txBody>
      </p:sp>
      <p:sp>
        <p:nvSpPr>
          <p:cNvPr id="12294" name="Zástupný symbol pro číslo snímku 5"/>
          <p:cNvSpPr>
            <a:spLocks noGrp="1"/>
          </p:cNvSpPr>
          <p:nvPr>
            <p:ph type="sldNum" sz="quarter" idx="12"/>
          </p:nvPr>
        </p:nvSpPr>
        <p:spPr>
          <a:noFill/>
        </p:spPr>
        <p:txBody>
          <a:bodyPr/>
          <a:lstStyle/>
          <a:p>
            <a:fld id="{5BA0F9D2-78C1-44D1-9A03-A64479A0BF96}" type="slidenum">
              <a:rPr lang="cs-CZ" smtClean="0"/>
              <a:pPr/>
              <a:t>7</a:t>
            </a:fld>
            <a:endParaRPr lang="cs-CZ" smtClean="0"/>
          </a:p>
        </p:txBody>
      </p:sp>
      <p:pic>
        <p:nvPicPr>
          <p:cNvPr id="12295" name="Picture 2"/>
          <p:cNvPicPr>
            <a:picLocks noGrp="1" noChangeAspect="1" noChangeArrowheads="1"/>
          </p:cNvPicPr>
          <p:nvPr>
            <p:ph sz="half" idx="2"/>
          </p:nvPr>
        </p:nvPicPr>
        <p:blipFill>
          <a:blip r:embed="rId2" cstate="print"/>
          <a:srcRect/>
          <a:stretch>
            <a:fillRect/>
          </a:stretch>
        </p:blipFill>
        <p:spPr>
          <a:xfrm>
            <a:off x="5000625" y="428625"/>
            <a:ext cx="4143375" cy="5864225"/>
          </a:xfrm>
          <a:noFill/>
          <a:ln>
            <a:solidFill>
              <a:schemeClr val="accent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16D9CC7E-EBEE-4367-BAC2-CB92C6D23562}" type="slidenum">
              <a:rPr lang="cs-CZ" smtClean="0"/>
              <a:pPr>
                <a:defRPr/>
              </a:pPr>
              <a:t>8</a:t>
            </a:fld>
            <a:endParaRPr lang="cs-CZ"/>
          </a:p>
        </p:txBody>
      </p:sp>
      <p:pic>
        <p:nvPicPr>
          <p:cNvPr id="2052" name="Picture 4"/>
          <p:cNvPicPr>
            <a:picLocks noChangeAspect="1" noChangeArrowheads="1"/>
          </p:cNvPicPr>
          <p:nvPr/>
        </p:nvPicPr>
        <p:blipFill>
          <a:blip r:embed="rId2" cstate="print"/>
          <a:srcRect/>
          <a:stretch>
            <a:fillRect/>
          </a:stretch>
        </p:blipFill>
        <p:spPr bwMode="auto">
          <a:xfrm>
            <a:off x="0" y="1340768"/>
            <a:ext cx="3203848" cy="4797296"/>
          </a:xfrm>
          <a:prstGeom prst="rect">
            <a:avLst/>
          </a:prstGeom>
          <a:noFill/>
          <a:ln w="9525">
            <a:solidFill>
              <a:schemeClr val="accent1">
                <a:lumMod val="20000"/>
                <a:lumOff val="80000"/>
              </a:schemeClr>
            </a:solid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980092" y="0"/>
            <a:ext cx="3231868" cy="1916832"/>
          </a:xfrm>
          <a:prstGeom prst="rect">
            <a:avLst/>
          </a:prstGeom>
          <a:noFill/>
          <a:ln w="9525">
            <a:solidFill>
              <a:schemeClr val="accent1">
                <a:lumMod val="20000"/>
                <a:lumOff val="80000"/>
              </a:schemeClr>
            </a:solidFill>
            <a:miter lim="800000"/>
            <a:headEnd/>
            <a:tailEnd/>
          </a:ln>
        </p:spPr>
      </p:pic>
      <p:pic>
        <p:nvPicPr>
          <p:cNvPr id="2053" name="Picture 5"/>
          <p:cNvPicPr>
            <a:picLocks noChangeAspect="1" noChangeArrowheads="1"/>
          </p:cNvPicPr>
          <p:nvPr/>
        </p:nvPicPr>
        <p:blipFill>
          <a:blip r:embed="rId4" cstate="print"/>
          <a:srcRect b="24880"/>
          <a:stretch>
            <a:fillRect/>
          </a:stretch>
        </p:blipFill>
        <p:spPr bwMode="auto">
          <a:xfrm>
            <a:off x="4572001" y="0"/>
            <a:ext cx="4572000" cy="6151302"/>
          </a:xfrm>
          <a:prstGeom prst="rect">
            <a:avLst/>
          </a:prstGeom>
          <a:noFill/>
          <a:ln w="9525">
            <a:solidFill>
              <a:schemeClr val="accent1">
                <a:lumMod val="20000"/>
                <a:lumOff val="80000"/>
              </a:schemeClr>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a:xfrm>
            <a:off x="457200" y="277813"/>
            <a:ext cx="8075240" cy="846931"/>
          </a:xfrm>
        </p:spPr>
        <p:txBody>
          <a:bodyPr/>
          <a:lstStyle/>
          <a:p>
            <a:r>
              <a:rPr lang="cs-CZ" sz="3200" dirty="0" smtClean="0">
                <a:effectLst/>
              </a:rPr>
              <a:t>Počátky katolického sociálního myšlení:</a:t>
            </a:r>
            <a:br>
              <a:rPr lang="cs-CZ" sz="3200" dirty="0" smtClean="0">
                <a:effectLst/>
              </a:rPr>
            </a:br>
            <a:r>
              <a:rPr lang="cs-CZ" sz="3200" dirty="0" err="1" smtClean="0">
                <a:effectLst/>
              </a:rPr>
              <a:t>Luigi</a:t>
            </a:r>
            <a:r>
              <a:rPr lang="cs-CZ" sz="3200" dirty="0" smtClean="0">
                <a:effectLst/>
              </a:rPr>
              <a:t> </a:t>
            </a:r>
            <a:r>
              <a:rPr lang="cs-CZ" sz="3200" dirty="0" err="1" smtClean="0">
                <a:effectLst/>
              </a:rPr>
              <a:t>Taparelli</a:t>
            </a:r>
            <a:r>
              <a:rPr lang="cs-CZ" sz="3200" dirty="0" smtClean="0">
                <a:effectLst/>
              </a:rPr>
              <a:t>, SJ  (1793 – 1862) </a:t>
            </a:r>
            <a:endParaRPr lang="cs-CZ" sz="3200" dirty="0">
              <a:effectLst/>
            </a:endParaRPr>
          </a:p>
        </p:txBody>
      </p:sp>
      <p:sp>
        <p:nvSpPr>
          <p:cNvPr id="9" name="Zástupný symbol pro obsah 8"/>
          <p:cNvSpPr>
            <a:spLocks noGrp="1"/>
          </p:cNvSpPr>
          <p:nvPr>
            <p:ph idx="1"/>
          </p:nvPr>
        </p:nvSpPr>
        <p:spPr>
          <a:xfrm>
            <a:off x="251520" y="1268760"/>
            <a:ext cx="5328592" cy="5184576"/>
          </a:xfrm>
        </p:spPr>
        <p:txBody>
          <a:bodyPr/>
          <a:lstStyle/>
          <a:p>
            <a:r>
              <a:rPr lang="cs-CZ" sz="2000" dirty="0" smtClean="0"/>
              <a:t>Profesor na papežské univerzitě </a:t>
            </a:r>
            <a:r>
              <a:rPr lang="cs-CZ" sz="2000" dirty="0" err="1" smtClean="0"/>
              <a:t>Gregoriana</a:t>
            </a:r>
            <a:r>
              <a:rPr lang="cs-CZ" sz="2000" dirty="0" smtClean="0"/>
              <a:t>, učil pozdějšího papeže Lva XIII.</a:t>
            </a:r>
          </a:p>
          <a:p>
            <a:r>
              <a:rPr lang="cs-CZ" sz="2000" b="1" dirty="0" smtClean="0"/>
              <a:t>Spravedlnost </a:t>
            </a:r>
            <a:r>
              <a:rPr lang="cs-CZ" sz="2000" dirty="0" smtClean="0"/>
              <a:t>není jen kategorie morálního hodnocení individuálního chování, ale i kvalifikace společenských struktur. Nejen jednotlivec, i společnost může být spravedlivá či nespravedlivá.</a:t>
            </a:r>
          </a:p>
          <a:p>
            <a:r>
              <a:rPr lang="cs-CZ" sz="2000" dirty="0" smtClean="0"/>
              <a:t>Vytvořil nový pojem: </a:t>
            </a:r>
            <a:r>
              <a:rPr lang="cs-CZ" sz="2000" b="1" dirty="0" smtClean="0"/>
              <a:t>SOCIÁLNÍ SPRAVEDLNOST </a:t>
            </a:r>
            <a:r>
              <a:rPr lang="cs-CZ" sz="2000" dirty="0" smtClean="0"/>
              <a:t>(40. léta 19. stol.)</a:t>
            </a:r>
          </a:p>
          <a:p>
            <a:r>
              <a:rPr lang="cs-CZ" sz="2000" dirty="0" smtClean="0"/>
              <a:t>„Společensko-politický vůdčí princip, který fakticky musí všechny lidi zrovnoprávňovat, pokud se týká práv lidstva všeobecně, právě tak jako Stvořitel obdařil každého člověka stejnou lidskou přirozeností.“</a:t>
            </a:r>
            <a:endParaRPr lang="cs-CZ" sz="2000" dirty="0"/>
          </a:p>
        </p:txBody>
      </p:sp>
      <p:sp>
        <p:nvSpPr>
          <p:cNvPr id="5" name="Zástupný symbol pro datum 4"/>
          <p:cNvSpPr>
            <a:spLocks noGrp="1"/>
          </p:cNvSpPr>
          <p:nvPr>
            <p:ph type="dt" sz="half" idx="10"/>
          </p:nvPr>
        </p:nvSpPr>
        <p:spPr/>
        <p:txBody>
          <a:bodyPr/>
          <a:lstStyle/>
          <a:p>
            <a:pPr>
              <a:defRPr/>
            </a:pPr>
            <a:r>
              <a:rPr lang="cs-CZ" smtClean="0"/>
              <a:t>2</a:t>
            </a:r>
            <a:endParaRPr lang="cs-CZ"/>
          </a:p>
        </p:txBody>
      </p:sp>
      <p:sp>
        <p:nvSpPr>
          <p:cNvPr id="6" name="Zástupný symbol pro zápatí 5"/>
          <p:cNvSpPr>
            <a:spLocks noGrp="1"/>
          </p:cNvSpPr>
          <p:nvPr>
            <p:ph type="ftr" sz="quarter" idx="11"/>
          </p:nvPr>
        </p:nvSpPr>
        <p:spPr/>
        <p:txBody>
          <a:bodyPr/>
          <a:lstStyle/>
          <a:p>
            <a:pPr>
              <a:defRPr/>
            </a:pPr>
            <a:r>
              <a:rPr lang="cs-CZ" smtClean="0"/>
              <a:t>Křesťanská sociální etika. M. Martinek  2021</a:t>
            </a:r>
            <a:endParaRPr lang="cs-CZ"/>
          </a:p>
        </p:txBody>
      </p:sp>
      <p:sp>
        <p:nvSpPr>
          <p:cNvPr id="7" name="Zástupný symbol pro číslo snímku 6"/>
          <p:cNvSpPr>
            <a:spLocks noGrp="1"/>
          </p:cNvSpPr>
          <p:nvPr>
            <p:ph type="sldNum" sz="quarter" idx="12"/>
          </p:nvPr>
        </p:nvSpPr>
        <p:spPr/>
        <p:txBody>
          <a:bodyPr/>
          <a:lstStyle/>
          <a:p>
            <a:pPr>
              <a:defRPr/>
            </a:pPr>
            <a:fld id="{16D9CC7E-EBEE-4367-BAC2-CB92C6D23562}" type="slidenum">
              <a:rPr lang="cs-CZ" smtClean="0"/>
              <a:pPr>
                <a:defRPr/>
              </a:pPr>
              <a:t>9</a:t>
            </a:fld>
            <a:endParaRPr lang="cs-CZ"/>
          </a:p>
        </p:txBody>
      </p:sp>
      <p:pic>
        <p:nvPicPr>
          <p:cNvPr id="3074" name="Picture 2"/>
          <p:cNvPicPr>
            <a:picLocks noChangeAspect="1" noChangeArrowheads="1"/>
          </p:cNvPicPr>
          <p:nvPr/>
        </p:nvPicPr>
        <p:blipFill>
          <a:blip r:embed="rId2" cstate="print"/>
          <a:srcRect/>
          <a:stretch>
            <a:fillRect/>
          </a:stretch>
        </p:blipFill>
        <p:spPr bwMode="auto">
          <a:xfrm>
            <a:off x="5472519" y="1556792"/>
            <a:ext cx="3671481" cy="3960440"/>
          </a:xfrm>
          <a:prstGeom prst="rect">
            <a:avLst/>
          </a:prstGeom>
          <a:noFill/>
          <a:ln w="9525">
            <a:solidFill>
              <a:schemeClr val="accent1">
                <a:lumMod val="60000"/>
                <a:lumOff val="40000"/>
              </a:schemeClr>
            </a:solidFill>
            <a:miter lim="800000"/>
            <a:headEnd/>
            <a:tailEnd/>
          </a:ln>
        </p:spPr>
      </p:pic>
    </p:spTree>
  </p:cSld>
  <p:clrMapOvr>
    <a:masterClrMapping/>
  </p:clrMapOvr>
</p:sld>
</file>

<file path=ppt/theme/theme1.xml><?xml version="1.0" encoding="utf-8"?>
<a:theme xmlns:a="http://schemas.openxmlformats.org/drawingml/2006/main" name="Balance">
  <a:themeElements>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fontScheme name="Balance">
      <a:majorFont>
        <a:latin typeface="Arial"/>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65000"/>
          <a:buFont typeface="Wingdings" pitchFamily="2" charset="2"/>
          <a:buChar char="n"/>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65000"/>
          <a:buFont typeface="Wingdings" pitchFamily="2" charset="2"/>
          <a:buChar char="n"/>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2066</TotalTime>
  <Words>3595</Words>
  <Application>Microsoft Office PowerPoint</Application>
  <PresentationFormat>Předvádění na obrazovce (4:3)</PresentationFormat>
  <Paragraphs>403</Paragraphs>
  <Slides>44</Slides>
  <Notes>2</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Balance</vt:lpstr>
      <vt:lpstr>Křesťanská sociální etika</vt:lpstr>
      <vt:lpstr>2. Vývoj katolického sociálního myšlení </vt:lpstr>
      <vt:lpstr>Sociální otázka – 19. stol.</vt:lpstr>
      <vt:lpstr>Marxismus</vt:lpstr>
      <vt:lpstr>John Stuart Mill (1806-1873)</vt:lpstr>
      <vt:lpstr>Východiska pro postoj církve k dělnické otázce</vt:lpstr>
      <vt:lpstr>Charitní iniciativy zaměřené na dělníky</vt:lpstr>
      <vt:lpstr>Snímek 8</vt:lpstr>
      <vt:lpstr>Počátky katolického sociálního myšlení: Luigi Taparelli, SJ  (1793 – 1862) </vt:lpstr>
      <vt:lpstr>Robert Lamennais (1782 – 1854)</vt:lpstr>
      <vt:lpstr>Wilhelm von Ketteler (1811-1877)</vt:lpstr>
      <vt:lpstr>Karl von Vogelsang (1818 – 1891)</vt:lpstr>
      <vt:lpstr>Borské teze</vt:lpstr>
      <vt:lpstr>Borské teze</vt:lpstr>
      <vt:lpstr>Borské teze</vt:lpstr>
      <vt:lpstr>Lev XIII. - Rerum novarum (1891)</vt:lpstr>
      <vt:lpstr>Sociální dokumenty katolické církve</vt:lpstr>
      <vt:lpstr>Návrh „třetí cesty“</vt:lpstr>
      <vt:lpstr>Protiválečné dokumenty Pia XI.</vt:lpstr>
      <vt:lpstr>Vliv prvních sociálních encyklik</vt:lpstr>
      <vt:lpstr>Jan XXIII.: otevření církve světu</vt:lpstr>
      <vt:lpstr>Pacem in terris (1963)</vt:lpstr>
      <vt:lpstr>2. vatikánský koncil</vt:lpstr>
      <vt:lpstr>Pavel VI. (1963 – 1978)</vt:lpstr>
      <vt:lpstr>Sociální dokumenty Pavla VI.</vt:lpstr>
      <vt:lpstr>Jan Pavel II. (1978 – 2005)</vt:lpstr>
      <vt:lpstr>Laborem exercens</vt:lpstr>
      <vt:lpstr>Solicitudo rei socialis</vt:lpstr>
      <vt:lpstr>Centesimus annus</vt:lpstr>
      <vt:lpstr>Benedikt XVI. </vt:lpstr>
      <vt:lpstr>Deus caritas est</vt:lpstr>
      <vt:lpstr>Dva rozměry diakonie (DCE 29)</vt:lpstr>
      <vt:lpstr>Caritas in veritate</vt:lpstr>
      <vt:lpstr>Papež František</vt:lpstr>
      <vt:lpstr>Laudato si (2015)</vt:lpstr>
      <vt:lpstr>Fratelli tutti (4. 10. 2020)</vt:lpstr>
      <vt:lpstr>Snímek 37</vt:lpstr>
      <vt:lpstr>Sociální pastýřské listy</vt:lpstr>
      <vt:lpstr>Pokoj a dobro</vt:lpstr>
      <vt:lpstr>Obsah listu</vt:lpstr>
      <vt:lpstr>Iustitia et Pax</vt:lpstr>
      <vt:lpstr>Pracovní skupina pro sociální otázky (ČBK)</vt:lpstr>
      <vt:lpstr>Závěr</vt:lpstr>
      <vt:lpstr>Klíčová slova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Martinek</dc:creator>
  <cp:lastModifiedBy>martinek</cp:lastModifiedBy>
  <cp:revision>160</cp:revision>
  <dcterms:created xsi:type="dcterms:W3CDTF">1601-01-01T00:00:00Z</dcterms:created>
  <dcterms:modified xsi:type="dcterms:W3CDTF">2021-10-19T14:55:38Z</dcterms:modified>
</cp:coreProperties>
</file>