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6"/>
  </p:notesMasterIdLst>
  <p:sldIdLst>
    <p:sldId id="257" r:id="rId2"/>
    <p:sldId id="274" r:id="rId3"/>
    <p:sldId id="327" r:id="rId4"/>
    <p:sldId id="326" r:id="rId5"/>
    <p:sldId id="324" r:id="rId6"/>
    <p:sldId id="318" r:id="rId7"/>
    <p:sldId id="319" r:id="rId8"/>
    <p:sldId id="322" r:id="rId9"/>
    <p:sldId id="311" r:id="rId10"/>
    <p:sldId id="313" r:id="rId11"/>
    <p:sldId id="314" r:id="rId12"/>
    <p:sldId id="315" r:id="rId13"/>
    <p:sldId id="325" r:id="rId14"/>
    <p:sldId id="306" r:id="rId15"/>
    <p:sldId id="307" r:id="rId16"/>
    <p:sldId id="303" r:id="rId17"/>
    <p:sldId id="304" r:id="rId18"/>
    <p:sldId id="305" r:id="rId19"/>
    <p:sldId id="308" r:id="rId20"/>
    <p:sldId id="309" r:id="rId21"/>
    <p:sldId id="278" r:id="rId22"/>
    <p:sldId id="281" r:id="rId23"/>
    <p:sldId id="267" r:id="rId24"/>
    <p:sldId id="268" r:id="rId25"/>
    <p:sldId id="259" r:id="rId26"/>
    <p:sldId id="269" r:id="rId27"/>
    <p:sldId id="270" r:id="rId28"/>
    <p:sldId id="275" r:id="rId29"/>
    <p:sldId id="261" r:id="rId30"/>
    <p:sldId id="262" r:id="rId31"/>
    <p:sldId id="263" r:id="rId32"/>
    <p:sldId id="272" r:id="rId33"/>
    <p:sldId id="271" r:id="rId34"/>
    <p:sldId id="292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0" autoAdjust="0"/>
    <p:restoredTop sz="94660"/>
  </p:normalViewPr>
  <p:slideViewPr>
    <p:cSldViewPr>
      <p:cViewPr varScale="1">
        <p:scale>
          <a:sx n="62" d="100"/>
          <a:sy n="62" d="100"/>
        </p:scale>
        <p:origin x="5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5A0DE5A-3DDD-4688-80AF-A414ACD57E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847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847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B7DF8-7D0A-4A90-B4BC-826424ACD2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80ED8-407C-4338-BF11-9EECFBC946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31026-C8BA-454F-8B5B-0404D6E038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0739B-BD82-44C3-9A68-1A5A8DA178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031B5-1BA0-491F-9A45-BB764BC614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2FDD7-FAA8-4E76-B489-D113E9D8C5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E2BDB-1F49-47B4-870D-2828C3A590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917C9-946E-47D5-A417-D811C5A249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5D3F6-80B2-4A92-B7E0-58D0B58214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9EC65-BC38-4D5A-A636-B7506489F3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D5E86-6D26-46C9-8B44-E1E0037ED5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762FE-E3A2-4824-B3A8-CD368B8421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741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1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1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1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1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1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1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1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1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2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2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2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2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2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2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2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2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2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2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3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3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3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3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3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3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3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3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3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3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4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4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4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4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4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744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744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744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1744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  <p:sp>
        <p:nvSpPr>
          <p:cNvPr id="1744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B8516F-32B2-49E2-9BC8-333EBC1FBF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Křesťanská sociální etika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/>
              <a:t>Jabok</a:t>
            </a:r>
            <a:r>
              <a:rPr lang="cs-CZ" dirty="0"/>
              <a:t> 2021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3163" cy="6021288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031B5-1BA0-491F-9A45-BB764BC61417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Projev prezidenta Václava Havla v americkém kongresu 21. 2. 1990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30725"/>
          </a:xfrm>
        </p:spPr>
        <p:txBody>
          <a:bodyPr/>
          <a:lstStyle/>
          <a:p>
            <a:r>
              <a:rPr lang="cs-CZ" sz="2400" dirty="0">
                <a:effectLst/>
              </a:rPr>
              <a:t>Zájmy osobní, sobecké, státní, národní, skupinové i - chcete-li - firemní stále ještě povážlivě převládají nad zájmy vskutku obecnými a globálními. Stále jsme ještě </a:t>
            </a:r>
            <a:r>
              <a:rPr lang="cs-CZ" sz="2400" dirty="0" err="1">
                <a:effectLst/>
              </a:rPr>
              <a:t>poplatni</a:t>
            </a:r>
            <a:r>
              <a:rPr lang="cs-CZ" sz="2400" dirty="0">
                <a:effectLst/>
              </a:rPr>
              <a:t> zhoubnému a veskrze pyšnému dojmu, že člověk je vrcholem stvoření a nikoli jen jeho součástí a že tudíž smí cokoli. </a:t>
            </a:r>
          </a:p>
          <a:p>
            <a:r>
              <a:rPr lang="cs-CZ" sz="2400" b="1" dirty="0">
                <a:effectLst/>
              </a:rPr>
              <a:t>Stále ještě mnoho lidí říká, že jim nejde o sebe, ale o věc, ale přitom jim jde prokazatelně o sebe a nikoli o věc</a:t>
            </a:r>
            <a:r>
              <a:rPr lang="cs-CZ" sz="2400" dirty="0">
                <a:effectLst/>
              </a:rPr>
              <a:t>. Stále ještě ničíme planetu, která nám byla svěřena, i její okolí. Stále ještě zavíráme oči před rostoucími sociálními, civilizačními i etnicko-kulturními konflikty dnešního světa.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031B5-1BA0-491F-9A45-BB764BC61417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8229"/>
          </a:xfrm>
        </p:spPr>
        <p:txBody>
          <a:bodyPr/>
          <a:lstStyle/>
          <a:p>
            <a:r>
              <a:rPr lang="cs-CZ" sz="2400" dirty="0">
                <a:effectLst/>
              </a:rPr>
              <a:t>Jinými slovy</a:t>
            </a:r>
            <a:r>
              <a:rPr lang="cs-CZ" sz="2400" b="1" dirty="0">
                <a:effectLst/>
              </a:rPr>
              <a:t>: stále ještě neumíme postavit morálku nad politiku, vědu a ekonomiku.</a:t>
            </a:r>
            <a:r>
              <a:rPr lang="cs-CZ" sz="2400" dirty="0">
                <a:effectLst/>
              </a:rPr>
              <a:t> Stále ještě nejsme schopni pochopit, že jedinou skutečnou páteří všeho našeho konání - má-li být mravné - je odpovědnost. </a:t>
            </a:r>
          </a:p>
          <a:p>
            <a:endParaRPr lang="cs-CZ" sz="2400" dirty="0">
              <a:effectLst/>
            </a:endParaRPr>
          </a:p>
          <a:p>
            <a:r>
              <a:rPr lang="cs-CZ" sz="2400" dirty="0">
                <a:effectLst/>
              </a:rPr>
              <a:t>Odpovědnost k něčemu vyššímu, než je má rodina, má země, můj podnik, můj prospěch. </a:t>
            </a:r>
            <a:r>
              <a:rPr lang="cs-CZ" sz="2400" b="1" dirty="0">
                <a:effectLst/>
              </a:rPr>
              <a:t>Odpovědnost k řádu bytí, do něhož se všechno naše konání nesmazatelně zapisuje a kde se teprve a jen spravedlivě zhodnocuje.</a:t>
            </a:r>
            <a:r>
              <a:rPr lang="cs-CZ" sz="2400" dirty="0">
                <a:effectLst/>
              </a:rPr>
              <a:t> </a:t>
            </a:r>
          </a:p>
          <a:p>
            <a:endParaRPr lang="cs-CZ" sz="2400" dirty="0">
              <a:effectLst/>
            </a:endParaRPr>
          </a:p>
          <a:p>
            <a:r>
              <a:rPr lang="cs-CZ" sz="2400" dirty="0">
                <a:effectLst/>
              </a:rPr>
              <a:t>Tlumočníkem mezi námi a touto vyšší autoritou je to, co se tradičně nazývá lidské </a:t>
            </a:r>
            <a:r>
              <a:rPr lang="cs-CZ" sz="2400" b="1" dirty="0">
                <a:effectLst/>
              </a:rPr>
              <a:t>svědomí</a:t>
            </a:r>
            <a:r>
              <a:rPr lang="cs-CZ" sz="2400" dirty="0">
                <a:effectLst/>
              </a:rPr>
              <a:t>. </a:t>
            </a:r>
          </a:p>
          <a:p>
            <a:pPr>
              <a:buNone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031B5-1BA0-491F-9A45-BB764BC61417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708921"/>
            <a:ext cx="8856984" cy="1584176"/>
          </a:xfrm>
        </p:spPr>
        <p:txBody>
          <a:bodyPr/>
          <a:lstStyle/>
          <a:p>
            <a:r>
              <a:rPr lang="cs-CZ" sz="2800" b="1" dirty="0"/>
              <a:t>I pokud bylo počínání v kauze v souladu s právem, nebylo určitě v souladu s etickými principy, řekl předseda KDU-ČSL Marek Výborný. 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031B5-1BA0-491F-9A45-BB764BC61417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pic>
        <p:nvPicPr>
          <p:cNvPr id="1026" name="Picture 2" descr="Výsledek obrázku pro babi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26182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Výsledek obrázku pro marek výborn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273652"/>
            <a:ext cx="4644008" cy="25843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Krize institucí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90157"/>
          </a:xfrm>
        </p:spPr>
        <p:txBody>
          <a:bodyPr/>
          <a:lstStyle/>
          <a:p>
            <a:r>
              <a:rPr lang="cs-CZ" sz="2000" dirty="0"/>
              <a:t>Krize (= přechodné stádium mezi dvěma fázemi; přeměna, jež spěje k rozhodnutí, rozhodující obrat, průlom, moment zřetelné nerovnováhy):</a:t>
            </a:r>
          </a:p>
          <a:p>
            <a:pPr lvl="1"/>
            <a:r>
              <a:rPr lang="cs-CZ" sz="1800" dirty="0"/>
              <a:t>Demokracie - redukována na vhození lístku do volební urny, přičemž o stranických preferencích rozhodují spíše mediální kampaně než svobodná a argumentačně podložená úvaha voličů</a:t>
            </a:r>
          </a:p>
          <a:p>
            <a:pPr lvl="1"/>
            <a:r>
              <a:rPr lang="cs-CZ" sz="1800" dirty="0"/>
              <a:t>Právního systému - rozhodující je dodržení pozitivní právní normy, ale porušování etických zásad, často do očí bijící, je soudy považováno za legitimní</a:t>
            </a:r>
          </a:p>
          <a:p>
            <a:pPr lvl="1"/>
            <a:r>
              <a:rPr lang="cs-CZ" sz="1800" dirty="0"/>
              <a:t>Ekonomického systému - nepřináší výsledky odpovídající „neomylným“ matematickým modelům, neboť daleko více, než se předpokládalo, podléhá nahodilým rozhodnutím různě motivovaných jednotlivců</a:t>
            </a:r>
          </a:p>
          <a:p>
            <a:r>
              <a:rPr lang="cs-CZ" sz="2000" dirty="0"/>
              <a:t>Krize institucí, jejichž fungování je často v rozporu s přirozeným etickým cítěním, což mohou jednotlivci chápat jako ospravedlnění svého neetického jednání.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Křesťanská sociální etika. M. Martinek  2021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031B5-1BA0-491F-9A45-BB764BC61417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r>
              <a:rPr lang="cs-CZ" dirty="0"/>
              <a:t>Politická filozofie, sociální 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934173"/>
          </a:xfrm>
        </p:spPr>
        <p:txBody>
          <a:bodyPr/>
          <a:lstStyle/>
          <a:p>
            <a:r>
              <a:rPr lang="cs-CZ" sz="2000" dirty="0"/>
              <a:t>Obor založený Platonem (Ústava) a Aristotelem (Politika, Etika </a:t>
            </a:r>
            <a:r>
              <a:rPr lang="cs-CZ" sz="2000" dirty="0" err="1"/>
              <a:t>Nikomachova</a:t>
            </a:r>
            <a:r>
              <a:rPr lang="cs-CZ" sz="2000" dirty="0"/>
              <a:t>), který zkoumá politiku z hlediska hodnot. </a:t>
            </a:r>
          </a:p>
          <a:p>
            <a:r>
              <a:rPr lang="cs-CZ" sz="2000" dirty="0"/>
              <a:t>Její součástí je aplikovaná etika – sociální etika:</a:t>
            </a:r>
          </a:p>
          <a:p>
            <a:pPr lvl="1"/>
            <a:r>
              <a:rPr lang="cs-CZ" sz="1800" dirty="0"/>
              <a:t>Politická etika</a:t>
            </a:r>
          </a:p>
          <a:p>
            <a:pPr lvl="1"/>
            <a:r>
              <a:rPr lang="cs-CZ" sz="1800" dirty="0"/>
              <a:t>Etika hospodářství</a:t>
            </a:r>
          </a:p>
          <a:p>
            <a:pPr lvl="1"/>
            <a:r>
              <a:rPr lang="cs-CZ" sz="1800" dirty="0"/>
              <a:t>Etika práva</a:t>
            </a:r>
          </a:p>
          <a:p>
            <a:pPr lvl="1"/>
            <a:r>
              <a:rPr lang="cs-CZ" sz="1800" dirty="0"/>
              <a:t>Etika války</a:t>
            </a:r>
          </a:p>
          <a:p>
            <a:pPr lvl="1"/>
            <a:r>
              <a:rPr lang="cs-CZ" sz="1800" dirty="0"/>
              <a:t>Environmentální etika</a:t>
            </a:r>
          </a:p>
          <a:p>
            <a:r>
              <a:rPr lang="cs-CZ" sz="2000" dirty="0"/>
              <a:t>Předmětem jejich zkoumání je jednání formalizovaných sociálních celků, tedy institucí všeho druhu a všech velikostí; na rozdíl od etiky individuální, která zkoumá jednání lidského jedince.</a:t>
            </a:r>
          </a:p>
          <a:p>
            <a:r>
              <a:rPr lang="cs-CZ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Sociální etika na základě etických kritérií posuzuje vztahy, struktury, systémy pravidel, zákony, řády atd. z hlediska jejich spravedlnosti a podává návrhy na jejich zlepšení. Základní otázka sociální etiky zní: jsou institucionální útvary v dané společnosti spravedlivé?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031B5-1BA0-491F-9A45-BB764BC61417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556792"/>
            <a:ext cx="1763688" cy="23515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63272" cy="918939"/>
          </a:xfrm>
        </p:spPr>
        <p:txBody>
          <a:bodyPr/>
          <a:lstStyle/>
          <a:p>
            <a:r>
              <a:rPr lang="cs-CZ" sz="2400" b="1" dirty="0" err="1"/>
              <a:t>Niccolò</a:t>
            </a:r>
            <a:r>
              <a:rPr lang="cs-CZ" sz="2400" b="1" dirty="0"/>
              <a:t> Machiavelli</a:t>
            </a:r>
            <a:r>
              <a:rPr lang="cs-CZ" sz="2400" dirty="0"/>
              <a:t> (1469 – 1527, Florencie), italský politik, diplomat, spisovatel, historik a vojenský teoretik.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4536504" cy="4790157"/>
          </a:xfrm>
        </p:spPr>
        <p:txBody>
          <a:bodyPr/>
          <a:lstStyle/>
          <a:p>
            <a:r>
              <a:rPr lang="cs-CZ" sz="1800" dirty="0"/>
              <a:t>Podle Machiavelliho je politika umění, jak zacházet s mocí, aby se dosáhlo úspěchu. Moc ve skutečnosti nemá žádné teologické ani etické zdůvodnění.</a:t>
            </a:r>
          </a:p>
          <a:p>
            <a:r>
              <a:rPr lang="cs-CZ" sz="1800" b="1" dirty="0"/>
              <a:t>Aby vládnoucí zvítězili, musí být bezohlední</a:t>
            </a:r>
            <a:r>
              <a:rPr lang="cs-CZ" sz="1800" dirty="0"/>
              <a:t>. Politická věda se má tedy zabývat tím, co je, a nikoli tím, co by mělo být. To </a:t>
            </a:r>
            <a:r>
              <a:rPr lang="cs-CZ" sz="1800" b="1" dirty="0"/>
              <a:t>je nová politická filozofie, zcela oddělující politiku od etiky</a:t>
            </a:r>
            <a:r>
              <a:rPr lang="cs-CZ" sz="1800" dirty="0"/>
              <a:t>. </a:t>
            </a:r>
          </a:p>
          <a:p>
            <a:r>
              <a:rPr lang="cs-CZ" sz="1800" dirty="0"/>
              <a:t>I když se časy mění, lidé zůstávají v podstatě stejní. Nepřijímá tedy myšlenku o zdokonalování lidstva a člověka. Od lidí se podle Machiavelliho dá očekávat spíš zlo; k dobrému musí být vedeni nebo i donucováni.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031B5-1BA0-491F-9A45-BB764BC61417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350" y="1124744"/>
            <a:ext cx="4230650" cy="51125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67944" y="277813"/>
            <a:ext cx="4618856" cy="774923"/>
          </a:xfrm>
        </p:spPr>
        <p:txBody>
          <a:bodyPr/>
          <a:lstStyle/>
          <a:p>
            <a:r>
              <a:rPr lang="cs-CZ" b="1" dirty="0"/>
              <a:t>Vladař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95936" y="1124744"/>
            <a:ext cx="4968552" cy="5006181"/>
          </a:xfrm>
        </p:spPr>
        <p:txBody>
          <a:bodyPr/>
          <a:lstStyle/>
          <a:p>
            <a:r>
              <a:rPr lang="cs-CZ" sz="1800" dirty="0"/>
              <a:t>Tento útlý spis (26 krátkých kapitol), věnovaný Lorenzovi </a:t>
            </a:r>
            <a:r>
              <a:rPr lang="cs-CZ" sz="1800" dirty="0" err="1"/>
              <a:t>Medicejskému</a:t>
            </a:r>
            <a:r>
              <a:rPr lang="cs-CZ" sz="1800" dirty="0"/>
              <a:t>, vyšel poprvé v roce 1532 (až po smrti Machiavelliho). Papež v roce 1532 povolil vydat Machiavelliho spisy, ale o dvacet let později se Vladař ocitl na seznamu zakázaných děl. Jezuité i protestanti psali proti Machiavellimu a snažili se vyvrátit jeho politickou filozofii v základě. </a:t>
            </a:r>
          </a:p>
          <a:p>
            <a:r>
              <a:rPr lang="cs-CZ" sz="1800" dirty="0"/>
              <a:t>Vycházeli z něho však první teoretikové absolutismu (Thomas </a:t>
            </a:r>
            <a:r>
              <a:rPr lang="cs-CZ" sz="1800" dirty="0" err="1"/>
              <a:t>Hobbes</a:t>
            </a:r>
            <a:r>
              <a:rPr lang="cs-CZ" sz="1800" dirty="0"/>
              <a:t>), osvícenci ve Francii (Charles </a:t>
            </a:r>
            <a:r>
              <a:rPr lang="cs-CZ" sz="1800" dirty="0" err="1"/>
              <a:t>Montesquieu</a:t>
            </a:r>
            <a:r>
              <a:rPr lang="cs-CZ" sz="1800" dirty="0"/>
              <a:t>). </a:t>
            </a:r>
          </a:p>
          <a:p>
            <a:r>
              <a:rPr lang="cs-CZ" sz="1800" b="1" dirty="0"/>
              <a:t>Ve Vladaři Machiavelli vůbec poprvé použil pojem stát (</a:t>
            </a:r>
            <a:r>
              <a:rPr lang="cs-CZ" sz="1800" b="1" dirty="0" err="1"/>
              <a:t>stato</a:t>
            </a:r>
            <a:r>
              <a:rPr lang="cs-CZ" sz="1800" b="1" dirty="0"/>
              <a:t>). </a:t>
            </a:r>
            <a:r>
              <a:rPr lang="cs-CZ" sz="1800" dirty="0"/>
              <a:t>Do té doby se ho neužívalo. Říkalo se </a:t>
            </a:r>
            <a:r>
              <a:rPr lang="cs-CZ" sz="1800" dirty="0" err="1"/>
              <a:t>politeia</a:t>
            </a:r>
            <a:r>
              <a:rPr lang="cs-CZ" sz="1800" dirty="0"/>
              <a:t>, res publica, </a:t>
            </a:r>
            <a:r>
              <a:rPr lang="cs-CZ" sz="1800" dirty="0" err="1"/>
              <a:t>civitas</a:t>
            </a:r>
            <a:r>
              <a:rPr lang="cs-CZ" sz="1800" dirty="0"/>
              <a:t>, </a:t>
            </a:r>
            <a:r>
              <a:rPr lang="cs-CZ" sz="1800" dirty="0" err="1"/>
              <a:t>regnum</a:t>
            </a:r>
            <a:r>
              <a:rPr lang="cs-CZ" sz="1800" dirty="0"/>
              <a:t>, </a:t>
            </a:r>
            <a:r>
              <a:rPr lang="cs-CZ" sz="1800" dirty="0" err="1"/>
              <a:t>imperium</a:t>
            </a:r>
            <a:r>
              <a:rPr lang="cs-CZ" sz="1800" dirty="0"/>
              <a:t>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031B5-1BA0-491F-9A45-BB764BC61417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940" r="10220"/>
          <a:stretch>
            <a:fillRect/>
          </a:stretch>
        </p:blipFill>
        <p:spPr bwMode="auto">
          <a:xfrm>
            <a:off x="0" y="0"/>
            <a:ext cx="3888432" cy="62472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63272" cy="990947"/>
          </a:xfrm>
        </p:spPr>
        <p:txBody>
          <a:bodyPr/>
          <a:lstStyle/>
          <a:p>
            <a:r>
              <a:rPr lang="cs-CZ" sz="3600" b="1" dirty="0" err="1"/>
              <a:t>Erasmus</a:t>
            </a:r>
            <a:r>
              <a:rPr lang="cs-CZ" sz="3600" b="1" dirty="0"/>
              <a:t> Rotterdamský (1467 – 1536)</a:t>
            </a:r>
            <a:endParaRPr lang="cs-CZ" sz="36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031B5-1BA0-491F-9A45-BB764BC61417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250886"/>
            <a:ext cx="3563888" cy="50467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251521" y="1268760"/>
            <a:ext cx="53285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b="1" i="1" dirty="0"/>
              <a:t>O výchově křesťanského vladaře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Knihu věnuje jako radu mladému králi Karlu V. Obecné principy cti a upřímnosti aplikuje na konkrétní úkoly knížete, kterého zobrazuje jako služebníka svého lidu. Dílo bývá srovnáváno s Machiavelliho </a:t>
            </a:r>
            <a:r>
              <a:rPr lang="cs-CZ" sz="2000" i="1" dirty="0"/>
              <a:t>Vladařem</a:t>
            </a:r>
            <a:r>
              <a:rPr lang="cs-CZ" sz="2000" dirty="0"/>
              <a:t> (1532) jako nejvýznamnější spis o vládě 16. století.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Porovnání: Machiavelli uvádí, že k udržení vlády politickou sílou je bezpečnější pro knížete být obávaný než milovaný. </a:t>
            </a:r>
            <a:r>
              <a:rPr lang="cs-CZ" sz="2000" dirty="0" err="1"/>
              <a:t>Erasmus</a:t>
            </a:r>
            <a:r>
              <a:rPr lang="cs-CZ" sz="2000" dirty="0"/>
              <a:t> preferuje opačné stanovisko a uvádí, že </a:t>
            </a:r>
            <a:r>
              <a:rPr lang="cs-CZ" sz="2000" b="1" dirty="0"/>
              <a:t>vladař pro spravedlivé a shovívavé vládnutí potřebuje všestranné vzdělání a musí se vyvarovat toho, aby se stal zdrojem útisku.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8229600" cy="864096"/>
          </a:xfrm>
        </p:spPr>
        <p:txBody>
          <a:bodyPr/>
          <a:lstStyle/>
          <a:p>
            <a:r>
              <a:rPr lang="cs-CZ" dirty="0"/>
              <a:t>Ekonomika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328592"/>
          </a:xfrm>
        </p:spPr>
        <p:txBody>
          <a:bodyPr/>
          <a:lstStyle/>
          <a:p>
            <a:r>
              <a:rPr lang="cs-CZ" sz="2000" dirty="0"/>
              <a:t>Zakladatel moderní ekonomické vědy a otec klasické ekonomické školy, </a:t>
            </a:r>
            <a:r>
              <a:rPr lang="cs-CZ" sz="2000" b="1" dirty="0"/>
              <a:t>skotský ekonom a filozof Adam </a:t>
            </a:r>
            <a:r>
              <a:rPr lang="cs-CZ" sz="2000" b="1" dirty="0" err="1"/>
              <a:t>Smith</a:t>
            </a:r>
            <a:r>
              <a:rPr lang="cs-CZ" sz="2000" b="1" dirty="0"/>
              <a:t> (1723 – 1790), </a:t>
            </a:r>
            <a:r>
              <a:rPr lang="cs-CZ" sz="2000" dirty="0"/>
              <a:t>byl profesorem morální filozofie. Jeho stěžejní dílo </a:t>
            </a:r>
            <a:r>
              <a:rPr lang="cs-CZ" sz="2000" b="1" dirty="0"/>
              <a:t>Pojednání o původu a podstatě bohatství národů</a:t>
            </a:r>
            <a:r>
              <a:rPr lang="cs-CZ" sz="2000" dirty="0"/>
              <a:t> vychází z etického pohledu na lidskou společnost. Ukazuje, že společného dobra – cíle eticky prospěšného pro všechny – lze dosáhnout tím, že se všem vytvoří prostor k vlastnímu tvůrčímu podnikání a k práci zacílené na vlastní zisk.</a:t>
            </a:r>
          </a:p>
          <a:p>
            <a:r>
              <a:rPr lang="cs-CZ" sz="2000" dirty="0"/>
              <a:t>Přestože další myslitelé (</a:t>
            </a:r>
            <a:r>
              <a:rPr lang="cs-CZ" sz="2000" dirty="0" err="1"/>
              <a:t>Oswald</a:t>
            </a:r>
            <a:r>
              <a:rPr lang="cs-CZ" sz="2000" dirty="0"/>
              <a:t> </a:t>
            </a:r>
            <a:r>
              <a:rPr lang="cs-CZ" sz="2000" dirty="0" err="1"/>
              <a:t>Nell</a:t>
            </a:r>
            <a:r>
              <a:rPr lang="cs-CZ" sz="2000" dirty="0"/>
              <a:t>-</a:t>
            </a:r>
            <a:r>
              <a:rPr lang="cs-CZ" sz="2000" dirty="0" err="1"/>
              <a:t>Breuning</a:t>
            </a:r>
            <a:r>
              <a:rPr lang="cs-CZ" sz="2000" dirty="0"/>
              <a:t>, </a:t>
            </a:r>
            <a:r>
              <a:rPr lang="cs-CZ" sz="2000" dirty="0" err="1"/>
              <a:t>Arthur</a:t>
            </a:r>
            <a:r>
              <a:rPr lang="cs-CZ" sz="2000" dirty="0"/>
              <a:t> </a:t>
            </a:r>
            <a:r>
              <a:rPr lang="cs-CZ" sz="2000" dirty="0" err="1"/>
              <a:t>Rich</a:t>
            </a:r>
            <a:r>
              <a:rPr lang="cs-CZ" sz="2000" dirty="0"/>
              <a:t>) rozvíjeli různá témata hospodářské etiky, </a:t>
            </a:r>
            <a:r>
              <a:rPr lang="cs-CZ" sz="2000" b="1" dirty="0"/>
              <a:t>současný hlavní ekonomický proud na jakékoli propojení mezi etikou a ekonomikou rezignoval. </a:t>
            </a:r>
            <a:r>
              <a:rPr lang="cs-CZ" sz="2000" dirty="0"/>
              <a:t>Staví na důsledném liberalismu, a proto jen v minimální míře přijímá státní regulaci, která by pomáhala vyrovnávat sociální rozdíly. </a:t>
            </a:r>
            <a:r>
              <a:rPr lang="cs-CZ" sz="2000" i="1" dirty="0"/>
              <a:t>(rozvojová pomoc: méně přes stát, více od filantropů…)</a:t>
            </a:r>
          </a:p>
          <a:p>
            <a:r>
              <a:rPr lang="cs-CZ" sz="2000" dirty="0"/>
              <a:t>Tento proud sice přivedl některé státy k významnému ekonomickému růstu, </a:t>
            </a:r>
            <a:r>
              <a:rPr lang="cs-CZ" sz="2000" b="1" dirty="0"/>
              <a:t>není však schopen zajistit plnou zaměstnanost, odstraňovat chudobu, snižovat zadlužení rozvojových zemí a řešit dopady negativních externalit na životní prostředí</a:t>
            </a:r>
            <a:r>
              <a:rPr lang="cs-CZ" sz="2000" dirty="0"/>
              <a:t>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031B5-1BA0-491F-9A45-BB764BC61417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/>
              <a:t>1.	Úvod, literatura, definice, témata, metoda, biblické a historické inspirace</a:t>
            </a:r>
            <a:endParaRPr lang="cs-CZ" sz="4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/>
          <a:lstStyle/>
          <a:p>
            <a:r>
              <a:rPr lang="cs-CZ" dirty="0"/>
              <a:t>Právo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078189"/>
          </a:xfrm>
        </p:spPr>
        <p:txBody>
          <a:bodyPr/>
          <a:lstStyle/>
          <a:p>
            <a:r>
              <a:rPr lang="cs-CZ" sz="2000" b="1" dirty="0"/>
              <a:t>Teorie přirozeného práva: </a:t>
            </a:r>
            <a:r>
              <a:rPr lang="cs-CZ" sz="2000" dirty="0"/>
              <a:t>právu stanovenému a vytvořenému lidmi (zákonodárcem), tedy právu pozitivnímu, je nadřazeno nepsané právo, které je součástí lidské přirozenosti – tedy právo přirozené. To spočívá především v základních obecně platných hodnotách a morálních zásadách, jež musí pozitivní právo respektovat. </a:t>
            </a:r>
          </a:p>
          <a:p>
            <a:r>
              <a:rPr lang="cs-CZ" sz="2000" b="1" dirty="0"/>
              <a:t>Právní pozitivismus: </a:t>
            </a:r>
            <a:r>
              <a:rPr lang="cs-CZ" sz="2000" dirty="0"/>
              <a:t>považuje za právně relevantní pouze příkazy zákonodárce a žádnou další autoritu neuznává. Toto pojetí převážilo v naší kultuře v 19. století, zásadně ho však zpochybnila druhá světová válka: nacistické rasové zákony byly z pozitivně-právního hlediska naprosto v pořádku, odporovaly však přirozenému lidskému právu na život a na osobní důstojnost.</a:t>
            </a:r>
          </a:p>
          <a:p>
            <a:r>
              <a:rPr lang="cs-CZ" sz="2000" dirty="0"/>
              <a:t>Celý moderní právní vývoj je poznamenán napětím mezi těmito dvěma směry. V západním světě však panuje shoda v tom, že </a:t>
            </a:r>
            <a:r>
              <a:rPr lang="cs-CZ" sz="2000" b="1" dirty="0"/>
              <a:t>v oblastech, kde jde o člověka a jeho důstojnost, je nezbytný návrat k </a:t>
            </a:r>
            <a:r>
              <a:rPr lang="cs-CZ" sz="2000" b="1" dirty="0" err="1"/>
              <a:t>přirozenoprávnímu</a:t>
            </a:r>
            <a:r>
              <a:rPr lang="cs-CZ" sz="2000" b="1" dirty="0"/>
              <a:t> pojetí</a:t>
            </a:r>
            <a:r>
              <a:rPr lang="cs-CZ" sz="2000" dirty="0"/>
              <a:t>. Projevem této shody je masivní důraz na obhajobu lidských práv, který přineslo právě poválečné období. </a:t>
            </a:r>
          </a:p>
          <a:p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031B5-1BA0-491F-9A45-BB764BC61417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08062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/>
              <a:t>Instituce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6487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/>
              <a:t>Instituce, s nimiž vcházíme do kontaktu:</a:t>
            </a:r>
          </a:p>
          <a:p>
            <a:pPr lvl="1" eaLnBrk="1" hangingPunct="1">
              <a:defRPr/>
            </a:pPr>
            <a:r>
              <a:rPr lang="cs-CZ" sz="2000" dirty="0"/>
              <a:t>Stát a jeho organizační složky</a:t>
            </a:r>
          </a:p>
          <a:p>
            <a:pPr lvl="1" eaLnBrk="1" hangingPunct="1">
              <a:defRPr/>
            </a:pPr>
            <a:r>
              <a:rPr lang="cs-CZ" sz="2000" dirty="0"/>
              <a:t>Firmy (podnikatelské subjekty), jejíchž cílem je zisk</a:t>
            </a:r>
          </a:p>
          <a:p>
            <a:pPr lvl="1" eaLnBrk="1" hangingPunct="1">
              <a:defRPr/>
            </a:pPr>
            <a:r>
              <a:rPr lang="cs-CZ" sz="2000" dirty="0"/>
              <a:t>Neziskové organizace</a:t>
            </a:r>
          </a:p>
          <a:p>
            <a:pPr lvl="1" eaLnBrk="1" hangingPunct="1">
              <a:defRPr/>
            </a:pPr>
            <a:r>
              <a:rPr lang="cs-CZ" sz="2000" dirty="0"/>
              <a:t>Politické strany</a:t>
            </a:r>
          </a:p>
          <a:p>
            <a:pPr lvl="1" eaLnBrk="1" hangingPunct="1">
              <a:defRPr/>
            </a:pPr>
            <a:r>
              <a:rPr lang="cs-CZ" sz="2000" dirty="0"/>
              <a:t>Církve </a:t>
            </a:r>
          </a:p>
          <a:p>
            <a:pPr eaLnBrk="1" hangingPunct="1">
              <a:defRPr/>
            </a:pPr>
            <a:r>
              <a:rPr lang="cs-CZ" sz="2400" dirty="0"/>
              <a:t>Postavení v/vůči organizaci:</a:t>
            </a:r>
          </a:p>
          <a:p>
            <a:pPr lvl="1" eaLnBrk="1" hangingPunct="1">
              <a:defRPr/>
            </a:pPr>
            <a:r>
              <a:rPr lang="cs-CZ" sz="2000" dirty="0"/>
              <a:t>Ten, kdo přímo rozhoduje (majitel, manažer, volený zástupce)</a:t>
            </a:r>
          </a:p>
          <a:p>
            <a:pPr lvl="1" eaLnBrk="1" hangingPunct="1">
              <a:defRPr/>
            </a:pPr>
            <a:r>
              <a:rPr lang="cs-CZ" sz="2000" dirty="0"/>
              <a:t>Podřízený – na rozhodování se podílí nepřímo (člen, zaměstnanec)</a:t>
            </a:r>
          </a:p>
          <a:p>
            <a:pPr lvl="1" eaLnBrk="1" hangingPunct="1">
              <a:defRPr/>
            </a:pPr>
            <a:r>
              <a:rPr lang="cs-CZ" sz="2000" dirty="0"/>
              <a:t>Zákazník, klient, pacient</a:t>
            </a:r>
          </a:p>
          <a:p>
            <a:pPr eaLnBrk="1" hangingPunct="1">
              <a:defRPr/>
            </a:pPr>
            <a:r>
              <a:rPr lang="cs-CZ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Cíl sociální etiky: navrhnout etická kritéria pro rozhodování v rámci instituce.</a:t>
            </a:r>
          </a:p>
          <a:p>
            <a:pPr eaLnBrk="1" hangingPunct="1">
              <a:defRPr/>
            </a:pPr>
            <a:endParaRPr lang="cs-CZ" sz="2400" dirty="0"/>
          </a:p>
        </p:txBody>
      </p:sp>
      <p:sp>
        <p:nvSpPr>
          <p:cNvPr id="614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1</a:t>
            </a:r>
          </a:p>
        </p:txBody>
      </p:sp>
      <p:sp>
        <p:nvSpPr>
          <p:cNvPr id="614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M. Martinek  2021</a:t>
            </a:r>
          </a:p>
        </p:txBody>
      </p:sp>
      <p:sp>
        <p:nvSpPr>
          <p:cNvPr id="615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D164B3-ADBB-43BC-8838-C834EEAB8834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Sociálně-etické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73612"/>
          </a:xfrm>
        </p:spPr>
        <p:txBody>
          <a:bodyPr/>
          <a:lstStyle/>
          <a:p>
            <a:r>
              <a:rPr lang="cs-CZ" sz="2000" dirty="0"/>
              <a:t>Jak mravná či nemravná je sociální politika? </a:t>
            </a:r>
          </a:p>
          <a:p>
            <a:r>
              <a:rPr lang="cs-CZ" sz="2000" dirty="0"/>
              <a:t>Jak pravdivě má mluvit politik?</a:t>
            </a:r>
          </a:p>
          <a:p>
            <a:r>
              <a:rPr lang="cs-CZ" sz="2000" dirty="0"/>
              <a:t>Je morální vstoupit do profesionální armády?</a:t>
            </a:r>
          </a:p>
          <a:p>
            <a:r>
              <a:rPr lang="cs-CZ" sz="2000" dirty="0"/>
              <a:t>Má se umožnit manželství osob stejného pohlaví?</a:t>
            </a:r>
          </a:p>
          <a:p>
            <a:r>
              <a:rPr lang="cs-CZ" sz="2000" dirty="0"/>
              <a:t>Je povinností člověka sledovat dění v politice, číst volební programy a účastnit se voleb?</a:t>
            </a:r>
          </a:p>
          <a:p>
            <a:r>
              <a:rPr lang="cs-CZ" sz="2000" dirty="0"/>
              <a:t>Je správné přijímat migranty?</a:t>
            </a:r>
          </a:p>
          <a:p>
            <a:r>
              <a:rPr lang="cs-CZ" sz="2000" dirty="0"/>
              <a:t>Jakou nese člověk zodpovědnost za přírodu? Má péče o životní prostředí nějaké mravní aspekty?</a:t>
            </a:r>
          </a:p>
          <a:p>
            <a:r>
              <a:rPr lang="cs-CZ" sz="2000" dirty="0"/>
              <a:t>Může být oprávněný preventivní válečný úder?</a:t>
            </a:r>
          </a:p>
          <a:p>
            <a:r>
              <a:rPr lang="cs-CZ" sz="2000" dirty="0"/>
              <a:t>Jaké mravní požadavky se mají uplatňovat ve vězeňství a trestání vůbec?</a:t>
            </a:r>
          </a:p>
          <a:p>
            <a:endParaRPr lang="cs-CZ" sz="2000" dirty="0"/>
          </a:p>
        </p:txBody>
      </p:sp>
      <p:sp>
        <p:nvSpPr>
          <p:cNvPr id="717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1</a:t>
            </a:r>
          </a:p>
        </p:txBody>
      </p:sp>
      <p:sp>
        <p:nvSpPr>
          <p:cNvPr id="717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M. Martinek  2021</a:t>
            </a:r>
          </a:p>
        </p:txBody>
      </p:sp>
      <p:sp>
        <p:nvSpPr>
          <p:cNvPr id="717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DE9EC2-148B-43E5-B1A1-836AC8B09EE0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1</a:t>
            </a:r>
          </a:p>
        </p:txBody>
      </p:sp>
      <p:sp>
        <p:nvSpPr>
          <p:cNvPr id="819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M. Martinek  2021</a:t>
            </a:r>
          </a:p>
        </p:txBody>
      </p:sp>
      <p:sp>
        <p:nvSpPr>
          <p:cNvPr id="819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7E6A59-F98B-49CD-9D96-6C5C74F16496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/>
              <a:t>Předmět křesťanská sociální etika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0768"/>
            <a:ext cx="8229600" cy="504055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200" dirty="0"/>
              <a:t>Vědecký obor – součást teologické etiky 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dirty="0"/>
              <a:t>Stanovuje etické principy, zásady a normy, které se týkají nikoli chování jedince (= individuální etika), ale správného fungování sociálních struktur – institucí (rodina, ekonomika, politika, zákony, kultura, sociální služby atd.). V tom je rozdíl oproti etice v sociální práci (Fischer), i teologické etice pro praxi (</a:t>
            </a:r>
            <a:r>
              <a:rPr lang="cs-CZ" sz="2200" dirty="0" err="1"/>
              <a:t>Milfait</a:t>
            </a:r>
            <a:r>
              <a:rPr lang="cs-CZ" sz="2200" dirty="0"/>
              <a:t>), které se týkají především rozhodování jednotlivého sociálního pracovníka.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dirty="0"/>
              <a:t>Jako každá teologie vychází z Bible a z tradice církve.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dirty="0"/>
              <a:t>Těsně souvisí s filozofií, politologií, sociologií, ekonomikou.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dirty="0"/>
              <a:t>Na Jaboku je samostatným předmětem, neboť vytváří východisko pro etické jednání v  sociální politice a částečně i v sociální práci – nabízí křesťanská kritéria k utváření politických a hospodářských systémů a institucí a k chování člověka v jejich rámci. Zároveň pomáhá k pochopení složitých strukturálních vazeb v současném globalizovaném světě.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1</a:t>
            </a:r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M. Martinek  2021</a:t>
            </a:r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0A600F-4F08-48AE-B6BA-B4AEA182DEDF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Sociální nauka katolické církve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Katolická církev se v posledních 120 letech tímto tématem intenzivně zabývala a vytvořila ucelený systém názorů na sociální témata, který považuje za závazný pro své členy a za závažný návrh pro všechny lidi dobré vůle (sociální nauka církve – SNC). Vyjádřila ho v dokumentech magisteria a nejnověji v Kompendiu sociální nauky církve (2004, česky 2007).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Katolická církev považuje SNC za součást evangelizace, za jeden z pilířů nové evangelizace, která je závazná pro celou církev a pro každého jejího člena (JPII. – SRS). Je to druhá část jejího diakonického rozměru (vedle přímé sociální služby – charity), který je konstitutivním prvkem církve (vedle martyrie, liturgie a koinonie).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Ostatní církve nemají takto systematické vyjádření, procházejí vlastním vývojem, ale v poslední době se stále více podílejí na sociálním myšlení katolické církve; některé dokumenty vydávají společné ekumenické komise (např. u nás Pokoj a dobro).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Vzhledem k ekumenickému charakteru Jaboku se budeme zabývat pohledy různých církví, většinou však budeme vycházet ze SNC.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1</a:t>
            </a:r>
          </a:p>
        </p:txBody>
      </p:sp>
      <p:sp>
        <p:nvSpPr>
          <p:cNvPr id="1024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M. Martinek  2021</a:t>
            </a:r>
          </a:p>
        </p:txBody>
      </p:sp>
      <p:sp>
        <p:nvSpPr>
          <p:cNvPr id="1024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C09169-B6F8-48CE-A20A-FA3C1A1C6F35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/>
              <a:t>Základní literatura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93417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Církevní dokumenty: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2. vatikánský koncil: Gaudium </a:t>
            </a:r>
            <a:r>
              <a:rPr lang="cs-CZ" sz="2000" dirty="0" err="1"/>
              <a:t>et</a:t>
            </a:r>
            <a:r>
              <a:rPr lang="cs-CZ" sz="2000" dirty="0"/>
              <a:t> </a:t>
            </a:r>
            <a:r>
              <a:rPr lang="cs-CZ" sz="2000" dirty="0" err="1"/>
              <a:t>spes</a:t>
            </a:r>
            <a:r>
              <a:rPr lang="cs-CZ" sz="2000" dirty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Kompendium sociální nauky církve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Pokoj a dobro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Sociální encykliky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Sociální pastýřské listy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Další publikace: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 err="1"/>
              <a:t>Anzenbacher</a:t>
            </a:r>
            <a:r>
              <a:rPr lang="cs-CZ" sz="2000" dirty="0"/>
              <a:t>, </a:t>
            </a:r>
            <a:r>
              <a:rPr lang="cs-CZ" sz="2000" dirty="0" err="1"/>
              <a:t>Arno</a:t>
            </a:r>
            <a:r>
              <a:rPr lang="cs-CZ" sz="2000" dirty="0"/>
              <a:t>: Křesťanská sociální etika, úvod a principy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Martinek, Cyril: Cesta k solidaritě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Marx, </a:t>
            </a:r>
            <a:r>
              <a:rPr lang="cs-CZ" sz="2000" dirty="0" err="1"/>
              <a:t>Reinhard</a:t>
            </a:r>
            <a:r>
              <a:rPr lang="cs-CZ" sz="2000" dirty="0"/>
              <a:t>: Kapitál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 err="1"/>
              <a:t>Molitor</a:t>
            </a:r>
            <a:r>
              <a:rPr lang="cs-CZ" sz="2000" dirty="0"/>
              <a:t>, Bruno: Etika hospodářství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 err="1"/>
              <a:t>Novak</a:t>
            </a:r>
            <a:r>
              <a:rPr lang="cs-CZ" sz="2000" dirty="0"/>
              <a:t>, Michael: Katolické sociální myšlení a liberální instituce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 err="1"/>
              <a:t>Ockenfels</a:t>
            </a:r>
            <a:r>
              <a:rPr lang="cs-CZ" sz="2000" dirty="0"/>
              <a:t>, Wolfgang: Katolická sociální nauka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 err="1"/>
              <a:t>Sutor</a:t>
            </a:r>
            <a:r>
              <a:rPr lang="cs-CZ" sz="2000" dirty="0"/>
              <a:t>, </a:t>
            </a:r>
            <a:r>
              <a:rPr lang="cs-CZ" sz="2000" dirty="0" err="1"/>
              <a:t>Bernhard</a:t>
            </a:r>
            <a:r>
              <a:rPr lang="cs-CZ" sz="2000" dirty="0"/>
              <a:t>: Politická etika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Důstojně a radostně (</a:t>
            </a:r>
            <a:r>
              <a:rPr lang="cs-CZ" sz="2000" dirty="0" err="1"/>
              <a:t>Jabok</a:t>
            </a:r>
            <a:r>
              <a:rPr lang="cs-CZ" sz="2000" dirty="0"/>
              <a:t> 2012)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1</a:t>
            </a:r>
          </a:p>
        </p:txBody>
      </p:sp>
      <p:sp>
        <p:nvSpPr>
          <p:cNvPr id="1126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M. Martinek  2021</a:t>
            </a:r>
          </a:p>
        </p:txBody>
      </p:sp>
      <p:sp>
        <p:nvSpPr>
          <p:cNvPr id="1126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15B48A-D33B-4B32-B8CC-E2E64C569E7B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/>
              <a:t>Témata přednášek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1.	Úvod, literatura, definice individuální a sociální etiky, témata, 	metoda, bible a dějiny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2.	Vývoj katolického sociálního myšlení, list Pokoj a dobro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3.	Protestantská sociální etika a alternativní teologické směry 	v katolické církvi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4.	Principy KSE: lidská důstojnost, společné dobro, solidarita, 	subsidiarita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5. 	Právo a právní kultura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6.	Politika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7.	Kultura, ekologie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8.	Hospodářství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9.	Práce, pracovní vztahy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10.	Rodina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11.	Mír, globální sociální spravedlnost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1</a:t>
            </a:r>
          </a:p>
        </p:txBody>
      </p:sp>
      <p:sp>
        <p:nvSpPr>
          <p:cNvPr id="1229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M. Martinek  2021</a:t>
            </a:r>
          </a:p>
        </p:txBody>
      </p:sp>
      <p:sp>
        <p:nvSpPr>
          <p:cNvPr id="1229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1559A8-02C6-4994-817E-D0866D0617F5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/>
              <a:t>Organizace výuky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73587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/>
              <a:t>Metody výuky: přednášky, besedy s odborníky, instruktážní filmy, studium textů</a:t>
            </a:r>
          </a:p>
          <a:p>
            <a:pPr eaLnBrk="1" hangingPunct="1">
              <a:defRPr/>
            </a:pPr>
            <a:r>
              <a:rPr lang="cs-CZ" sz="2400" dirty="0"/>
              <a:t>Pomůcky: prezentace </a:t>
            </a:r>
            <a:r>
              <a:rPr lang="cs-CZ" sz="2400" dirty="0" err="1"/>
              <a:t>ppt</a:t>
            </a:r>
            <a:r>
              <a:rPr lang="cs-CZ" sz="2400" dirty="0"/>
              <a:t> na </a:t>
            </a:r>
            <a:r>
              <a:rPr lang="cs-CZ" sz="2400" dirty="0" err="1"/>
              <a:t>ISu</a:t>
            </a:r>
            <a:r>
              <a:rPr lang="cs-CZ" sz="2400" dirty="0"/>
              <a:t>, dokumenty a literatura, informace z internetu</a:t>
            </a:r>
          </a:p>
          <a:p>
            <a:pPr eaLnBrk="1" hangingPunct="1">
              <a:defRPr/>
            </a:pPr>
            <a:r>
              <a:rPr lang="cs-CZ" sz="2400" dirty="0"/>
              <a:t>Požadavky ke klasifikovanému zápočtu:</a:t>
            </a:r>
          </a:p>
          <a:p>
            <a:pPr lvl="1" eaLnBrk="1" hangingPunct="1">
              <a:defRPr/>
            </a:pPr>
            <a:r>
              <a:rPr lang="cs-CZ" sz="2000" dirty="0"/>
              <a:t>test základních znalostí, </a:t>
            </a:r>
          </a:p>
          <a:p>
            <a:pPr lvl="1" eaLnBrk="1" hangingPunct="1">
              <a:defRPr/>
            </a:pPr>
            <a:r>
              <a:rPr lang="cs-CZ" sz="2000" dirty="0"/>
              <a:t>ústní zkouška: prokázat hlubší znalost vybraného tématu ze speciální části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1</a:t>
            </a:r>
          </a:p>
        </p:txBody>
      </p:sp>
      <p:sp>
        <p:nvSpPr>
          <p:cNvPr id="1331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M. Martinek  2021</a:t>
            </a:r>
          </a:p>
        </p:txBody>
      </p:sp>
      <p:sp>
        <p:nvSpPr>
          <p:cNvPr id="1331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9FA367-7407-4884-B9C6-48CD49EBD84E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19163"/>
          </a:xfrm>
        </p:spPr>
        <p:txBody>
          <a:bodyPr/>
          <a:lstStyle/>
          <a:p>
            <a:pPr eaLnBrk="1" hangingPunct="1">
              <a:defRPr/>
            </a:pPr>
            <a:r>
              <a:rPr lang="cs-CZ" b="1"/>
              <a:t>Etika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149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400"/>
              <a:t>Vědecká  (filozofická nebo teologická) disciplína, jejímž předmětem jsou správná pravidla (normy) lidského jednání (praxe).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/>
              <a:t>Problémové okruhy etiky: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b="1"/>
              <a:t>Analytická etika (metaetika)</a:t>
            </a:r>
            <a:r>
              <a:rPr lang="cs-CZ" sz="2000"/>
              <a:t> – analýza jazyka morálky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b="1"/>
              <a:t>Fundamentální etika</a:t>
            </a:r>
            <a:r>
              <a:rPr lang="cs-CZ" sz="2000"/>
              <a:t> – základní problémy etiky (svědomí, svoboda vůle, pojem moralita, stanovení základního morálního principu, argumentace při zdůvodňování norem apod.)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b="1"/>
              <a:t>Normativní (aplikovaná) etika</a:t>
            </a:r>
            <a:r>
              <a:rPr lang="cs-CZ" sz="2000"/>
              <a:t> – aplikace etiky na určité okruhy jednání: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2000" b="1"/>
              <a:t>Individuální etika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2000" b="1">
                <a:solidFill>
                  <a:schemeClr val="hlink"/>
                </a:solidFill>
              </a:rPr>
              <a:t>Sociální etika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/>
              <a:t>Kvalitní analýza problémů aplikované etiky předpokládá: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/>
              <a:t>objasnění metaetických a fundamentálně etických otázek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/>
              <a:t>odbornou kompetenci v daném oboru jednání (oblasti interakcí: např. politika, ekonomie, právo)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1</a:t>
            </a:r>
          </a:p>
        </p:txBody>
      </p:sp>
      <p:sp>
        <p:nvSpPr>
          <p:cNvPr id="1433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M. Martinek  2021</a:t>
            </a:r>
          </a:p>
        </p:txBody>
      </p:sp>
      <p:sp>
        <p:nvSpPr>
          <p:cNvPr id="1434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38CB05-CDA5-458A-9A09-EC5D57B4B3D9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cs-CZ" b="1"/>
              <a:t>Sociální skutečnost	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862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Sociální skutečností se rozumí společenská povaha člověka jako relativně samostatná předmětná oblast.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Vzájemné působení jednotlivců konstituuje oblast sociální skutečnosti potud, pokud má institucionální charakter.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Sociální zpevnění vzájemného působení lidí a lidských skupin ve strukturách představuje novou kvalitu – stav těchto struktur nelze vztahovat pouze k osobní odpovědnosti jednotlivců.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Hlavní oblasti sociálních skutečností: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/>
              <a:t>rodinná,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/>
              <a:t>oblast vědění a dovedností,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/>
              <a:t>ekonomická,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/>
              <a:t>politicko-právní,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/>
              <a:t>kulturně-náboženská.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Sociální oblast se jeví jako složitý útvar interagujících sociálních forem, jež jsou navzájem nadřazené, podřazené nebo paralelní.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4FB85E-C913-4214-A0EE-9376150D2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1556" y="122237"/>
            <a:ext cx="6125244" cy="1456334"/>
          </a:xfrm>
        </p:spPr>
        <p:txBody>
          <a:bodyPr/>
          <a:lstStyle/>
          <a:p>
            <a:r>
              <a:rPr lang="cs-CZ" sz="2800" b="1" dirty="0">
                <a:solidFill>
                  <a:srgbClr val="FFFF00"/>
                </a:solidFill>
              </a:rPr>
              <a:t>Lidé na Ukrajině se připravují na obranu země. Někteří cvičí střelbu, jiní vyrábějí maskovací sítě 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3F7193-0174-41CD-BBDE-A87C8CEA7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7007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46906A-DD0F-499B-BF7F-2309CCAF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F7BE74-D987-4B17-966F-419FC207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595528-3DE4-4E38-8FB9-57B2849F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031B5-1BA0-491F-9A45-BB764BC61417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pic>
        <p:nvPicPr>
          <p:cNvPr id="1026" name="Picture 2" descr="Rozestavení ruských vojsk u hranic s Ukrajinou - Aktuálně.cz">
            <a:extLst>
              <a:ext uri="{FF2B5EF4-FFF2-40B4-BE49-F238E27FC236}">
                <a16:creationId xmlns:a16="http://schemas.microsoft.com/office/drawing/2014/main" id="{EDC773A7-AA7E-4002-8C4B-1FA83D1E0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36" y="1700808"/>
            <a:ext cx="6759264" cy="515719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áclav Klaus – Wikipedie">
            <a:extLst>
              <a:ext uri="{FF2B5EF4-FFF2-40B4-BE49-F238E27FC236}">
                <a16:creationId xmlns:a16="http://schemas.microsoft.com/office/drawing/2014/main" id="{62967E3C-12BB-4A33-8503-C5A701904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02857"/>
            <a:ext cx="2263750" cy="328498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loš Zeman – Wikipedie">
            <a:extLst>
              <a:ext uri="{FF2B5EF4-FFF2-40B4-BE49-F238E27FC236}">
                <a16:creationId xmlns:a16="http://schemas.microsoft.com/office/drawing/2014/main" id="{A5A2555D-5839-473F-8C60-4E8C556EF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34854" cy="328498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678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1</a:t>
            </a:r>
          </a:p>
        </p:txBody>
      </p:sp>
      <p:sp>
        <p:nvSpPr>
          <p:cNvPr id="1536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M. Martinek  2021</a:t>
            </a:r>
          </a:p>
        </p:txBody>
      </p:sp>
      <p:sp>
        <p:nvSpPr>
          <p:cNvPr id="1536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970558-C3B7-4B87-9A82-874AF9BA75BA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b="1"/>
              <a:t>Sociální etika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94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800"/>
              <a:t>Sociální etika je součást etiky, která se zabývá </a:t>
            </a:r>
            <a:r>
              <a:rPr lang="cs-CZ" sz="2800" b="1"/>
              <a:t>morálním hodnocením sociální skutečnosti</a:t>
            </a:r>
            <a:r>
              <a:rPr lang="cs-CZ" sz="2800"/>
              <a:t> – na rozdíl od etiky individuální, která se týká praxe a odpovědnosti jedince.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/>
              <a:t>Základní otázka: </a:t>
            </a:r>
            <a:r>
              <a:rPr lang="cs-CZ" sz="2800" b="1"/>
              <a:t>jsou institucionální útvary v dané společnosti spravedlivé?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/>
              <a:t>Na základě kritérií posuzuje vztahy, struktury, systémy pravidel, zákony, řády atd. z hlediska jejich spravedlnosti a podává návrhy na jejich zlepšení.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/>
              <a:t>Aplikace etických principů na konkrétní sociální skutečnost.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1</a:t>
            </a:r>
          </a:p>
        </p:txBody>
      </p:sp>
      <p:sp>
        <p:nvSpPr>
          <p:cNvPr id="16387" name="Zástupný symbol pro zápatí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M. Martinek  2021</a:t>
            </a:r>
          </a:p>
        </p:txBody>
      </p:sp>
      <p:sp>
        <p:nvSpPr>
          <p:cNvPr id="16388" name="Zástupný symbol pro číslo snímk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405D03-88F2-40B5-AC29-BFA9F0A8DF39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19163"/>
          </a:xfrm>
        </p:spPr>
        <p:txBody>
          <a:bodyPr/>
          <a:lstStyle/>
          <a:p>
            <a:pPr eaLnBrk="1" hangingPunct="1">
              <a:defRPr/>
            </a:pPr>
            <a:r>
              <a:rPr lang="cs-CZ" b="1"/>
              <a:t>Sociální a individuální etika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5661025"/>
            <a:ext cx="4086225" cy="5032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400">
                <a:solidFill>
                  <a:schemeClr val="hlink"/>
                </a:solidFill>
              </a:rPr>
              <a:t>INDIVIDUÁLNÍ ETIKA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427538" y="5661025"/>
            <a:ext cx="4537075" cy="504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400">
                <a:solidFill>
                  <a:schemeClr val="hlink"/>
                </a:solidFill>
              </a:rPr>
              <a:t>SOCIÁLNÍ ETIKA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1268413"/>
            <a:ext cx="8229600" cy="6492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dirty="0"/>
              <a:t>Základní etická kritéria vztažená na: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539750" y="1916113"/>
            <a:ext cx="3744913" cy="13668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Osobní odpovědnost, </a:t>
            </a:r>
          </a:p>
          <a:p>
            <a:pPr algn="ctr">
              <a:defRPr/>
            </a:pPr>
            <a:r>
              <a:rPr lang="cs-CZ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individuálně přičitatelnou praxi, </a:t>
            </a:r>
          </a:p>
          <a:p>
            <a:pPr algn="ctr">
              <a:defRPr/>
            </a:pPr>
            <a:r>
              <a:rPr lang="cs-CZ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motivace, postoje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5003800" y="1916113"/>
            <a:ext cx="3598863" cy="13668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cs-CZ"/>
              <a:t> </a:t>
            </a:r>
            <a:r>
              <a:rPr lang="cs-CZ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Sociální danosti, instituce,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cs-CZ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struktury, regulační systémy,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cs-CZ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zákony, řády</a:t>
            </a:r>
            <a:endParaRPr lang="cs-CZ"/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395288" y="4149725"/>
            <a:ext cx="3960812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</a:rPr>
              <a:t>DOBRÉ – ŠPATNÉ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700338" y="3573463"/>
            <a:ext cx="4032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Kategorie posouzení:</a:t>
            </a:r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4787900" y="4149725"/>
            <a:ext cx="403225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</a:rPr>
              <a:t>SPRAVEDLIVÉ - NESPRAVEDLIVÉ</a:t>
            </a:r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2195513" y="3573463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6588125" y="3573463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124075" y="5157788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6588125" y="5157788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1</a:t>
            </a:r>
          </a:p>
        </p:txBody>
      </p:sp>
      <p:sp>
        <p:nvSpPr>
          <p:cNvPr id="1741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M. Martinek  2021</a:t>
            </a:r>
          </a:p>
        </p:txBody>
      </p:sp>
      <p:sp>
        <p:nvSpPr>
          <p:cNvPr id="1741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035113-79A7-4A95-840E-D57C3F169A4E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b="1"/>
              <a:t>Vzájemný vztah individuální a sociální etiky</a:t>
            </a:r>
            <a:endParaRPr lang="cs-CZ" sz="40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713788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Člověk jako osobnost je nejen bytostí individuální, ale zároveň i bytostí sociální, která může společné hodnoty uskutečnit jen ve společenství.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Např.: Překonání ekologických problémů, nezaměstnanosti a problému třetího světa není v moci jedince. Spíše jsou pokroky v těchto problémech možné jen skrze komplexní kooperaci mezi více odpovědnými osobami rozdílných oblastí a systémů. Nakolik se jednotlivé osoby v tomto diskursním a kooperačním procesu morálně angažují, je téma </a:t>
            </a:r>
            <a:r>
              <a:rPr lang="cs-CZ" sz="2000" b="1" dirty="0">
                <a:solidFill>
                  <a:schemeClr val="hlink"/>
                </a:solidFill>
              </a:rPr>
              <a:t>individuální etiky</a:t>
            </a:r>
            <a:r>
              <a:rPr lang="cs-CZ" sz="2000" dirty="0"/>
              <a:t>. Jakým způsobem a k jakým cílům je třeba měnit dané instituce a sociální struktury je téma </a:t>
            </a:r>
            <a:r>
              <a:rPr lang="cs-CZ" sz="2000" b="1" dirty="0">
                <a:solidFill>
                  <a:schemeClr val="hlink"/>
                </a:solidFill>
              </a:rPr>
              <a:t>sociální etiky</a:t>
            </a:r>
            <a:r>
              <a:rPr lang="cs-CZ" sz="2000" dirty="0"/>
              <a:t>.</a:t>
            </a:r>
            <a:endParaRPr lang="cs-CZ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/>
              <a:t>Dvě nedorozumění:</a:t>
            </a:r>
            <a:endParaRPr lang="cs-CZ" sz="20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b="1" dirty="0"/>
              <a:t>Redukce sociální etiky na individuální etiku</a:t>
            </a:r>
            <a:r>
              <a:rPr lang="cs-CZ" sz="1800" dirty="0"/>
              <a:t>: sociální problémy se vyřeší samy od sebe, když jednotlivci budou jednat eticky správně - sociální problémy jsou vyvolávány jen osobními mezilidskými konflikty. Optimalizace sociálních poměrů nastane automaticky optimalizací osobní praxe (ekologie, válka, nezaměstnanost, třetí svět…).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b="1" dirty="0"/>
              <a:t>Redukce individuální etiky na sociální etiku</a:t>
            </a:r>
            <a:r>
              <a:rPr lang="cs-CZ" sz="1800" dirty="0"/>
              <a:t>: osobní jednání je viděno jenom jako nutný následek daných sociálních poměrů, struktur, regulačních systémů.</a:t>
            </a:r>
            <a:r>
              <a:rPr lang="cs-CZ" sz="1600" dirty="0"/>
              <a:t> Jedinec nenese odpovědnost.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1</a:t>
            </a:r>
          </a:p>
        </p:txBody>
      </p:sp>
      <p:sp>
        <p:nvSpPr>
          <p:cNvPr id="1843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M. Martinek  2021</a:t>
            </a:r>
          </a:p>
        </p:txBody>
      </p:sp>
      <p:sp>
        <p:nvSpPr>
          <p:cNvPr id="1843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43C459-A2E2-471D-A1F7-ADA356202BFE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b="1"/>
              <a:t>Sociální etika základní a speciální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8229600" cy="414208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800" b="1" dirty="0"/>
              <a:t>Základní sociální etika</a:t>
            </a:r>
            <a:r>
              <a:rPr lang="cs-CZ" sz="2800" dirty="0"/>
              <a:t> vychází z biblických a teologických kritérií a stanovuje hodnoty, principy a normy, které je třeba dodržet, aby dané sociální skutečnosti byly spravedlivé.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b="1" dirty="0"/>
              <a:t>Speciální sociální etika</a:t>
            </a:r>
            <a:r>
              <a:rPr lang="cs-CZ" sz="2800" dirty="0"/>
              <a:t> se zabývá konkrétními sociálními skutečnostmi (stát, hospodářství, kultura, rodina, mezinárodní vztahy, ekologie, globální spravedlnost apod.), aplikuje na ně stanovené hodnoty, principy a normy a navrhuje, co lze udělat pro to, aby byly spravedlivější.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1</a:t>
            </a:r>
          </a:p>
        </p:txBody>
      </p:sp>
      <p:sp>
        <p:nvSpPr>
          <p:cNvPr id="2150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M. Martinek  2021</a:t>
            </a:r>
          </a:p>
        </p:txBody>
      </p:sp>
      <p:sp>
        <p:nvSpPr>
          <p:cNvPr id="2150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38BAC0-1E85-477A-8FAF-40BCCC22C28D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/>
              <a:t>Interdisciplinární rámec</a:t>
            </a:r>
          </a:p>
        </p:txBody>
      </p:sp>
      <p:sp>
        <p:nvSpPr>
          <p:cNvPr id="21510" name="Oval 4"/>
          <p:cNvSpPr>
            <a:spLocks noChangeArrowheads="1"/>
          </p:cNvSpPr>
          <p:nvPr/>
        </p:nvSpPr>
        <p:spPr bwMode="auto">
          <a:xfrm>
            <a:off x="468313" y="1557338"/>
            <a:ext cx="3311525" cy="1150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TEOLOGIE</a:t>
            </a:r>
          </a:p>
          <a:p>
            <a:pPr algn="ctr"/>
            <a:r>
              <a:rPr lang="cs-CZ"/>
              <a:t>Sociální dimenze zjevení</a:t>
            </a:r>
          </a:p>
        </p:txBody>
      </p:sp>
      <p:sp>
        <p:nvSpPr>
          <p:cNvPr id="21511" name="Oval 5"/>
          <p:cNvSpPr>
            <a:spLocks noChangeArrowheads="1"/>
          </p:cNvSpPr>
          <p:nvPr/>
        </p:nvSpPr>
        <p:spPr bwMode="auto">
          <a:xfrm>
            <a:off x="468313" y="3284538"/>
            <a:ext cx="3311525" cy="1081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FILOZOFIE</a:t>
            </a:r>
          </a:p>
          <a:p>
            <a:pPr algn="ctr"/>
            <a:r>
              <a:rPr lang="cs-CZ"/>
              <a:t>Diskurs o právu, státu, </a:t>
            </a:r>
          </a:p>
          <a:p>
            <a:pPr algn="ctr"/>
            <a:r>
              <a:rPr lang="cs-CZ"/>
              <a:t>ekonomice, kultuře</a:t>
            </a:r>
          </a:p>
        </p:txBody>
      </p:sp>
      <p:sp>
        <p:nvSpPr>
          <p:cNvPr id="21512" name="Oval 6"/>
          <p:cNvSpPr>
            <a:spLocks noChangeArrowheads="1"/>
          </p:cNvSpPr>
          <p:nvPr/>
        </p:nvSpPr>
        <p:spPr bwMode="auto">
          <a:xfrm>
            <a:off x="539750" y="4941888"/>
            <a:ext cx="3168650" cy="1150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SPECIÁLNÍ VĚDY</a:t>
            </a:r>
          </a:p>
          <a:p>
            <a:pPr algn="ctr"/>
            <a:r>
              <a:rPr lang="cs-CZ"/>
              <a:t>Sociologie, politologie, </a:t>
            </a:r>
          </a:p>
          <a:p>
            <a:pPr algn="ctr"/>
            <a:r>
              <a:rPr lang="cs-CZ"/>
              <a:t>ekonomie, právo</a:t>
            </a:r>
          </a:p>
        </p:txBody>
      </p:sp>
      <p:sp>
        <p:nvSpPr>
          <p:cNvPr id="21513" name="AutoShape 8"/>
          <p:cNvSpPr>
            <a:spLocks noChangeArrowheads="1"/>
          </p:cNvSpPr>
          <p:nvPr/>
        </p:nvSpPr>
        <p:spPr bwMode="auto">
          <a:xfrm>
            <a:off x="4427538" y="1916113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514" name="AutoShape 9"/>
          <p:cNvSpPr>
            <a:spLocks noChangeArrowheads="1"/>
          </p:cNvSpPr>
          <p:nvPr/>
        </p:nvSpPr>
        <p:spPr bwMode="auto">
          <a:xfrm>
            <a:off x="4427538" y="3500438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515" name="AutoShape 10"/>
          <p:cNvSpPr>
            <a:spLocks noChangeArrowheads="1"/>
          </p:cNvSpPr>
          <p:nvPr/>
        </p:nvSpPr>
        <p:spPr bwMode="auto">
          <a:xfrm>
            <a:off x="4356100" y="5157788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5580063" y="1700213"/>
            <a:ext cx="3168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Základní všeobecné opce pro chudé, mír, spravedlnost, zachování stvoření atd.</a:t>
            </a:r>
          </a:p>
        </p:txBody>
      </p:sp>
      <p:sp>
        <p:nvSpPr>
          <p:cNvPr id="21517" name="Text Box 14"/>
          <p:cNvSpPr txBox="1">
            <a:spLocks noChangeArrowheads="1"/>
          </p:cNvSpPr>
          <p:nvPr/>
        </p:nvSpPr>
        <p:spPr bwMode="auto">
          <a:xfrm>
            <a:off x="6099175" y="1989138"/>
            <a:ext cx="2792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21518" name="Text Box 15"/>
          <p:cNvSpPr txBox="1">
            <a:spLocks noChangeArrowheads="1"/>
          </p:cNvSpPr>
          <p:nvPr/>
        </p:nvSpPr>
        <p:spPr bwMode="auto">
          <a:xfrm>
            <a:off x="5580063" y="3213100"/>
            <a:ext cx="33131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Systematická diferenciace relevantních základních pojmů: spravedlnost, svoboda, lidská práva atd.</a:t>
            </a:r>
          </a:p>
        </p:txBody>
      </p:sp>
      <p:sp>
        <p:nvSpPr>
          <p:cNvPr id="21519" name="Text Box 16"/>
          <p:cNvSpPr txBox="1">
            <a:spLocks noChangeArrowheads="1"/>
          </p:cNvSpPr>
          <p:nvPr/>
        </p:nvSpPr>
        <p:spPr bwMode="auto">
          <a:xfrm>
            <a:off x="5508625" y="4941888"/>
            <a:ext cx="3384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Konkretizace biblických opcí s využitím filozofických pojmů v jednotlivých dílčích systémech.</a:t>
            </a:r>
          </a:p>
        </p:txBody>
      </p:sp>
      <p:sp>
        <p:nvSpPr>
          <p:cNvPr id="21520" name="AutoShape 17"/>
          <p:cNvSpPr>
            <a:spLocks noChangeArrowheads="1"/>
          </p:cNvSpPr>
          <p:nvPr/>
        </p:nvSpPr>
        <p:spPr bwMode="auto">
          <a:xfrm>
            <a:off x="1908175" y="2852738"/>
            <a:ext cx="485775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521" name="AutoShape 18"/>
          <p:cNvSpPr>
            <a:spLocks noChangeArrowheads="1"/>
          </p:cNvSpPr>
          <p:nvPr/>
        </p:nvSpPr>
        <p:spPr bwMode="auto">
          <a:xfrm>
            <a:off x="1908175" y="4508500"/>
            <a:ext cx="485775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1</a:t>
            </a:r>
          </a:p>
        </p:txBody>
      </p:sp>
      <p:sp>
        <p:nvSpPr>
          <p:cNvPr id="819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M. Martinek  2021</a:t>
            </a:r>
          </a:p>
        </p:txBody>
      </p:sp>
      <p:sp>
        <p:nvSpPr>
          <p:cNvPr id="819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7E6A59-F98B-49CD-9D96-6C5C74F16496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/>
              <a:t>Předmět křesťanská sociální etika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0768"/>
            <a:ext cx="8229600" cy="5040559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200" dirty="0"/>
              <a:t>Vědecký obor – součást teologické etiky 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dirty="0"/>
              <a:t>Stanovuje etické principy, zásady a normy, které se týkají nikoli chování jedince (= individuální etika), ale správného fungování sociálních struktur – institucí (rodina, ekonomika, politika, zákony, kultura, sociální služby atd.). V tom je rozdíl oproti etice v sociální práci (Fischer), i teologické etice pro praxi (</a:t>
            </a:r>
            <a:r>
              <a:rPr lang="cs-CZ" sz="2200" dirty="0" err="1"/>
              <a:t>Milfait</a:t>
            </a:r>
            <a:r>
              <a:rPr lang="cs-CZ" sz="2200" dirty="0"/>
              <a:t>), které se týkají především rozhodování jednotlivého sociálního pracovníka.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dirty="0"/>
              <a:t>Jako každá teologie vychází z Bible a z tradice církve.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dirty="0"/>
              <a:t>Těsně souvisí s filozofií, politologií, sociologií, ekonomikou.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dirty="0"/>
              <a:t>Na Jaboku je samostatným předmětem, neboť vytváří východisko pro etické jednání v  sociální politice a částečně i v sociální práci – nabízí křesťanská kritéria k utváření politických a hospodářských systémů a institucí a k chování člověka v jejich rámci. Zároveň pomáhá k pochopení složitých strukturálních vazeb v současném globalizovaném světě.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36609"/>
          </a:xfrm>
        </p:spPr>
        <p:txBody>
          <a:bodyPr/>
          <a:lstStyle/>
          <a:p>
            <a:r>
              <a:rPr lang="cs-CZ" dirty="0"/>
              <a:t>Strukturální hřích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000660"/>
          </a:xfrm>
        </p:spPr>
        <p:txBody>
          <a:bodyPr/>
          <a:lstStyle/>
          <a:p>
            <a:r>
              <a:rPr lang="cs-CZ" sz="2800" dirty="0"/>
              <a:t>2008: </a:t>
            </a:r>
          </a:p>
          <a:p>
            <a:pPr lvl="1"/>
            <a:r>
              <a:rPr lang="cs-CZ" sz="2400" dirty="0"/>
              <a:t>na globální ekonomické krizi nejvíce vydělali ti nejbohatší, kteří ji také zavinili. Zaplatili ji běžní plátci daní, kteří na jejím vzniku nenesli žádnou vinu.</a:t>
            </a:r>
          </a:p>
          <a:p>
            <a:r>
              <a:rPr lang="cs-CZ" sz="2800" dirty="0"/>
              <a:t>2021: </a:t>
            </a:r>
          </a:p>
          <a:p>
            <a:pPr lvl="1"/>
            <a:r>
              <a:rPr lang="cs-CZ" sz="2400" dirty="0"/>
              <a:t>Bohaté státy: 16 % populace – 60 % vakcín</a:t>
            </a:r>
          </a:p>
          <a:p>
            <a:pPr lvl="1"/>
            <a:r>
              <a:rPr lang="cs-CZ" sz="2400" dirty="0"/>
              <a:t>Ostatní státy: 84 % populace – 40 % vakcín</a:t>
            </a:r>
          </a:p>
          <a:p>
            <a:r>
              <a:rPr lang="cs-CZ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to nespravedlivé? ANO!</a:t>
            </a:r>
          </a:p>
          <a:p>
            <a:pPr lvl="1"/>
            <a:r>
              <a:rPr lang="cs-CZ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to trestné? NE!</a:t>
            </a:r>
          </a:p>
          <a:p>
            <a:r>
              <a:rPr lang="cs-CZ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Kdo za to nese odpovědnost? </a:t>
            </a:r>
          </a:p>
          <a:p>
            <a:pPr lvl="1"/>
            <a:r>
              <a:rPr lang="cs-CZ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globální ekonomiky.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031B5-1BA0-491F-9A45-BB764BC61417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548680"/>
            <a:ext cx="8643998" cy="5688632"/>
          </a:xfrm>
        </p:spPr>
        <p:txBody>
          <a:bodyPr>
            <a:normAutofit fontScale="85000" lnSpcReduction="10000"/>
          </a:bodyPr>
          <a:lstStyle/>
          <a:p>
            <a:r>
              <a:rPr lang="cs-CZ" dirty="0">
                <a:effectLst/>
              </a:rPr>
              <a:t>Bůh stvořil člověka, aby byl jeho obrazem, stvořil ho, aby byl obrazem Božím, jako muže a ženu je stvořil. </a:t>
            </a:r>
          </a:p>
          <a:p>
            <a:endParaRPr lang="cs-CZ" dirty="0">
              <a:effectLst/>
            </a:endParaRPr>
          </a:p>
          <a:p>
            <a:r>
              <a:rPr lang="cs-CZ" dirty="0">
                <a:effectLst/>
              </a:rPr>
              <a:t>A Bůh jim požehnal a řekl jim: „Ploďte a množte se a naplňte zemi. Podmaňte ji a panujte nad mořskými rybami, nad nebeským ptactvem, nade vším živým, co se na zemi hýbe…“ Hospodin Bůh postavil člověka do zahrady v Edenu, aby ji obdělával a střežil. (</a:t>
            </a:r>
            <a:r>
              <a:rPr lang="cs-CZ" dirty="0" err="1">
                <a:effectLst/>
              </a:rPr>
              <a:t>Gn</a:t>
            </a:r>
            <a:r>
              <a:rPr lang="cs-CZ" dirty="0">
                <a:effectLst/>
              </a:rPr>
              <a:t> 1, 27 – 28; 2,15)</a:t>
            </a:r>
          </a:p>
          <a:p>
            <a:endParaRPr lang="cs-CZ" dirty="0">
              <a:effectLst/>
            </a:endParaRPr>
          </a:p>
          <a:p>
            <a:r>
              <a:rPr lang="cs-CZ" b="1" dirty="0">
                <a:effectLst/>
              </a:rPr>
              <a:t>Odpovědná vláda nad zemí zahrnuje také odpovědné spravování vztahů mezi lidmi ve společnosti.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D8E79-83E2-4DE0-844B-E2BECD29A41F}" type="slidenum">
              <a:rPr lang="cs-CZ" altLang="en-US" smtClean="0"/>
              <a:pPr>
                <a:defRPr/>
              </a:pPr>
              <a:t>6</a:t>
            </a:fld>
            <a:endParaRPr lang="cs-CZ" alt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476672"/>
            <a:ext cx="9001156" cy="868346"/>
          </a:xfrm>
        </p:spPr>
        <p:txBody>
          <a:bodyPr>
            <a:noAutofit/>
          </a:bodyPr>
          <a:lstStyle/>
          <a:p>
            <a:r>
              <a:rPr lang="cs-CZ" sz="3000" dirty="0"/>
              <a:t>„Miluj svého bližního jako sám sebe!“ (</a:t>
            </a:r>
            <a:r>
              <a:rPr lang="cs-CZ" sz="3000" dirty="0" err="1"/>
              <a:t>Mk</a:t>
            </a:r>
            <a:r>
              <a:rPr lang="cs-CZ" sz="3000" dirty="0"/>
              <a:t> 12,31)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700808"/>
            <a:ext cx="8136904" cy="4320480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cs-CZ" sz="2800" dirty="0">
              <a:effectLst/>
            </a:endParaRPr>
          </a:p>
          <a:p>
            <a:pPr>
              <a:spcBef>
                <a:spcPts val="0"/>
              </a:spcBef>
            </a:pPr>
            <a:r>
              <a:rPr lang="cs-CZ" sz="2800" dirty="0">
                <a:effectLst/>
              </a:rPr>
              <a:t>Přikázání lásky se vztahuje na všechny lidi. </a:t>
            </a:r>
          </a:p>
          <a:p>
            <a:pPr>
              <a:spcBef>
                <a:spcPts val="0"/>
              </a:spcBef>
            </a:pPr>
            <a:endParaRPr lang="cs-CZ" sz="2800" dirty="0">
              <a:effectLst/>
            </a:endParaRPr>
          </a:p>
          <a:p>
            <a:pPr>
              <a:spcBef>
                <a:spcPts val="0"/>
              </a:spcBef>
            </a:pPr>
            <a:r>
              <a:rPr lang="cs-CZ" sz="2800" dirty="0">
                <a:effectLst/>
              </a:rPr>
              <a:t>Jednotlivec nemůže prokazovat lásku všem lidem. Může však ovlivňovat způsob řízení společného života. </a:t>
            </a:r>
          </a:p>
          <a:p>
            <a:pPr>
              <a:spcBef>
                <a:spcPts val="0"/>
              </a:spcBef>
            </a:pPr>
            <a:endParaRPr lang="cs-CZ" sz="2800" dirty="0">
              <a:effectLst/>
            </a:endParaRPr>
          </a:p>
          <a:p>
            <a:pPr>
              <a:spcBef>
                <a:spcPts val="0"/>
              </a:spcBef>
            </a:pPr>
            <a:r>
              <a:rPr lang="cs-CZ" sz="2800" dirty="0">
                <a:effectLst/>
              </a:rPr>
              <a:t>Volby jsou základním nástrojem uskutečňování přikázání lásky ve veřejném životě.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D8E79-83E2-4DE0-844B-E2BECD29A41F}" type="slidenum">
              <a:rPr lang="cs-CZ" altLang="en-US" smtClean="0"/>
              <a:pPr>
                <a:defRPr/>
              </a:pPr>
              <a:t>7</a:t>
            </a:fld>
            <a:endParaRPr lang="cs-CZ" alt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285728"/>
            <a:ext cx="4500594" cy="6357982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„Církev si váží systému demokracie, protože </a:t>
            </a:r>
          </a:p>
          <a:p>
            <a:pPr lvl="1"/>
            <a:r>
              <a:rPr lang="cs-CZ" b="1" dirty="0"/>
              <a:t>zajišťuje účast občanů na politickém rozhodování,</a:t>
            </a:r>
          </a:p>
          <a:p>
            <a:pPr lvl="1"/>
            <a:r>
              <a:rPr lang="cs-CZ" b="1" dirty="0"/>
              <a:t>zaručuje ovládaným možnost volit a kontrolovat své vlády </a:t>
            </a:r>
          </a:p>
          <a:p>
            <a:pPr lvl="1"/>
            <a:r>
              <a:rPr lang="cs-CZ" b="1" dirty="0"/>
              <a:t>a v případě nutnosti je pokojnou cestou vyměnit. </a:t>
            </a:r>
          </a:p>
          <a:p>
            <a:r>
              <a:rPr lang="cs-CZ" b="1" dirty="0"/>
              <a:t>Nemůže proto schvalovat vytváření úzkých vůdčích skupin, které si uzurpují moc na základě svých zvláštních zájmů nebo ideologických záměrů“</a:t>
            </a:r>
            <a:r>
              <a:rPr lang="cs-CZ" dirty="0"/>
              <a:t> </a:t>
            </a:r>
          </a:p>
          <a:p>
            <a:r>
              <a:rPr lang="cs-CZ" dirty="0"/>
              <a:t>Jan Pavel II., </a:t>
            </a:r>
            <a:r>
              <a:rPr lang="cs-CZ" dirty="0" err="1"/>
              <a:t>Centesimus</a:t>
            </a:r>
            <a:r>
              <a:rPr lang="cs-CZ" dirty="0"/>
              <a:t> </a:t>
            </a:r>
            <a:r>
              <a:rPr lang="cs-CZ" dirty="0" err="1"/>
              <a:t>annus</a:t>
            </a:r>
            <a:r>
              <a:rPr lang="cs-CZ" dirty="0"/>
              <a:t>, čl. 46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D8E79-83E2-4DE0-844B-E2BECD29A41F}" type="slidenum">
              <a:rPr lang="cs-CZ" altLang="en-US" smtClean="0"/>
              <a:pPr>
                <a:defRPr/>
              </a:pPr>
              <a:t>8</a:t>
            </a:fld>
            <a:endParaRPr lang="cs-CZ" altLang="en-US"/>
          </a:p>
        </p:txBody>
      </p:sp>
      <p:pic>
        <p:nvPicPr>
          <p:cNvPr id="46082" name="Picture 2" descr="Výsledek obrázku pro jan pavel 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785794"/>
            <a:ext cx="4286248" cy="4771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http://www.rencin.cz/VismoOnline_ActionScripts/Image.aspx?id_org=200014&amp;id_obrazky=1129"/>
          <p:cNvPicPr/>
          <p:nvPr/>
        </p:nvPicPr>
        <p:blipFill>
          <a:blip r:embed="rId2" cstate="print"/>
          <a:srcRect l="4392" r="4544"/>
          <a:stretch>
            <a:fillRect/>
          </a:stretch>
        </p:blipFill>
        <p:spPr bwMode="auto">
          <a:xfrm>
            <a:off x="971600" y="980728"/>
            <a:ext cx="7416824" cy="51845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0907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Patří etika do politiky?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Křesťanská sociální etika. M. Martinek  2021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031B5-1BA0-491F-9A45-BB764BC61417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2424</TotalTime>
  <Words>3429</Words>
  <Application>Microsoft Office PowerPoint</Application>
  <PresentationFormat>Předvádění na obrazovce (4:3)</PresentationFormat>
  <Paragraphs>308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Tahoma</vt:lpstr>
      <vt:lpstr>Times New Roman</vt:lpstr>
      <vt:lpstr>Wingdings</vt:lpstr>
      <vt:lpstr>Balance</vt:lpstr>
      <vt:lpstr>Křesťanská sociální etika</vt:lpstr>
      <vt:lpstr>1. Úvod, literatura, definice, témata, metoda, biblické a historické inspirace</vt:lpstr>
      <vt:lpstr>Lidé na Ukrajině se připravují na obranu země. Někteří cvičí střelbu, jiní vyrábějí maskovací sítě </vt:lpstr>
      <vt:lpstr>Předmět křesťanská sociální etika</vt:lpstr>
      <vt:lpstr>Strukturální hřích</vt:lpstr>
      <vt:lpstr>Prezentace aplikace PowerPoint</vt:lpstr>
      <vt:lpstr>„Miluj svého bližního jako sám sebe!“ (Mk 12,31)</vt:lpstr>
      <vt:lpstr>Prezentace aplikace PowerPoint</vt:lpstr>
      <vt:lpstr>Patří etika do politiky?</vt:lpstr>
      <vt:lpstr>Prezentace aplikace PowerPoint</vt:lpstr>
      <vt:lpstr>Projev prezidenta Václava Havla v americkém kongresu 21. 2. 1990</vt:lpstr>
      <vt:lpstr>Prezentace aplikace PowerPoint</vt:lpstr>
      <vt:lpstr>Prezentace aplikace PowerPoint</vt:lpstr>
      <vt:lpstr>Krize institucí</vt:lpstr>
      <vt:lpstr>Politická filozofie, sociální etika</vt:lpstr>
      <vt:lpstr>Niccolò Machiavelli (1469 – 1527, Florencie), italský politik, diplomat, spisovatel, historik a vojenský teoretik. </vt:lpstr>
      <vt:lpstr>Vladař</vt:lpstr>
      <vt:lpstr>Erasmus Rotterdamský (1467 – 1536)</vt:lpstr>
      <vt:lpstr>Ekonomika </vt:lpstr>
      <vt:lpstr>Právo </vt:lpstr>
      <vt:lpstr>Instituce</vt:lpstr>
      <vt:lpstr>Sociálně-etické otázky</vt:lpstr>
      <vt:lpstr>Předmět křesťanská sociální etika</vt:lpstr>
      <vt:lpstr>Sociální nauka katolické církve</vt:lpstr>
      <vt:lpstr>Základní literatura</vt:lpstr>
      <vt:lpstr>Témata přednášek</vt:lpstr>
      <vt:lpstr>Organizace výuky</vt:lpstr>
      <vt:lpstr>Etika</vt:lpstr>
      <vt:lpstr>Sociální skutečnost </vt:lpstr>
      <vt:lpstr>Sociální etika</vt:lpstr>
      <vt:lpstr>Sociální a individuální etika</vt:lpstr>
      <vt:lpstr>Vzájemný vztah individuální a sociální etiky</vt:lpstr>
      <vt:lpstr>Sociální etika základní a speciální</vt:lpstr>
      <vt:lpstr>Interdisciplinární rámec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martinek</dc:creator>
  <cp:lastModifiedBy>Michael Martinek</cp:lastModifiedBy>
  <cp:revision>203</cp:revision>
  <dcterms:created xsi:type="dcterms:W3CDTF">1601-01-01T00:00:00Z</dcterms:created>
  <dcterms:modified xsi:type="dcterms:W3CDTF">2022-02-01T09:09:24Z</dcterms:modified>
</cp:coreProperties>
</file>