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9" r:id="rId1"/>
  </p:sldMasterIdLst>
  <p:sldIdLst>
    <p:sldId id="256" r:id="rId2"/>
    <p:sldId id="294" r:id="rId3"/>
    <p:sldId id="298" r:id="rId4"/>
    <p:sldId id="257" r:id="rId5"/>
    <p:sldId id="258" r:id="rId6"/>
    <p:sldId id="261" r:id="rId7"/>
    <p:sldId id="262" r:id="rId8"/>
    <p:sldId id="263" r:id="rId9"/>
    <p:sldId id="264" r:id="rId10"/>
    <p:sldId id="265" r:id="rId11"/>
    <p:sldId id="259" r:id="rId12"/>
    <p:sldId id="268" r:id="rId13"/>
    <p:sldId id="267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95" r:id="rId24"/>
    <p:sldId id="296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7" r:id="rId34"/>
    <p:sldId id="286" r:id="rId35"/>
    <p:sldId id="288" r:id="rId36"/>
    <p:sldId id="291" r:id="rId37"/>
    <p:sldId id="304" r:id="rId38"/>
    <p:sldId id="293" r:id="rId39"/>
    <p:sldId id="306" r:id="rId40"/>
    <p:sldId id="289" r:id="rId41"/>
    <p:sldId id="290" r:id="rId42"/>
    <p:sldId id="292" r:id="rId43"/>
    <p:sldId id="305" r:id="rId44"/>
    <p:sldId id="302" r:id="rId45"/>
    <p:sldId id="303" r:id="rId46"/>
    <p:sldId id="297" r:id="rId47"/>
    <p:sldId id="299" r:id="rId48"/>
    <p:sldId id="307" r:id="rId49"/>
    <p:sldId id="308" r:id="rId50"/>
    <p:sldId id="309" r:id="rId51"/>
    <p:sldId id="300" r:id="rId52"/>
  </p:sldIdLst>
  <p:sldSz cx="12192000" cy="6858000"/>
  <p:notesSz cx="7099300" cy="10234613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0" d="100"/>
          <a:sy n="60" d="100"/>
        </p:scale>
        <p:origin x="72" y="11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lze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81D47-B5DB-4FC1-837C-1BCBC19BE71F}" type="datetimeFigureOut">
              <a:rPr lang="cs-CZ" smtClean="0"/>
              <a:t>19.05.2022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2578AFE8-A598-4AEC-A470-84EDF78A049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876342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81D47-B5DB-4FC1-837C-1BCBC19BE71F}" type="datetimeFigureOut">
              <a:rPr lang="cs-CZ" smtClean="0"/>
              <a:t>19.05.2022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8AFE8-A598-4AEC-A470-84EDF78A049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624498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81D47-B5DB-4FC1-837C-1BCBC19BE71F}" type="datetimeFigureOut">
              <a:rPr lang="cs-CZ" smtClean="0"/>
              <a:t>19.05.2022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2578AFE8-A598-4AEC-A470-84EDF78A049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820115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81D47-B5DB-4FC1-837C-1BCBC19BE71F}" type="datetimeFigureOut">
              <a:rPr lang="cs-CZ" smtClean="0"/>
              <a:t>19.05.2022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2578AFE8-A598-4AEC-A470-84EDF78A049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908143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81D47-B5DB-4FC1-837C-1BCBC19BE71F}" type="datetimeFigureOut">
              <a:rPr lang="cs-CZ" smtClean="0"/>
              <a:t>19.05.2022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2578AFE8-A598-4AEC-A470-84EDF78A049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725064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81D47-B5DB-4FC1-837C-1BCBC19BE71F}" type="datetimeFigureOut">
              <a:rPr lang="cs-CZ" smtClean="0"/>
              <a:t>19.05.2022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8AFE8-A598-4AEC-A470-84EDF78A049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28928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81D47-B5DB-4FC1-837C-1BCBC19BE71F}" type="datetimeFigureOut">
              <a:rPr lang="cs-CZ" smtClean="0"/>
              <a:t>19.05.2022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8AFE8-A598-4AEC-A470-84EDF78A049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316736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81D47-B5DB-4FC1-837C-1BCBC19BE71F}" type="datetimeFigureOut">
              <a:rPr lang="cs-CZ" smtClean="0"/>
              <a:t>19.05.2022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8AFE8-A598-4AEC-A470-84EDF78A049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070110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81D47-B5DB-4FC1-837C-1BCBC19BE71F}" type="datetimeFigureOut">
              <a:rPr lang="cs-CZ" smtClean="0"/>
              <a:t>19.05.2022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578AFE8-A598-4AEC-A470-84EDF78A049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153107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81D47-B5DB-4FC1-837C-1BCBC19BE71F}" type="datetimeFigureOut">
              <a:rPr lang="cs-CZ" smtClean="0"/>
              <a:t>19.05.2022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2578AFE8-A598-4AEC-A470-84EDF78A049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146308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81D47-B5DB-4FC1-837C-1BCBC19BE71F}" type="datetimeFigureOut">
              <a:rPr lang="cs-CZ" smtClean="0"/>
              <a:t>19.05.2022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2578AFE8-A598-4AEC-A470-84EDF78A0490}" type="slidenum">
              <a:rPr lang="cs-CZ" smtClean="0"/>
              <a:t>‹#›</a:t>
            </a:fld>
            <a:endParaRPr lang="cs-CZ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281607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cs-CZ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81D47-B5DB-4FC1-837C-1BCBC19BE71F}" type="datetimeFigureOut">
              <a:rPr lang="cs-CZ" smtClean="0"/>
              <a:t>19.05.2022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578AFE8-A598-4AEC-A470-84EDF78A049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368316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 s citac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cs-CZ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81D47-B5DB-4FC1-837C-1BCBC19BE71F}" type="datetimeFigureOut">
              <a:rPr lang="cs-CZ" smtClean="0"/>
              <a:t>19.05.2022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578AFE8-A598-4AEC-A470-84EDF78A0490}" type="slidenum">
              <a:rPr lang="cs-CZ" smtClean="0"/>
              <a:t>‹#›</a:t>
            </a:fld>
            <a:endParaRPr lang="cs-CZ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963064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vda nebo neprav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cs-CZ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81D47-B5DB-4FC1-837C-1BCBC19BE71F}" type="datetimeFigureOut">
              <a:rPr lang="cs-CZ" smtClean="0"/>
              <a:t>19.05.2022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578AFE8-A598-4AEC-A470-84EDF78A049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243180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81D47-B5DB-4FC1-837C-1BCBC19BE71F}" type="datetimeFigureOut">
              <a:rPr lang="cs-CZ" smtClean="0"/>
              <a:t>19.05.2022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8AFE8-A598-4AEC-A470-84EDF78A049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809125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81D47-B5DB-4FC1-837C-1BCBC19BE71F}" type="datetimeFigureOut">
              <a:rPr lang="cs-CZ" smtClean="0"/>
              <a:t>19.05.2022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8AFE8-A598-4AEC-A470-84EDF78A049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853804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81D47-B5DB-4FC1-837C-1BCBC19BE71F}" type="datetimeFigureOut">
              <a:rPr lang="cs-CZ" smtClean="0"/>
              <a:t>19.05.2022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2578AFE8-A598-4AEC-A470-84EDF78A049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78538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0" r:id="rId1"/>
    <p:sldLayoutId id="2147483781" r:id="rId2"/>
    <p:sldLayoutId id="2147483782" r:id="rId3"/>
    <p:sldLayoutId id="2147483783" r:id="rId4"/>
    <p:sldLayoutId id="2147483784" r:id="rId5"/>
    <p:sldLayoutId id="2147483785" r:id="rId6"/>
    <p:sldLayoutId id="2147483786" r:id="rId7"/>
    <p:sldLayoutId id="2147483787" r:id="rId8"/>
    <p:sldLayoutId id="2147483788" r:id="rId9"/>
    <p:sldLayoutId id="2147483789" r:id="rId10"/>
    <p:sldLayoutId id="2147483790" r:id="rId11"/>
    <p:sldLayoutId id="2147483791" r:id="rId12"/>
    <p:sldLayoutId id="2147483792" r:id="rId13"/>
    <p:sldLayoutId id="2147483793" r:id="rId14"/>
    <p:sldLayoutId id="2147483794" r:id="rId15"/>
    <p:sldLayoutId id="2147483795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eg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g"/><Relationship Id="rId3" Type="http://schemas.openxmlformats.org/officeDocument/2006/relationships/image" Target="../media/image36.jpeg"/><Relationship Id="rId7" Type="http://schemas.openxmlformats.org/officeDocument/2006/relationships/image" Target="../media/image40.jp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jpg"/><Relationship Id="rId5" Type="http://schemas.openxmlformats.org/officeDocument/2006/relationships/image" Target="../media/image38.jpeg"/><Relationship Id="rId4" Type="http://schemas.openxmlformats.org/officeDocument/2006/relationships/image" Target="../media/image37.jpg"/><Relationship Id="rId9" Type="http://schemas.openxmlformats.org/officeDocument/2006/relationships/image" Target="../media/image42.jp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g"/><Relationship Id="rId3" Type="http://schemas.openxmlformats.org/officeDocument/2006/relationships/image" Target="../media/image44.jpg"/><Relationship Id="rId7" Type="http://schemas.openxmlformats.org/officeDocument/2006/relationships/image" Target="../media/image48.jp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7.jpeg"/><Relationship Id="rId5" Type="http://schemas.openxmlformats.org/officeDocument/2006/relationships/image" Target="../media/image46.jpg"/><Relationship Id="rId4" Type="http://schemas.openxmlformats.org/officeDocument/2006/relationships/image" Target="../media/image45.jp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jpg"/><Relationship Id="rId3" Type="http://schemas.openxmlformats.org/officeDocument/2006/relationships/image" Target="../media/image51.jpg"/><Relationship Id="rId7" Type="http://schemas.openxmlformats.org/officeDocument/2006/relationships/image" Target="../media/image55.jp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4.jpg"/><Relationship Id="rId5" Type="http://schemas.openxmlformats.org/officeDocument/2006/relationships/image" Target="../media/image53.jpg"/><Relationship Id="rId4" Type="http://schemas.openxmlformats.org/officeDocument/2006/relationships/image" Target="../media/image52.jpg"/><Relationship Id="rId9" Type="http://schemas.openxmlformats.org/officeDocument/2006/relationships/image" Target="../media/image57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7" Type="http://schemas.openxmlformats.org/officeDocument/2006/relationships/image" Target="../media/image63.jp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2.jpg"/><Relationship Id="rId5" Type="http://schemas.openxmlformats.org/officeDocument/2006/relationships/image" Target="../media/image61.jpg"/><Relationship Id="rId4" Type="http://schemas.openxmlformats.org/officeDocument/2006/relationships/image" Target="../media/image60.jp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jpeg"/><Relationship Id="rId3" Type="http://schemas.openxmlformats.org/officeDocument/2006/relationships/image" Target="../media/image65.jpg"/><Relationship Id="rId7" Type="http://schemas.openxmlformats.org/officeDocument/2006/relationships/image" Target="../media/image69.jpeg"/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8.jpeg"/><Relationship Id="rId5" Type="http://schemas.openxmlformats.org/officeDocument/2006/relationships/image" Target="../media/image67.jpg"/><Relationship Id="rId10" Type="http://schemas.openxmlformats.org/officeDocument/2006/relationships/image" Target="../media/image72.jpg"/><Relationship Id="rId4" Type="http://schemas.openxmlformats.org/officeDocument/2006/relationships/image" Target="../media/image66.jpg"/><Relationship Id="rId9" Type="http://schemas.openxmlformats.org/officeDocument/2006/relationships/image" Target="../media/image71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jpg"/><Relationship Id="rId3" Type="http://schemas.openxmlformats.org/officeDocument/2006/relationships/image" Target="../media/image74.jpeg"/><Relationship Id="rId7" Type="http://schemas.openxmlformats.org/officeDocument/2006/relationships/image" Target="../media/image78.jpg"/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7.jpeg"/><Relationship Id="rId5" Type="http://schemas.openxmlformats.org/officeDocument/2006/relationships/image" Target="../media/image76.jpg"/><Relationship Id="rId4" Type="http://schemas.openxmlformats.org/officeDocument/2006/relationships/image" Target="../media/image75.jp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jpg"/><Relationship Id="rId3" Type="http://schemas.openxmlformats.org/officeDocument/2006/relationships/image" Target="../media/image81.jpg"/><Relationship Id="rId7" Type="http://schemas.openxmlformats.org/officeDocument/2006/relationships/image" Target="../media/image85.jpeg"/><Relationship Id="rId2" Type="http://schemas.openxmlformats.org/officeDocument/2006/relationships/image" Target="../media/image80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4.jpg"/><Relationship Id="rId5" Type="http://schemas.openxmlformats.org/officeDocument/2006/relationships/image" Target="../media/image83.jpg"/><Relationship Id="rId4" Type="http://schemas.openxmlformats.org/officeDocument/2006/relationships/image" Target="../media/image82.jp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jpg"/><Relationship Id="rId3" Type="http://schemas.openxmlformats.org/officeDocument/2006/relationships/image" Target="../media/image88.jpg"/><Relationship Id="rId7" Type="http://schemas.openxmlformats.org/officeDocument/2006/relationships/image" Target="../media/image92.jpeg"/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1.jpg"/><Relationship Id="rId5" Type="http://schemas.openxmlformats.org/officeDocument/2006/relationships/image" Target="../media/image90.jpeg"/><Relationship Id="rId4" Type="http://schemas.openxmlformats.org/officeDocument/2006/relationships/image" Target="../media/image89.jp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jpeg"/><Relationship Id="rId3" Type="http://schemas.openxmlformats.org/officeDocument/2006/relationships/image" Target="../media/image95.jpeg"/><Relationship Id="rId7" Type="http://schemas.openxmlformats.org/officeDocument/2006/relationships/image" Target="../media/image99.jpeg"/><Relationship Id="rId2" Type="http://schemas.openxmlformats.org/officeDocument/2006/relationships/image" Target="../media/image94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8.jpg"/><Relationship Id="rId5" Type="http://schemas.openxmlformats.org/officeDocument/2006/relationships/image" Target="../media/image97.jpeg"/><Relationship Id="rId4" Type="http://schemas.openxmlformats.org/officeDocument/2006/relationships/image" Target="../media/image96.jp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jpeg"/><Relationship Id="rId3" Type="http://schemas.openxmlformats.org/officeDocument/2006/relationships/image" Target="../media/image102.jpeg"/><Relationship Id="rId7" Type="http://schemas.openxmlformats.org/officeDocument/2006/relationships/image" Target="../media/image106.jpeg"/><Relationship Id="rId2" Type="http://schemas.openxmlformats.org/officeDocument/2006/relationships/image" Target="../media/image10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5.jpeg"/><Relationship Id="rId5" Type="http://schemas.openxmlformats.org/officeDocument/2006/relationships/image" Target="../media/image104.jpeg"/><Relationship Id="rId4" Type="http://schemas.openxmlformats.org/officeDocument/2006/relationships/image" Target="../media/image103.jpeg"/><Relationship Id="rId9" Type="http://schemas.openxmlformats.org/officeDocument/2006/relationships/image" Target="../media/image108.jp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5.jpeg"/><Relationship Id="rId3" Type="http://schemas.openxmlformats.org/officeDocument/2006/relationships/image" Target="../media/image110.jpg"/><Relationship Id="rId7" Type="http://schemas.openxmlformats.org/officeDocument/2006/relationships/image" Target="../media/image114.jpg"/><Relationship Id="rId2" Type="http://schemas.openxmlformats.org/officeDocument/2006/relationships/image" Target="../media/image109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3.jpg"/><Relationship Id="rId5" Type="http://schemas.openxmlformats.org/officeDocument/2006/relationships/image" Target="../media/image112.jpg"/><Relationship Id="rId10" Type="http://schemas.openxmlformats.org/officeDocument/2006/relationships/image" Target="../media/image117.jpeg"/><Relationship Id="rId4" Type="http://schemas.openxmlformats.org/officeDocument/2006/relationships/image" Target="../media/image111.jpg"/><Relationship Id="rId9" Type="http://schemas.openxmlformats.org/officeDocument/2006/relationships/image" Target="../media/image116.jp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4.jpeg"/><Relationship Id="rId3" Type="http://schemas.openxmlformats.org/officeDocument/2006/relationships/image" Target="../media/image119.jpg"/><Relationship Id="rId7" Type="http://schemas.openxmlformats.org/officeDocument/2006/relationships/image" Target="../media/image123.jpg"/><Relationship Id="rId2" Type="http://schemas.openxmlformats.org/officeDocument/2006/relationships/image" Target="../media/image11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2.jpg"/><Relationship Id="rId5" Type="http://schemas.openxmlformats.org/officeDocument/2006/relationships/image" Target="../media/image121.jpg"/><Relationship Id="rId4" Type="http://schemas.openxmlformats.org/officeDocument/2006/relationships/image" Target="../media/image120.jpg"/><Relationship Id="rId9" Type="http://schemas.openxmlformats.org/officeDocument/2006/relationships/image" Target="../media/image125.jp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1.jpg"/><Relationship Id="rId3" Type="http://schemas.openxmlformats.org/officeDocument/2006/relationships/image" Target="../media/image127.jpg"/><Relationship Id="rId7" Type="http://schemas.openxmlformats.org/officeDocument/2006/relationships/image" Target="../media/image130.jpeg"/><Relationship Id="rId2" Type="http://schemas.openxmlformats.org/officeDocument/2006/relationships/image" Target="../media/image12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g"/><Relationship Id="rId5" Type="http://schemas.openxmlformats.org/officeDocument/2006/relationships/image" Target="../media/image129.jpeg"/><Relationship Id="rId4" Type="http://schemas.openxmlformats.org/officeDocument/2006/relationships/image" Target="../media/image128.jpg"/><Relationship Id="rId9" Type="http://schemas.openxmlformats.org/officeDocument/2006/relationships/image" Target="../media/image132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jpeg"/><Relationship Id="rId7" Type="http://schemas.openxmlformats.org/officeDocument/2006/relationships/image" Target="../media/image138.jpg"/><Relationship Id="rId2" Type="http://schemas.openxmlformats.org/officeDocument/2006/relationships/image" Target="../media/image133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7.jpg"/><Relationship Id="rId5" Type="http://schemas.openxmlformats.org/officeDocument/2006/relationships/image" Target="../media/image136.jpg"/><Relationship Id="rId4" Type="http://schemas.openxmlformats.org/officeDocument/2006/relationships/image" Target="../media/image135.jp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4.jpg"/><Relationship Id="rId3" Type="http://schemas.openxmlformats.org/officeDocument/2006/relationships/image" Target="../media/image140.jpeg"/><Relationship Id="rId7" Type="http://schemas.openxmlformats.org/officeDocument/2006/relationships/image" Target="../media/image143.jpeg"/><Relationship Id="rId2" Type="http://schemas.openxmlformats.org/officeDocument/2006/relationships/image" Target="../media/image13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2.jpg"/><Relationship Id="rId5" Type="http://schemas.openxmlformats.org/officeDocument/2006/relationships/image" Target="../media/image122.jpg"/><Relationship Id="rId4" Type="http://schemas.openxmlformats.org/officeDocument/2006/relationships/image" Target="../media/image141.jpg"/><Relationship Id="rId9" Type="http://schemas.openxmlformats.org/officeDocument/2006/relationships/image" Target="../media/image145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jpeg"/><Relationship Id="rId7" Type="http://schemas.openxmlformats.org/officeDocument/2006/relationships/image" Target="../media/image151.jpg"/><Relationship Id="rId2" Type="http://schemas.openxmlformats.org/officeDocument/2006/relationships/image" Target="../media/image146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0.jpg"/><Relationship Id="rId5" Type="http://schemas.openxmlformats.org/officeDocument/2006/relationships/image" Target="../media/image149.jpg"/><Relationship Id="rId4" Type="http://schemas.openxmlformats.org/officeDocument/2006/relationships/image" Target="../media/image148.jpe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8.jpg"/><Relationship Id="rId3" Type="http://schemas.openxmlformats.org/officeDocument/2006/relationships/image" Target="../media/image153.jpg"/><Relationship Id="rId7" Type="http://schemas.openxmlformats.org/officeDocument/2006/relationships/image" Target="../media/image157.jpg"/><Relationship Id="rId2" Type="http://schemas.openxmlformats.org/officeDocument/2006/relationships/image" Target="../media/image15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6.jpg"/><Relationship Id="rId5" Type="http://schemas.openxmlformats.org/officeDocument/2006/relationships/image" Target="../media/image155.jpeg"/><Relationship Id="rId4" Type="http://schemas.openxmlformats.org/officeDocument/2006/relationships/image" Target="../media/image154.jpe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5.jpg"/><Relationship Id="rId3" Type="http://schemas.openxmlformats.org/officeDocument/2006/relationships/image" Target="../media/image160.jpg"/><Relationship Id="rId7" Type="http://schemas.openxmlformats.org/officeDocument/2006/relationships/image" Target="../media/image164.jpeg"/><Relationship Id="rId2" Type="http://schemas.openxmlformats.org/officeDocument/2006/relationships/image" Target="../media/image15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3.jpg"/><Relationship Id="rId5" Type="http://schemas.openxmlformats.org/officeDocument/2006/relationships/image" Target="../media/image162.jpg"/><Relationship Id="rId10" Type="http://schemas.openxmlformats.org/officeDocument/2006/relationships/image" Target="../media/image167.jpg"/><Relationship Id="rId4" Type="http://schemas.openxmlformats.org/officeDocument/2006/relationships/image" Target="../media/image161.jpg"/><Relationship Id="rId9" Type="http://schemas.openxmlformats.org/officeDocument/2006/relationships/image" Target="../media/image166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9.jpg"/><Relationship Id="rId7" Type="http://schemas.openxmlformats.org/officeDocument/2006/relationships/image" Target="../media/image173.jpg"/><Relationship Id="rId2" Type="http://schemas.openxmlformats.org/officeDocument/2006/relationships/image" Target="../media/image168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2.jpg"/><Relationship Id="rId5" Type="http://schemas.openxmlformats.org/officeDocument/2006/relationships/image" Target="../media/image171.jpg"/><Relationship Id="rId4" Type="http://schemas.openxmlformats.org/officeDocument/2006/relationships/image" Target="../media/image170.jp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5.jpg"/><Relationship Id="rId2" Type="http://schemas.openxmlformats.org/officeDocument/2006/relationships/image" Target="../media/image174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8.jpeg"/><Relationship Id="rId5" Type="http://schemas.openxmlformats.org/officeDocument/2006/relationships/image" Target="../media/image177.jpg"/><Relationship Id="rId4" Type="http://schemas.openxmlformats.org/officeDocument/2006/relationships/image" Target="../media/image176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jpeg"/><Relationship Id="rId7" Type="http://schemas.openxmlformats.org/officeDocument/2006/relationships/image" Target="../media/image184.jpg"/><Relationship Id="rId2" Type="http://schemas.openxmlformats.org/officeDocument/2006/relationships/image" Target="../media/image17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3.jpg"/><Relationship Id="rId5" Type="http://schemas.openxmlformats.org/officeDocument/2006/relationships/image" Target="../media/image182.jpg"/><Relationship Id="rId4" Type="http://schemas.openxmlformats.org/officeDocument/2006/relationships/image" Target="../media/image181.jpe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5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7.jpg"/><Relationship Id="rId7" Type="http://schemas.openxmlformats.org/officeDocument/2006/relationships/image" Target="../media/image191.jpg"/><Relationship Id="rId2" Type="http://schemas.openxmlformats.org/officeDocument/2006/relationships/image" Target="../media/image186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0.jpg"/><Relationship Id="rId5" Type="http://schemas.openxmlformats.org/officeDocument/2006/relationships/image" Target="../media/image189.jpg"/><Relationship Id="rId4" Type="http://schemas.openxmlformats.org/officeDocument/2006/relationships/image" Target="../media/image188.jp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2.emf"/><Relationship Id="rId2" Type="http://schemas.openxmlformats.org/officeDocument/2006/relationships/image" Target="../media/image179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7" Type="http://schemas.openxmlformats.org/officeDocument/2006/relationships/image" Target="../media/image197.jpg"/><Relationship Id="rId2" Type="http://schemas.openxmlformats.org/officeDocument/2006/relationships/image" Target="../media/image19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6.jpeg"/><Relationship Id="rId5" Type="http://schemas.openxmlformats.org/officeDocument/2006/relationships/image" Target="../media/image195.jpg"/><Relationship Id="rId4" Type="http://schemas.openxmlformats.org/officeDocument/2006/relationships/image" Target="../media/image194.jp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9.jpeg"/><Relationship Id="rId7" Type="http://schemas.openxmlformats.org/officeDocument/2006/relationships/image" Target="../media/image203.jpeg"/><Relationship Id="rId2" Type="http://schemas.openxmlformats.org/officeDocument/2006/relationships/image" Target="../media/image19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2.jpeg"/><Relationship Id="rId5" Type="http://schemas.openxmlformats.org/officeDocument/2006/relationships/image" Target="../media/image201.jpg"/><Relationship Id="rId4" Type="http://schemas.openxmlformats.org/officeDocument/2006/relationships/image" Target="../media/image200.jp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0.jpg"/><Relationship Id="rId3" Type="http://schemas.openxmlformats.org/officeDocument/2006/relationships/image" Target="../media/image205.jpeg"/><Relationship Id="rId7" Type="http://schemas.openxmlformats.org/officeDocument/2006/relationships/image" Target="../media/image209.jpg"/><Relationship Id="rId2" Type="http://schemas.openxmlformats.org/officeDocument/2006/relationships/image" Target="../media/image204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8.jpg"/><Relationship Id="rId5" Type="http://schemas.openxmlformats.org/officeDocument/2006/relationships/image" Target="../media/image207.jpg"/><Relationship Id="rId4" Type="http://schemas.openxmlformats.org/officeDocument/2006/relationships/image" Target="../media/image206.jpeg"/><Relationship Id="rId9" Type="http://schemas.openxmlformats.org/officeDocument/2006/relationships/image" Target="../media/image211.jp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3.jpg"/><Relationship Id="rId2" Type="http://schemas.openxmlformats.org/officeDocument/2006/relationships/image" Target="../media/image212.jp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0.jpg"/><Relationship Id="rId3" Type="http://schemas.openxmlformats.org/officeDocument/2006/relationships/image" Target="../media/image215.jpg"/><Relationship Id="rId7" Type="http://schemas.openxmlformats.org/officeDocument/2006/relationships/image" Target="../media/image219.jpg"/><Relationship Id="rId2" Type="http://schemas.openxmlformats.org/officeDocument/2006/relationships/image" Target="../media/image21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18.jpg"/><Relationship Id="rId11" Type="http://schemas.openxmlformats.org/officeDocument/2006/relationships/image" Target="../media/image223.jpg"/><Relationship Id="rId5" Type="http://schemas.openxmlformats.org/officeDocument/2006/relationships/image" Target="../media/image217.jpg"/><Relationship Id="rId10" Type="http://schemas.openxmlformats.org/officeDocument/2006/relationships/image" Target="../media/image222.jpg"/><Relationship Id="rId4" Type="http://schemas.openxmlformats.org/officeDocument/2006/relationships/image" Target="../media/image216.jpg"/><Relationship Id="rId9" Type="http://schemas.openxmlformats.org/officeDocument/2006/relationships/image" Target="../media/image221.jp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0.jpg"/><Relationship Id="rId3" Type="http://schemas.openxmlformats.org/officeDocument/2006/relationships/image" Target="../media/image225.jpg"/><Relationship Id="rId7" Type="http://schemas.openxmlformats.org/officeDocument/2006/relationships/image" Target="../media/image229.jpg"/><Relationship Id="rId2" Type="http://schemas.openxmlformats.org/officeDocument/2006/relationships/image" Target="../media/image224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28.jpg"/><Relationship Id="rId5" Type="http://schemas.openxmlformats.org/officeDocument/2006/relationships/image" Target="../media/image227.jpg"/><Relationship Id="rId10" Type="http://schemas.openxmlformats.org/officeDocument/2006/relationships/image" Target="../media/image232.jpg"/><Relationship Id="rId4" Type="http://schemas.openxmlformats.org/officeDocument/2006/relationships/image" Target="../media/image226.jpg"/><Relationship Id="rId9" Type="http://schemas.openxmlformats.org/officeDocument/2006/relationships/image" Target="../media/image231.jp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9.jpg"/><Relationship Id="rId3" Type="http://schemas.openxmlformats.org/officeDocument/2006/relationships/image" Target="../media/image234.jpg"/><Relationship Id="rId7" Type="http://schemas.openxmlformats.org/officeDocument/2006/relationships/image" Target="../media/image238.jpg"/><Relationship Id="rId2" Type="http://schemas.openxmlformats.org/officeDocument/2006/relationships/image" Target="../media/image233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7.png"/><Relationship Id="rId5" Type="http://schemas.openxmlformats.org/officeDocument/2006/relationships/image" Target="../media/image236.jpg"/><Relationship Id="rId4" Type="http://schemas.openxmlformats.org/officeDocument/2006/relationships/image" Target="../media/image235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1.jpg"/><Relationship Id="rId7" Type="http://schemas.openxmlformats.org/officeDocument/2006/relationships/image" Target="../media/image245.jpg"/><Relationship Id="rId2" Type="http://schemas.openxmlformats.org/officeDocument/2006/relationships/image" Target="../media/image240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4.jpg"/><Relationship Id="rId5" Type="http://schemas.openxmlformats.org/officeDocument/2006/relationships/image" Target="../media/image243.jpg"/><Relationship Id="rId4" Type="http://schemas.openxmlformats.org/officeDocument/2006/relationships/image" Target="../media/image242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hyperlink" Target="https://permaseminka.cz/" TargetMode="External"/><Relationship Id="rId2" Type="http://schemas.openxmlformats.org/officeDocument/2006/relationships/hyperlink" Target="https://www.potravinovezahrady.cz/" TargetMode="Externa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7.jpeg"/><Relationship Id="rId2" Type="http://schemas.openxmlformats.org/officeDocument/2006/relationships/image" Target="../media/image246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8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0.jpg"/><Relationship Id="rId7" Type="http://schemas.openxmlformats.org/officeDocument/2006/relationships/image" Target="../media/image254.jpg"/><Relationship Id="rId2" Type="http://schemas.openxmlformats.org/officeDocument/2006/relationships/image" Target="../media/image249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3.png"/><Relationship Id="rId5" Type="http://schemas.openxmlformats.org/officeDocument/2006/relationships/image" Target="../media/image252.jpg"/><Relationship Id="rId4" Type="http://schemas.openxmlformats.org/officeDocument/2006/relationships/image" Target="../media/image25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1251224"/>
          </a:xfrm>
        </p:spPr>
        <p:txBody>
          <a:bodyPr/>
          <a:lstStyle/>
          <a:p>
            <a:r>
              <a:rPr lang="cs-CZ" dirty="0"/>
              <a:t>rostliny v zahradní terapii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8155" y="3434540"/>
            <a:ext cx="3516194" cy="2340467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4350" y="3437466"/>
            <a:ext cx="3119650" cy="2337541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3999" y="3437466"/>
            <a:ext cx="2340467" cy="2340467"/>
          </a:xfrm>
          <a:prstGeom prst="rect">
            <a:avLst/>
          </a:prstGeom>
        </p:spPr>
      </p:pic>
      <p:sp>
        <p:nvSpPr>
          <p:cNvPr id="3" name="TextovéPole 2"/>
          <p:cNvSpPr txBox="1"/>
          <p:nvPr/>
        </p:nvSpPr>
        <p:spPr>
          <a:xfrm>
            <a:off x="5105400" y="2336800"/>
            <a:ext cx="4953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Úvod do zahradní terapie</a:t>
            </a:r>
          </a:p>
          <a:p>
            <a:r>
              <a:rPr lang="cs-CZ" dirty="0"/>
              <a:t>Eliška Hudcová, Tereza Kvítková</a:t>
            </a:r>
          </a:p>
          <a:p>
            <a:r>
              <a:rPr lang="cs-CZ" dirty="0"/>
              <a:t>VOŠ </a:t>
            </a:r>
            <a:r>
              <a:rPr lang="cs-CZ" dirty="0" err="1"/>
              <a:t>Jabok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3723513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1251224"/>
          </a:xfrm>
        </p:spPr>
        <p:txBody>
          <a:bodyPr>
            <a:normAutofit/>
          </a:bodyPr>
          <a:lstStyle/>
          <a:p>
            <a:r>
              <a:rPr lang="cs-CZ" sz="3200" dirty="0"/>
              <a:t>„Zahrada je jako velké hřiště, kde si každý hraje s tím, co mu dělá dobře.“</a:t>
            </a:r>
          </a:p>
        </p:txBody>
      </p:sp>
      <p:sp>
        <p:nvSpPr>
          <p:cNvPr id="3" name="TextovéPole 2"/>
          <p:cNvSpPr txBox="1"/>
          <p:nvPr/>
        </p:nvSpPr>
        <p:spPr>
          <a:xfrm>
            <a:off x="6299200" y="2336800"/>
            <a:ext cx="375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Míša Nosková, </a:t>
            </a:r>
            <a:r>
              <a:rPr lang="cs-CZ" dirty="0" err="1"/>
              <a:t>Kokoza</a:t>
            </a:r>
            <a:endParaRPr lang="cs-CZ" dirty="0"/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1400" y="3385682"/>
            <a:ext cx="8830173" cy="292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72635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2479147" y="569446"/>
            <a:ext cx="6317720" cy="590487"/>
          </a:xfrm>
        </p:spPr>
        <p:txBody>
          <a:bodyPr>
            <a:normAutofit/>
          </a:bodyPr>
          <a:lstStyle/>
          <a:p>
            <a:r>
              <a:rPr lang="cs-CZ" dirty="0"/>
              <a:t>TVORBA A PLÁNOVÁNÍ TERAPEUTICKÝCH ZAHRAD</a:t>
            </a:r>
          </a:p>
        </p:txBody>
      </p:sp>
      <p:sp>
        <p:nvSpPr>
          <p:cNvPr id="5" name="TextovéPole 4"/>
          <p:cNvSpPr txBox="1"/>
          <p:nvPr/>
        </p:nvSpPr>
        <p:spPr>
          <a:xfrm>
            <a:off x="2479147" y="2049378"/>
            <a:ext cx="898154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cs-CZ" dirty="0"/>
              <a:t>spolupráce mnoha disciplín (zahradník, psycholog, pedagog, fyzioterapeut, ergoterapeut, ...)</a:t>
            </a:r>
          </a:p>
          <a:p>
            <a:pPr marL="285750" indent="-285750">
              <a:buFontTx/>
              <a:buChar char="-"/>
            </a:pPr>
            <a:endParaRPr lang="cs-CZ" dirty="0"/>
          </a:p>
          <a:p>
            <a:pPr marL="285750" indent="-285750">
              <a:buFontTx/>
              <a:buChar char="-"/>
            </a:pPr>
            <a:r>
              <a:rPr lang="cs-CZ" dirty="0"/>
              <a:t>cílová skupina klientů (individuální potřeby, přístupnost, vybavenost)</a:t>
            </a:r>
          </a:p>
          <a:p>
            <a:pPr marL="285750" indent="-285750">
              <a:buFontTx/>
              <a:buChar char="-"/>
            </a:pPr>
            <a:endParaRPr lang="cs-CZ" dirty="0"/>
          </a:p>
          <a:p>
            <a:pPr marL="285750" indent="-285750">
              <a:buFontTx/>
              <a:buChar char="-"/>
            </a:pPr>
            <a:r>
              <a:rPr lang="cs-CZ" dirty="0"/>
              <a:t>stupeň údržby zahrady (udržitelnost)</a:t>
            </a:r>
          </a:p>
          <a:p>
            <a:pPr marL="285750" indent="-285750">
              <a:buFontTx/>
              <a:buChar char="-"/>
            </a:pPr>
            <a:endParaRPr lang="cs-CZ" dirty="0"/>
          </a:p>
          <a:p>
            <a:pPr marL="285750" indent="-285750">
              <a:buFontTx/>
              <a:buChar char="-"/>
            </a:pPr>
            <a:r>
              <a:rPr lang="cs-CZ" dirty="0"/>
              <a:t>charakteristiky pozemku</a:t>
            </a:r>
          </a:p>
          <a:p>
            <a:pPr marL="285750" indent="-285750">
              <a:buFontTx/>
              <a:buChar char="-"/>
            </a:pPr>
            <a:endParaRPr lang="cs-CZ" dirty="0"/>
          </a:p>
          <a:p>
            <a:pPr marL="285750" indent="-285750">
              <a:buFontTx/>
              <a:buChar char="-"/>
            </a:pPr>
            <a:r>
              <a:rPr lang="cs-CZ" dirty="0"/>
              <a:t>přítomnost zahradníka podmínkou (ZT bez tlaku na výkon, příjemná).</a:t>
            </a:r>
          </a:p>
        </p:txBody>
      </p:sp>
    </p:spTree>
    <p:extLst>
      <p:ext uri="{BB962C8B-B14F-4D97-AF65-F5344CB8AC3E}">
        <p14:creationId xmlns:p14="http://schemas.microsoft.com/office/powerpoint/2010/main" val="3905744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2479147" y="569446"/>
            <a:ext cx="6317720" cy="590487"/>
          </a:xfrm>
        </p:spPr>
        <p:txBody>
          <a:bodyPr>
            <a:normAutofit/>
          </a:bodyPr>
          <a:lstStyle/>
          <a:p>
            <a:r>
              <a:rPr lang="cs-CZ" dirty="0"/>
              <a:t>TVORBA A PLÁNOVÁNÍ TERAPEUTICKÝCH ZAHRAD</a:t>
            </a:r>
          </a:p>
        </p:txBody>
      </p:sp>
      <p:sp>
        <p:nvSpPr>
          <p:cNvPr id="5" name="TextovéPole 4"/>
          <p:cNvSpPr txBox="1"/>
          <p:nvPr/>
        </p:nvSpPr>
        <p:spPr>
          <a:xfrm>
            <a:off x="2479147" y="1295399"/>
            <a:ext cx="8981545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cs-CZ" sz="1400" dirty="0"/>
              <a:t>architektura a doplňkové prvky v zahradě (sezení, přístřešky, mobiliář, ohraničení , orientace)</a:t>
            </a:r>
          </a:p>
          <a:p>
            <a:pPr marL="285750" indent="-285750">
              <a:buFontTx/>
              <a:buChar char="-"/>
            </a:pPr>
            <a:endParaRPr lang="cs-CZ" sz="1400" dirty="0"/>
          </a:p>
          <a:p>
            <a:pPr marL="285750" indent="-285750">
              <a:buFontTx/>
              <a:buChar char="-"/>
            </a:pPr>
            <a:r>
              <a:rPr lang="cs-CZ" sz="1400" dirty="0"/>
              <a:t>terapeutické, rehabilitační, relaxační prvky</a:t>
            </a:r>
          </a:p>
          <a:p>
            <a:pPr marL="285750" indent="-285750">
              <a:buFontTx/>
              <a:buChar char="-"/>
            </a:pPr>
            <a:endParaRPr lang="cs-CZ" sz="1400" dirty="0"/>
          </a:p>
          <a:p>
            <a:pPr marL="285750" indent="-285750">
              <a:buFontTx/>
              <a:buChar char="-"/>
            </a:pPr>
            <a:r>
              <a:rPr lang="cs-CZ" sz="1400" dirty="0"/>
              <a:t>časté prvky </a:t>
            </a:r>
            <a:r>
              <a:rPr lang="cs-CZ" sz="1400" dirty="0" err="1"/>
              <a:t>permakultury</a:t>
            </a:r>
            <a:endParaRPr lang="cs-CZ" sz="1400" dirty="0"/>
          </a:p>
          <a:p>
            <a:pPr marL="285750" indent="-285750">
              <a:buFontTx/>
              <a:buChar char="-"/>
            </a:pPr>
            <a:endParaRPr lang="cs-CZ" sz="1400" dirty="0"/>
          </a:p>
          <a:p>
            <a:pPr marL="285750" indent="-285750">
              <a:buFontTx/>
              <a:buChar char="-"/>
            </a:pPr>
            <a:r>
              <a:rPr lang="cs-CZ" sz="1400" dirty="0"/>
              <a:t>není nutný profesionální design</a:t>
            </a:r>
          </a:p>
          <a:p>
            <a:pPr marL="285750" indent="-285750">
              <a:buFontTx/>
              <a:buChar char="-"/>
            </a:pPr>
            <a:endParaRPr lang="cs-CZ" sz="1400" dirty="0"/>
          </a:p>
          <a:p>
            <a:pPr marL="285750" indent="-285750">
              <a:buFontTx/>
              <a:buChar char="-"/>
            </a:pPr>
            <a:r>
              <a:rPr lang="cs-CZ" sz="1400" dirty="0"/>
              <a:t>bezbariérovost, přehlednost, bezpečnost</a:t>
            </a:r>
          </a:p>
          <a:p>
            <a:pPr marL="285750" indent="-285750">
              <a:buFontTx/>
              <a:buChar char="-"/>
            </a:pPr>
            <a:endParaRPr lang="cs-CZ" sz="1400" dirty="0"/>
          </a:p>
          <a:p>
            <a:pPr marL="285750" indent="-285750">
              <a:buFontTx/>
              <a:buChar char="-"/>
            </a:pPr>
            <a:r>
              <a:rPr lang="cs-CZ" sz="1400" dirty="0"/>
              <a:t>WC, toalety</a:t>
            </a:r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77"/>
          <a:stretch/>
        </p:blipFill>
        <p:spPr>
          <a:xfrm>
            <a:off x="2479147" y="4146550"/>
            <a:ext cx="2575453" cy="2076450"/>
          </a:xfrm>
          <a:prstGeom prst="rect">
            <a:avLst/>
          </a:prstGeom>
        </p:spPr>
      </p:pic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38" t="1549" r="21583"/>
          <a:stretch/>
        </p:blipFill>
        <p:spPr>
          <a:xfrm>
            <a:off x="5054600" y="4146549"/>
            <a:ext cx="1572398" cy="2076451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8333" y="4146550"/>
            <a:ext cx="3107266" cy="2070216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63" r="12923"/>
          <a:stretch/>
        </p:blipFill>
        <p:spPr>
          <a:xfrm>
            <a:off x="6626998" y="4146548"/>
            <a:ext cx="2167466" cy="2073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1567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2523068" y="560980"/>
            <a:ext cx="3843866" cy="446554"/>
          </a:xfrm>
        </p:spPr>
        <p:txBody>
          <a:bodyPr/>
          <a:lstStyle/>
          <a:p>
            <a:r>
              <a:rPr lang="cs-CZ" dirty="0"/>
              <a:t>ZAHRADY PRO PASIVNÍ AKTIVITY</a:t>
            </a:r>
          </a:p>
        </p:txBody>
      </p:sp>
      <p:sp>
        <p:nvSpPr>
          <p:cNvPr id="5" name="TextovéPole 4"/>
          <p:cNvSpPr txBox="1"/>
          <p:nvPr/>
        </p:nvSpPr>
        <p:spPr>
          <a:xfrm>
            <a:off x="2523068" y="1341625"/>
            <a:ext cx="89815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/>
              <a:t>uklidňující – valéry zelené, tlumené tóny, polostín, ticho, šumění listí, pohyb trav, jemné vůně </a:t>
            </a:r>
          </a:p>
          <a:p>
            <a:endParaRPr lang="cs-CZ" sz="1400" dirty="0"/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3068" y="1956278"/>
            <a:ext cx="2912532" cy="4363633"/>
          </a:xfrm>
          <a:prstGeom prst="rect">
            <a:avLst/>
          </a:prstGeom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3332" y="1956276"/>
            <a:ext cx="3327401" cy="4363633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0069" y="1956274"/>
            <a:ext cx="2922909" cy="4363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19890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2523068" y="560980"/>
            <a:ext cx="3843866" cy="446554"/>
          </a:xfrm>
        </p:spPr>
        <p:txBody>
          <a:bodyPr/>
          <a:lstStyle/>
          <a:p>
            <a:r>
              <a:rPr lang="cs-CZ" dirty="0"/>
              <a:t>ZAHRADY PRO PASIVNÍ AKTIVITY</a:t>
            </a:r>
          </a:p>
        </p:txBody>
      </p:sp>
      <p:sp>
        <p:nvSpPr>
          <p:cNvPr id="5" name="TextovéPole 4"/>
          <p:cNvSpPr txBox="1"/>
          <p:nvPr/>
        </p:nvSpPr>
        <p:spPr>
          <a:xfrm>
            <a:off x="2523068" y="1341625"/>
            <a:ext cx="89815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/>
              <a:t>uklidňující – valéry zelené, tlumené tóny, polostín, ticho, šumění listí, pohyb trav, jemné vůně </a:t>
            </a:r>
          </a:p>
          <a:p>
            <a:endParaRPr lang="cs-CZ" sz="1400" dirty="0"/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3068" y="1964267"/>
            <a:ext cx="3057525" cy="4572000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96" t="556" r="-7654" b="724"/>
          <a:stretch/>
        </p:blipFill>
        <p:spPr>
          <a:xfrm>
            <a:off x="5681133" y="1964267"/>
            <a:ext cx="3191934" cy="4572000"/>
          </a:xfrm>
          <a:prstGeom prst="rect">
            <a:avLst/>
          </a:prstGeom>
        </p:spPr>
      </p:pic>
      <p:pic>
        <p:nvPicPr>
          <p:cNvPr id="9" name="Obrázek 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22"/>
          <a:stretch/>
        </p:blipFill>
        <p:spPr>
          <a:xfrm>
            <a:off x="8748279" y="1964267"/>
            <a:ext cx="3113521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88553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2523068" y="560980"/>
            <a:ext cx="3843866" cy="446554"/>
          </a:xfrm>
        </p:spPr>
        <p:txBody>
          <a:bodyPr/>
          <a:lstStyle/>
          <a:p>
            <a:r>
              <a:rPr lang="cs-CZ" dirty="0"/>
              <a:t>ZAHRADY PRO PASIVNÍ AKTIVITY</a:t>
            </a:r>
          </a:p>
        </p:txBody>
      </p:sp>
      <p:sp>
        <p:nvSpPr>
          <p:cNvPr id="5" name="TextovéPole 4"/>
          <p:cNvSpPr txBox="1"/>
          <p:nvPr/>
        </p:nvSpPr>
        <p:spPr>
          <a:xfrm>
            <a:off x="2523068" y="1341625"/>
            <a:ext cx="89815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/>
              <a:t>uklidňující – valéry zelené, tlumené tóny, polostín, ticho, šumění listí, pohyb trav, jemné vůně </a:t>
            </a:r>
          </a:p>
          <a:p>
            <a:endParaRPr lang="cs-CZ" sz="1400" dirty="0"/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3068" y="1955800"/>
            <a:ext cx="5294489" cy="3970867"/>
          </a:xfrm>
          <a:prstGeom prst="rect">
            <a:avLst/>
          </a:prstGeom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1407" y="1955800"/>
            <a:ext cx="2978150" cy="3970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3671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2523068" y="560980"/>
            <a:ext cx="3843866" cy="446554"/>
          </a:xfrm>
        </p:spPr>
        <p:txBody>
          <a:bodyPr/>
          <a:lstStyle/>
          <a:p>
            <a:r>
              <a:rPr lang="cs-CZ" dirty="0"/>
              <a:t>ZAHRADY PRO PASIVNÍ AKTIVITY</a:t>
            </a:r>
          </a:p>
        </p:txBody>
      </p:sp>
      <p:sp>
        <p:nvSpPr>
          <p:cNvPr id="5" name="TextovéPole 4"/>
          <p:cNvSpPr txBox="1"/>
          <p:nvPr/>
        </p:nvSpPr>
        <p:spPr>
          <a:xfrm>
            <a:off x="2523068" y="1341625"/>
            <a:ext cx="89815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/>
              <a:t>zajímavé  – barevné, dynamické, aromatické, živé</a:t>
            </a:r>
          </a:p>
          <a:p>
            <a:endParaRPr lang="cs-CZ" sz="1400" dirty="0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3068" y="1972732"/>
            <a:ext cx="2853818" cy="4275667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491"/>
          <a:stretch/>
        </p:blipFill>
        <p:spPr>
          <a:xfrm>
            <a:off x="5468937" y="1972732"/>
            <a:ext cx="2828925" cy="4275668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9913" y="1972731"/>
            <a:ext cx="2855660" cy="427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59617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2523068" y="560980"/>
            <a:ext cx="3843866" cy="446554"/>
          </a:xfrm>
        </p:spPr>
        <p:txBody>
          <a:bodyPr/>
          <a:lstStyle/>
          <a:p>
            <a:r>
              <a:rPr lang="cs-CZ" dirty="0"/>
              <a:t>ZAHRADY PRO PASIVNÍ AKTIVITY</a:t>
            </a:r>
          </a:p>
        </p:txBody>
      </p:sp>
      <p:sp>
        <p:nvSpPr>
          <p:cNvPr id="5" name="TextovéPole 4"/>
          <p:cNvSpPr txBox="1"/>
          <p:nvPr/>
        </p:nvSpPr>
        <p:spPr>
          <a:xfrm>
            <a:off x="2523068" y="1341625"/>
            <a:ext cx="89815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/>
              <a:t>zajímavé  – barevné, dynamické, aromatické, živé</a:t>
            </a:r>
          </a:p>
          <a:p>
            <a:endParaRPr lang="cs-CZ" sz="1400" dirty="0"/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3068" y="1864845"/>
            <a:ext cx="3217332" cy="4492765"/>
          </a:xfrm>
          <a:prstGeom prst="rect">
            <a:avLst/>
          </a:prstGeom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2175" y="1864844"/>
            <a:ext cx="2912691" cy="4492765"/>
          </a:xfrm>
          <a:prstGeom prst="rect">
            <a:avLst/>
          </a:prstGeom>
        </p:spPr>
      </p:pic>
      <p:pic>
        <p:nvPicPr>
          <p:cNvPr id="9" name="Obrázek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2642" y="1864844"/>
            <a:ext cx="2887291" cy="4492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74081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2523068" y="560980"/>
            <a:ext cx="3843866" cy="446554"/>
          </a:xfrm>
        </p:spPr>
        <p:txBody>
          <a:bodyPr/>
          <a:lstStyle/>
          <a:p>
            <a:r>
              <a:rPr lang="cs-CZ" dirty="0"/>
              <a:t>ZAHRADY PRO PASIVNÍ AKTIVITY</a:t>
            </a:r>
          </a:p>
        </p:txBody>
      </p:sp>
      <p:sp>
        <p:nvSpPr>
          <p:cNvPr id="5" name="TextovéPole 4"/>
          <p:cNvSpPr txBox="1"/>
          <p:nvPr/>
        </p:nvSpPr>
        <p:spPr>
          <a:xfrm>
            <a:off x="2523068" y="1341625"/>
            <a:ext cx="89815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/>
              <a:t>zajímavé  – barevné, dynamické, aromatické, živé</a:t>
            </a:r>
          </a:p>
          <a:p>
            <a:endParaRPr lang="cs-CZ" sz="1400" dirty="0"/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3068" y="2004181"/>
            <a:ext cx="5112933" cy="4286250"/>
          </a:xfrm>
          <a:prstGeom prst="rect">
            <a:avLst/>
          </a:prstGeom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6418" y="2004181"/>
            <a:ext cx="2857500" cy="428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24648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2523068" y="560980"/>
            <a:ext cx="3843866" cy="446554"/>
          </a:xfrm>
        </p:spPr>
        <p:txBody>
          <a:bodyPr/>
          <a:lstStyle/>
          <a:p>
            <a:r>
              <a:rPr lang="cs-CZ" dirty="0"/>
              <a:t>ZAHRADY PRO AKTIVNÍ TERAPII</a:t>
            </a:r>
          </a:p>
        </p:txBody>
      </p:sp>
      <p:sp>
        <p:nvSpPr>
          <p:cNvPr id="5" name="TextovéPole 4"/>
          <p:cNvSpPr txBox="1"/>
          <p:nvPr/>
        </p:nvSpPr>
        <p:spPr>
          <a:xfrm>
            <a:off x="2523068" y="1341625"/>
            <a:ext cx="89815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/>
              <a:t>bezpečné, přizpůsobené prostorem a aktivitami cílové skupině</a:t>
            </a:r>
          </a:p>
          <a:p>
            <a:endParaRPr lang="cs-CZ" sz="1400" dirty="0"/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01" r="5984"/>
          <a:stretch/>
        </p:blipFill>
        <p:spPr>
          <a:xfrm>
            <a:off x="2523068" y="1989667"/>
            <a:ext cx="4656665" cy="3598980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04"/>
          <a:stretch/>
        </p:blipFill>
        <p:spPr>
          <a:xfrm>
            <a:off x="7288108" y="1989667"/>
            <a:ext cx="4539825" cy="3598980"/>
          </a:xfrm>
          <a:prstGeom prst="rect">
            <a:avLst/>
          </a:prstGeom>
        </p:spPr>
      </p:pic>
      <p:sp>
        <p:nvSpPr>
          <p:cNvPr id="7" name="TextovéPole 6"/>
          <p:cNvSpPr txBox="1"/>
          <p:nvPr/>
        </p:nvSpPr>
        <p:spPr>
          <a:xfrm>
            <a:off x="2414693" y="5588647"/>
            <a:ext cx="1244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/>
              <a:t>Lipka</a:t>
            </a:r>
          </a:p>
        </p:txBody>
      </p:sp>
    </p:spTree>
    <p:extLst>
      <p:ext uri="{BB962C8B-B14F-4D97-AF65-F5344CB8AC3E}">
        <p14:creationId xmlns:p14="http://schemas.microsoft.com/office/powerpoint/2010/main" val="22544332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2523068" y="560980"/>
            <a:ext cx="3843866" cy="446554"/>
          </a:xfrm>
        </p:spPr>
        <p:txBody>
          <a:bodyPr/>
          <a:lstStyle/>
          <a:p>
            <a:r>
              <a:rPr lang="cs-CZ" dirty="0"/>
              <a:t>ZAHRADY PRO AKTIVNÍ TERAPII</a:t>
            </a:r>
          </a:p>
        </p:txBody>
      </p:sp>
      <p:sp>
        <p:nvSpPr>
          <p:cNvPr id="5" name="TextovéPole 4"/>
          <p:cNvSpPr txBox="1"/>
          <p:nvPr/>
        </p:nvSpPr>
        <p:spPr>
          <a:xfrm>
            <a:off x="2523068" y="1341625"/>
            <a:ext cx="89815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/>
              <a:t>bezpečné, přizpůsobené prostorem a aktivitami cílové skupině</a:t>
            </a:r>
          </a:p>
          <a:p>
            <a:endParaRPr lang="cs-CZ" sz="1400" dirty="0"/>
          </a:p>
        </p:txBody>
      </p:sp>
      <p:sp>
        <p:nvSpPr>
          <p:cNvPr id="7" name="TextovéPole 6"/>
          <p:cNvSpPr txBox="1"/>
          <p:nvPr/>
        </p:nvSpPr>
        <p:spPr>
          <a:xfrm>
            <a:off x="2406225" y="6375172"/>
            <a:ext cx="1244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/>
              <a:t>Lipka</a:t>
            </a:r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582"/>
          <a:stretch/>
        </p:blipFill>
        <p:spPr>
          <a:xfrm>
            <a:off x="2523068" y="1945263"/>
            <a:ext cx="5952065" cy="4358439"/>
          </a:xfrm>
          <a:prstGeom prst="rect">
            <a:avLst/>
          </a:prstGeom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8679" y="1936315"/>
            <a:ext cx="3261189" cy="2175405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8679" y="4169573"/>
            <a:ext cx="3261189" cy="2134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19418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2523068" y="560980"/>
            <a:ext cx="3843866" cy="446554"/>
          </a:xfrm>
        </p:spPr>
        <p:txBody>
          <a:bodyPr/>
          <a:lstStyle/>
          <a:p>
            <a:r>
              <a:rPr lang="cs-CZ" dirty="0"/>
              <a:t>ZAHRADY PRO AKTIVNÍ TERAPII</a:t>
            </a:r>
          </a:p>
        </p:txBody>
      </p:sp>
      <p:sp>
        <p:nvSpPr>
          <p:cNvPr id="5" name="TextovéPole 4"/>
          <p:cNvSpPr txBox="1"/>
          <p:nvPr/>
        </p:nvSpPr>
        <p:spPr>
          <a:xfrm>
            <a:off x="2523068" y="1341625"/>
            <a:ext cx="89815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/>
              <a:t>bezpečné, přizpůsobené prostorem a aktivitami cílové skupině</a:t>
            </a:r>
          </a:p>
          <a:p>
            <a:endParaRPr lang="cs-CZ" sz="1400" dirty="0"/>
          </a:p>
        </p:txBody>
      </p:sp>
      <p:sp>
        <p:nvSpPr>
          <p:cNvPr id="7" name="TextovéPole 6"/>
          <p:cNvSpPr txBox="1"/>
          <p:nvPr/>
        </p:nvSpPr>
        <p:spPr>
          <a:xfrm>
            <a:off x="2406226" y="6105114"/>
            <a:ext cx="1244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/>
              <a:t>FN Brno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3068" y="2002484"/>
            <a:ext cx="7293563" cy="4102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0184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2523068" y="560980"/>
            <a:ext cx="3843866" cy="446554"/>
          </a:xfrm>
        </p:spPr>
        <p:txBody>
          <a:bodyPr/>
          <a:lstStyle/>
          <a:p>
            <a:r>
              <a:rPr lang="cs-CZ" dirty="0"/>
              <a:t>ZAHRADY PRO AKTIVNÍ TERAPII</a:t>
            </a:r>
          </a:p>
        </p:txBody>
      </p:sp>
      <p:sp>
        <p:nvSpPr>
          <p:cNvPr id="5" name="TextovéPole 4"/>
          <p:cNvSpPr txBox="1"/>
          <p:nvPr/>
        </p:nvSpPr>
        <p:spPr>
          <a:xfrm>
            <a:off x="2523068" y="1341625"/>
            <a:ext cx="89815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/>
              <a:t>bezpečné, přizpůsobené prostorem a aktivitami cílové skupině</a:t>
            </a:r>
          </a:p>
          <a:p>
            <a:endParaRPr lang="cs-CZ" sz="1400" dirty="0"/>
          </a:p>
        </p:txBody>
      </p:sp>
      <p:sp>
        <p:nvSpPr>
          <p:cNvPr id="7" name="TextovéPole 6"/>
          <p:cNvSpPr txBox="1"/>
          <p:nvPr/>
        </p:nvSpPr>
        <p:spPr>
          <a:xfrm>
            <a:off x="2406226" y="6105114"/>
            <a:ext cx="1244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/>
              <a:t>FN Brno</a:t>
            </a:r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3068" y="1808692"/>
            <a:ext cx="7518399" cy="4229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3959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2523068" y="560980"/>
            <a:ext cx="3843866" cy="446554"/>
          </a:xfrm>
        </p:spPr>
        <p:txBody>
          <a:bodyPr/>
          <a:lstStyle/>
          <a:p>
            <a:r>
              <a:rPr lang="cs-CZ" dirty="0"/>
              <a:t>ZAHRADY PRO AKTIVNÍ TERAPII</a:t>
            </a:r>
          </a:p>
        </p:txBody>
      </p:sp>
      <p:sp>
        <p:nvSpPr>
          <p:cNvPr id="5" name="TextovéPole 4"/>
          <p:cNvSpPr txBox="1"/>
          <p:nvPr/>
        </p:nvSpPr>
        <p:spPr>
          <a:xfrm>
            <a:off x="2523068" y="1341625"/>
            <a:ext cx="89815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/>
              <a:t>bezpečné, přizpůsobené prostorem a aktivitami cílové skupině</a:t>
            </a:r>
          </a:p>
          <a:p>
            <a:endParaRPr lang="cs-CZ" sz="1400" dirty="0"/>
          </a:p>
        </p:txBody>
      </p:sp>
      <p:sp>
        <p:nvSpPr>
          <p:cNvPr id="7" name="TextovéPole 6"/>
          <p:cNvSpPr txBox="1"/>
          <p:nvPr/>
        </p:nvSpPr>
        <p:spPr>
          <a:xfrm>
            <a:off x="2406225" y="6105114"/>
            <a:ext cx="24875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/>
              <a:t>Ekocentrum Baliny Chaloupky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3068" y="1990726"/>
            <a:ext cx="6375399" cy="4072286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4086" y="1990726"/>
            <a:ext cx="2883113" cy="1920874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4086" y="4037481"/>
            <a:ext cx="2883113" cy="2038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62841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2523068" y="560980"/>
            <a:ext cx="3843866" cy="446554"/>
          </a:xfrm>
        </p:spPr>
        <p:txBody>
          <a:bodyPr/>
          <a:lstStyle/>
          <a:p>
            <a:r>
              <a:rPr lang="cs-CZ" dirty="0"/>
              <a:t>ROSTLINY AROMATICKÉ</a:t>
            </a:r>
          </a:p>
        </p:txBody>
      </p:sp>
      <p:sp>
        <p:nvSpPr>
          <p:cNvPr id="5" name="TextovéPole 4"/>
          <p:cNvSpPr txBox="1"/>
          <p:nvPr/>
        </p:nvSpPr>
        <p:spPr>
          <a:xfrm>
            <a:off x="2511159" y="1105840"/>
            <a:ext cx="898154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/>
              <a:t>příjemné vůně, atraktivní vzhled, nenáročné na pěstování, široké možnosti zpracování a užití pro ZT</a:t>
            </a:r>
          </a:p>
          <a:p>
            <a:endParaRPr lang="cs-CZ" sz="1400" dirty="0"/>
          </a:p>
          <a:p>
            <a:r>
              <a:rPr lang="cs-CZ" sz="1400" b="1" dirty="0"/>
              <a:t>± </a:t>
            </a:r>
            <a:r>
              <a:rPr lang="cs-CZ" sz="1400" dirty="0"/>
              <a:t>alergie, fobie a hmyz</a:t>
            </a:r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5" r="3563"/>
          <a:stretch/>
        </p:blipFill>
        <p:spPr>
          <a:xfrm>
            <a:off x="2511160" y="4255466"/>
            <a:ext cx="2904066" cy="2057583"/>
          </a:xfrm>
          <a:prstGeom prst="rect">
            <a:avLst/>
          </a:prstGeom>
        </p:spPr>
      </p:pic>
      <p:pic>
        <p:nvPicPr>
          <p:cNvPr id="9" name="Obráze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9244" y="1963723"/>
            <a:ext cx="2198689" cy="2198689"/>
          </a:xfrm>
          <a:prstGeom prst="rect">
            <a:avLst/>
          </a:prstGeom>
        </p:spPr>
      </p:pic>
      <p:pic>
        <p:nvPicPr>
          <p:cNvPr id="10" name="Obrázek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3068" y="1963723"/>
            <a:ext cx="2192865" cy="2192865"/>
          </a:xfrm>
          <a:prstGeom prst="rect">
            <a:avLst/>
          </a:prstGeom>
        </p:spPr>
      </p:pic>
      <p:pic>
        <p:nvPicPr>
          <p:cNvPr id="11" name="Obrázek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3244" y="1963723"/>
            <a:ext cx="2198689" cy="2198689"/>
          </a:xfrm>
          <a:prstGeom prst="rect">
            <a:avLst/>
          </a:prstGeom>
        </p:spPr>
      </p:pic>
      <p:sp>
        <p:nvSpPr>
          <p:cNvPr id="12" name="TextovéPole 11"/>
          <p:cNvSpPr txBox="1"/>
          <p:nvPr/>
        </p:nvSpPr>
        <p:spPr>
          <a:xfrm>
            <a:off x="2402814" y="6406103"/>
            <a:ext cx="33308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/>
              <a:t>levandule</a:t>
            </a:r>
          </a:p>
        </p:txBody>
      </p:sp>
      <p:pic>
        <p:nvPicPr>
          <p:cNvPr id="13" name="Obrázek 1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989"/>
          <a:stretch/>
        </p:blipFill>
        <p:spPr>
          <a:xfrm>
            <a:off x="9378669" y="1961871"/>
            <a:ext cx="2493677" cy="2194718"/>
          </a:xfrm>
          <a:prstGeom prst="rect">
            <a:avLst/>
          </a:prstGeom>
        </p:spPr>
      </p:pic>
      <p:pic>
        <p:nvPicPr>
          <p:cNvPr id="14" name="Obrázek 1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4686" y="4260718"/>
            <a:ext cx="2934492" cy="2057583"/>
          </a:xfrm>
          <a:prstGeom prst="rect">
            <a:avLst/>
          </a:prstGeom>
        </p:spPr>
      </p:pic>
      <p:pic>
        <p:nvPicPr>
          <p:cNvPr id="15" name="Obrázek 1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1122" y="4255465"/>
            <a:ext cx="1453622" cy="2057583"/>
          </a:xfrm>
          <a:prstGeom prst="rect">
            <a:avLst/>
          </a:prstGeom>
        </p:spPr>
      </p:pic>
      <p:pic>
        <p:nvPicPr>
          <p:cNvPr id="16" name="Obrázek 15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877"/>
          <a:stretch/>
        </p:blipFill>
        <p:spPr>
          <a:xfrm>
            <a:off x="10106688" y="4255464"/>
            <a:ext cx="1772045" cy="2057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9937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2523068" y="560980"/>
            <a:ext cx="3843866" cy="446554"/>
          </a:xfrm>
        </p:spPr>
        <p:txBody>
          <a:bodyPr/>
          <a:lstStyle/>
          <a:p>
            <a:r>
              <a:rPr lang="cs-CZ" dirty="0"/>
              <a:t>ROSTLINY AROMATICKÉ</a:t>
            </a:r>
          </a:p>
        </p:txBody>
      </p:sp>
      <p:sp>
        <p:nvSpPr>
          <p:cNvPr id="12" name="TextovéPole 11"/>
          <p:cNvSpPr txBox="1"/>
          <p:nvPr/>
        </p:nvSpPr>
        <p:spPr>
          <a:xfrm>
            <a:off x="2402814" y="6406103"/>
            <a:ext cx="33308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/>
              <a:t>tymiány a mateřídoušky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973"/>
          <a:stretch/>
        </p:blipFill>
        <p:spPr>
          <a:xfrm>
            <a:off x="7474912" y="1996983"/>
            <a:ext cx="2541156" cy="1988992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3068" y="2004520"/>
            <a:ext cx="2802610" cy="1966347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7994" y="2004520"/>
            <a:ext cx="1944940" cy="1971105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3068" y="4068280"/>
            <a:ext cx="3497889" cy="2333065"/>
          </a:xfrm>
          <a:prstGeom prst="rect">
            <a:avLst/>
          </a:prstGeom>
        </p:spPr>
      </p:pic>
      <p:pic>
        <p:nvPicPr>
          <p:cNvPr id="17" name="Obrázek 1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2350" y="1996984"/>
            <a:ext cx="1758521" cy="1988991"/>
          </a:xfrm>
          <a:prstGeom prst="rect">
            <a:avLst/>
          </a:prstGeom>
        </p:spPr>
      </p:pic>
      <p:pic>
        <p:nvPicPr>
          <p:cNvPr id="18" name="Obrázek 1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2746" y="4068280"/>
            <a:ext cx="2325454" cy="2325454"/>
          </a:xfrm>
          <a:prstGeom prst="rect">
            <a:avLst/>
          </a:prstGeom>
        </p:spPr>
      </p:pic>
      <p:pic>
        <p:nvPicPr>
          <p:cNvPr id="19" name="Obrázek 1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9988" y="4068280"/>
            <a:ext cx="3100605" cy="2325454"/>
          </a:xfrm>
          <a:prstGeom prst="rect">
            <a:avLst/>
          </a:prstGeom>
        </p:spPr>
      </p:pic>
      <p:sp>
        <p:nvSpPr>
          <p:cNvPr id="13" name="TextovéPole 12"/>
          <p:cNvSpPr txBox="1"/>
          <p:nvPr/>
        </p:nvSpPr>
        <p:spPr>
          <a:xfrm>
            <a:off x="2511159" y="1105840"/>
            <a:ext cx="898154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/>
              <a:t>příjemné vůně, atraktivní vzhled, nenáročné na pěstování, široké možnosti zpracování a užití pro ZT</a:t>
            </a:r>
          </a:p>
          <a:p>
            <a:endParaRPr lang="cs-CZ" sz="1400" dirty="0"/>
          </a:p>
          <a:p>
            <a:r>
              <a:rPr lang="cs-CZ" sz="1400" b="1" dirty="0"/>
              <a:t>± </a:t>
            </a:r>
            <a:r>
              <a:rPr lang="cs-CZ" sz="1400" dirty="0"/>
              <a:t>alergie, fobie a hmyz</a:t>
            </a:r>
          </a:p>
        </p:txBody>
      </p:sp>
    </p:spTree>
    <p:extLst>
      <p:ext uri="{BB962C8B-B14F-4D97-AF65-F5344CB8AC3E}">
        <p14:creationId xmlns:p14="http://schemas.microsoft.com/office/powerpoint/2010/main" val="12668327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2523068" y="560980"/>
            <a:ext cx="3843866" cy="446554"/>
          </a:xfrm>
        </p:spPr>
        <p:txBody>
          <a:bodyPr/>
          <a:lstStyle/>
          <a:p>
            <a:r>
              <a:rPr lang="cs-CZ" dirty="0"/>
              <a:t>ROSTLINY AROMATICKÉ</a:t>
            </a:r>
          </a:p>
        </p:txBody>
      </p:sp>
      <p:sp>
        <p:nvSpPr>
          <p:cNvPr id="12" name="TextovéPole 11"/>
          <p:cNvSpPr txBox="1"/>
          <p:nvPr/>
        </p:nvSpPr>
        <p:spPr>
          <a:xfrm>
            <a:off x="2402814" y="6406103"/>
            <a:ext cx="33308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/>
              <a:t>šalvěje</a:t>
            </a:r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1160" y="1958602"/>
            <a:ext cx="2196307" cy="2196307"/>
          </a:xfrm>
          <a:prstGeom prst="rect">
            <a:avLst/>
          </a:prstGeom>
        </p:spPr>
      </p:pic>
      <p:pic>
        <p:nvPicPr>
          <p:cNvPr id="9" name="Obrázek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93" b="17777"/>
          <a:stretch/>
        </p:blipFill>
        <p:spPr>
          <a:xfrm>
            <a:off x="7083688" y="1958601"/>
            <a:ext cx="1807711" cy="2196307"/>
          </a:xfrm>
          <a:prstGeom prst="rect">
            <a:avLst/>
          </a:prstGeom>
        </p:spPr>
      </p:pic>
      <p:pic>
        <p:nvPicPr>
          <p:cNvPr id="10" name="Obrázek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7424" y="1958601"/>
            <a:ext cx="2196307" cy="2196307"/>
          </a:xfrm>
          <a:prstGeom prst="rect">
            <a:avLst/>
          </a:prstGeom>
        </p:spPr>
      </p:pic>
      <p:pic>
        <p:nvPicPr>
          <p:cNvPr id="11" name="Obrázek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1356" y="1958601"/>
            <a:ext cx="2196307" cy="2196307"/>
          </a:xfrm>
          <a:prstGeom prst="rect">
            <a:avLst/>
          </a:prstGeom>
        </p:spPr>
      </p:pic>
      <p:pic>
        <p:nvPicPr>
          <p:cNvPr id="13" name="Obrázek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1477" y="4246243"/>
            <a:ext cx="2040256" cy="2040256"/>
          </a:xfrm>
          <a:prstGeom prst="rect">
            <a:avLst/>
          </a:prstGeom>
        </p:spPr>
      </p:pic>
      <p:pic>
        <p:nvPicPr>
          <p:cNvPr id="14" name="Obrázek 1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405" y="4260384"/>
            <a:ext cx="2026115" cy="2026115"/>
          </a:xfrm>
          <a:prstGeom prst="rect">
            <a:avLst/>
          </a:prstGeom>
        </p:spPr>
      </p:pic>
      <p:pic>
        <p:nvPicPr>
          <p:cNvPr id="15" name="Obrázek 1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1690" y="4244094"/>
            <a:ext cx="2043643" cy="2043643"/>
          </a:xfrm>
          <a:prstGeom prst="rect">
            <a:avLst/>
          </a:prstGeom>
        </p:spPr>
      </p:pic>
      <p:pic>
        <p:nvPicPr>
          <p:cNvPr id="16" name="Obrázek 15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481"/>
          <a:stretch/>
        </p:blipFill>
        <p:spPr>
          <a:xfrm>
            <a:off x="8891399" y="4234926"/>
            <a:ext cx="2284601" cy="2051573"/>
          </a:xfrm>
          <a:prstGeom prst="rect">
            <a:avLst/>
          </a:prstGeom>
        </p:spPr>
      </p:pic>
      <p:sp>
        <p:nvSpPr>
          <p:cNvPr id="17" name="TextovéPole 16"/>
          <p:cNvSpPr txBox="1"/>
          <p:nvPr/>
        </p:nvSpPr>
        <p:spPr>
          <a:xfrm>
            <a:off x="2511159" y="1105840"/>
            <a:ext cx="898154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/>
              <a:t>příjemné vůně, atraktivní vzhled, nenáročné na pěstování, široké možnosti zpracování a užití pro ZT</a:t>
            </a:r>
          </a:p>
          <a:p>
            <a:endParaRPr lang="cs-CZ" sz="1400" dirty="0"/>
          </a:p>
          <a:p>
            <a:r>
              <a:rPr lang="cs-CZ" sz="1400" b="1" dirty="0"/>
              <a:t>± </a:t>
            </a:r>
            <a:r>
              <a:rPr lang="cs-CZ" sz="1400" dirty="0"/>
              <a:t>alergie, fobie a hmyz</a:t>
            </a:r>
          </a:p>
        </p:txBody>
      </p:sp>
    </p:spTree>
    <p:extLst>
      <p:ext uri="{BB962C8B-B14F-4D97-AF65-F5344CB8AC3E}">
        <p14:creationId xmlns:p14="http://schemas.microsoft.com/office/powerpoint/2010/main" val="3473204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2523068" y="560980"/>
            <a:ext cx="3843866" cy="446554"/>
          </a:xfrm>
        </p:spPr>
        <p:txBody>
          <a:bodyPr/>
          <a:lstStyle/>
          <a:p>
            <a:r>
              <a:rPr lang="cs-CZ" dirty="0"/>
              <a:t>ROSTLINY AROMATICKÉ</a:t>
            </a:r>
          </a:p>
        </p:txBody>
      </p:sp>
      <p:sp>
        <p:nvSpPr>
          <p:cNvPr id="12" name="TextovéPole 11"/>
          <p:cNvSpPr txBox="1"/>
          <p:nvPr/>
        </p:nvSpPr>
        <p:spPr>
          <a:xfrm>
            <a:off x="2402814" y="6406103"/>
            <a:ext cx="33308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/>
              <a:t>oregana a marulky</a:t>
            </a:r>
          </a:p>
        </p:txBody>
      </p:sp>
      <p:sp>
        <p:nvSpPr>
          <p:cNvPr id="17" name="TextovéPole 16"/>
          <p:cNvSpPr txBox="1"/>
          <p:nvPr/>
        </p:nvSpPr>
        <p:spPr>
          <a:xfrm>
            <a:off x="2511159" y="1105840"/>
            <a:ext cx="898154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/>
              <a:t>příjemné vůně, atraktivní vzhled, nenáročné na pěstování, široké možnosti zpracování a užití pro ZT</a:t>
            </a:r>
          </a:p>
          <a:p>
            <a:endParaRPr lang="cs-CZ" sz="1400" dirty="0"/>
          </a:p>
          <a:p>
            <a:r>
              <a:rPr lang="cs-CZ" sz="1400" b="1" dirty="0"/>
              <a:t>± </a:t>
            </a:r>
            <a:r>
              <a:rPr lang="cs-CZ" sz="1400" dirty="0"/>
              <a:t>alergie, fobie a hmyz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3068" y="3874326"/>
            <a:ext cx="3210586" cy="2407940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1019" y="3874326"/>
            <a:ext cx="3613321" cy="2407940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9875" y="2016629"/>
            <a:ext cx="1248709" cy="1644133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8251" y="2016630"/>
            <a:ext cx="2218757" cy="1658612"/>
          </a:xfrm>
          <a:prstGeom prst="rect">
            <a:avLst/>
          </a:prstGeom>
        </p:spPr>
      </p:pic>
      <p:pic>
        <p:nvPicPr>
          <p:cNvPr id="18" name="Obrázek 1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6867" y="2016629"/>
            <a:ext cx="4385733" cy="1650630"/>
          </a:xfrm>
          <a:prstGeom prst="rect">
            <a:avLst/>
          </a:prstGeom>
        </p:spPr>
      </p:pic>
      <p:pic>
        <p:nvPicPr>
          <p:cNvPr id="19" name="Obrázek 1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1705" y="3874326"/>
            <a:ext cx="1714042" cy="239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61698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2523068" y="560980"/>
            <a:ext cx="3843866" cy="446554"/>
          </a:xfrm>
        </p:spPr>
        <p:txBody>
          <a:bodyPr/>
          <a:lstStyle/>
          <a:p>
            <a:r>
              <a:rPr lang="cs-CZ" dirty="0"/>
              <a:t>ROSTLINY AROMATICKÉ</a:t>
            </a:r>
          </a:p>
        </p:txBody>
      </p:sp>
      <p:sp>
        <p:nvSpPr>
          <p:cNvPr id="12" name="TextovéPole 11"/>
          <p:cNvSpPr txBox="1"/>
          <p:nvPr/>
        </p:nvSpPr>
        <p:spPr>
          <a:xfrm>
            <a:off x="2402814" y="6406103"/>
            <a:ext cx="33308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/>
              <a:t>kuchyňské byliny</a:t>
            </a:r>
          </a:p>
        </p:txBody>
      </p:sp>
      <p:sp>
        <p:nvSpPr>
          <p:cNvPr id="17" name="TextovéPole 16"/>
          <p:cNvSpPr txBox="1"/>
          <p:nvPr/>
        </p:nvSpPr>
        <p:spPr>
          <a:xfrm>
            <a:off x="2511159" y="1105840"/>
            <a:ext cx="898154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/>
              <a:t>příjemné vůně, atraktivní vzhled, nenáročné na pěstování, široké možnosti zpracování a užití pro ZT</a:t>
            </a:r>
          </a:p>
          <a:p>
            <a:endParaRPr lang="cs-CZ" sz="1400" dirty="0"/>
          </a:p>
          <a:p>
            <a:r>
              <a:rPr lang="cs-CZ" sz="1400" b="1" dirty="0"/>
              <a:t>± </a:t>
            </a:r>
            <a:r>
              <a:rPr lang="cs-CZ" sz="1400" dirty="0"/>
              <a:t>alergie, fobie a hmyz</a:t>
            </a:r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70"/>
          <a:stretch/>
        </p:blipFill>
        <p:spPr>
          <a:xfrm>
            <a:off x="2514600" y="1978934"/>
            <a:ext cx="2286000" cy="2586982"/>
          </a:xfrm>
          <a:prstGeom prst="rect">
            <a:avLst/>
          </a:prstGeom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3068" y="4706190"/>
            <a:ext cx="1785597" cy="1653117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913042" y="1981751"/>
            <a:ext cx="1940064" cy="2584165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8110" y="4686329"/>
            <a:ext cx="2202202" cy="1651652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9757" y="4702263"/>
            <a:ext cx="1935797" cy="1659254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4999" y="4703617"/>
            <a:ext cx="1242783" cy="1657044"/>
          </a:xfrm>
          <a:prstGeom prst="rect">
            <a:avLst/>
          </a:prstGeom>
        </p:spPr>
      </p:pic>
      <p:pic>
        <p:nvPicPr>
          <p:cNvPr id="9" name="Obrázek 8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03" r="4485"/>
          <a:stretch/>
        </p:blipFill>
        <p:spPr>
          <a:xfrm>
            <a:off x="10007227" y="4686329"/>
            <a:ext cx="1652443" cy="1672978"/>
          </a:xfrm>
          <a:prstGeom prst="rect">
            <a:avLst/>
          </a:prstGeom>
        </p:spPr>
      </p:pic>
      <p:pic>
        <p:nvPicPr>
          <p:cNvPr id="10" name="Obrázek 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621874" y="2361599"/>
            <a:ext cx="2554290" cy="1854344"/>
          </a:xfrm>
          <a:prstGeom prst="rect">
            <a:avLst/>
          </a:prstGeom>
        </p:spPr>
      </p:pic>
      <p:pic>
        <p:nvPicPr>
          <p:cNvPr id="11" name="Obrázek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5361" y="2005129"/>
            <a:ext cx="2261440" cy="2575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48646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2523068" y="560980"/>
            <a:ext cx="3843866" cy="446554"/>
          </a:xfrm>
        </p:spPr>
        <p:txBody>
          <a:bodyPr/>
          <a:lstStyle/>
          <a:p>
            <a:r>
              <a:rPr lang="cs-CZ" dirty="0"/>
              <a:t>ROSTLINY LÁKAJÍCÍ HMYZ</a:t>
            </a:r>
          </a:p>
        </p:txBody>
      </p:sp>
      <p:sp>
        <p:nvSpPr>
          <p:cNvPr id="12" name="TextovéPole 11"/>
          <p:cNvSpPr txBox="1"/>
          <p:nvPr/>
        </p:nvSpPr>
        <p:spPr>
          <a:xfrm>
            <a:off x="2402813" y="6406103"/>
            <a:ext cx="50563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/>
              <a:t>komule, zimolezy, oregana, sadce, </a:t>
            </a:r>
            <a:r>
              <a:rPr lang="cs-CZ" sz="1200" dirty="0" err="1"/>
              <a:t>ořechokřídlec</a:t>
            </a:r>
            <a:r>
              <a:rPr lang="cs-CZ" sz="1200" dirty="0"/>
              <a:t>, ...</a:t>
            </a:r>
          </a:p>
        </p:txBody>
      </p:sp>
      <p:sp>
        <p:nvSpPr>
          <p:cNvPr id="17" name="TextovéPole 16"/>
          <p:cNvSpPr txBox="1"/>
          <p:nvPr/>
        </p:nvSpPr>
        <p:spPr>
          <a:xfrm>
            <a:off x="2511159" y="1105840"/>
            <a:ext cx="898154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/>
              <a:t>příjemné vůně, atraktivní vzhled, vhodné pro pozorování zblízka</a:t>
            </a:r>
          </a:p>
          <a:p>
            <a:endParaRPr lang="cs-CZ" sz="1400" dirty="0"/>
          </a:p>
          <a:p>
            <a:r>
              <a:rPr lang="cs-CZ" sz="1400" b="1" dirty="0"/>
              <a:t>± </a:t>
            </a:r>
            <a:r>
              <a:rPr lang="cs-CZ" sz="1400" dirty="0"/>
              <a:t>alergie na bodnutí</a:t>
            </a:r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9542" y="2014811"/>
            <a:ext cx="3713162" cy="2361571"/>
          </a:xfrm>
          <a:prstGeom prst="rect">
            <a:avLst/>
          </a:prstGeom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0984" y="2003062"/>
            <a:ext cx="2910750" cy="2376460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6486" y="4533627"/>
            <a:ext cx="2450447" cy="1797257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1800" y="2018875"/>
            <a:ext cx="2174053" cy="2360647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2367" y="4546688"/>
            <a:ext cx="1784195" cy="1784195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927"/>
          <a:stretch/>
        </p:blipFill>
        <p:spPr>
          <a:xfrm>
            <a:off x="9563402" y="4546687"/>
            <a:ext cx="2095198" cy="1784197"/>
          </a:xfrm>
          <a:prstGeom prst="rect">
            <a:avLst/>
          </a:prstGeom>
        </p:spPr>
      </p:pic>
      <p:pic>
        <p:nvPicPr>
          <p:cNvPr id="9" name="Obrázek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6092" y="4533627"/>
            <a:ext cx="2583908" cy="1769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28923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2523068" y="560980"/>
            <a:ext cx="3843866" cy="446554"/>
          </a:xfrm>
        </p:spPr>
        <p:txBody>
          <a:bodyPr/>
          <a:lstStyle/>
          <a:p>
            <a:r>
              <a:rPr lang="cs-CZ" dirty="0"/>
              <a:t>ROSTLINY „HMATOVÉ“</a:t>
            </a:r>
          </a:p>
        </p:txBody>
      </p:sp>
      <p:sp>
        <p:nvSpPr>
          <p:cNvPr id="12" name="TextovéPole 11"/>
          <p:cNvSpPr txBox="1"/>
          <p:nvPr/>
        </p:nvSpPr>
        <p:spPr>
          <a:xfrm>
            <a:off x="2402813" y="6406103"/>
            <a:ext cx="62585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/>
              <a:t>trávy, trvalky okrasné listem, pošlapu odolné pokryvné trvalky</a:t>
            </a:r>
          </a:p>
        </p:txBody>
      </p:sp>
      <p:sp>
        <p:nvSpPr>
          <p:cNvPr id="17" name="TextovéPole 16"/>
          <p:cNvSpPr txBox="1"/>
          <p:nvPr/>
        </p:nvSpPr>
        <p:spPr>
          <a:xfrm>
            <a:off x="2511159" y="1105840"/>
            <a:ext cx="898154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/>
              <a:t>atraktivní vzhled, vlastnosti různé části rostliny, užití pro hmatové zahrady v  ZT</a:t>
            </a:r>
          </a:p>
          <a:p>
            <a:endParaRPr lang="cs-CZ" sz="1400" dirty="0"/>
          </a:p>
          <a:p>
            <a:r>
              <a:rPr lang="cs-CZ" sz="1400" b="1" dirty="0"/>
              <a:t>± </a:t>
            </a:r>
            <a:r>
              <a:rPr lang="cs-CZ" sz="1400" dirty="0"/>
              <a:t>alergie a hmyz</a:t>
            </a:r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0593" y="4414800"/>
            <a:ext cx="2720695" cy="1923920"/>
          </a:xfrm>
          <a:prstGeom prst="rect">
            <a:avLst/>
          </a:prstGeom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5784" y="1982702"/>
            <a:ext cx="1710406" cy="2280541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275"/>
          <a:stretch/>
        </p:blipFill>
        <p:spPr>
          <a:xfrm>
            <a:off x="7989856" y="1982703"/>
            <a:ext cx="2949077" cy="2287178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743"/>
          <a:stretch/>
        </p:blipFill>
        <p:spPr>
          <a:xfrm>
            <a:off x="4842881" y="4385260"/>
            <a:ext cx="1752600" cy="1898825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5148" y="4414800"/>
            <a:ext cx="2247719" cy="1910561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6858" y="1982703"/>
            <a:ext cx="3463675" cy="2300946"/>
          </a:xfrm>
          <a:prstGeom prst="rect">
            <a:avLst/>
          </a:prstGeom>
        </p:spPr>
      </p:pic>
      <p:pic>
        <p:nvPicPr>
          <p:cNvPr id="9" name="Obrázek 8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383"/>
          <a:stretch/>
        </p:blipFill>
        <p:spPr>
          <a:xfrm>
            <a:off x="9464394" y="4401441"/>
            <a:ext cx="1947333" cy="1897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44981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2523067" y="560980"/>
            <a:ext cx="5444693" cy="446554"/>
          </a:xfrm>
        </p:spPr>
        <p:txBody>
          <a:bodyPr>
            <a:normAutofit/>
          </a:bodyPr>
          <a:lstStyle/>
          <a:p>
            <a:r>
              <a:rPr lang="cs-CZ" dirty="0"/>
              <a:t>ROSTLINY, ZVÍŘATA A ŽIVLY VYDÁVAJÍCÍ ZVUK</a:t>
            </a:r>
          </a:p>
        </p:txBody>
      </p:sp>
      <p:sp>
        <p:nvSpPr>
          <p:cNvPr id="12" name="TextovéPole 11"/>
          <p:cNvSpPr txBox="1"/>
          <p:nvPr/>
        </p:nvSpPr>
        <p:spPr>
          <a:xfrm>
            <a:off x="2402813" y="6406103"/>
            <a:ext cx="93009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 err="1"/>
              <a:t>šumení</a:t>
            </a:r>
            <a:r>
              <a:rPr lang="cs-CZ" sz="1200" dirty="0"/>
              <a:t> vody, padání ořechů, praskání šišek na slunci, zpěv ptáků, praskání pámelníku, chrastění černuchy</a:t>
            </a:r>
          </a:p>
        </p:txBody>
      </p:sp>
      <p:sp>
        <p:nvSpPr>
          <p:cNvPr id="17" name="TextovéPole 16"/>
          <p:cNvSpPr txBox="1"/>
          <p:nvPr/>
        </p:nvSpPr>
        <p:spPr>
          <a:xfrm>
            <a:off x="2511159" y="1105840"/>
            <a:ext cx="898154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/>
              <a:t>užití pro smyslové zahrady v  ZT</a:t>
            </a:r>
          </a:p>
          <a:p>
            <a:endParaRPr lang="cs-CZ" sz="1400" dirty="0"/>
          </a:p>
          <a:p>
            <a:r>
              <a:rPr lang="cs-CZ" sz="1400" b="1" dirty="0"/>
              <a:t>± </a:t>
            </a:r>
            <a:r>
              <a:rPr lang="cs-CZ" sz="1400" dirty="0"/>
              <a:t>alergie a hmyz</a:t>
            </a:r>
          </a:p>
        </p:txBody>
      </p:sp>
      <p:pic>
        <p:nvPicPr>
          <p:cNvPr id="10" name="Obrázek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1159" y="2031404"/>
            <a:ext cx="2670441" cy="2002831"/>
          </a:xfrm>
          <a:prstGeom prst="rect">
            <a:avLst/>
          </a:prstGeom>
        </p:spPr>
      </p:pic>
      <p:pic>
        <p:nvPicPr>
          <p:cNvPr id="13" name="Obrázek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3068" y="4216372"/>
            <a:ext cx="2694963" cy="2113697"/>
          </a:xfrm>
          <a:prstGeom prst="rect">
            <a:avLst/>
          </a:prstGeom>
        </p:spPr>
      </p:pic>
      <p:pic>
        <p:nvPicPr>
          <p:cNvPr id="14" name="Obrázek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7637" y="4223616"/>
            <a:ext cx="3090333" cy="2123358"/>
          </a:xfrm>
          <a:prstGeom prst="rect">
            <a:avLst/>
          </a:prstGeom>
        </p:spPr>
      </p:pic>
      <p:pic>
        <p:nvPicPr>
          <p:cNvPr id="15" name="Obrázek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5933" y="4241234"/>
            <a:ext cx="1167433" cy="2073145"/>
          </a:xfrm>
          <a:prstGeom prst="rect">
            <a:avLst/>
          </a:prstGeom>
        </p:spPr>
      </p:pic>
      <p:pic>
        <p:nvPicPr>
          <p:cNvPr id="16" name="Obrázek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1329" y="4241234"/>
            <a:ext cx="1848588" cy="2073145"/>
          </a:xfrm>
          <a:prstGeom prst="rect">
            <a:avLst/>
          </a:prstGeom>
        </p:spPr>
      </p:pic>
      <p:pic>
        <p:nvPicPr>
          <p:cNvPr id="2" name="Obrázek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7637" y="2036514"/>
            <a:ext cx="2660123" cy="1995092"/>
          </a:xfrm>
          <a:prstGeom prst="rect">
            <a:avLst/>
          </a:prstGeom>
        </p:spPr>
      </p:pic>
      <p:pic>
        <p:nvPicPr>
          <p:cNvPr id="20" name="Obrázek 19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2" r="10162"/>
          <a:stretch/>
        </p:blipFill>
        <p:spPr>
          <a:xfrm>
            <a:off x="8102433" y="2005413"/>
            <a:ext cx="3390272" cy="2003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93616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2523068" y="560980"/>
            <a:ext cx="3843866" cy="446554"/>
          </a:xfrm>
        </p:spPr>
        <p:txBody>
          <a:bodyPr/>
          <a:lstStyle/>
          <a:p>
            <a:r>
              <a:rPr lang="cs-CZ" dirty="0"/>
              <a:t>ROSTLINY VYDÁVAJÍCÍ ZVUK</a:t>
            </a:r>
          </a:p>
        </p:txBody>
      </p:sp>
      <p:sp>
        <p:nvSpPr>
          <p:cNvPr id="12" name="TextovéPole 11"/>
          <p:cNvSpPr txBox="1"/>
          <p:nvPr/>
        </p:nvSpPr>
        <p:spPr>
          <a:xfrm>
            <a:off x="2402813" y="6406103"/>
            <a:ext cx="93009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/>
              <a:t>plody dřezovce, trávy ve větru, rákosí u vody, padání kaštanů, jablek, praskání měchýřků tavoly</a:t>
            </a:r>
          </a:p>
        </p:txBody>
      </p:sp>
      <p:sp>
        <p:nvSpPr>
          <p:cNvPr id="17" name="TextovéPole 16"/>
          <p:cNvSpPr txBox="1"/>
          <p:nvPr/>
        </p:nvSpPr>
        <p:spPr>
          <a:xfrm>
            <a:off x="2511159" y="1137734"/>
            <a:ext cx="898154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/>
              <a:t>užití pro smyslové zahrady v  ZT</a:t>
            </a:r>
          </a:p>
          <a:p>
            <a:endParaRPr lang="cs-CZ" sz="1400" dirty="0"/>
          </a:p>
          <a:p>
            <a:r>
              <a:rPr lang="cs-CZ" sz="1400" b="1" dirty="0"/>
              <a:t>± </a:t>
            </a:r>
            <a:r>
              <a:rPr lang="cs-CZ" sz="1400" dirty="0"/>
              <a:t>alergie a hmyz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1159" y="2006599"/>
            <a:ext cx="2685389" cy="2014042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8538" y="2006723"/>
            <a:ext cx="1131822" cy="2013918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97"/>
          <a:stretch/>
        </p:blipFill>
        <p:spPr>
          <a:xfrm>
            <a:off x="2511159" y="4272051"/>
            <a:ext cx="2943686" cy="2134052"/>
          </a:xfrm>
          <a:prstGeom prst="rect">
            <a:avLst/>
          </a:prstGeom>
        </p:spPr>
      </p:pic>
      <p:pic>
        <p:nvPicPr>
          <p:cNvPr id="11" name="Obrázek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1867" y="4267584"/>
            <a:ext cx="3075089" cy="2144810"/>
          </a:xfrm>
          <a:prstGeom prst="rect">
            <a:avLst/>
          </a:prstGeom>
        </p:spPr>
      </p:pic>
      <p:pic>
        <p:nvPicPr>
          <p:cNvPr id="19" name="Obrázek 1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7068" y="2006597"/>
            <a:ext cx="3026904" cy="2011210"/>
          </a:xfrm>
          <a:prstGeom prst="rect">
            <a:avLst/>
          </a:prstGeom>
        </p:spPr>
      </p:pic>
      <p:pic>
        <p:nvPicPr>
          <p:cNvPr id="20" name="Obrázek 1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3979" y="4270063"/>
            <a:ext cx="2839829" cy="2129872"/>
          </a:xfrm>
          <a:prstGeom prst="rect">
            <a:avLst/>
          </a:prstGeom>
        </p:spPr>
      </p:pic>
      <p:pic>
        <p:nvPicPr>
          <p:cNvPr id="21" name="Obrázek 20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01" r="16011"/>
          <a:stretch/>
        </p:blipFill>
        <p:spPr>
          <a:xfrm>
            <a:off x="9697777" y="2003388"/>
            <a:ext cx="2033605" cy="2014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1228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2523068" y="560980"/>
            <a:ext cx="3843866" cy="446554"/>
          </a:xfrm>
        </p:spPr>
        <p:txBody>
          <a:bodyPr/>
          <a:lstStyle/>
          <a:p>
            <a:r>
              <a:rPr lang="cs-CZ" dirty="0"/>
              <a:t>ROSTLINY „EMOČNÍ“</a:t>
            </a:r>
          </a:p>
        </p:txBody>
      </p:sp>
      <p:sp>
        <p:nvSpPr>
          <p:cNvPr id="12" name="TextovéPole 11"/>
          <p:cNvSpPr txBox="1"/>
          <p:nvPr/>
        </p:nvSpPr>
        <p:spPr>
          <a:xfrm>
            <a:off x="2402813" y="6406103"/>
            <a:ext cx="68978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/>
              <a:t>cibuloviny, trvalky s kulovitým nebo kompaktním květenstvím, drobnými kvítky apod.</a:t>
            </a:r>
          </a:p>
        </p:txBody>
      </p:sp>
      <p:sp>
        <p:nvSpPr>
          <p:cNvPr id="17" name="TextovéPole 16"/>
          <p:cNvSpPr txBox="1"/>
          <p:nvPr/>
        </p:nvSpPr>
        <p:spPr>
          <a:xfrm>
            <a:off x="2511159" y="1105840"/>
            <a:ext cx="898154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/>
              <a:t>atraktivní vzhled květů či plodů, široké možnosti využití pro pozorování, rukodělné práce při ZT</a:t>
            </a:r>
          </a:p>
          <a:p>
            <a:endParaRPr lang="cs-CZ" sz="1400" dirty="0"/>
          </a:p>
          <a:p>
            <a:r>
              <a:rPr lang="cs-CZ" sz="1400" b="1" dirty="0"/>
              <a:t>± </a:t>
            </a:r>
            <a:r>
              <a:rPr lang="cs-CZ" sz="1400" dirty="0"/>
              <a:t>alergie a hmyz</a:t>
            </a:r>
          </a:p>
        </p:txBody>
      </p:sp>
      <p:pic>
        <p:nvPicPr>
          <p:cNvPr id="10" name="Obrázek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3068" y="4172107"/>
            <a:ext cx="3297152" cy="2194667"/>
          </a:xfrm>
          <a:prstGeom prst="rect">
            <a:avLst/>
          </a:prstGeom>
        </p:spPr>
      </p:pic>
      <p:pic>
        <p:nvPicPr>
          <p:cNvPr id="11" name="Obrázek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9000" y="4178140"/>
            <a:ext cx="2183659" cy="2188026"/>
          </a:xfrm>
          <a:prstGeom prst="rect">
            <a:avLst/>
          </a:prstGeom>
        </p:spPr>
      </p:pic>
      <p:pic>
        <p:nvPicPr>
          <p:cNvPr id="13" name="Obrázek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4865" y="1942810"/>
            <a:ext cx="3100944" cy="2059981"/>
          </a:xfrm>
          <a:prstGeom prst="rect">
            <a:avLst/>
          </a:prstGeom>
        </p:spPr>
      </p:pic>
      <p:pic>
        <p:nvPicPr>
          <p:cNvPr id="14" name="Obrázek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1159" y="1942810"/>
            <a:ext cx="2746641" cy="2059981"/>
          </a:xfrm>
          <a:prstGeom prst="rect">
            <a:avLst/>
          </a:prstGeom>
        </p:spPr>
      </p:pic>
      <p:pic>
        <p:nvPicPr>
          <p:cNvPr id="15" name="Obrázek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0702" y="1942810"/>
            <a:ext cx="1541261" cy="2059981"/>
          </a:xfrm>
          <a:prstGeom prst="rect">
            <a:avLst/>
          </a:prstGeom>
        </p:spPr>
      </p:pic>
      <p:pic>
        <p:nvPicPr>
          <p:cNvPr id="16" name="Obrázek 1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2129" y="1942811"/>
            <a:ext cx="1544985" cy="2059980"/>
          </a:xfrm>
          <a:prstGeom prst="rect">
            <a:avLst/>
          </a:prstGeom>
        </p:spPr>
      </p:pic>
      <p:pic>
        <p:nvPicPr>
          <p:cNvPr id="18" name="Obrázek 1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7721" y="4191834"/>
            <a:ext cx="3289279" cy="2174332"/>
          </a:xfrm>
          <a:prstGeom prst="rect">
            <a:avLst/>
          </a:prstGeom>
        </p:spPr>
      </p:pic>
      <p:pic>
        <p:nvPicPr>
          <p:cNvPr id="19" name="Obrázek 1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0024" y="5325532"/>
            <a:ext cx="1040633" cy="1040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3656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2523068" y="560980"/>
            <a:ext cx="3843866" cy="446554"/>
          </a:xfrm>
        </p:spPr>
        <p:txBody>
          <a:bodyPr/>
          <a:lstStyle/>
          <a:p>
            <a:r>
              <a:rPr lang="cs-CZ" dirty="0"/>
              <a:t>ROSTLINY SE ZAJÍMAVÝMI PLODY</a:t>
            </a:r>
          </a:p>
        </p:txBody>
      </p:sp>
      <p:sp>
        <p:nvSpPr>
          <p:cNvPr id="12" name="TextovéPole 11"/>
          <p:cNvSpPr txBox="1"/>
          <p:nvPr/>
        </p:nvSpPr>
        <p:spPr>
          <a:xfrm>
            <a:off x="2402813" y="6406103"/>
            <a:ext cx="62585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/>
              <a:t>plody stromů, keřů, trvalek, letniček</a:t>
            </a:r>
          </a:p>
        </p:txBody>
      </p:sp>
      <p:sp>
        <p:nvSpPr>
          <p:cNvPr id="17" name="TextovéPole 16"/>
          <p:cNvSpPr txBox="1"/>
          <p:nvPr/>
        </p:nvSpPr>
        <p:spPr>
          <a:xfrm>
            <a:off x="2511159" y="1105840"/>
            <a:ext cx="898154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/>
              <a:t>atraktivní vzhled sezónní vzhled, široké možnosti využití pro pozorování, rukodělné práce při ZT</a:t>
            </a:r>
          </a:p>
          <a:p>
            <a:endParaRPr lang="cs-CZ" sz="1400" dirty="0"/>
          </a:p>
          <a:p>
            <a:r>
              <a:rPr lang="cs-CZ" sz="1400" b="1" dirty="0"/>
              <a:t>± </a:t>
            </a:r>
            <a:r>
              <a:rPr lang="cs-CZ" sz="1400" dirty="0"/>
              <a:t>jedovatost</a:t>
            </a:r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73" t="1202" r="10227" b="-1202"/>
          <a:stretch/>
        </p:blipFill>
        <p:spPr>
          <a:xfrm>
            <a:off x="4145002" y="4276103"/>
            <a:ext cx="2118426" cy="2065430"/>
          </a:xfrm>
          <a:prstGeom prst="rect">
            <a:avLst/>
          </a:prstGeom>
        </p:spPr>
      </p:pic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794"/>
          <a:stretch/>
        </p:blipFill>
        <p:spPr>
          <a:xfrm>
            <a:off x="2523069" y="4276103"/>
            <a:ext cx="1560762" cy="2040030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750"/>
          <a:stretch/>
        </p:blipFill>
        <p:spPr>
          <a:xfrm>
            <a:off x="7747002" y="2000251"/>
            <a:ext cx="2582331" cy="2093453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1333" y="2000250"/>
            <a:ext cx="2904067" cy="2109277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1158" y="2000249"/>
            <a:ext cx="2120109" cy="2120109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25"/>
          <a:stretch/>
        </p:blipFill>
        <p:spPr>
          <a:xfrm>
            <a:off x="6324600" y="4276103"/>
            <a:ext cx="2606462" cy="2040030"/>
          </a:xfrm>
          <a:prstGeom prst="rect">
            <a:avLst/>
          </a:prstGeom>
        </p:spPr>
      </p:pic>
      <p:pic>
        <p:nvPicPr>
          <p:cNvPr id="9" name="Obrázek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2400" y="4276102"/>
            <a:ext cx="1364327" cy="2047151"/>
          </a:xfrm>
          <a:prstGeom prst="rect">
            <a:avLst/>
          </a:prstGeom>
        </p:spPr>
      </p:pic>
      <p:pic>
        <p:nvPicPr>
          <p:cNvPr id="10" name="Obrázek 9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62" r="6159"/>
          <a:stretch/>
        </p:blipFill>
        <p:spPr>
          <a:xfrm>
            <a:off x="10518064" y="4270065"/>
            <a:ext cx="1343735" cy="2046067"/>
          </a:xfrm>
          <a:prstGeom prst="rect">
            <a:avLst/>
          </a:prstGeom>
        </p:spPr>
      </p:pic>
      <p:pic>
        <p:nvPicPr>
          <p:cNvPr id="11" name="Obrázek 10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484"/>
          <a:stretch/>
        </p:blipFill>
        <p:spPr>
          <a:xfrm>
            <a:off x="10464800" y="2000249"/>
            <a:ext cx="1311279" cy="2093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611158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2523068" y="560980"/>
            <a:ext cx="3843866" cy="446554"/>
          </a:xfrm>
        </p:spPr>
        <p:txBody>
          <a:bodyPr/>
          <a:lstStyle/>
          <a:p>
            <a:r>
              <a:rPr lang="cs-CZ" dirty="0"/>
              <a:t>ROSTLINY S TRVANLIVÝMI KVĚTY</a:t>
            </a:r>
          </a:p>
        </p:txBody>
      </p:sp>
      <p:sp>
        <p:nvSpPr>
          <p:cNvPr id="12" name="TextovéPole 11"/>
          <p:cNvSpPr txBox="1"/>
          <p:nvPr/>
        </p:nvSpPr>
        <p:spPr>
          <a:xfrm>
            <a:off x="2402813" y="6406103"/>
            <a:ext cx="62585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/>
              <a:t>hortenzie, letničky, růže, okrasné trvalky, atp.</a:t>
            </a:r>
          </a:p>
        </p:txBody>
      </p:sp>
      <p:sp>
        <p:nvSpPr>
          <p:cNvPr id="17" name="TextovéPole 16"/>
          <p:cNvSpPr txBox="1"/>
          <p:nvPr/>
        </p:nvSpPr>
        <p:spPr>
          <a:xfrm>
            <a:off x="2511159" y="1105840"/>
            <a:ext cx="89815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/>
              <a:t>atraktivní vzhled květů, zimní efekt na zahradě, vhodné k sušení, široké možnosti využití při ZT</a:t>
            </a:r>
          </a:p>
          <a:p>
            <a:endParaRPr lang="cs-CZ" sz="1400" dirty="0"/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0267" y="2002366"/>
            <a:ext cx="3183466" cy="2387599"/>
          </a:xfrm>
          <a:prstGeom prst="rect">
            <a:avLst/>
          </a:prstGeom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2267" y="2002366"/>
            <a:ext cx="1701639" cy="2382295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3069" y="2002367"/>
            <a:ext cx="2382296" cy="2382296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3068" y="4486261"/>
            <a:ext cx="2820458" cy="1807635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3526" y="4491565"/>
            <a:ext cx="2489199" cy="1807634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6024" y="2002366"/>
            <a:ext cx="1686448" cy="2382295"/>
          </a:xfrm>
          <a:prstGeom prst="rect">
            <a:avLst/>
          </a:prstGeom>
        </p:spPr>
      </p:pic>
      <p:pic>
        <p:nvPicPr>
          <p:cNvPr id="9" name="Obrázek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2725" y="4491563"/>
            <a:ext cx="1807635" cy="1807635"/>
          </a:xfrm>
          <a:prstGeom prst="rect">
            <a:avLst/>
          </a:prstGeom>
        </p:spPr>
      </p:pic>
      <p:pic>
        <p:nvPicPr>
          <p:cNvPr id="10" name="Obrázek 9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5" r="12693"/>
          <a:stretch/>
        </p:blipFill>
        <p:spPr>
          <a:xfrm>
            <a:off x="9558867" y="4491562"/>
            <a:ext cx="2310567" cy="1807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363718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2523068" y="560980"/>
            <a:ext cx="3843866" cy="446554"/>
          </a:xfrm>
        </p:spPr>
        <p:txBody>
          <a:bodyPr/>
          <a:lstStyle/>
          <a:p>
            <a:r>
              <a:rPr lang="cs-CZ" dirty="0"/>
              <a:t>ROSTLINY  UŽITKOVÉ</a:t>
            </a:r>
          </a:p>
        </p:txBody>
      </p:sp>
      <p:sp>
        <p:nvSpPr>
          <p:cNvPr id="12" name="TextovéPole 11"/>
          <p:cNvSpPr txBox="1"/>
          <p:nvPr/>
        </p:nvSpPr>
        <p:spPr>
          <a:xfrm>
            <a:off x="2402813" y="6406103"/>
            <a:ext cx="62585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/>
              <a:t>tykve, fazole, kanadské borůvky, lesní jahody, setá zelenina ...</a:t>
            </a:r>
          </a:p>
        </p:txBody>
      </p:sp>
      <p:sp>
        <p:nvSpPr>
          <p:cNvPr id="17" name="TextovéPole 16"/>
          <p:cNvSpPr txBox="1"/>
          <p:nvPr/>
        </p:nvSpPr>
        <p:spPr>
          <a:xfrm>
            <a:off x="2511159" y="1105840"/>
            <a:ext cx="898154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/>
              <a:t>zelenina a ovoce, široké možnosti využití pro zpracování, ochutnávání, rukodělné práce při ZT</a:t>
            </a:r>
          </a:p>
          <a:p>
            <a:endParaRPr lang="cs-CZ" sz="1400" dirty="0"/>
          </a:p>
          <a:p>
            <a:r>
              <a:rPr lang="cs-CZ" sz="1400" b="1" dirty="0"/>
              <a:t>± </a:t>
            </a:r>
            <a:r>
              <a:rPr lang="cs-CZ" sz="1400" dirty="0"/>
              <a:t>alergie</a:t>
            </a:r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1159" y="4252786"/>
            <a:ext cx="1386241" cy="2079362"/>
          </a:xfrm>
          <a:prstGeom prst="rect">
            <a:avLst/>
          </a:prstGeom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3068" y="1992253"/>
            <a:ext cx="3169177" cy="2112784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1243" y="1998887"/>
            <a:ext cx="1505551" cy="2105220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767" b="6092"/>
          <a:stretch/>
        </p:blipFill>
        <p:spPr>
          <a:xfrm>
            <a:off x="7278470" y="1976581"/>
            <a:ext cx="2988634" cy="2121627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0700" y="4236184"/>
            <a:ext cx="2819400" cy="2112565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4241" y="1998887"/>
            <a:ext cx="1422159" cy="2124943"/>
          </a:xfrm>
          <a:prstGeom prst="rect">
            <a:avLst/>
          </a:prstGeom>
        </p:spPr>
      </p:pic>
      <p:pic>
        <p:nvPicPr>
          <p:cNvPr id="15" name="Obrázek 14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52"/>
          <a:stretch/>
        </p:blipFill>
        <p:spPr>
          <a:xfrm>
            <a:off x="6883400" y="4236881"/>
            <a:ext cx="2523067" cy="2112879"/>
          </a:xfrm>
          <a:prstGeom prst="rect">
            <a:avLst/>
          </a:prstGeom>
        </p:spPr>
      </p:pic>
      <p:pic>
        <p:nvPicPr>
          <p:cNvPr id="18" name="Obrázek 17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0" t="-389" r="26398" b="389"/>
          <a:stretch/>
        </p:blipFill>
        <p:spPr>
          <a:xfrm>
            <a:off x="9489767" y="4236184"/>
            <a:ext cx="2278993" cy="2090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119644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2523068" y="560980"/>
            <a:ext cx="3843866" cy="446554"/>
          </a:xfrm>
        </p:spPr>
        <p:txBody>
          <a:bodyPr>
            <a:normAutofit fontScale="85000" lnSpcReduction="10000"/>
          </a:bodyPr>
          <a:lstStyle/>
          <a:p>
            <a:r>
              <a:rPr lang="cs-CZ" dirty="0"/>
              <a:t>ROSTLINY S VÝRAZNÝM ZIMNÍM EFEKTEM</a:t>
            </a:r>
          </a:p>
        </p:txBody>
      </p:sp>
      <p:sp>
        <p:nvSpPr>
          <p:cNvPr id="12" name="TextovéPole 11"/>
          <p:cNvSpPr txBox="1"/>
          <p:nvPr/>
        </p:nvSpPr>
        <p:spPr>
          <a:xfrm>
            <a:off x="2402813" y="6406103"/>
            <a:ext cx="62585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/>
              <a:t>trávy, stálezelené, růže, časně kvetoucí dřeviny</a:t>
            </a:r>
          </a:p>
        </p:txBody>
      </p:sp>
      <p:sp>
        <p:nvSpPr>
          <p:cNvPr id="17" name="TextovéPole 16"/>
          <p:cNvSpPr txBox="1"/>
          <p:nvPr/>
        </p:nvSpPr>
        <p:spPr>
          <a:xfrm>
            <a:off x="2511159" y="1105840"/>
            <a:ext cx="89815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/>
              <a:t>atraktivní vzhled květů či plodů, textura olistění, estetické během zimního období</a:t>
            </a:r>
          </a:p>
          <a:p>
            <a:endParaRPr lang="cs-CZ" sz="1400" dirty="0"/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4068731"/>
            <a:ext cx="2858455" cy="2238368"/>
          </a:xfrm>
          <a:prstGeom prst="rect">
            <a:avLst/>
          </a:prstGeom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5998" y="1636098"/>
            <a:ext cx="3422202" cy="2286653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5998" y="4057565"/>
            <a:ext cx="2292856" cy="2249535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8455" y="4057565"/>
            <a:ext cx="3392740" cy="2249534"/>
          </a:xfrm>
          <a:prstGeom prst="rect">
            <a:avLst/>
          </a:prstGeom>
        </p:spPr>
      </p:pic>
      <p:pic>
        <p:nvPicPr>
          <p:cNvPr id="9" name="Obrázek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9399" y="1636099"/>
            <a:ext cx="1828699" cy="2286652"/>
          </a:xfrm>
          <a:prstGeom prst="rect">
            <a:avLst/>
          </a:prstGeom>
        </p:spPr>
      </p:pic>
      <p:pic>
        <p:nvPicPr>
          <p:cNvPr id="10" name="Obrázek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7064" y="1636099"/>
            <a:ext cx="2891470" cy="2300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999641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2523068" y="560980"/>
            <a:ext cx="3843866" cy="446554"/>
          </a:xfrm>
        </p:spPr>
        <p:txBody>
          <a:bodyPr>
            <a:normAutofit fontScale="85000" lnSpcReduction="10000"/>
          </a:bodyPr>
          <a:lstStyle/>
          <a:p>
            <a:r>
              <a:rPr lang="cs-CZ" dirty="0"/>
              <a:t>ROSTLINY S VÝRAZNÝM ZIMNÍM EFEKTEM</a:t>
            </a:r>
          </a:p>
        </p:txBody>
      </p:sp>
      <p:sp>
        <p:nvSpPr>
          <p:cNvPr id="12" name="TextovéPole 11"/>
          <p:cNvSpPr txBox="1"/>
          <p:nvPr/>
        </p:nvSpPr>
        <p:spPr>
          <a:xfrm>
            <a:off x="2402813" y="6406103"/>
            <a:ext cx="81551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/>
              <a:t>časně kvetoucí druhy trvalek a dřevin, plody okrasných jabloní, suché květenství keřů, cibuloviny</a:t>
            </a:r>
          </a:p>
        </p:txBody>
      </p:sp>
      <p:sp>
        <p:nvSpPr>
          <p:cNvPr id="17" name="TextovéPole 16"/>
          <p:cNvSpPr txBox="1"/>
          <p:nvPr/>
        </p:nvSpPr>
        <p:spPr>
          <a:xfrm>
            <a:off x="2511159" y="1105840"/>
            <a:ext cx="89815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/>
              <a:t>atraktivní vzhled květů či plodů, textura olistění, estetické během zimního období</a:t>
            </a:r>
          </a:p>
          <a:p>
            <a:endParaRPr lang="cs-CZ" sz="1400" dirty="0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3" t="19287" r="4209" b="19406"/>
          <a:stretch/>
        </p:blipFill>
        <p:spPr>
          <a:xfrm>
            <a:off x="2523069" y="4487246"/>
            <a:ext cx="2709332" cy="1819853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1159" y="1727366"/>
            <a:ext cx="2006457" cy="2675276"/>
          </a:xfrm>
          <a:prstGeom prst="rect">
            <a:avLst/>
          </a:prstGeom>
        </p:spPr>
      </p:pic>
      <p:pic>
        <p:nvPicPr>
          <p:cNvPr id="11" name="Obrázek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1374" y="1718587"/>
            <a:ext cx="2701778" cy="2701778"/>
          </a:xfrm>
          <a:prstGeom prst="rect">
            <a:avLst/>
          </a:prstGeom>
        </p:spPr>
      </p:pic>
      <p:pic>
        <p:nvPicPr>
          <p:cNvPr id="13" name="Obrázek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8356" y="4487245"/>
            <a:ext cx="2426470" cy="1819853"/>
          </a:xfrm>
          <a:prstGeom prst="rect">
            <a:avLst/>
          </a:prstGeom>
        </p:spPr>
      </p:pic>
      <p:pic>
        <p:nvPicPr>
          <p:cNvPr id="14" name="Obrázek 13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85" r="2011"/>
          <a:stretch/>
        </p:blipFill>
        <p:spPr>
          <a:xfrm>
            <a:off x="7382933" y="1727365"/>
            <a:ext cx="2916931" cy="2684137"/>
          </a:xfrm>
          <a:prstGeom prst="rect">
            <a:avLst/>
          </a:prstGeom>
        </p:spPr>
      </p:pic>
      <p:pic>
        <p:nvPicPr>
          <p:cNvPr id="15" name="Obrázek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4000" y="4487245"/>
            <a:ext cx="2426473" cy="1819854"/>
          </a:xfrm>
          <a:prstGeom prst="rect">
            <a:avLst/>
          </a:prstGeom>
        </p:spPr>
      </p:pic>
      <p:pic>
        <p:nvPicPr>
          <p:cNvPr id="16" name="Obrázek 15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740"/>
          <a:stretch/>
        </p:blipFill>
        <p:spPr>
          <a:xfrm>
            <a:off x="10450634" y="4482223"/>
            <a:ext cx="1398994" cy="1825444"/>
          </a:xfrm>
          <a:prstGeom prst="rect">
            <a:avLst/>
          </a:prstGeom>
        </p:spPr>
      </p:pic>
      <p:pic>
        <p:nvPicPr>
          <p:cNvPr id="18" name="Obrázek 1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8741" y="1718587"/>
            <a:ext cx="1800887" cy="2692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495414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2523068" y="560980"/>
            <a:ext cx="3843866" cy="446554"/>
          </a:xfrm>
        </p:spPr>
        <p:txBody>
          <a:bodyPr>
            <a:normAutofit/>
          </a:bodyPr>
          <a:lstStyle/>
          <a:p>
            <a:r>
              <a:rPr lang="cs-CZ" dirty="0"/>
              <a:t>ROSTLINY DO INTERIÉRU</a:t>
            </a:r>
          </a:p>
        </p:txBody>
      </p:sp>
      <p:sp>
        <p:nvSpPr>
          <p:cNvPr id="12" name="TextovéPole 11"/>
          <p:cNvSpPr txBox="1"/>
          <p:nvPr/>
        </p:nvSpPr>
        <p:spPr>
          <a:xfrm>
            <a:off x="2402813" y="6406103"/>
            <a:ext cx="81551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 err="1"/>
              <a:t>mikrogreens</a:t>
            </a:r>
            <a:r>
              <a:rPr lang="cs-CZ" sz="1200" dirty="0"/>
              <a:t> a kuchyňské bylinky prosperující v interiéru</a:t>
            </a:r>
          </a:p>
        </p:txBody>
      </p:sp>
      <p:sp>
        <p:nvSpPr>
          <p:cNvPr id="17" name="TextovéPole 16"/>
          <p:cNvSpPr txBox="1"/>
          <p:nvPr/>
        </p:nvSpPr>
        <p:spPr>
          <a:xfrm>
            <a:off x="2511159" y="1105840"/>
            <a:ext cx="898154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/>
              <a:t>atraktivní vzhled, nenáročnost, trvanlivost</a:t>
            </a:r>
          </a:p>
          <a:p>
            <a:endParaRPr lang="cs-CZ" sz="1400" dirty="0"/>
          </a:p>
          <a:p>
            <a:endParaRPr lang="cs-CZ" sz="1400" dirty="0"/>
          </a:p>
          <a:p>
            <a:r>
              <a:rPr lang="cs-CZ" sz="1400" b="1" dirty="0"/>
              <a:t>± </a:t>
            </a:r>
            <a:r>
              <a:rPr lang="cs-CZ" sz="1400" dirty="0"/>
              <a:t>jedovatost, alergie</a:t>
            </a:r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2145" y="2266526"/>
            <a:ext cx="2868255" cy="2046212"/>
          </a:xfrm>
          <a:prstGeom prst="rect">
            <a:avLst/>
          </a:prstGeom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372" y="4386769"/>
            <a:ext cx="1933841" cy="1933841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1159" y="4312738"/>
            <a:ext cx="1366213" cy="1878543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7306" y="4333502"/>
            <a:ext cx="2779172" cy="1987108"/>
          </a:xfrm>
          <a:prstGeom prst="rect">
            <a:avLst/>
          </a:prstGeom>
        </p:spPr>
      </p:pic>
      <p:pic>
        <p:nvPicPr>
          <p:cNvPr id="9" name="Obrázek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1159" y="2142483"/>
            <a:ext cx="4152515" cy="2076258"/>
          </a:xfrm>
          <a:prstGeom prst="rect">
            <a:avLst/>
          </a:prstGeom>
        </p:spPr>
      </p:pic>
      <p:pic>
        <p:nvPicPr>
          <p:cNvPr id="10" name="Obrázek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1144" y="4365294"/>
            <a:ext cx="1976789" cy="1976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8832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2523068" y="560980"/>
            <a:ext cx="3843866" cy="446554"/>
          </a:xfrm>
        </p:spPr>
        <p:txBody>
          <a:bodyPr>
            <a:normAutofit/>
          </a:bodyPr>
          <a:lstStyle/>
          <a:p>
            <a:r>
              <a:rPr lang="cs-CZ" dirty="0"/>
              <a:t>ROSTLINY DO INTERIÉRU</a:t>
            </a:r>
          </a:p>
        </p:txBody>
      </p:sp>
      <p:sp>
        <p:nvSpPr>
          <p:cNvPr id="12" name="TextovéPole 11"/>
          <p:cNvSpPr txBox="1"/>
          <p:nvPr/>
        </p:nvSpPr>
        <p:spPr>
          <a:xfrm>
            <a:off x="2402813" y="6406103"/>
            <a:ext cx="81551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/>
              <a:t>africké fialky, vánoční kaktus, </a:t>
            </a:r>
            <a:r>
              <a:rPr lang="cs-CZ" sz="1200" dirty="0" err="1"/>
              <a:t>kořenokvětka</a:t>
            </a:r>
            <a:r>
              <a:rPr lang="cs-CZ" sz="1200" dirty="0"/>
              <a:t>, zelenec, </a:t>
            </a:r>
            <a:r>
              <a:rPr lang="cs-CZ" sz="1200" dirty="0" err="1"/>
              <a:t>kalanchoe</a:t>
            </a:r>
            <a:endParaRPr lang="cs-CZ" sz="1200" dirty="0"/>
          </a:p>
        </p:txBody>
      </p:sp>
      <p:sp>
        <p:nvSpPr>
          <p:cNvPr id="17" name="TextovéPole 16"/>
          <p:cNvSpPr txBox="1"/>
          <p:nvPr/>
        </p:nvSpPr>
        <p:spPr>
          <a:xfrm>
            <a:off x="2511159" y="1105840"/>
            <a:ext cx="898154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/>
              <a:t>atraktivní vzhled, nenáročnost, trvanlivost, zajímavost</a:t>
            </a:r>
          </a:p>
          <a:p>
            <a:endParaRPr lang="cs-CZ" sz="1400" dirty="0"/>
          </a:p>
          <a:p>
            <a:endParaRPr lang="cs-CZ" sz="1400" dirty="0"/>
          </a:p>
          <a:p>
            <a:r>
              <a:rPr lang="cs-CZ" sz="1400" b="1" dirty="0"/>
              <a:t>± </a:t>
            </a:r>
            <a:r>
              <a:rPr lang="cs-CZ" sz="1400" dirty="0"/>
              <a:t>jedovatost, alergie</a:t>
            </a:r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3068" y="4030978"/>
            <a:ext cx="2269891" cy="2267621"/>
          </a:xfrm>
          <a:prstGeom prst="rect">
            <a:avLst/>
          </a:prstGeom>
        </p:spPr>
      </p:pic>
      <p:pic>
        <p:nvPicPr>
          <p:cNvPr id="11" name="Obrázek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5333" y="2149367"/>
            <a:ext cx="2422301" cy="1816726"/>
          </a:xfrm>
          <a:prstGeom prst="rect">
            <a:avLst/>
          </a:prstGeom>
        </p:spPr>
      </p:pic>
      <p:pic>
        <p:nvPicPr>
          <p:cNvPr id="13" name="Obrázek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1159" y="2147412"/>
            <a:ext cx="2424908" cy="1818681"/>
          </a:xfrm>
          <a:prstGeom prst="rect">
            <a:avLst/>
          </a:prstGeom>
        </p:spPr>
      </p:pic>
      <p:pic>
        <p:nvPicPr>
          <p:cNvPr id="14" name="Obrázek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6901" y="2147411"/>
            <a:ext cx="2813244" cy="1812198"/>
          </a:xfrm>
          <a:prstGeom prst="rect">
            <a:avLst/>
          </a:prstGeom>
        </p:spPr>
      </p:pic>
      <p:pic>
        <p:nvPicPr>
          <p:cNvPr id="15" name="Obrázek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0145" y="2180645"/>
            <a:ext cx="1321093" cy="1745730"/>
          </a:xfrm>
          <a:prstGeom prst="rect">
            <a:avLst/>
          </a:prstGeom>
        </p:spPr>
      </p:pic>
      <p:pic>
        <p:nvPicPr>
          <p:cNvPr id="16" name="Obrázek 1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2942" y="4047074"/>
            <a:ext cx="3377288" cy="2251525"/>
          </a:xfrm>
          <a:prstGeom prst="rect">
            <a:avLst/>
          </a:prstGeom>
        </p:spPr>
      </p:pic>
      <p:pic>
        <p:nvPicPr>
          <p:cNvPr id="18" name="Obrázek 1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3566" y="4030979"/>
            <a:ext cx="3023495" cy="2267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19414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2523068" y="560980"/>
            <a:ext cx="5249332" cy="446554"/>
          </a:xfrm>
        </p:spPr>
        <p:txBody>
          <a:bodyPr>
            <a:normAutofit/>
          </a:bodyPr>
          <a:lstStyle/>
          <a:p>
            <a:r>
              <a:rPr lang="cs-CZ" dirty="0"/>
              <a:t>ROSTLINY DO NÁDOB NA BALKONY A TERASY</a:t>
            </a:r>
          </a:p>
        </p:txBody>
      </p:sp>
      <p:sp>
        <p:nvSpPr>
          <p:cNvPr id="12" name="TextovéPole 11"/>
          <p:cNvSpPr txBox="1"/>
          <p:nvPr/>
        </p:nvSpPr>
        <p:spPr>
          <a:xfrm>
            <a:off x="2402813" y="6406103"/>
            <a:ext cx="81551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/>
              <a:t>fuchsie, vonné muškáty, rajčata a bylinky v nádobách, kanadské borůvky, lesní jahody</a:t>
            </a:r>
          </a:p>
        </p:txBody>
      </p:sp>
      <p:sp>
        <p:nvSpPr>
          <p:cNvPr id="17" name="TextovéPole 16"/>
          <p:cNvSpPr txBox="1"/>
          <p:nvPr/>
        </p:nvSpPr>
        <p:spPr>
          <a:xfrm>
            <a:off x="2511159" y="1105840"/>
            <a:ext cx="898154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/>
              <a:t>atraktivní vzhled, nenáročnost, trvanlivost, zajímavost</a:t>
            </a:r>
          </a:p>
          <a:p>
            <a:endParaRPr lang="cs-CZ" sz="1400" dirty="0"/>
          </a:p>
          <a:p>
            <a:endParaRPr lang="cs-CZ" sz="1400" dirty="0"/>
          </a:p>
          <a:p>
            <a:r>
              <a:rPr lang="cs-CZ" sz="1400" b="1" dirty="0"/>
              <a:t>± </a:t>
            </a:r>
            <a:r>
              <a:rPr lang="cs-CZ" sz="1400" dirty="0"/>
              <a:t>jedovatost, alergie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6044" y="2109150"/>
            <a:ext cx="2732862" cy="2047795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6450" y="4293480"/>
            <a:ext cx="1688816" cy="2022135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72"/>
          <a:stretch/>
        </p:blipFill>
        <p:spPr>
          <a:xfrm>
            <a:off x="2511160" y="4293480"/>
            <a:ext cx="2966774" cy="2022135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6061" y="4302954"/>
            <a:ext cx="2693255" cy="2022135"/>
          </a:xfrm>
          <a:prstGeom prst="rect">
            <a:avLst/>
          </a:prstGeom>
        </p:spPr>
      </p:pic>
      <p:pic>
        <p:nvPicPr>
          <p:cNvPr id="9" name="Obrázek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7605" y="4293480"/>
            <a:ext cx="1828448" cy="2031609"/>
          </a:xfrm>
          <a:prstGeom prst="rect">
            <a:avLst/>
          </a:prstGeom>
        </p:spPr>
      </p:pic>
      <p:pic>
        <p:nvPicPr>
          <p:cNvPr id="10" name="Obrázek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9911" y="2119476"/>
            <a:ext cx="1376121" cy="2037470"/>
          </a:xfrm>
          <a:prstGeom prst="rect">
            <a:avLst/>
          </a:prstGeom>
        </p:spPr>
      </p:pic>
      <p:pic>
        <p:nvPicPr>
          <p:cNvPr id="11" name="Obrázek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4565" y="2120390"/>
            <a:ext cx="2254489" cy="2036555"/>
          </a:xfrm>
          <a:prstGeom prst="rect">
            <a:avLst/>
          </a:prstGeom>
        </p:spPr>
      </p:pic>
      <p:pic>
        <p:nvPicPr>
          <p:cNvPr id="14" name="Obrázek 1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5055" y="2119476"/>
            <a:ext cx="1370894" cy="2037469"/>
          </a:xfrm>
          <a:prstGeom prst="rect">
            <a:avLst/>
          </a:prstGeom>
        </p:spPr>
      </p:pic>
      <p:pic>
        <p:nvPicPr>
          <p:cNvPr id="16" name="Obrázek 1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1949" y="2140962"/>
            <a:ext cx="1367367" cy="1985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60458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2523068" y="560980"/>
            <a:ext cx="4512732" cy="446554"/>
          </a:xfrm>
        </p:spPr>
        <p:txBody>
          <a:bodyPr>
            <a:normAutofit/>
          </a:bodyPr>
          <a:lstStyle/>
          <a:p>
            <a:r>
              <a:rPr lang="cs-CZ" dirty="0"/>
              <a:t>STANOVIŠTĚ A NÁDOBY PRO ROSTLINY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06"/>
          <a:stretch/>
        </p:blipFill>
        <p:spPr>
          <a:xfrm>
            <a:off x="6103555" y="1261289"/>
            <a:ext cx="2481645" cy="2354526"/>
          </a:xfrm>
          <a:prstGeom prst="rect">
            <a:avLst/>
          </a:prstGeom>
        </p:spPr>
      </p:pic>
      <p:sp>
        <p:nvSpPr>
          <p:cNvPr id="10" name="TextovéPole 9"/>
          <p:cNvSpPr txBox="1"/>
          <p:nvPr/>
        </p:nvSpPr>
        <p:spPr>
          <a:xfrm>
            <a:off x="2419748" y="6347371"/>
            <a:ext cx="81551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/>
              <a:t>volné záhony</a:t>
            </a:r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5639" y="3739090"/>
            <a:ext cx="1698126" cy="2600583"/>
          </a:xfrm>
          <a:prstGeom prst="rect">
            <a:avLst/>
          </a:prstGeom>
        </p:spPr>
      </p:pic>
      <p:pic>
        <p:nvPicPr>
          <p:cNvPr id="9" name="Obrázek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3068" y="3739090"/>
            <a:ext cx="3838830" cy="2604921"/>
          </a:xfrm>
          <a:prstGeom prst="rect">
            <a:avLst/>
          </a:prstGeom>
        </p:spPr>
      </p:pic>
      <p:pic>
        <p:nvPicPr>
          <p:cNvPr id="11" name="Obrázek 10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50"/>
          <a:stretch/>
        </p:blipFill>
        <p:spPr>
          <a:xfrm>
            <a:off x="6465218" y="3739090"/>
            <a:ext cx="3603874" cy="2600583"/>
          </a:xfrm>
          <a:prstGeom prst="rect">
            <a:avLst/>
          </a:prstGeom>
        </p:spPr>
      </p:pic>
      <p:pic>
        <p:nvPicPr>
          <p:cNvPr id="13" name="Obrázek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2902" y="1261289"/>
            <a:ext cx="3488431" cy="2343062"/>
          </a:xfrm>
          <a:prstGeom prst="rect">
            <a:avLst/>
          </a:prstGeom>
        </p:spPr>
      </p:pic>
      <p:pic>
        <p:nvPicPr>
          <p:cNvPr id="14" name="Obrázek 13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4" t="1519" r="1734" b="2898"/>
          <a:stretch/>
        </p:blipFill>
        <p:spPr>
          <a:xfrm>
            <a:off x="8677422" y="1235173"/>
            <a:ext cx="3179232" cy="2380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60806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2523068" y="560980"/>
            <a:ext cx="4512732" cy="446554"/>
          </a:xfrm>
        </p:spPr>
        <p:txBody>
          <a:bodyPr>
            <a:normAutofit/>
          </a:bodyPr>
          <a:lstStyle/>
          <a:p>
            <a:r>
              <a:rPr lang="cs-CZ" dirty="0"/>
              <a:t>STANOVIŠTĚ A NÁDOBY PRO ROSTLINY</a:t>
            </a:r>
          </a:p>
        </p:txBody>
      </p:sp>
      <p:sp>
        <p:nvSpPr>
          <p:cNvPr id="12" name="TextovéPole 11"/>
          <p:cNvSpPr txBox="1"/>
          <p:nvPr/>
        </p:nvSpPr>
        <p:spPr>
          <a:xfrm>
            <a:off x="2411281" y="6253703"/>
            <a:ext cx="81551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/>
              <a:t>vyvýšené záhony imobilní</a:t>
            </a: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3068" y="1193307"/>
            <a:ext cx="4317999" cy="2892468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402" y="1181100"/>
            <a:ext cx="3555999" cy="2874385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3069" y="4199205"/>
            <a:ext cx="2734732" cy="1933846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6333" y="4199206"/>
            <a:ext cx="2578461" cy="1933846"/>
          </a:xfrm>
          <a:prstGeom prst="rect">
            <a:avLst/>
          </a:prstGeom>
        </p:spPr>
      </p:pic>
      <p:pic>
        <p:nvPicPr>
          <p:cNvPr id="9" name="Obrázek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3326" y="4199205"/>
            <a:ext cx="2599269" cy="1949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176767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2523068" y="560980"/>
            <a:ext cx="4512732" cy="446554"/>
          </a:xfrm>
        </p:spPr>
        <p:txBody>
          <a:bodyPr>
            <a:normAutofit/>
          </a:bodyPr>
          <a:lstStyle/>
          <a:p>
            <a:r>
              <a:rPr lang="cs-CZ" dirty="0"/>
              <a:t>STANOVIŠTĚ A NÁDOBY PRO ROSTLINY</a:t>
            </a:r>
          </a:p>
        </p:txBody>
      </p:sp>
      <p:sp>
        <p:nvSpPr>
          <p:cNvPr id="12" name="TextovéPole 11"/>
          <p:cNvSpPr txBox="1"/>
          <p:nvPr/>
        </p:nvSpPr>
        <p:spPr>
          <a:xfrm>
            <a:off x="2411281" y="6253703"/>
            <a:ext cx="81551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/>
              <a:t>vyvýšené záhony mobilní</a:t>
            </a:r>
          </a:p>
        </p:txBody>
      </p:sp>
      <p:pic>
        <p:nvPicPr>
          <p:cNvPr id="10" name="Zástupný symbol pro obsah 6" descr="IMG_160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23069" y="1264142"/>
            <a:ext cx="3428998" cy="2571749"/>
          </a:xfrm>
          <a:prstGeom prst="rect">
            <a:avLst/>
          </a:prstGeom>
        </p:spPr>
      </p:pic>
      <p:pic>
        <p:nvPicPr>
          <p:cNvPr id="11" name="Picture 4" descr="SL37375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2" y="1264142"/>
            <a:ext cx="3420532" cy="2565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Výsledek obrázku pro physically disabled persons in the garde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3068" y="3919902"/>
            <a:ext cx="3107265" cy="2327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Obrázek 1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3" r="4945"/>
          <a:stretch/>
        </p:blipFill>
        <p:spPr>
          <a:xfrm>
            <a:off x="5630334" y="3919902"/>
            <a:ext cx="2235200" cy="2327451"/>
          </a:xfrm>
          <a:prstGeom prst="rect">
            <a:avLst/>
          </a:prstGeom>
        </p:spPr>
      </p:pic>
      <p:pic>
        <p:nvPicPr>
          <p:cNvPr id="15" name="Obrázek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9669" y="1264142"/>
            <a:ext cx="1701799" cy="2552699"/>
          </a:xfrm>
          <a:prstGeom prst="rect">
            <a:avLst/>
          </a:prstGeom>
        </p:spPr>
      </p:pic>
      <p:pic>
        <p:nvPicPr>
          <p:cNvPr id="16" name="Obrázek 1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5534" y="3919903"/>
            <a:ext cx="3539065" cy="2357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17535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111004" y="447647"/>
            <a:ext cx="8911687" cy="1280890"/>
          </a:xfrm>
        </p:spPr>
        <p:txBody>
          <a:bodyPr>
            <a:normAutofit/>
          </a:bodyPr>
          <a:lstStyle/>
          <a:p>
            <a:r>
              <a:rPr lang="en-GB" sz="2400" dirty="0"/>
              <a:t>http://terraform.fr/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534289"/>
            <a:ext cx="10184491" cy="5323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97980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2523068" y="560980"/>
            <a:ext cx="4512732" cy="446554"/>
          </a:xfrm>
        </p:spPr>
        <p:txBody>
          <a:bodyPr>
            <a:normAutofit/>
          </a:bodyPr>
          <a:lstStyle/>
          <a:p>
            <a:r>
              <a:rPr lang="cs-CZ" dirty="0"/>
              <a:t>STANOVIŠTĚ A NÁDOBY PRO ROSTLINY</a:t>
            </a:r>
          </a:p>
        </p:txBody>
      </p:sp>
      <p:sp>
        <p:nvSpPr>
          <p:cNvPr id="12" name="TextovéPole 11"/>
          <p:cNvSpPr txBox="1"/>
          <p:nvPr/>
        </p:nvSpPr>
        <p:spPr>
          <a:xfrm>
            <a:off x="2411281" y="6253703"/>
            <a:ext cx="81551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/>
              <a:t>vyvýšené záhony mobilní</a:t>
            </a:r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7532" y="3636883"/>
            <a:ext cx="3491897" cy="2616820"/>
          </a:xfrm>
          <a:prstGeom prst="rect">
            <a:avLst/>
          </a:prstGeom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3068" y="3654517"/>
            <a:ext cx="3428999" cy="2571750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2374" y="1257709"/>
            <a:ext cx="3034869" cy="2276152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3068" y="1257709"/>
            <a:ext cx="3030725" cy="2273044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824" y="1257709"/>
            <a:ext cx="2446559" cy="2273044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8318" y="3654517"/>
            <a:ext cx="1724637" cy="2599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26736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symbol pro obsah 6" descr="IMG_160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1405934"/>
            <a:ext cx="6152606" cy="4683035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4046" y="1418718"/>
            <a:ext cx="5947954" cy="4657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645306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2523068" y="560980"/>
            <a:ext cx="4512732" cy="446554"/>
          </a:xfrm>
        </p:spPr>
        <p:txBody>
          <a:bodyPr>
            <a:normAutofit/>
          </a:bodyPr>
          <a:lstStyle/>
          <a:p>
            <a:r>
              <a:rPr lang="cs-CZ" dirty="0"/>
              <a:t>STANOVIŠTĚ A NÁDOBY PRO ROSTLINY</a:t>
            </a:r>
          </a:p>
        </p:txBody>
      </p:sp>
      <p:sp>
        <p:nvSpPr>
          <p:cNvPr id="12" name="TextovéPole 11"/>
          <p:cNvSpPr txBox="1"/>
          <p:nvPr/>
        </p:nvSpPr>
        <p:spPr>
          <a:xfrm>
            <a:off x="2411281" y="6253703"/>
            <a:ext cx="81551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/>
              <a:t>alternativní záhony</a:t>
            </a:r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3068" y="1244072"/>
            <a:ext cx="3496732" cy="2340754"/>
          </a:xfrm>
          <a:prstGeom prst="rect">
            <a:avLst/>
          </a:prstGeom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5738" y="3756211"/>
            <a:ext cx="3546729" cy="2493257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3068" y="3759200"/>
            <a:ext cx="1941488" cy="2490269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1400" y="1244072"/>
            <a:ext cx="2336800" cy="2336800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6343" y="3759200"/>
            <a:ext cx="3433124" cy="2475283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574"/>
          <a:stretch/>
        </p:blipFill>
        <p:spPr>
          <a:xfrm>
            <a:off x="8559800" y="1244072"/>
            <a:ext cx="3225800" cy="2321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40741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2523068" y="560980"/>
            <a:ext cx="4512732" cy="446554"/>
          </a:xfrm>
        </p:spPr>
        <p:txBody>
          <a:bodyPr>
            <a:normAutofit/>
          </a:bodyPr>
          <a:lstStyle/>
          <a:p>
            <a:r>
              <a:rPr lang="cs-CZ" dirty="0"/>
              <a:t>STANOVIŠTĚ A NÁDOBY PRO ROSTLINY</a:t>
            </a:r>
          </a:p>
        </p:txBody>
      </p:sp>
      <p:sp>
        <p:nvSpPr>
          <p:cNvPr id="12" name="TextovéPole 11"/>
          <p:cNvSpPr txBox="1"/>
          <p:nvPr/>
        </p:nvSpPr>
        <p:spPr>
          <a:xfrm>
            <a:off x="2411281" y="6253703"/>
            <a:ext cx="81551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/>
              <a:t>nádoby</a:t>
            </a: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3" t="2839" r="61384" b="68272"/>
          <a:stretch/>
        </p:blipFill>
        <p:spPr>
          <a:xfrm>
            <a:off x="5334001" y="1269999"/>
            <a:ext cx="1988031" cy="2410359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90" t="42716" r="20432" b="20494"/>
          <a:stretch/>
        </p:blipFill>
        <p:spPr>
          <a:xfrm>
            <a:off x="2523068" y="1268721"/>
            <a:ext cx="2686790" cy="2411637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3069" y="3753394"/>
            <a:ext cx="1612464" cy="2427273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939"/>
          <a:stretch/>
        </p:blipFill>
        <p:spPr>
          <a:xfrm>
            <a:off x="4237134" y="3775863"/>
            <a:ext cx="1587934" cy="2396258"/>
          </a:xfrm>
          <a:prstGeom prst="rect">
            <a:avLst/>
          </a:prstGeom>
        </p:spPr>
      </p:pic>
      <p:pic>
        <p:nvPicPr>
          <p:cNvPr id="9" name="Obrázek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403"/>
          <a:stretch/>
        </p:blipFill>
        <p:spPr>
          <a:xfrm>
            <a:off x="7414993" y="1270000"/>
            <a:ext cx="3913408" cy="2424280"/>
          </a:xfrm>
          <a:prstGeom prst="rect">
            <a:avLst/>
          </a:prstGeom>
        </p:spPr>
      </p:pic>
      <p:pic>
        <p:nvPicPr>
          <p:cNvPr id="10" name="Obrázek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8841" y="3796150"/>
            <a:ext cx="3403971" cy="2375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869401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2523068" y="560980"/>
            <a:ext cx="4512732" cy="446554"/>
          </a:xfrm>
        </p:spPr>
        <p:txBody>
          <a:bodyPr>
            <a:normAutofit/>
          </a:bodyPr>
          <a:lstStyle/>
          <a:p>
            <a:r>
              <a:rPr lang="cs-CZ" dirty="0"/>
              <a:t>ZAHRADNICKÉ NÁSTROJE PRO PRAXI ZT</a:t>
            </a:r>
          </a:p>
        </p:txBody>
      </p:sp>
      <p:sp>
        <p:nvSpPr>
          <p:cNvPr id="12" name="TextovéPole 11"/>
          <p:cNvSpPr txBox="1"/>
          <p:nvPr/>
        </p:nvSpPr>
        <p:spPr>
          <a:xfrm>
            <a:off x="2411281" y="6365895"/>
            <a:ext cx="81551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/>
              <a:t>ergonomické zahradní nářadí, nástroje přizpůsobené handicapu</a:t>
            </a:r>
          </a:p>
        </p:txBody>
      </p:sp>
      <p:pic>
        <p:nvPicPr>
          <p:cNvPr id="11" name="Obrázek 1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76"/>
          <a:stretch/>
        </p:blipFill>
        <p:spPr>
          <a:xfrm>
            <a:off x="2523068" y="1125101"/>
            <a:ext cx="3320383" cy="2726872"/>
          </a:xfrm>
          <a:prstGeom prst="rect">
            <a:avLst/>
          </a:prstGeom>
        </p:spPr>
      </p:pic>
      <p:pic>
        <p:nvPicPr>
          <p:cNvPr id="13" name="Obrázek 1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89"/>
          <a:stretch/>
        </p:blipFill>
        <p:spPr>
          <a:xfrm>
            <a:off x="2521860" y="5123276"/>
            <a:ext cx="1669633" cy="1143414"/>
          </a:xfrm>
          <a:prstGeom prst="rect">
            <a:avLst/>
          </a:prstGeom>
        </p:spPr>
      </p:pic>
      <p:pic>
        <p:nvPicPr>
          <p:cNvPr id="14" name="Obrázek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3069" y="3851974"/>
            <a:ext cx="1744131" cy="1306166"/>
          </a:xfrm>
          <a:prstGeom prst="rect">
            <a:avLst/>
          </a:prstGeom>
        </p:spPr>
      </p:pic>
      <p:pic>
        <p:nvPicPr>
          <p:cNvPr id="15" name="Obrázek 1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94" r="28903"/>
          <a:stretch/>
        </p:blipFill>
        <p:spPr>
          <a:xfrm>
            <a:off x="4483939" y="3969540"/>
            <a:ext cx="1036321" cy="2311288"/>
          </a:xfrm>
          <a:prstGeom prst="rect">
            <a:avLst/>
          </a:prstGeom>
        </p:spPr>
      </p:pic>
      <p:pic>
        <p:nvPicPr>
          <p:cNvPr id="2" name="Obrázek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6448" y="1124953"/>
            <a:ext cx="3434626" cy="2679827"/>
          </a:xfrm>
          <a:prstGeom prst="rect">
            <a:avLst/>
          </a:prstGeom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4424" y="3828377"/>
            <a:ext cx="2746649" cy="2452451"/>
          </a:xfrm>
          <a:prstGeom prst="rect">
            <a:avLst/>
          </a:prstGeom>
        </p:spPr>
      </p:pic>
      <p:pic>
        <p:nvPicPr>
          <p:cNvPr id="16" name="Obrázek 15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55"/>
          <a:stretch/>
        </p:blipFill>
        <p:spPr>
          <a:xfrm>
            <a:off x="5979339" y="1136825"/>
            <a:ext cx="2447109" cy="2703424"/>
          </a:xfrm>
          <a:prstGeom prst="rect">
            <a:avLst/>
          </a:prstGeom>
        </p:spPr>
      </p:pic>
      <p:pic>
        <p:nvPicPr>
          <p:cNvPr id="17" name="Obrázek 1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0261" y="3851974"/>
            <a:ext cx="3458276" cy="2563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337122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1091" y="58190"/>
            <a:ext cx="6373091" cy="6857999"/>
          </a:xfrm>
          <a:prstGeom prst="rect">
            <a:avLst/>
          </a:prstGeom>
        </p:spPr>
      </p:pic>
      <p:pic>
        <p:nvPicPr>
          <p:cNvPr id="3" name="Obráze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562" y="1796139"/>
            <a:ext cx="5284529" cy="3382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766835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Zahradnické nářadí</a:t>
            </a: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956" y="1349606"/>
            <a:ext cx="2079394" cy="2079394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9708" y="1349606"/>
            <a:ext cx="2057400" cy="2057400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0811" y="1393595"/>
            <a:ext cx="2057400" cy="2057400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8860" y="1393595"/>
            <a:ext cx="2057400" cy="2057400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950" y="3880256"/>
            <a:ext cx="2057400" cy="2057400"/>
          </a:xfrm>
          <a:prstGeom prst="rect">
            <a:avLst/>
          </a:prstGeom>
        </p:spPr>
      </p:pic>
      <p:pic>
        <p:nvPicPr>
          <p:cNvPr id="10" name="Obrázek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3411" y="3880256"/>
            <a:ext cx="2057400" cy="2057400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FC20DE34-BC29-BA6E-3BB5-B736C3E3AFC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557" y="1393595"/>
            <a:ext cx="2057400" cy="2057400"/>
          </a:xfrm>
          <a:prstGeom prst="rect">
            <a:avLst/>
          </a:prstGeom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478E519A-A0C8-E775-8619-4382358A7CA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1460" y="3880256"/>
            <a:ext cx="2057400" cy="2057400"/>
          </a:xfrm>
          <a:prstGeom prst="rect">
            <a:avLst/>
          </a:prstGeom>
        </p:spPr>
      </p:pic>
      <p:pic>
        <p:nvPicPr>
          <p:cNvPr id="12" name="Obrázek 11">
            <a:extLst>
              <a:ext uri="{FF2B5EF4-FFF2-40B4-BE49-F238E27FC236}">
                <a16:creationId xmlns:a16="http://schemas.microsoft.com/office/drawing/2014/main" id="{307A0D75-4C0B-2C6B-4350-0EC8AEFF77C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102" y="3880256"/>
            <a:ext cx="2057400" cy="2057400"/>
          </a:xfrm>
          <a:prstGeom prst="rect">
            <a:avLst/>
          </a:prstGeom>
        </p:spPr>
      </p:pic>
      <p:pic>
        <p:nvPicPr>
          <p:cNvPr id="13" name="Obrázek 12">
            <a:extLst>
              <a:ext uri="{FF2B5EF4-FFF2-40B4-BE49-F238E27FC236}">
                <a16:creationId xmlns:a16="http://schemas.microsoft.com/office/drawing/2014/main" id="{55E7BA07-9974-0E8C-15F7-11DF479BDD7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557" y="3880256"/>
            <a:ext cx="2057400" cy="205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119097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3BEDF95-5488-72D5-D49F-DECBF44077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Zahradnické doplňky</a:t>
            </a: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CB8476CB-E8FB-DB3C-6F43-FD1A334F9A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489" y="1695705"/>
            <a:ext cx="2067739" cy="2067739"/>
          </a:xfrm>
          <a:prstGeom prst="rect">
            <a:avLst/>
          </a:prstGeom>
        </p:spPr>
      </p:pic>
      <p:pic>
        <p:nvPicPr>
          <p:cNvPr id="4" name="Obrázek 3">
            <a:extLst>
              <a:ext uri="{FF2B5EF4-FFF2-40B4-BE49-F238E27FC236}">
                <a16:creationId xmlns:a16="http://schemas.microsoft.com/office/drawing/2014/main" id="{91137A55-9036-C115-63FA-DBC0619B39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7427" y="1695705"/>
            <a:ext cx="2067739" cy="2067739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753302E3-96A5-E039-7442-7DEE241D57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8788" y="1791896"/>
            <a:ext cx="2057400" cy="2057400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4009BC6D-9B12-B2F0-E48D-13A3E54DD6B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596" y="4065629"/>
            <a:ext cx="2057400" cy="2057400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78A2016C-12A4-4EB0-342C-C0B08A63D4F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8788" y="4055290"/>
            <a:ext cx="2057400" cy="2057400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74946E35-B94F-5553-B151-48EFC754D24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489" y="4055290"/>
            <a:ext cx="2067739" cy="2067739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64A9C65A-3996-4554-694F-1315CB57D49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4228" y="117216"/>
            <a:ext cx="2057400" cy="2057400"/>
          </a:xfrm>
          <a:prstGeom prst="rect">
            <a:avLst/>
          </a:prstGeom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E0BA9885-247B-8D95-8B1F-E65728C723E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4228" y="2267908"/>
            <a:ext cx="2057400" cy="2057400"/>
          </a:xfrm>
          <a:prstGeom prst="rect">
            <a:avLst/>
          </a:prstGeom>
        </p:spPr>
      </p:pic>
      <p:pic>
        <p:nvPicPr>
          <p:cNvPr id="12" name="Obrázek 11">
            <a:extLst>
              <a:ext uri="{FF2B5EF4-FFF2-40B4-BE49-F238E27FC236}">
                <a16:creationId xmlns:a16="http://schemas.microsoft.com/office/drawing/2014/main" id="{83F8BB65-695D-7ADE-8B2E-64B3B06673F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0932" y="4465369"/>
            <a:ext cx="2057400" cy="205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32916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2523068" y="560980"/>
            <a:ext cx="4512732" cy="446554"/>
          </a:xfrm>
        </p:spPr>
        <p:txBody>
          <a:bodyPr>
            <a:normAutofit/>
          </a:bodyPr>
          <a:lstStyle/>
          <a:p>
            <a:r>
              <a:rPr lang="cs-CZ" dirty="0"/>
              <a:t>PĚSTEBNÍ SUBSTRÁTY</a:t>
            </a:r>
          </a:p>
        </p:txBody>
      </p:sp>
      <p:sp>
        <p:nvSpPr>
          <p:cNvPr id="12" name="TextovéPole 11"/>
          <p:cNvSpPr txBox="1"/>
          <p:nvPr/>
        </p:nvSpPr>
        <p:spPr>
          <a:xfrm>
            <a:off x="2411281" y="6365895"/>
            <a:ext cx="922337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/>
              <a:t>ornice, kompost, kompostovaná zemina s pískem, ornice se štěrkem, rašelinný substrát, </a:t>
            </a:r>
            <a:r>
              <a:rPr lang="cs-CZ" sz="1200" dirty="0" err="1"/>
              <a:t>keramzity</a:t>
            </a:r>
            <a:r>
              <a:rPr lang="cs-CZ" sz="1200" dirty="0"/>
              <a:t>, zeolity, sláma</a:t>
            </a: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941"/>
          <a:stretch/>
        </p:blipFill>
        <p:spPr>
          <a:xfrm>
            <a:off x="2493434" y="1282750"/>
            <a:ext cx="1502833" cy="2771717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34" r="7268"/>
          <a:stretch/>
        </p:blipFill>
        <p:spPr>
          <a:xfrm>
            <a:off x="7284541" y="4250267"/>
            <a:ext cx="2577364" cy="2048481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63"/>
          <a:stretch/>
        </p:blipFill>
        <p:spPr>
          <a:xfrm>
            <a:off x="4064041" y="1282750"/>
            <a:ext cx="3416121" cy="2771718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0145" y="4212702"/>
            <a:ext cx="1843614" cy="2064848"/>
          </a:xfrm>
          <a:prstGeom prst="rect">
            <a:avLst/>
          </a:prstGeom>
        </p:spPr>
      </p:pic>
      <p:pic>
        <p:nvPicPr>
          <p:cNvPr id="9" name="Obrázek 8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073"/>
          <a:stretch/>
        </p:blipFill>
        <p:spPr>
          <a:xfrm>
            <a:off x="7634221" y="1282748"/>
            <a:ext cx="4066712" cy="2787293"/>
          </a:xfrm>
          <a:prstGeom prst="rect">
            <a:avLst/>
          </a:prstGeom>
        </p:spPr>
      </p:pic>
      <p:pic>
        <p:nvPicPr>
          <p:cNvPr id="10" name="Obrázek 9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28"/>
          <a:stretch/>
        </p:blipFill>
        <p:spPr>
          <a:xfrm>
            <a:off x="2493435" y="4250267"/>
            <a:ext cx="2446926" cy="2071456"/>
          </a:xfrm>
          <a:prstGeom prst="rect">
            <a:avLst/>
          </a:prstGeom>
        </p:spPr>
      </p:pic>
      <p:pic>
        <p:nvPicPr>
          <p:cNvPr id="19" name="Obrázek 1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9611" y="4250267"/>
            <a:ext cx="2694930" cy="2155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987804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2523068" y="560980"/>
            <a:ext cx="4512732" cy="446554"/>
          </a:xfrm>
        </p:spPr>
        <p:txBody>
          <a:bodyPr>
            <a:normAutofit/>
          </a:bodyPr>
          <a:lstStyle/>
          <a:p>
            <a:r>
              <a:rPr lang="cs-CZ" dirty="0"/>
              <a:t>MNOŽENÍ ROSTLIN</a:t>
            </a:r>
          </a:p>
        </p:txBody>
      </p:sp>
      <p:sp>
        <p:nvSpPr>
          <p:cNvPr id="12" name="TextovéPole 11"/>
          <p:cNvSpPr txBox="1"/>
          <p:nvPr/>
        </p:nvSpPr>
        <p:spPr>
          <a:xfrm>
            <a:off x="2411281" y="6365895"/>
            <a:ext cx="922337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/>
              <a:t>setí, klíčení, přesazování, dělení trsů, řízkování</a:t>
            </a:r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2392" y="4123267"/>
            <a:ext cx="2872055" cy="2154041"/>
          </a:xfrm>
          <a:prstGeom prst="rect">
            <a:avLst/>
          </a:prstGeom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4139" y="3885122"/>
            <a:ext cx="3186749" cy="2392186"/>
          </a:xfrm>
          <a:prstGeom prst="rect">
            <a:avLst/>
          </a:prstGeom>
        </p:spPr>
      </p:pic>
      <p:pic>
        <p:nvPicPr>
          <p:cNvPr id="11" name="Obrázek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0848" y="1250422"/>
            <a:ext cx="3217686" cy="2172625"/>
          </a:xfrm>
          <a:prstGeom prst="rect">
            <a:avLst/>
          </a:prstGeom>
        </p:spPr>
      </p:pic>
      <p:pic>
        <p:nvPicPr>
          <p:cNvPr id="13" name="Obrázek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6982" y="3895794"/>
            <a:ext cx="3175352" cy="2381514"/>
          </a:xfrm>
          <a:prstGeom prst="rect">
            <a:avLst/>
          </a:prstGeom>
        </p:spPr>
      </p:pic>
      <p:pic>
        <p:nvPicPr>
          <p:cNvPr id="14" name="Obrázek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8494" y="1263142"/>
            <a:ext cx="2717906" cy="2174325"/>
          </a:xfrm>
          <a:prstGeom prst="rect">
            <a:avLst/>
          </a:prstGeom>
        </p:spPr>
      </p:pic>
      <p:pic>
        <p:nvPicPr>
          <p:cNvPr id="15" name="Obrázek 1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3069" y="1250423"/>
            <a:ext cx="3157819" cy="2172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023914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Setí, předpěstování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Kvalitní semena (druh a název odrůdy, adresa výrobce, moření, datum použitelnosti, termín výsevu)</a:t>
            </a:r>
          </a:p>
          <a:p>
            <a:r>
              <a:rPr lang="cs-CZ" dirty="0"/>
              <a:t>Zkouška klíčivosti (30 min máčení)</a:t>
            </a:r>
          </a:p>
          <a:p>
            <a:r>
              <a:rPr lang="cs-CZ" dirty="0"/>
              <a:t>Plastové množárny s odklápěcím víkem, nádoby, semenáčky, kelímky od jogurtu, rašelinové tablety</a:t>
            </a:r>
          </a:p>
          <a:p>
            <a:r>
              <a:rPr lang="cs-CZ" dirty="0"/>
              <a:t>Výsevní substrát</a:t>
            </a:r>
          </a:p>
          <a:p>
            <a:r>
              <a:rPr lang="cs-CZ" dirty="0"/>
              <a:t>Rovnoměrné vysévání</a:t>
            </a:r>
          </a:p>
          <a:p>
            <a:r>
              <a:rPr lang="cs-CZ" dirty="0"/>
              <a:t>Umístění nádoby a zálivka</a:t>
            </a:r>
          </a:p>
          <a:p>
            <a:r>
              <a:rPr lang="cs-CZ" dirty="0">
                <a:hlinkClick r:id="rId2"/>
              </a:rPr>
              <a:t>https://www.potravinovezahrady.cz/</a:t>
            </a:r>
            <a:endParaRPr lang="cs-CZ" dirty="0"/>
          </a:p>
          <a:p>
            <a:r>
              <a:rPr lang="cs-CZ" dirty="0">
                <a:hlinkClick r:id="rId3"/>
              </a:rPr>
              <a:t>https://permaseminka.cz/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07456958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15DCDE4-54E7-41AA-A8AA-5636B91CE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Vyvýšený záhon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72BC1FE-054F-440F-BB75-8C3D39266A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err="1"/>
              <a:t>Bigbag</a:t>
            </a:r>
            <a:r>
              <a:rPr lang="cs-CZ" dirty="0"/>
              <a:t> (z umělé juty)</a:t>
            </a:r>
          </a:p>
          <a:p>
            <a:r>
              <a:rPr lang="cs-CZ" dirty="0"/>
              <a:t>Vysychání / skladování toxických materiálů</a:t>
            </a:r>
          </a:p>
          <a:p>
            <a:r>
              <a:rPr lang="cs-CZ" dirty="0"/>
              <a:t>Palety (ošetřeny tepelně, ne chemicky)</a:t>
            </a:r>
          </a:p>
          <a:p>
            <a:pPr lvl="1"/>
            <a:r>
              <a:rPr lang="cs-CZ" dirty="0"/>
              <a:t>Ošetřit lněným olejem + nopová fólie</a:t>
            </a:r>
          </a:p>
          <a:p>
            <a:r>
              <a:rPr lang="cs-CZ" dirty="0"/>
              <a:t>Vrstvit: větve, štěpka, koňský hnůj, kompost, substrát</a:t>
            </a:r>
          </a:p>
          <a:p>
            <a:r>
              <a:rPr lang="cs-CZ" dirty="0"/>
              <a:t>Vysychání</a:t>
            </a:r>
          </a:p>
          <a:p>
            <a:r>
              <a:rPr lang="cs-CZ" dirty="0"/>
              <a:t>Dosypávat kompost a substrát</a:t>
            </a:r>
          </a:p>
          <a:p>
            <a:endParaRPr lang="cs-CZ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B696A40-FA23-42D9-923F-DB3E2EC3AE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0475" y="149465"/>
            <a:ext cx="4451074" cy="3486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BC4354B6-05FB-4726-90C8-D72F659A4A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9108" y="3575108"/>
            <a:ext cx="3282892" cy="3282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806656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CC0C0F1-AEF5-4181-81BD-A9F8D488B6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Plánování výsadby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F362480-8BE0-4CAE-9A8D-53EBA95197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7738" y="1905000"/>
            <a:ext cx="8915400" cy="3777622"/>
          </a:xfrm>
        </p:spPr>
        <p:txBody>
          <a:bodyPr>
            <a:normAutofit lnSpcReduction="10000"/>
          </a:bodyPr>
          <a:lstStyle/>
          <a:p>
            <a:r>
              <a:rPr lang="cs-CZ" dirty="0"/>
              <a:t>Vybírat rostliny dle stanovištních podmínek</a:t>
            </a:r>
          </a:p>
          <a:p>
            <a:pPr lvl="1"/>
            <a:r>
              <a:rPr lang="cs-CZ" dirty="0"/>
              <a:t>PH půdy</a:t>
            </a:r>
          </a:p>
          <a:p>
            <a:pPr lvl="1"/>
            <a:r>
              <a:rPr lang="cs-CZ" dirty="0"/>
              <a:t>Světlo, stín, polostín</a:t>
            </a:r>
          </a:p>
          <a:p>
            <a:pPr lvl="1"/>
            <a:r>
              <a:rPr lang="cs-CZ" dirty="0"/>
              <a:t>Vlhko, sucho</a:t>
            </a:r>
          </a:p>
          <a:p>
            <a:pPr lvl="1"/>
            <a:r>
              <a:rPr lang="cs-CZ" dirty="0"/>
              <a:t>Živiny</a:t>
            </a:r>
          </a:p>
          <a:p>
            <a:r>
              <a:rPr lang="cs-CZ" dirty="0"/>
              <a:t>Náročné na živiny košťáloviny a plodová zelenina</a:t>
            </a:r>
          </a:p>
          <a:p>
            <a:r>
              <a:rPr lang="cs-CZ" dirty="0"/>
              <a:t>Středně náročné listová a kořenová zelenina</a:t>
            </a:r>
          </a:p>
          <a:p>
            <a:r>
              <a:rPr lang="cs-CZ" dirty="0"/>
              <a:t>Nejméně náročné luskoviny a cibulová zelenina</a:t>
            </a:r>
          </a:p>
          <a:p>
            <a:r>
              <a:rPr lang="cs-CZ" dirty="0"/>
              <a:t>= osevní plán, prevence únavy půdy, škůdců a chorob</a:t>
            </a:r>
          </a:p>
          <a:p>
            <a:r>
              <a:rPr lang="cs-CZ" dirty="0"/>
              <a:t>Spon (rozmístění rostlin)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A91B2881-BC8C-4B8A-99A5-51494F78E8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3490" y="0"/>
            <a:ext cx="3878510" cy="5159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849534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2523068" y="560980"/>
            <a:ext cx="4512732" cy="446554"/>
          </a:xfrm>
        </p:spPr>
        <p:txBody>
          <a:bodyPr>
            <a:normAutofit/>
          </a:bodyPr>
          <a:lstStyle/>
          <a:p>
            <a:r>
              <a:rPr lang="cs-CZ" dirty="0"/>
              <a:t>OCHRANA A VÝŽIVA ROSTLIN</a:t>
            </a:r>
          </a:p>
        </p:txBody>
      </p:sp>
      <p:sp>
        <p:nvSpPr>
          <p:cNvPr id="12" name="TextovéPole 11"/>
          <p:cNvSpPr txBox="1"/>
          <p:nvPr/>
        </p:nvSpPr>
        <p:spPr>
          <a:xfrm>
            <a:off x="2411281" y="6365895"/>
            <a:ext cx="922337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/>
              <a:t>prevence, kvalitní výživa, zálivka, kvašené hnojivé jíchy, </a:t>
            </a:r>
            <a:r>
              <a:rPr lang="cs-CZ" sz="1200" dirty="0" err="1"/>
              <a:t>bioochrana</a:t>
            </a:r>
            <a:r>
              <a:rPr lang="cs-CZ" sz="1200" dirty="0"/>
              <a:t>, ruční sběr škůdců, indičtí běžci</a:t>
            </a:r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56" r="7845"/>
          <a:stretch/>
        </p:blipFill>
        <p:spPr>
          <a:xfrm>
            <a:off x="2497885" y="3931729"/>
            <a:ext cx="4478867" cy="2434166"/>
          </a:xfrm>
          <a:prstGeom prst="rect">
            <a:avLst/>
          </a:prstGeom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5058" y="3931073"/>
            <a:ext cx="3648915" cy="2435479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5068" y="1246716"/>
            <a:ext cx="3640665" cy="2423715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529"/>
          <a:stretch/>
        </p:blipFill>
        <p:spPr>
          <a:xfrm>
            <a:off x="2497886" y="1246717"/>
            <a:ext cx="3234047" cy="2425514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8200" y="2683046"/>
            <a:ext cx="1354668" cy="1188305"/>
          </a:xfrm>
          <a:prstGeom prst="rect">
            <a:avLst/>
          </a:prstGeom>
        </p:spPr>
      </p:pic>
      <p:pic>
        <p:nvPicPr>
          <p:cNvPr id="9" name="Obrázek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573358" y="1246717"/>
            <a:ext cx="2281230" cy="1521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9537417"/>
      </p:ext>
    </p:extLst>
  </p:cSld>
  <p:clrMapOvr>
    <a:masterClrMapping/>
  </p:clrMapOvr>
</p:sld>
</file>

<file path=ppt/theme/theme1.xml><?xml version="1.0" encoding="utf-8"?>
<a:theme xmlns:a="http://schemas.openxmlformats.org/drawingml/2006/main" name="Stébla">
  <a:themeElements>
    <a:clrScheme name="Stébla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Stébla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tébla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825</TotalTime>
  <Words>1137</Words>
  <Application>Microsoft Office PowerPoint</Application>
  <PresentationFormat>Širokoúhlá obrazovka</PresentationFormat>
  <Paragraphs>193</Paragraphs>
  <Slides>51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51</vt:i4>
      </vt:variant>
    </vt:vector>
  </HeadingPairs>
  <TitlesOfParts>
    <vt:vector size="55" baseType="lpstr">
      <vt:lpstr>Arial</vt:lpstr>
      <vt:lpstr>Century Gothic</vt:lpstr>
      <vt:lpstr>Wingdings 3</vt:lpstr>
      <vt:lpstr>Stébla</vt:lpstr>
      <vt:lpstr>rostliny v zahradní terapii</vt:lpstr>
      <vt:lpstr>„Zahrada je jako velké hřiště, kde si každý hraje s tím, co mu dělá dobře.“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http://terraform.fr/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Zahradnické nářadí</vt:lpstr>
      <vt:lpstr>Zahradnické doplňky</vt:lpstr>
      <vt:lpstr>Prezentace aplikace PowerPoint</vt:lpstr>
      <vt:lpstr>Prezentace aplikace PowerPoint</vt:lpstr>
      <vt:lpstr>Setí, předpěstování</vt:lpstr>
      <vt:lpstr>Vyvýšený záhon</vt:lpstr>
      <vt:lpstr>Plánování výsadby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Tereza Kvítková</dc:creator>
  <cp:lastModifiedBy>Eliška Hudcová</cp:lastModifiedBy>
  <cp:revision>75</cp:revision>
  <cp:lastPrinted>2017-10-13T18:17:46Z</cp:lastPrinted>
  <dcterms:created xsi:type="dcterms:W3CDTF">2017-10-08T14:21:48Z</dcterms:created>
  <dcterms:modified xsi:type="dcterms:W3CDTF">2022-05-19T20:37:54Z</dcterms:modified>
</cp:coreProperties>
</file>