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sldIdLst>
    <p:sldId id="256" r:id="rId2"/>
    <p:sldId id="294" r:id="rId3"/>
    <p:sldId id="298" r:id="rId4"/>
    <p:sldId id="257" r:id="rId5"/>
    <p:sldId id="258" r:id="rId6"/>
    <p:sldId id="261" r:id="rId7"/>
    <p:sldId id="262" r:id="rId8"/>
    <p:sldId id="263" r:id="rId9"/>
    <p:sldId id="264" r:id="rId10"/>
    <p:sldId id="265" r:id="rId11"/>
    <p:sldId id="259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95" r:id="rId24"/>
    <p:sldId id="296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7" r:id="rId34"/>
    <p:sldId id="286" r:id="rId35"/>
    <p:sldId id="288" r:id="rId36"/>
    <p:sldId id="291" r:id="rId37"/>
    <p:sldId id="304" r:id="rId38"/>
    <p:sldId id="293" r:id="rId39"/>
    <p:sldId id="306" r:id="rId40"/>
    <p:sldId id="289" r:id="rId41"/>
    <p:sldId id="290" r:id="rId42"/>
    <p:sldId id="292" r:id="rId43"/>
    <p:sldId id="305" r:id="rId44"/>
    <p:sldId id="302" r:id="rId45"/>
    <p:sldId id="303" r:id="rId46"/>
    <p:sldId id="297" r:id="rId47"/>
    <p:sldId id="299" r:id="rId48"/>
    <p:sldId id="307" r:id="rId49"/>
    <p:sldId id="308" r:id="rId50"/>
    <p:sldId id="309" r:id="rId51"/>
    <p:sldId id="300" r:id="rId52"/>
  </p:sldIdLst>
  <p:sldSz cx="12192000" cy="6858000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634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630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8160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831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6306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4318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0912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538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244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011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0814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2506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92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67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7011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310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81D47-B5DB-4FC1-837C-1BCBC19BE71F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53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eg"/><Relationship Id="rId7" Type="http://schemas.openxmlformats.org/officeDocument/2006/relationships/image" Target="../media/image40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Relationship Id="rId9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g"/><Relationship Id="rId7" Type="http://schemas.openxmlformats.org/officeDocument/2006/relationships/image" Target="../media/image69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g"/><Relationship Id="rId10" Type="http://schemas.openxmlformats.org/officeDocument/2006/relationships/image" Target="../media/image72.jpg"/><Relationship Id="rId4" Type="http://schemas.openxmlformats.org/officeDocument/2006/relationships/image" Target="../media/image66.jpg"/><Relationship Id="rId9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e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1.jpg"/><Relationship Id="rId7" Type="http://schemas.openxmlformats.org/officeDocument/2006/relationships/image" Target="../media/image85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88.jp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g"/><Relationship Id="rId5" Type="http://schemas.openxmlformats.org/officeDocument/2006/relationships/image" Target="../media/image90.jpeg"/><Relationship Id="rId4" Type="http://schemas.openxmlformats.org/officeDocument/2006/relationships/image" Target="../media/image8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g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g"/><Relationship Id="rId7" Type="http://schemas.openxmlformats.org/officeDocument/2006/relationships/image" Target="../media/image114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g"/><Relationship Id="rId5" Type="http://schemas.openxmlformats.org/officeDocument/2006/relationships/image" Target="../media/image112.jpg"/><Relationship Id="rId10" Type="http://schemas.openxmlformats.org/officeDocument/2006/relationships/image" Target="../media/image117.jpeg"/><Relationship Id="rId4" Type="http://schemas.openxmlformats.org/officeDocument/2006/relationships/image" Target="../media/image111.jpg"/><Relationship Id="rId9" Type="http://schemas.openxmlformats.org/officeDocument/2006/relationships/image" Target="../media/image11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g"/><Relationship Id="rId7" Type="http://schemas.openxmlformats.org/officeDocument/2006/relationships/image" Target="../media/image123.jp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g"/><Relationship Id="rId5" Type="http://schemas.openxmlformats.org/officeDocument/2006/relationships/image" Target="../media/image121.jpg"/><Relationship Id="rId4" Type="http://schemas.openxmlformats.org/officeDocument/2006/relationships/image" Target="../media/image120.jpg"/><Relationship Id="rId9" Type="http://schemas.openxmlformats.org/officeDocument/2006/relationships/image" Target="../media/image12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g"/><Relationship Id="rId3" Type="http://schemas.openxmlformats.org/officeDocument/2006/relationships/image" Target="../media/image127.jpg"/><Relationship Id="rId7" Type="http://schemas.openxmlformats.org/officeDocument/2006/relationships/image" Target="../media/image130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29.jpeg"/><Relationship Id="rId4" Type="http://schemas.openxmlformats.org/officeDocument/2006/relationships/image" Target="../media/image128.jpg"/><Relationship Id="rId9" Type="http://schemas.openxmlformats.org/officeDocument/2006/relationships/image" Target="../media/image1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8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g"/><Relationship Id="rId5" Type="http://schemas.openxmlformats.org/officeDocument/2006/relationships/image" Target="../media/image136.jpg"/><Relationship Id="rId4" Type="http://schemas.openxmlformats.org/officeDocument/2006/relationships/image" Target="../media/image1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g"/><Relationship Id="rId3" Type="http://schemas.openxmlformats.org/officeDocument/2006/relationships/image" Target="../media/image140.jpeg"/><Relationship Id="rId7" Type="http://schemas.openxmlformats.org/officeDocument/2006/relationships/image" Target="../media/image143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jpg"/><Relationship Id="rId5" Type="http://schemas.openxmlformats.org/officeDocument/2006/relationships/image" Target="../media/image122.jpg"/><Relationship Id="rId4" Type="http://schemas.openxmlformats.org/officeDocument/2006/relationships/image" Target="../media/image141.jpg"/><Relationship Id="rId9" Type="http://schemas.openxmlformats.org/officeDocument/2006/relationships/image" Target="../media/image14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51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jpg"/><Relationship Id="rId5" Type="http://schemas.openxmlformats.org/officeDocument/2006/relationships/image" Target="../media/image149.jpg"/><Relationship Id="rId4" Type="http://schemas.openxmlformats.org/officeDocument/2006/relationships/image" Target="../media/image14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g"/><Relationship Id="rId3" Type="http://schemas.openxmlformats.org/officeDocument/2006/relationships/image" Target="../media/image153.jpg"/><Relationship Id="rId7" Type="http://schemas.openxmlformats.org/officeDocument/2006/relationships/image" Target="../media/image157.jp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jp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g"/><Relationship Id="rId3" Type="http://schemas.openxmlformats.org/officeDocument/2006/relationships/image" Target="../media/image160.jpg"/><Relationship Id="rId7" Type="http://schemas.openxmlformats.org/officeDocument/2006/relationships/image" Target="../media/image16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jpg"/><Relationship Id="rId5" Type="http://schemas.openxmlformats.org/officeDocument/2006/relationships/image" Target="../media/image162.jpg"/><Relationship Id="rId10" Type="http://schemas.openxmlformats.org/officeDocument/2006/relationships/image" Target="../media/image167.jpg"/><Relationship Id="rId4" Type="http://schemas.openxmlformats.org/officeDocument/2006/relationships/image" Target="../media/image161.jpg"/><Relationship Id="rId9" Type="http://schemas.openxmlformats.org/officeDocument/2006/relationships/image" Target="../media/image1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7" Type="http://schemas.openxmlformats.org/officeDocument/2006/relationships/image" Target="../media/image173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jpg"/><Relationship Id="rId5" Type="http://schemas.openxmlformats.org/officeDocument/2006/relationships/image" Target="../media/image171.jpg"/><Relationship Id="rId4" Type="http://schemas.openxmlformats.org/officeDocument/2006/relationships/image" Target="../media/image17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jpeg"/><Relationship Id="rId5" Type="http://schemas.openxmlformats.org/officeDocument/2006/relationships/image" Target="../media/image177.jpg"/><Relationship Id="rId4" Type="http://schemas.openxmlformats.org/officeDocument/2006/relationships/image" Target="../media/image1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184.jp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jpg"/><Relationship Id="rId5" Type="http://schemas.openxmlformats.org/officeDocument/2006/relationships/image" Target="../media/image182.jpg"/><Relationship Id="rId4" Type="http://schemas.openxmlformats.org/officeDocument/2006/relationships/image" Target="../media/image18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7" Type="http://schemas.openxmlformats.org/officeDocument/2006/relationships/image" Target="../media/image191.jpg"/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jpg"/><Relationship Id="rId5" Type="http://schemas.openxmlformats.org/officeDocument/2006/relationships/image" Target="../media/image189.jpg"/><Relationship Id="rId4" Type="http://schemas.openxmlformats.org/officeDocument/2006/relationships/image" Target="../media/image18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197.jp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jpeg"/><Relationship Id="rId5" Type="http://schemas.openxmlformats.org/officeDocument/2006/relationships/image" Target="../media/image195.jpg"/><Relationship Id="rId4" Type="http://schemas.openxmlformats.org/officeDocument/2006/relationships/image" Target="../media/image19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jpeg"/><Relationship Id="rId5" Type="http://schemas.openxmlformats.org/officeDocument/2006/relationships/image" Target="../media/image201.jpg"/><Relationship Id="rId4" Type="http://schemas.openxmlformats.org/officeDocument/2006/relationships/image" Target="../media/image200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g"/><Relationship Id="rId3" Type="http://schemas.openxmlformats.org/officeDocument/2006/relationships/image" Target="../media/image205.jpeg"/><Relationship Id="rId7" Type="http://schemas.openxmlformats.org/officeDocument/2006/relationships/image" Target="../media/image209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8.jpg"/><Relationship Id="rId5" Type="http://schemas.openxmlformats.org/officeDocument/2006/relationships/image" Target="../media/image207.jpg"/><Relationship Id="rId4" Type="http://schemas.openxmlformats.org/officeDocument/2006/relationships/image" Target="../media/image206.jpeg"/><Relationship Id="rId9" Type="http://schemas.openxmlformats.org/officeDocument/2006/relationships/image" Target="../media/image21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jpg"/><Relationship Id="rId3" Type="http://schemas.openxmlformats.org/officeDocument/2006/relationships/image" Target="../media/image215.jpg"/><Relationship Id="rId7" Type="http://schemas.openxmlformats.org/officeDocument/2006/relationships/image" Target="../media/image219.jp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8.jpg"/><Relationship Id="rId11" Type="http://schemas.openxmlformats.org/officeDocument/2006/relationships/image" Target="../media/image223.jpg"/><Relationship Id="rId5" Type="http://schemas.openxmlformats.org/officeDocument/2006/relationships/image" Target="../media/image217.jpg"/><Relationship Id="rId10" Type="http://schemas.openxmlformats.org/officeDocument/2006/relationships/image" Target="../media/image222.jpg"/><Relationship Id="rId4" Type="http://schemas.openxmlformats.org/officeDocument/2006/relationships/image" Target="../media/image216.jpg"/><Relationship Id="rId9" Type="http://schemas.openxmlformats.org/officeDocument/2006/relationships/image" Target="../media/image221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jpg"/><Relationship Id="rId3" Type="http://schemas.openxmlformats.org/officeDocument/2006/relationships/image" Target="../media/image225.jpg"/><Relationship Id="rId7" Type="http://schemas.openxmlformats.org/officeDocument/2006/relationships/image" Target="../media/image229.jpg"/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8.jpg"/><Relationship Id="rId5" Type="http://schemas.openxmlformats.org/officeDocument/2006/relationships/image" Target="../media/image227.jpg"/><Relationship Id="rId10" Type="http://schemas.openxmlformats.org/officeDocument/2006/relationships/image" Target="../media/image232.jpg"/><Relationship Id="rId4" Type="http://schemas.openxmlformats.org/officeDocument/2006/relationships/image" Target="../media/image226.jpg"/><Relationship Id="rId9" Type="http://schemas.openxmlformats.org/officeDocument/2006/relationships/image" Target="../media/image231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jpg"/><Relationship Id="rId3" Type="http://schemas.openxmlformats.org/officeDocument/2006/relationships/image" Target="../media/image234.jpg"/><Relationship Id="rId7" Type="http://schemas.openxmlformats.org/officeDocument/2006/relationships/image" Target="../media/image238.jpg"/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7.png"/><Relationship Id="rId5" Type="http://schemas.openxmlformats.org/officeDocument/2006/relationships/image" Target="../media/image236.jpg"/><Relationship Id="rId4" Type="http://schemas.openxmlformats.org/officeDocument/2006/relationships/image" Target="../media/image23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g"/><Relationship Id="rId7" Type="http://schemas.openxmlformats.org/officeDocument/2006/relationships/image" Target="../media/image245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4.jpg"/><Relationship Id="rId5" Type="http://schemas.openxmlformats.org/officeDocument/2006/relationships/image" Target="../media/image243.jpg"/><Relationship Id="rId4" Type="http://schemas.openxmlformats.org/officeDocument/2006/relationships/image" Target="../media/image24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permaseminka.cz/" TargetMode="External"/><Relationship Id="rId2" Type="http://schemas.openxmlformats.org/officeDocument/2006/relationships/hyperlink" Target="https://www.potravinovezahrady.cz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g"/><Relationship Id="rId7" Type="http://schemas.openxmlformats.org/officeDocument/2006/relationships/image" Target="../media/image254.jpg"/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3.png"/><Relationship Id="rId5" Type="http://schemas.openxmlformats.org/officeDocument/2006/relationships/image" Target="../media/image252.jpg"/><Relationship Id="rId4" Type="http://schemas.openxmlformats.org/officeDocument/2006/relationships/image" Target="../media/image25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1251224"/>
          </a:xfrm>
        </p:spPr>
        <p:txBody>
          <a:bodyPr/>
          <a:lstStyle/>
          <a:p>
            <a:r>
              <a:rPr lang="cs-CZ" dirty="0"/>
              <a:t>rostliny v zahradní terapii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155" y="3434540"/>
            <a:ext cx="3516194" cy="23404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350" y="3437466"/>
            <a:ext cx="3119650" cy="23375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437466"/>
            <a:ext cx="2340467" cy="234046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105400" y="23368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Úvod do zahradní terapie</a:t>
            </a:r>
          </a:p>
          <a:p>
            <a:r>
              <a:rPr lang="cs-CZ" dirty="0"/>
              <a:t>Eliška Hudcová, Tereza Kvítková</a:t>
            </a:r>
          </a:p>
          <a:p>
            <a:r>
              <a:rPr lang="cs-CZ" dirty="0"/>
              <a:t>VOŠ </a:t>
            </a:r>
            <a:r>
              <a:rPr lang="cs-CZ" dirty="0" err="1"/>
              <a:t>Jabok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2351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ZAHRADY PRO PASIVNÍ AKTIVITY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zajímavé  – barevné, dynamické, aromatické, živé</a:t>
            </a:r>
          </a:p>
          <a:p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2004181"/>
            <a:ext cx="5112933" cy="42862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18" y="2004181"/>
            <a:ext cx="2857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64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ZAHRADY PRO AKTIVNÍ TERAPII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bezpečné, přizpůsobené prostorem a aktivitami cílové skupině</a:t>
            </a:r>
          </a:p>
          <a:p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" r="5984"/>
          <a:stretch/>
        </p:blipFill>
        <p:spPr>
          <a:xfrm>
            <a:off x="2523068" y="1989667"/>
            <a:ext cx="4656665" cy="35989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4"/>
          <a:stretch/>
        </p:blipFill>
        <p:spPr>
          <a:xfrm>
            <a:off x="7288108" y="1989667"/>
            <a:ext cx="4539825" cy="359898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414693" y="5588647"/>
            <a:ext cx="124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Lipka</a:t>
            </a:r>
          </a:p>
        </p:txBody>
      </p:sp>
    </p:spTree>
    <p:extLst>
      <p:ext uri="{BB962C8B-B14F-4D97-AF65-F5344CB8AC3E}">
        <p14:creationId xmlns:p14="http://schemas.microsoft.com/office/powerpoint/2010/main" val="2254433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ZAHRADY PRO AKTIVNÍ TERAPII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bezpečné, přizpůsobené prostorem a aktivitami cílové skupině</a:t>
            </a:r>
          </a:p>
          <a:p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406225" y="6375172"/>
            <a:ext cx="124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Lipka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2"/>
          <a:stretch/>
        </p:blipFill>
        <p:spPr>
          <a:xfrm>
            <a:off x="2523068" y="1945263"/>
            <a:ext cx="5952065" cy="435843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679" y="1936315"/>
            <a:ext cx="3261189" cy="217540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679" y="4169573"/>
            <a:ext cx="3261189" cy="213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41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ZAHRADY PRO AKTIVNÍ TERAPII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bezpečné, přizpůsobené prostorem a aktivitami cílové skupině</a:t>
            </a:r>
          </a:p>
          <a:p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406226" y="6105114"/>
            <a:ext cx="124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FN Brno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2002484"/>
            <a:ext cx="7293563" cy="41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8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ZAHRADY PRO AKTIVNÍ TERAPII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bezpečné, přizpůsobené prostorem a aktivitami cílové skupině</a:t>
            </a:r>
          </a:p>
          <a:p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406226" y="6105114"/>
            <a:ext cx="124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FN Brno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808692"/>
            <a:ext cx="7518399" cy="422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95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ZAHRADY PRO AKTIVNÍ TERAPII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bezpečné, přizpůsobené prostorem a aktivitami cílové skupině</a:t>
            </a:r>
          </a:p>
          <a:p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406225" y="6105114"/>
            <a:ext cx="2487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Ekocentrum Baliny Chaloupky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990726"/>
            <a:ext cx="6375399" cy="40722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086" y="1990726"/>
            <a:ext cx="2883113" cy="192087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086" y="4037481"/>
            <a:ext cx="2883113" cy="203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84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ROSTLINY AROMATICKÉ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příjemné vůně, atraktivní vzhled, nenáročné na pěstování, široké možnosti zpracování a užití pro ZT</a:t>
            </a:r>
          </a:p>
          <a:p>
            <a:endParaRPr lang="cs-CZ" sz="1400" dirty="0"/>
          </a:p>
          <a:p>
            <a:r>
              <a:rPr lang="cs-CZ" sz="1400" b="1" dirty="0"/>
              <a:t>± </a:t>
            </a:r>
            <a:r>
              <a:rPr lang="cs-CZ" sz="1400" dirty="0"/>
              <a:t>alergie, fobie a hmyz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r="3563"/>
          <a:stretch/>
        </p:blipFill>
        <p:spPr>
          <a:xfrm>
            <a:off x="2511160" y="4255466"/>
            <a:ext cx="2904066" cy="20575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44" y="1963723"/>
            <a:ext cx="2198689" cy="219868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963723"/>
            <a:ext cx="2192865" cy="219286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44" y="1963723"/>
            <a:ext cx="2198689" cy="219868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402814" y="6406103"/>
            <a:ext cx="333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levandule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9"/>
          <a:stretch/>
        </p:blipFill>
        <p:spPr>
          <a:xfrm>
            <a:off x="9378669" y="1961871"/>
            <a:ext cx="2493677" cy="219471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686" y="4260718"/>
            <a:ext cx="2934492" cy="205758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122" y="4255465"/>
            <a:ext cx="1453622" cy="2057583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77"/>
          <a:stretch/>
        </p:blipFill>
        <p:spPr>
          <a:xfrm>
            <a:off x="10106688" y="4255464"/>
            <a:ext cx="1772045" cy="205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93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ROSTLINY AROMATICKÉ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02814" y="6406103"/>
            <a:ext cx="333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tymiány a mateřídoušky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3"/>
          <a:stretch/>
        </p:blipFill>
        <p:spPr>
          <a:xfrm>
            <a:off x="7474912" y="1996983"/>
            <a:ext cx="2541156" cy="19889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2004520"/>
            <a:ext cx="2802610" cy="196634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994" y="2004520"/>
            <a:ext cx="1944940" cy="197110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4068280"/>
            <a:ext cx="3497889" cy="233306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350" y="1996984"/>
            <a:ext cx="1758521" cy="1988991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746" y="4068280"/>
            <a:ext cx="2325454" cy="2325454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988" y="4068280"/>
            <a:ext cx="3100605" cy="232545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příjemné vůně, atraktivní vzhled, nenáročné na pěstování, široké možnosti zpracování a užití pro ZT</a:t>
            </a:r>
          </a:p>
          <a:p>
            <a:endParaRPr lang="cs-CZ" sz="1400" dirty="0"/>
          </a:p>
          <a:p>
            <a:r>
              <a:rPr lang="cs-CZ" sz="1400" b="1" dirty="0"/>
              <a:t>± </a:t>
            </a:r>
            <a:r>
              <a:rPr lang="cs-CZ" sz="1400" dirty="0"/>
              <a:t>alergie, fobie a hmyz</a:t>
            </a:r>
          </a:p>
        </p:txBody>
      </p:sp>
    </p:spTree>
    <p:extLst>
      <p:ext uri="{BB962C8B-B14F-4D97-AF65-F5344CB8AC3E}">
        <p14:creationId xmlns:p14="http://schemas.microsoft.com/office/powerpoint/2010/main" val="1266832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ROSTLINY AROMATICKÉ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02814" y="6406103"/>
            <a:ext cx="333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šalvěje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60" y="1958602"/>
            <a:ext cx="2196307" cy="21963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" b="17777"/>
          <a:stretch/>
        </p:blipFill>
        <p:spPr>
          <a:xfrm>
            <a:off x="7083688" y="1958601"/>
            <a:ext cx="1807711" cy="219630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24" y="1958601"/>
            <a:ext cx="2196307" cy="219630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356" y="1958601"/>
            <a:ext cx="2196307" cy="219630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77" y="4246243"/>
            <a:ext cx="2040256" cy="204025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405" y="4260384"/>
            <a:ext cx="2026115" cy="202611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690" y="4244094"/>
            <a:ext cx="2043643" cy="2043643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81"/>
          <a:stretch/>
        </p:blipFill>
        <p:spPr>
          <a:xfrm>
            <a:off x="8891399" y="4234926"/>
            <a:ext cx="2284601" cy="2051573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příjemné vůně, atraktivní vzhled, nenáročné na pěstování, široké možnosti zpracování a užití pro ZT</a:t>
            </a:r>
          </a:p>
          <a:p>
            <a:endParaRPr lang="cs-CZ" sz="1400" dirty="0"/>
          </a:p>
          <a:p>
            <a:r>
              <a:rPr lang="cs-CZ" sz="1400" b="1" dirty="0"/>
              <a:t>± </a:t>
            </a:r>
            <a:r>
              <a:rPr lang="cs-CZ" sz="1400" dirty="0"/>
              <a:t>alergie, fobie a hmyz</a:t>
            </a:r>
          </a:p>
        </p:txBody>
      </p:sp>
    </p:spTree>
    <p:extLst>
      <p:ext uri="{BB962C8B-B14F-4D97-AF65-F5344CB8AC3E}">
        <p14:creationId xmlns:p14="http://schemas.microsoft.com/office/powerpoint/2010/main" val="347320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ROSTLINY AROMATICKÉ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02814" y="6406103"/>
            <a:ext cx="333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oregana a marulky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příjemné vůně, atraktivní vzhled, nenáročné na pěstování, široké možnosti zpracování a užití pro ZT</a:t>
            </a:r>
          </a:p>
          <a:p>
            <a:endParaRPr lang="cs-CZ" sz="1400" dirty="0"/>
          </a:p>
          <a:p>
            <a:r>
              <a:rPr lang="cs-CZ" sz="1400" b="1" dirty="0"/>
              <a:t>± </a:t>
            </a:r>
            <a:r>
              <a:rPr lang="cs-CZ" sz="1400" dirty="0"/>
              <a:t>alergie, fobie a hmyz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3874326"/>
            <a:ext cx="3210586" cy="24079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019" y="3874326"/>
            <a:ext cx="3613321" cy="24079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75" y="2016629"/>
            <a:ext cx="1248709" cy="164413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1" y="2016630"/>
            <a:ext cx="2218757" cy="1658612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2016629"/>
            <a:ext cx="4385733" cy="165063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05" y="3874326"/>
            <a:ext cx="1714042" cy="239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69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1251224"/>
          </a:xfrm>
        </p:spPr>
        <p:txBody>
          <a:bodyPr>
            <a:normAutofit/>
          </a:bodyPr>
          <a:lstStyle/>
          <a:p>
            <a:r>
              <a:rPr lang="cs-CZ" sz="3200" dirty="0"/>
              <a:t>„Zahrada je jako velké hřiště, kde si každý hraje s tím, co mu dělá dobře.“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299200" y="2336800"/>
            <a:ext cx="375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Míša Nosková, </a:t>
            </a:r>
            <a:r>
              <a:rPr lang="cs-CZ" dirty="0" err="1"/>
              <a:t>Kokoza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3385682"/>
            <a:ext cx="8830173" cy="292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63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ROSTLINY AROMATICKÉ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02814" y="6406103"/>
            <a:ext cx="333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kuchyňské byliny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příjemné vůně, atraktivní vzhled, nenáročné na pěstování, široké možnosti zpracování a užití pro ZT</a:t>
            </a:r>
          </a:p>
          <a:p>
            <a:endParaRPr lang="cs-CZ" sz="1400" dirty="0"/>
          </a:p>
          <a:p>
            <a:r>
              <a:rPr lang="cs-CZ" sz="1400" b="1" dirty="0"/>
              <a:t>± </a:t>
            </a:r>
            <a:r>
              <a:rPr lang="cs-CZ" sz="1400" dirty="0"/>
              <a:t>alergie, fobie a hmyz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/>
          <a:stretch/>
        </p:blipFill>
        <p:spPr>
          <a:xfrm>
            <a:off x="2514600" y="1978934"/>
            <a:ext cx="2286000" cy="258698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4706190"/>
            <a:ext cx="1785597" cy="16531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3042" y="1981751"/>
            <a:ext cx="1940064" cy="25841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110" y="4686329"/>
            <a:ext cx="2202202" cy="16516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57" y="4702263"/>
            <a:ext cx="1935797" cy="165925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999" y="4703617"/>
            <a:ext cx="1242783" cy="165704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r="4485"/>
          <a:stretch/>
        </p:blipFill>
        <p:spPr>
          <a:xfrm>
            <a:off x="10007227" y="4686329"/>
            <a:ext cx="1652443" cy="167297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1874" y="2361599"/>
            <a:ext cx="2554290" cy="185434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361" y="2005129"/>
            <a:ext cx="2261440" cy="25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64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ROSTLINY LÁKAJÍCÍ HMYZ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5056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komule, zimolezy, oregana, sadce, </a:t>
            </a:r>
            <a:r>
              <a:rPr lang="cs-CZ" sz="1200" dirty="0" err="1"/>
              <a:t>ořechokřídlec</a:t>
            </a:r>
            <a:r>
              <a:rPr lang="cs-CZ" sz="1200" dirty="0"/>
              <a:t>, ...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příjemné vůně, atraktivní vzhled, vhodné pro pozorování zblízka</a:t>
            </a:r>
          </a:p>
          <a:p>
            <a:endParaRPr lang="cs-CZ" sz="1400" dirty="0"/>
          </a:p>
          <a:p>
            <a:r>
              <a:rPr lang="cs-CZ" sz="1400" b="1" dirty="0"/>
              <a:t>± </a:t>
            </a:r>
            <a:r>
              <a:rPr lang="cs-CZ" sz="1400" dirty="0"/>
              <a:t>alergie na bodnutí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542" y="2014811"/>
            <a:ext cx="3713162" cy="236157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84" y="2003062"/>
            <a:ext cx="2910750" cy="23764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486" y="4533627"/>
            <a:ext cx="2450447" cy="179725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0" y="2018875"/>
            <a:ext cx="2174053" cy="236064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367" y="4546688"/>
            <a:ext cx="1784195" cy="178419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7"/>
          <a:stretch/>
        </p:blipFill>
        <p:spPr>
          <a:xfrm>
            <a:off x="9563402" y="4546687"/>
            <a:ext cx="2095198" cy="178419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92" y="4533627"/>
            <a:ext cx="2583908" cy="17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92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ROSTLINY „HMATOVÉ“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6258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trávy, trvalky okrasné listem, pošlapu odolné pokryvné trvalky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atraktivní vzhled, vlastnosti různé části rostliny, užití pro hmatové zahrady v  ZT</a:t>
            </a:r>
          </a:p>
          <a:p>
            <a:endParaRPr lang="cs-CZ" sz="1400" dirty="0"/>
          </a:p>
          <a:p>
            <a:r>
              <a:rPr lang="cs-CZ" sz="1400" b="1" dirty="0"/>
              <a:t>± </a:t>
            </a:r>
            <a:r>
              <a:rPr lang="cs-CZ" sz="1400" dirty="0"/>
              <a:t>alergie a hmyz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593" y="4414800"/>
            <a:ext cx="2720695" cy="192392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784" y="1982702"/>
            <a:ext cx="1710406" cy="228054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5"/>
          <a:stretch/>
        </p:blipFill>
        <p:spPr>
          <a:xfrm>
            <a:off x="7989856" y="1982703"/>
            <a:ext cx="2949077" cy="22871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3"/>
          <a:stretch/>
        </p:blipFill>
        <p:spPr>
          <a:xfrm>
            <a:off x="4842881" y="4385260"/>
            <a:ext cx="1752600" cy="18988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148" y="4414800"/>
            <a:ext cx="2247719" cy="191056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858" y="1982703"/>
            <a:ext cx="3463675" cy="23009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83"/>
          <a:stretch/>
        </p:blipFill>
        <p:spPr>
          <a:xfrm>
            <a:off x="9464394" y="4401441"/>
            <a:ext cx="1947333" cy="189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98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7" y="560980"/>
            <a:ext cx="5444693" cy="446554"/>
          </a:xfrm>
        </p:spPr>
        <p:txBody>
          <a:bodyPr>
            <a:normAutofit/>
          </a:bodyPr>
          <a:lstStyle/>
          <a:p>
            <a:r>
              <a:rPr lang="cs-CZ" dirty="0"/>
              <a:t>ROSTLINY, ZVÍŘATA A ŽIVLY VYDÁVAJÍCÍ ZVUK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9300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šumení</a:t>
            </a:r>
            <a:r>
              <a:rPr lang="cs-CZ" sz="1200" dirty="0"/>
              <a:t> vody, padání ořechů, praskání šišek na slunci, zpěv ptáků, praskání pámelníku, chrastění černuchy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užití pro smyslové zahrady v  ZT</a:t>
            </a:r>
          </a:p>
          <a:p>
            <a:endParaRPr lang="cs-CZ" sz="1400" dirty="0"/>
          </a:p>
          <a:p>
            <a:r>
              <a:rPr lang="cs-CZ" sz="1400" b="1" dirty="0"/>
              <a:t>± </a:t>
            </a:r>
            <a:r>
              <a:rPr lang="cs-CZ" sz="1400" dirty="0"/>
              <a:t>alergie a hmyz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59" y="2031404"/>
            <a:ext cx="2670441" cy="200283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4216372"/>
            <a:ext cx="2694963" cy="211369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637" y="4223616"/>
            <a:ext cx="3090333" cy="212335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933" y="4241234"/>
            <a:ext cx="1167433" cy="207314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29" y="4241234"/>
            <a:ext cx="1848588" cy="207314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637" y="2036514"/>
            <a:ext cx="2660123" cy="199509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r="10162"/>
          <a:stretch/>
        </p:blipFill>
        <p:spPr>
          <a:xfrm>
            <a:off x="8102433" y="2005413"/>
            <a:ext cx="3390272" cy="20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36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ROSTLINY VYDÁVAJÍCÍ ZVUK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9300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plody dřezovce, trávy ve větru, rákosí u vody, padání kaštanů, jablek, praskání měchýřků tavoly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37734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užití pro smyslové zahrady v  ZT</a:t>
            </a:r>
          </a:p>
          <a:p>
            <a:endParaRPr lang="cs-CZ" sz="1400" dirty="0"/>
          </a:p>
          <a:p>
            <a:r>
              <a:rPr lang="cs-CZ" sz="1400" b="1" dirty="0"/>
              <a:t>± </a:t>
            </a:r>
            <a:r>
              <a:rPr lang="cs-CZ" sz="1400" dirty="0"/>
              <a:t>alergie a hmyz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59" y="2006599"/>
            <a:ext cx="2685389" cy="20140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538" y="2006723"/>
            <a:ext cx="1131822" cy="20139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7"/>
          <a:stretch/>
        </p:blipFill>
        <p:spPr>
          <a:xfrm>
            <a:off x="2511159" y="4272051"/>
            <a:ext cx="2943686" cy="213405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867" y="4267584"/>
            <a:ext cx="3075089" cy="214481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068" y="2006597"/>
            <a:ext cx="3026904" cy="201121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979" y="4270063"/>
            <a:ext cx="2839829" cy="2129872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1" r="16011"/>
          <a:stretch/>
        </p:blipFill>
        <p:spPr>
          <a:xfrm>
            <a:off x="9697777" y="2003388"/>
            <a:ext cx="2033605" cy="201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2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ROSTLINY „EMOČNÍ“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6897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cibuloviny, trvalky s kulovitým nebo kompaktním květenstvím, drobnými kvítky apod.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atraktivní vzhled květů či plodů, široké možnosti využití pro pozorování, rukodělné práce při ZT</a:t>
            </a:r>
          </a:p>
          <a:p>
            <a:endParaRPr lang="cs-CZ" sz="1400" dirty="0"/>
          </a:p>
          <a:p>
            <a:r>
              <a:rPr lang="cs-CZ" sz="1400" b="1" dirty="0"/>
              <a:t>± </a:t>
            </a:r>
            <a:r>
              <a:rPr lang="cs-CZ" sz="1400" dirty="0"/>
              <a:t>alergie a hmyz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4172107"/>
            <a:ext cx="3297152" cy="219466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4178140"/>
            <a:ext cx="2183659" cy="218802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865" y="1942810"/>
            <a:ext cx="3100944" cy="205998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59" y="1942810"/>
            <a:ext cx="2746641" cy="205998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702" y="1942810"/>
            <a:ext cx="1541261" cy="205998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129" y="1942811"/>
            <a:ext cx="1544985" cy="205998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21" y="4191834"/>
            <a:ext cx="3289279" cy="2174332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24" y="5325532"/>
            <a:ext cx="1040633" cy="104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ROSTLINY SE ZAJÍMAVÝMI PLODY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6258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plody stromů, keřů, trvalek, letniček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atraktivní vzhled sezónní vzhled, široké možnosti využití pro pozorování, rukodělné práce při ZT</a:t>
            </a:r>
          </a:p>
          <a:p>
            <a:endParaRPr lang="cs-CZ" sz="1400" dirty="0"/>
          </a:p>
          <a:p>
            <a:r>
              <a:rPr lang="cs-CZ" sz="1400" b="1" dirty="0"/>
              <a:t>± </a:t>
            </a:r>
            <a:r>
              <a:rPr lang="cs-CZ" sz="1400" dirty="0"/>
              <a:t>jedovatost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t="1202" r="10227" b="-1202"/>
          <a:stretch/>
        </p:blipFill>
        <p:spPr>
          <a:xfrm>
            <a:off x="4145002" y="4276103"/>
            <a:ext cx="2118426" cy="206543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94"/>
          <a:stretch/>
        </p:blipFill>
        <p:spPr>
          <a:xfrm>
            <a:off x="2523069" y="4276103"/>
            <a:ext cx="1560762" cy="20400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50"/>
          <a:stretch/>
        </p:blipFill>
        <p:spPr>
          <a:xfrm>
            <a:off x="7747002" y="2000251"/>
            <a:ext cx="2582331" cy="209345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3" y="2000250"/>
            <a:ext cx="2904067" cy="210927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58" y="2000249"/>
            <a:ext cx="2120109" cy="212010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/>
          <a:stretch/>
        </p:blipFill>
        <p:spPr>
          <a:xfrm>
            <a:off x="6324600" y="4276103"/>
            <a:ext cx="2606462" cy="204003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4276102"/>
            <a:ext cx="1364327" cy="204715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" r="6159"/>
          <a:stretch/>
        </p:blipFill>
        <p:spPr>
          <a:xfrm>
            <a:off x="10518064" y="4270065"/>
            <a:ext cx="1343735" cy="204606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84"/>
          <a:stretch/>
        </p:blipFill>
        <p:spPr>
          <a:xfrm>
            <a:off x="10464800" y="2000249"/>
            <a:ext cx="1311279" cy="209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11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ROSTLINY S TRVANLIVÝMI KVĚTY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6258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hortenzie, letničky, růže, okrasné trvalky, atp.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atraktivní vzhled květů, zimní efekt na zahradě, vhodné k sušení, široké možnosti využití při ZT</a:t>
            </a:r>
          </a:p>
          <a:p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267" y="2002366"/>
            <a:ext cx="3183466" cy="238759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67" y="2002366"/>
            <a:ext cx="1701639" cy="238229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9" y="2002367"/>
            <a:ext cx="2382296" cy="23822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4486261"/>
            <a:ext cx="2820458" cy="180763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6" y="4491565"/>
            <a:ext cx="2489199" cy="180763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024" y="2002366"/>
            <a:ext cx="1686448" cy="238229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4491563"/>
            <a:ext cx="1807635" cy="180763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 r="12693"/>
          <a:stretch/>
        </p:blipFill>
        <p:spPr>
          <a:xfrm>
            <a:off x="9558867" y="4491562"/>
            <a:ext cx="2310567" cy="180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37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ROSTLINY  UŽITKOVÉ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6258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tykve, fazole, kanadské borůvky, lesní jahody, setá zelenina ...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zelenina a ovoce, široké možnosti využití pro zpracování, ochutnávání, rukodělné práce při ZT</a:t>
            </a:r>
          </a:p>
          <a:p>
            <a:endParaRPr lang="cs-CZ" sz="1400" dirty="0"/>
          </a:p>
          <a:p>
            <a:r>
              <a:rPr lang="cs-CZ" sz="1400" b="1" dirty="0"/>
              <a:t>± </a:t>
            </a:r>
            <a:r>
              <a:rPr lang="cs-CZ" sz="1400" dirty="0"/>
              <a:t>alergie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59" y="4252786"/>
            <a:ext cx="1386241" cy="207936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992253"/>
            <a:ext cx="3169177" cy="21127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243" y="1998887"/>
            <a:ext cx="1505551" cy="21052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7" b="6092"/>
          <a:stretch/>
        </p:blipFill>
        <p:spPr>
          <a:xfrm>
            <a:off x="7278470" y="1976581"/>
            <a:ext cx="2988634" cy="212162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700" y="4236184"/>
            <a:ext cx="2819400" cy="211256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41" y="1998887"/>
            <a:ext cx="1422159" cy="212494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2"/>
          <a:stretch/>
        </p:blipFill>
        <p:spPr>
          <a:xfrm>
            <a:off x="6883400" y="4236881"/>
            <a:ext cx="2523067" cy="2112879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t="-389" r="26398" b="389"/>
          <a:stretch/>
        </p:blipFill>
        <p:spPr>
          <a:xfrm>
            <a:off x="9489767" y="4236184"/>
            <a:ext cx="2278993" cy="20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96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ROSTLINY S VÝRAZNÝM ZIMNÍM EFEKTEM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6258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trávy, stálezelené, růže, časně kvetoucí dřeviny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atraktivní vzhled květů či plodů, textura olistění, estetické během zimního období</a:t>
            </a:r>
          </a:p>
          <a:p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68731"/>
            <a:ext cx="2858455" cy="223836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98" y="1636098"/>
            <a:ext cx="3422202" cy="22866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98" y="4057565"/>
            <a:ext cx="2292856" cy="224953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55" y="4057565"/>
            <a:ext cx="3392740" cy="224953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399" y="1636099"/>
            <a:ext cx="1828699" cy="228665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64" y="1636099"/>
            <a:ext cx="2891470" cy="230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96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79147" y="569446"/>
            <a:ext cx="6317720" cy="590487"/>
          </a:xfrm>
        </p:spPr>
        <p:txBody>
          <a:bodyPr>
            <a:normAutofit/>
          </a:bodyPr>
          <a:lstStyle/>
          <a:p>
            <a:r>
              <a:rPr lang="cs-CZ" dirty="0"/>
              <a:t>TVORBA A PLÁNOVÁNÍ TERAPEUTICKÝCH ZAHRAD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479147" y="2049378"/>
            <a:ext cx="89815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spolupráce mnoha disciplín (zahradník, psycholog, pedagog, fyzioterapeut, ergoterapeut, ...)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cílová skupina klientů (individuální potřeby, přístupnost, vybavenost)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stupeň údržby zahrady (udržitelnost)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charakteristiky pozemku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přítomnost zahradníka podmínkou (ZT bez tlaku na výkon, příjemná).</a:t>
            </a:r>
          </a:p>
        </p:txBody>
      </p:sp>
    </p:spTree>
    <p:extLst>
      <p:ext uri="{BB962C8B-B14F-4D97-AF65-F5344CB8AC3E}">
        <p14:creationId xmlns:p14="http://schemas.microsoft.com/office/powerpoint/2010/main" val="390574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ROSTLINY S VÝRAZNÝM ZIMNÍM EFEKTEM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časně kvetoucí druhy trvalek a dřevin, plody okrasných jabloní, suché květenství keřů, cibuloviny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atraktivní vzhled květů či plodů, textura olistění, estetické během zimního období</a:t>
            </a:r>
          </a:p>
          <a:p>
            <a:endParaRPr lang="cs-CZ" sz="1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t="19287" r="4209" b="19406"/>
          <a:stretch/>
        </p:blipFill>
        <p:spPr>
          <a:xfrm>
            <a:off x="2523069" y="4487246"/>
            <a:ext cx="2709332" cy="181985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59" y="1727366"/>
            <a:ext cx="2006457" cy="267527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374" y="1718587"/>
            <a:ext cx="2701778" cy="270177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356" y="4487245"/>
            <a:ext cx="2426470" cy="181985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5" r="2011"/>
          <a:stretch/>
        </p:blipFill>
        <p:spPr>
          <a:xfrm>
            <a:off x="7382933" y="1727365"/>
            <a:ext cx="2916931" cy="268413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4487245"/>
            <a:ext cx="2426473" cy="181985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0"/>
          <a:stretch/>
        </p:blipFill>
        <p:spPr>
          <a:xfrm>
            <a:off x="10450634" y="4482223"/>
            <a:ext cx="1398994" cy="1825444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741" y="1718587"/>
            <a:ext cx="1800887" cy="269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54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>
            <a:normAutofit/>
          </a:bodyPr>
          <a:lstStyle/>
          <a:p>
            <a:r>
              <a:rPr lang="cs-CZ" dirty="0"/>
              <a:t>ROSTLINY DO INTERIÉRU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mikrogreens</a:t>
            </a:r>
            <a:r>
              <a:rPr lang="cs-CZ" sz="1200" dirty="0"/>
              <a:t> a kuchyňské bylinky prosperující v interiéru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atraktivní vzhled, nenáročnost, trvanlivost</a:t>
            </a:r>
          </a:p>
          <a:p>
            <a:endParaRPr lang="cs-CZ" sz="1400" dirty="0"/>
          </a:p>
          <a:p>
            <a:endParaRPr lang="cs-CZ" sz="1400" dirty="0"/>
          </a:p>
          <a:p>
            <a:r>
              <a:rPr lang="cs-CZ" sz="1400" b="1" dirty="0"/>
              <a:t>± </a:t>
            </a:r>
            <a:r>
              <a:rPr lang="cs-CZ" sz="1400" dirty="0"/>
              <a:t>jedovatost, alergie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45" y="2266526"/>
            <a:ext cx="2868255" cy="204621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72" y="4386769"/>
            <a:ext cx="1933841" cy="193384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59" y="4312738"/>
            <a:ext cx="1366213" cy="187854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306" y="4333502"/>
            <a:ext cx="2779172" cy="198710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59" y="2142483"/>
            <a:ext cx="4152515" cy="207625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144" y="4365294"/>
            <a:ext cx="1976789" cy="197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8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>
            <a:normAutofit/>
          </a:bodyPr>
          <a:lstStyle/>
          <a:p>
            <a:r>
              <a:rPr lang="cs-CZ" dirty="0"/>
              <a:t>ROSTLINY DO INTERIÉRU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africké fialky, vánoční kaktus, </a:t>
            </a:r>
            <a:r>
              <a:rPr lang="cs-CZ" sz="1200" dirty="0" err="1"/>
              <a:t>kořenokvětka</a:t>
            </a:r>
            <a:r>
              <a:rPr lang="cs-CZ" sz="1200" dirty="0"/>
              <a:t>, zelenec, </a:t>
            </a:r>
            <a:r>
              <a:rPr lang="cs-CZ" sz="1200" dirty="0" err="1"/>
              <a:t>kalanchoe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atraktivní vzhled, nenáročnost, trvanlivost, zajímavost</a:t>
            </a:r>
          </a:p>
          <a:p>
            <a:endParaRPr lang="cs-CZ" sz="1400" dirty="0"/>
          </a:p>
          <a:p>
            <a:endParaRPr lang="cs-CZ" sz="1400" dirty="0"/>
          </a:p>
          <a:p>
            <a:r>
              <a:rPr lang="cs-CZ" sz="1400" b="1" dirty="0"/>
              <a:t>± </a:t>
            </a:r>
            <a:r>
              <a:rPr lang="cs-CZ" sz="1400" dirty="0"/>
              <a:t>jedovatost, alergie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4030978"/>
            <a:ext cx="2269891" cy="226762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3" y="2149367"/>
            <a:ext cx="2422301" cy="181672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59" y="2147412"/>
            <a:ext cx="2424908" cy="181868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01" y="2147411"/>
            <a:ext cx="2813244" cy="181219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145" y="2180645"/>
            <a:ext cx="1321093" cy="174573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942" y="4047074"/>
            <a:ext cx="3377288" cy="2251525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566" y="4030979"/>
            <a:ext cx="3023495" cy="226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94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5249332" cy="446554"/>
          </a:xfrm>
        </p:spPr>
        <p:txBody>
          <a:bodyPr>
            <a:normAutofit/>
          </a:bodyPr>
          <a:lstStyle/>
          <a:p>
            <a:r>
              <a:rPr lang="cs-CZ" dirty="0"/>
              <a:t>ROSTLINY DO NÁDOB NA BALKONY A TERASY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fuchsie, vonné muškáty, rajčata a bylinky v nádobách, kanadské borůvky, lesní jahody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atraktivní vzhled, nenáročnost, trvanlivost, zajímavost</a:t>
            </a:r>
          </a:p>
          <a:p>
            <a:endParaRPr lang="cs-CZ" sz="1400" dirty="0"/>
          </a:p>
          <a:p>
            <a:endParaRPr lang="cs-CZ" sz="1400" dirty="0"/>
          </a:p>
          <a:p>
            <a:r>
              <a:rPr lang="cs-CZ" sz="1400" b="1" dirty="0"/>
              <a:t>± </a:t>
            </a:r>
            <a:r>
              <a:rPr lang="cs-CZ" sz="1400" dirty="0"/>
              <a:t>jedovatost, alergie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44" y="2109150"/>
            <a:ext cx="2732862" cy="20477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450" y="4293480"/>
            <a:ext cx="1688816" cy="202213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2"/>
          <a:stretch/>
        </p:blipFill>
        <p:spPr>
          <a:xfrm>
            <a:off x="2511160" y="4293480"/>
            <a:ext cx="2966774" cy="202213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061" y="4302954"/>
            <a:ext cx="2693255" cy="202213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605" y="4293480"/>
            <a:ext cx="1828448" cy="203160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11" y="2119476"/>
            <a:ext cx="1376121" cy="203747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65" y="2120390"/>
            <a:ext cx="2254489" cy="203655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055" y="2119476"/>
            <a:ext cx="1370894" cy="203746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949" y="2140962"/>
            <a:ext cx="1367367" cy="198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04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4512732" cy="446554"/>
          </a:xfrm>
        </p:spPr>
        <p:txBody>
          <a:bodyPr>
            <a:normAutofit/>
          </a:bodyPr>
          <a:lstStyle/>
          <a:p>
            <a:r>
              <a:rPr lang="cs-CZ" dirty="0"/>
              <a:t>STANOVIŠTĚ A NÁDOBY PRO ROSTLINY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6"/>
          <a:stretch/>
        </p:blipFill>
        <p:spPr>
          <a:xfrm>
            <a:off x="6103555" y="1261289"/>
            <a:ext cx="2481645" cy="2354526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419748" y="6347371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volné záhony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639" y="3739090"/>
            <a:ext cx="1698126" cy="26005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3739090"/>
            <a:ext cx="3838830" cy="260492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/>
          <a:stretch/>
        </p:blipFill>
        <p:spPr>
          <a:xfrm>
            <a:off x="6465218" y="3739090"/>
            <a:ext cx="3603874" cy="260058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02" y="1261289"/>
            <a:ext cx="3488431" cy="234306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" t="1519" r="1734" b="2898"/>
          <a:stretch/>
        </p:blipFill>
        <p:spPr>
          <a:xfrm>
            <a:off x="8677422" y="1235173"/>
            <a:ext cx="3179232" cy="238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8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4512732" cy="446554"/>
          </a:xfrm>
        </p:spPr>
        <p:txBody>
          <a:bodyPr>
            <a:normAutofit/>
          </a:bodyPr>
          <a:lstStyle/>
          <a:p>
            <a:r>
              <a:rPr lang="cs-CZ" dirty="0"/>
              <a:t>STANOVIŠTĚ A NÁDOBY PRO ROSTLINY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11281" y="6253703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vyvýšené záhony imobilní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193307"/>
            <a:ext cx="4317999" cy="28924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2" y="1181100"/>
            <a:ext cx="3555999" cy="287438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9" y="4199205"/>
            <a:ext cx="2734732" cy="193384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33" y="4199206"/>
            <a:ext cx="2578461" cy="19338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26" y="4199205"/>
            <a:ext cx="2599269" cy="194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7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4512732" cy="446554"/>
          </a:xfrm>
        </p:spPr>
        <p:txBody>
          <a:bodyPr>
            <a:normAutofit/>
          </a:bodyPr>
          <a:lstStyle/>
          <a:p>
            <a:r>
              <a:rPr lang="cs-CZ" dirty="0"/>
              <a:t>STANOVIŠTĚ A NÁDOBY PRO ROSTLINY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11281" y="6253703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vyvýšené záhony mobilní</a:t>
            </a:r>
          </a:p>
        </p:txBody>
      </p:sp>
      <p:pic>
        <p:nvPicPr>
          <p:cNvPr id="10" name="Zástupný symbol pro obsah 6" descr="IMG_16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3069" y="1264142"/>
            <a:ext cx="3428998" cy="2571749"/>
          </a:xfrm>
          <a:prstGeom prst="rect">
            <a:avLst/>
          </a:prstGeom>
        </p:spPr>
      </p:pic>
      <p:pic>
        <p:nvPicPr>
          <p:cNvPr id="11" name="Picture 4" descr="SL3737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2" y="1264142"/>
            <a:ext cx="3420532" cy="256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Výsledek obrázku pro physically disabled persons in the gar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068" y="3919902"/>
            <a:ext cx="3107265" cy="232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r="4945"/>
          <a:stretch/>
        </p:blipFill>
        <p:spPr>
          <a:xfrm>
            <a:off x="5630334" y="3919902"/>
            <a:ext cx="2235200" cy="232745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69" y="1264142"/>
            <a:ext cx="1701799" cy="255269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534" y="3919903"/>
            <a:ext cx="3539065" cy="235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75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11004" y="447647"/>
            <a:ext cx="8911687" cy="1280890"/>
          </a:xfrm>
        </p:spPr>
        <p:txBody>
          <a:bodyPr>
            <a:normAutofit/>
          </a:bodyPr>
          <a:lstStyle/>
          <a:p>
            <a:r>
              <a:rPr lang="en-GB" sz="2400" dirty="0"/>
              <a:t>http://terraform.fr/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34289"/>
            <a:ext cx="10184491" cy="53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98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4512732" cy="446554"/>
          </a:xfrm>
        </p:spPr>
        <p:txBody>
          <a:bodyPr>
            <a:normAutofit/>
          </a:bodyPr>
          <a:lstStyle/>
          <a:p>
            <a:r>
              <a:rPr lang="cs-CZ" dirty="0"/>
              <a:t>STANOVIŠTĚ A NÁDOBY PRO ROSTLINY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11281" y="6253703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vyvýšené záhony mobilní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532" y="3636883"/>
            <a:ext cx="3491897" cy="261682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3654517"/>
            <a:ext cx="3428999" cy="25717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374" y="1257709"/>
            <a:ext cx="3034869" cy="22761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257709"/>
            <a:ext cx="3030725" cy="227304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824" y="1257709"/>
            <a:ext cx="2446559" cy="227304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318" y="3654517"/>
            <a:ext cx="1724637" cy="259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7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6" descr="IMG_16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05934"/>
            <a:ext cx="6152606" cy="468303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046" y="1418718"/>
            <a:ext cx="5947954" cy="46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53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79147" y="569446"/>
            <a:ext cx="6317720" cy="590487"/>
          </a:xfrm>
        </p:spPr>
        <p:txBody>
          <a:bodyPr>
            <a:normAutofit/>
          </a:bodyPr>
          <a:lstStyle/>
          <a:p>
            <a:r>
              <a:rPr lang="cs-CZ" dirty="0"/>
              <a:t>TVORBA A PLÁNOVÁNÍ TERAPEUTICKÝCH ZAHRAD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479147" y="1295399"/>
            <a:ext cx="898154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400" dirty="0"/>
              <a:t>architektura a doplňkové prvky v zahradě (sezení, přístřešky, mobiliář, ohraničení , orientace)</a:t>
            </a:r>
          </a:p>
          <a:p>
            <a:pPr marL="285750" indent="-285750">
              <a:buFontTx/>
              <a:buChar char="-"/>
            </a:pPr>
            <a:endParaRPr lang="cs-CZ" sz="1400" dirty="0"/>
          </a:p>
          <a:p>
            <a:pPr marL="285750" indent="-285750">
              <a:buFontTx/>
              <a:buChar char="-"/>
            </a:pPr>
            <a:r>
              <a:rPr lang="cs-CZ" sz="1400" dirty="0"/>
              <a:t>terapeutické, rehabilitační, relaxační prvky</a:t>
            </a:r>
          </a:p>
          <a:p>
            <a:pPr marL="285750" indent="-285750">
              <a:buFontTx/>
              <a:buChar char="-"/>
            </a:pPr>
            <a:endParaRPr lang="cs-CZ" sz="1400" dirty="0"/>
          </a:p>
          <a:p>
            <a:pPr marL="285750" indent="-285750">
              <a:buFontTx/>
              <a:buChar char="-"/>
            </a:pPr>
            <a:r>
              <a:rPr lang="cs-CZ" sz="1400" dirty="0"/>
              <a:t>časté prvky </a:t>
            </a:r>
            <a:r>
              <a:rPr lang="cs-CZ" sz="1400" dirty="0" err="1"/>
              <a:t>permakultury</a:t>
            </a:r>
            <a:endParaRPr lang="cs-CZ" sz="1400" dirty="0"/>
          </a:p>
          <a:p>
            <a:pPr marL="285750" indent="-285750">
              <a:buFontTx/>
              <a:buChar char="-"/>
            </a:pPr>
            <a:endParaRPr lang="cs-CZ" sz="1400" dirty="0"/>
          </a:p>
          <a:p>
            <a:pPr marL="285750" indent="-285750">
              <a:buFontTx/>
              <a:buChar char="-"/>
            </a:pPr>
            <a:r>
              <a:rPr lang="cs-CZ" sz="1400" dirty="0"/>
              <a:t>není nutný profesionální design</a:t>
            </a:r>
          </a:p>
          <a:p>
            <a:pPr marL="285750" indent="-285750">
              <a:buFontTx/>
              <a:buChar char="-"/>
            </a:pPr>
            <a:endParaRPr lang="cs-CZ" sz="1400" dirty="0"/>
          </a:p>
          <a:p>
            <a:pPr marL="285750" indent="-285750">
              <a:buFontTx/>
              <a:buChar char="-"/>
            </a:pPr>
            <a:r>
              <a:rPr lang="cs-CZ" sz="1400" dirty="0"/>
              <a:t>bezbariérovost, přehlednost, bezpečnost</a:t>
            </a:r>
          </a:p>
          <a:p>
            <a:pPr marL="285750" indent="-285750">
              <a:buFontTx/>
              <a:buChar char="-"/>
            </a:pPr>
            <a:endParaRPr lang="cs-CZ" sz="1400" dirty="0"/>
          </a:p>
          <a:p>
            <a:pPr marL="285750" indent="-285750">
              <a:buFontTx/>
              <a:buChar char="-"/>
            </a:pPr>
            <a:r>
              <a:rPr lang="cs-CZ" sz="1400" dirty="0"/>
              <a:t>WC, toalety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7"/>
          <a:stretch/>
        </p:blipFill>
        <p:spPr>
          <a:xfrm>
            <a:off x="2479147" y="4146550"/>
            <a:ext cx="2575453" cy="20764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8" t="1549" r="21583"/>
          <a:stretch/>
        </p:blipFill>
        <p:spPr>
          <a:xfrm>
            <a:off x="5054600" y="4146549"/>
            <a:ext cx="1572398" cy="207645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333" y="4146550"/>
            <a:ext cx="3107266" cy="207021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3" r="12923"/>
          <a:stretch/>
        </p:blipFill>
        <p:spPr>
          <a:xfrm>
            <a:off x="6626998" y="4146548"/>
            <a:ext cx="2167466" cy="207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67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4512732" cy="446554"/>
          </a:xfrm>
        </p:spPr>
        <p:txBody>
          <a:bodyPr>
            <a:normAutofit/>
          </a:bodyPr>
          <a:lstStyle/>
          <a:p>
            <a:r>
              <a:rPr lang="cs-CZ" dirty="0"/>
              <a:t>STANOVIŠTĚ A NÁDOBY PRO ROSTLINY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11281" y="6253703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alternativní záhony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244072"/>
            <a:ext cx="3496732" cy="234075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738" y="3756211"/>
            <a:ext cx="3546729" cy="2493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3759200"/>
            <a:ext cx="1941488" cy="249026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1244072"/>
            <a:ext cx="2336800" cy="23368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43" y="3759200"/>
            <a:ext cx="3433124" cy="247528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4"/>
          <a:stretch/>
        </p:blipFill>
        <p:spPr>
          <a:xfrm>
            <a:off x="8559800" y="1244072"/>
            <a:ext cx="3225800" cy="232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074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4512732" cy="446554"/>
          </a:xfrm>
        </p:spPr>
        <p:txBody>
          <a:bodyPr>
            <a:normAutofit/>
          </a:bodyPr>
          <a:lstStyle/>
          <a:p>
            <a:r>
              <a:rPr lang="cs-CZ" dirty="0"/>
              <a:t>STANOVIŠTĚ A NÁDOBY PRO ROSTLINY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11281" y="6253703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nádoby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 t="2839" r="61384" b="68272"/>
          <a:stretch/>
        </p:blipFill>
        <p:spPr>
          <a:xfrm>
            <a:off x="5334001" y="1269999"/>
            <a:ext cx="1988031" cy="241035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42716" r="20432" b="20494"/>
          <a:stretch/>
        </p:blipFill>
        <p:spPr>
          <a:xfrm>
            <a:off x="2523068" y="1268721"/>
            <a:ext cx="2686790" cy="24116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9" y="3753394"/>
            <a:ext cx="1612464" cy="242727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9"/>
          <a:stretch/>
        </p:blipFill>
        <p:spPr>
          <a:xfrm>
            <a:off x="4237134" y="3775863"/>
            <a:ext cx="1587934" cy="239625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03"/>
          <a:stretch/>
        </p:blipFill>
        <p:spPr>
          <a:xfrm>
            <a:off x="7414993" y="1270000"/>
            <a:ext cx="3913408" cy="242428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841" y="3796150"/>
            <a:ext cx="3403971" cy="237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940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4512732" cy="446554"/>
          </a:xfrm>
        </p:spPr>
        <p:txBody>
          <a:bodyPr>
            <a:normAutofit/>
          </a:bodyPr>
          <a:lstStyle/>
          <a:p>
            <a:r>
              <a:rPr lang="cs-CZ" dirty="0"/>
              <a:t>ZAHRADNICKÉ NÁSTROJE PRO PRAXI ZT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11281" y="6365895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ergonomické zahradní nářadí, nástroje přizpůsobené handicapu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6"/>
          <a:stretch/>
        </p:blipFill>
        <p:spPr>
          <a:xfrm>
            <a:off x="2523068" y="1125101"/>
            <a:ext cx="3320383" cy="272687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9"/>
          <a:stretch/>
        </p:blipFill>
        <p:spPr>
          <a:xfrm>
            <a:off x="2521860" y="5123276"/>
            <a:ext cx="1669633" cy="114341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9" y="3851974"/>
            <a:ext cx="1744131" cy="130616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4" r="28903"/>
          <a:stretch/>
        </p:blipFill>
        <p:spPr>
          <a:xfrm>
            <a:off x="4483939" y="3969540"/>
            <a:ext cx="1036321" cy="231128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48" y="1124953"/>
            <a:ext cx="3434626" cy="26798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424" y="3828377"/>
            <a:ext cx="2746649" cy="245245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5"/>
          <a:stretch/>
        </p:blipFill>
        <p:spPr>
          <a:xfrm>
            <a:off x="5979339" y="1136825"/>
            <a:ext cx="2447109" cy="2703424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61" y="3851974"/>
            <a:ext cx="3458276" cy="25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71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091" y="58190"/>
            <a:ext cx="6373091" cy="68579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2" y="1796139"/>
            <a:ext cx="5284529" cy="338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683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Zahradnické nářadí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56" y="1349606"/>
            <a:ext cx="2079394" cy="20793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08" y="1349606"/>
            <a:ext cx="2057400" cy="20574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811" y="1393595"/>
            <a:ext cx="2057400" cy="20574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860" y="1393595"/>
            <a:ext cx="2057400" cy="20574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50" y="3880256"/>
            <a:ext cx="2057400" cy="20574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11" y="3880256"/>
            <a:ext cx="2057400" cy="20574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C20DE34-BC29-BA6E-3BB5-B736C3E3A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557" y="1393595"/>
            <a:ext cx="2057400" cy="20574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78E519A-A0C8-E775-8619-4382358A7C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60" y="3880256"/>
            <a:ext cx="2057400" cy="20574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07A0D75-4C0B-2C6B-4350-0EC8AEFF77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02" y="3880256"/>
            <a:ext cx="2057400" cy="20574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5E7BA07-9974-0E8C-15F7-11DF479BD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557" y="3880256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909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BEDF95-5488-72D5-D49F-DECBF4407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Zahradnické doplňky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B8476CB-E8FB-DB3C-6F43-FD1A334F9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9" y="1695705"/>
            <a:ext cx="2067739" cy="206773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1137A55-9036-C115-63FA-DBC0619B3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427" y="1695705"/>
            <a:ext cx="2067739" cy="206773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53302E3-96A5-E039-7442-7DEE241D5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88" y="1791896"/>
            <a:ext cx="2057400" cy="2057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009BC6D-9B12-B2F0-E48D-13A3E54DD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96" y="4065629"/>
            <a:ext cx="2057400" cy="20574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8A2016C-12A4-4EB0-342C-C0B08A63D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88" y="4055290"/>
            <a:ext cx="2057400" cy="20574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4946E35-B94F-5553-B151-48EFC754D2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9" y="4055290"/>
            <a:ext cx="2067739" cy="20677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4A9C65A-3996-4554-694F-1315CB57D4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228" y="117216"/>
            <a:ext cx="2057400" cy="20574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0BA9885-247B-8D95-8B1F-E65728C723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228" y="2267908"/>
            <a:ext cx="2057400" cy="20574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3F8BB65-695D-7ADE-8B2E-64B3B06673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932" y="4465369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291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4512732" cy="446554"/>
          </a:xfrm>
        </p:spPr>
        <p:txBody>
          <a:bodyPr>
            <a:normAutofit/>
          </a:bodyPr>
          <a:lstStyle/>
          <a:p>
            <a:r>
              <a:rPr lang="cs-CZ" dirty="0"/>
              <a:t>PĚSTEBNÍ SUBSTRÁTY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11281" y="6365895"/>
            <a:ext cx="9223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ornice, kompost, kompostovaná zemina s pískem, ornice se štěrkem, rašelinný substrát, </a:t>
            </a:r>
            <a:r>
              <a:rPr lang="cs-CZ" sz="1200" dirty="0" err="1"/>
              <a:t>keramzity</a:t>
            </a:r>
            <a:r>
              <a:rPr lang="cs-CZ" sz="1200" dirty="0"/>
              <a:t>, zeolity, sláma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41"/>
          <a:stretch/>
        </p:blipFill>
        <p:spPr>
          <a:xfrm>
            <a:off x="2493434" y="1282750"/>
            <a:ext cx="1502833" cy="27717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r="7268"/>
          <a:stretch/>
        </p:blipFill>
        <p:spPr>
          <a:xfrm>
            <a:off x="7284541" y="4250267"/>
            <a:ext cx="2577364" cy="204848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/>
          <a:stretch/>
        </p:blipFill>
        <p:spPr>
          <a:xfrm>
            <a:off x="4064041" y="1282750"/>
            <a:ext cx="3416121" cy="277171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45" y="4212702"/>
            <a:ext cx="1843614" cy="206484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3"/>
          <a:stretch/>
        </p:blipFill>
        <p:spPr>
          <a:xfrm>
            <a:off x="7634221" y="1282748"/>
            <a:ext cx="4066712" cy="278729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8"/>
          <a:stretch/>
        </p:blipFill>
        <p:spPr>
          <a:xfrm>
            <a:off x="2493435" y="4250267"/>
            <a:ext cx="2446926" cy="2071456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611" y="4250267"/>
            <a:ext cx="2694930" cy="215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780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4512732" cy="446554"/>
          </a:xfrm>
        </p:spPr>
        <p:txBody>
          <a:bodyPr>
            <a:normAutofit/>
          </a:bodyPr>
          <a:lstStyle/>
          <a:p>
            <a:r>
              <a:rPr lang="cs-CZ" dirty="0"/>
              <a:t>MNOŽENÍ ROSTLIN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11281" y="6365895"/>
            <a:ext cx="9223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setí, klíčení, přesazování, dělení trsů, řízkování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392" y="4123267"/>
            <a:ext cx="2872055" cy="215404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39" y="3885122"/>
            <a:ext cx="3186749" cy="239218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48" y="1250422"/>
            <a:ext cx="3217686" cy="217262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82" y="3895794"/>
            <a:ext cx="3175352" cy="238151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94" y="1263142"/>
            <a:ext cx="2717906" cy="217432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9" y="1250423"/>
            <a:ext cx="3157819" cy="21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391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Setí, předpěstování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Kvalitní semena (druh a název odrůdy, adresa výrobce, moření, datum použitelnosti, termín výsevu)</a:t>
            </a:r>
          </a:p>
          <a:p>
            <a:r>
              <a:rPr lang="cs-CZ" dirty="0"/>
              <a:t>Zkouška klíčivosti (30 min máčení)</a:t>
            </a:r>
          </a:p>
          <a:p>
            <a:r>
              <a:rPr lang="cs-CZ" dirty="0"/>
              <a:t>Plastové množárny s odklápěcím víkem, nádoby, semenáčky, kelímky od jogurtu, rašelinové tablety</a:t>
            </a:r>
          </a:p>
          <a:p>
            <a:r>
              <a:rPr lang="cs-CZ" dirty="0"/>
              <a:t>Výsevní substrát</a:t>
            </a:r>
          </a:p>
          <a:p>
            <a:r>
              <a:rPr lang="cs-CZ" dirty="0"/>
              <a:t>Rovnoměrné vysévání</a:t>
            </a:r>
          </a:p>
          <a:p>
            <a:r>
              <a:rPr lang="cs-CZ" dirty="0"/>
              <a:t>Umístění nádoby a zálivka</a:t>
            </a:r>
          </a:p>
          <a:p>
            <a:r>
              <a:rPr lang="cs-CZ" dirty="0">
                <a:hlinkClick r:id="rId2"/>
              </a:rPr>
              <a:t>https://www.potravinovezahrady.cz/</a:t>
            </a:r>
            <a:endParaRPr lang="cs-CZ" dirty="0"/>
          </a:p>
          <a:p>
            <a:r>
              <a:rPr lang="cs-CZ" dirty="0">
                <a:hlinkClick r:id="rId3"/>
              </a:rPr>
              <a:t>https://permaseminka.cz/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45695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5DCDE4-54E7-41AA-A8AA-5636B91CE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Vyvýšený záhon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2BC1FE-054F-440F-BB75-8C3D39266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Bigbag</a:t>
            </a:r>
            <a:r>
              <a:rPr lang="cs-CZ" dirty="0"/>
              <a:t> (z umělé juty)</a:t>
            </a:r>
          </a:p>
          <a:p>
            <a:r>
              <a:rPr lang="cs-CZ" dirty="0"/>
              <a:t>Vysychání / skladování toxických materiálů</a:t>
            </a:r>
          </a:p>
          <a:p>
            <a:r>
              <a:rPr lang="cs-CZ" dirty="0"/>
              <a:t>Palety (ošetřeny tepelně, ne chemicky)</a:t>
            </a:r>
          </a:p>
          <a:p>
            <a:pPr lvl="1"/>
            <a:r>
              <a:rPr lang="cs-CZ" dirty="0"/>
              <a:t>Ošetřit lněným olejem + nopová fólie</a:t>
            </a:r>
          </a:p>
          <a:p>
            <a:r>
              <a:rPr lang="cs-CZ" dirty="0"/>
              <a:t>Vrstvit: větve, štěpka, koňský hnůj, kompost, substrát</a:t>
            </a:r>
          </a:p>
          <a:p>
            <a:r>
              <a:rPr lang="cs-CZ" dirty="0"/>
              <a:t>Vysychání</a:t>
            </a:r>
          </a:p>
          <a:p>
            <a:r>
              <a:rPr lang="cs-CZ" dirty="0"/>
              <a:t>Dosypávat kompost a substrát</a:t>
            </a:r>
          </a:p>
          <a:p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696A40-FA23-42D9-923F-DB3E2EC3A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475" y="149465"/>
            <a:ext cx="4451074" cy="348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C4354B6-05FB-4726-90C8-D72F659A4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108" y="3575108"/>
            <a:ext cx="3282892" cy="328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066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ZAHRADY PRO PASIVNÍ AKTIVITY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uklidňující – valéry zelené, tlumené tóny, polostín, ticho, šumění listí, pohyb trav, jemné vůně </a:t>
            </a:r>
          </a:p>
          <a:p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956278"/>
            <a:ext cx="2912532" cy="43636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2" y="1956276"/>
            <a:ext cx="3327401" cy="436363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69" y="1956274"/>
            <a:ext cx="2922909" cy="43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890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C0C0F1-AEF5-4181-81BD-A9F8D488B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Plánování výsadby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362480-8BE0-4CAE-9A8D-53EBA9519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738" y="1905000"/>
            <a:ext cx="8915400" cy="377762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Vybírat rostliny dle stanovištních podmínek</a:t>
            </a:r>
          </a:p>
          <a:p>
            <a:pPr lvl="1"/>
            <a:r>
              <a:rPr lang="cs-CZ" dirty="0"/>
              <a:t>PH půdy</a:t>
            </a:r>
          </a:p>
          <a:p>
            <a:pPr lvl="1"/>
            <a:r>
              <a:rPr lang="cs-CZ" dirty="0"/>
              <a:t>Světlo, stín, polostín</a:t>
            </a:r>
          </a:p>
          <a:p>
            <a:pPr lvl="1"/>
            <a:r>
              <a:rPr lang="cs-CZ" dirty="0"/>
              <a:t>Vlhko, sucho</a:t>
            </a:r>
          </a:p>
          <a:p>
            <a:pPr lvl="1"/>
            <a:r>
              <a:rPr lang="cs-CZ" dirty="0"/>
              <a:t>Živiny</a:t>
            </a:r>
          </a:p>
          <a:p>
            <a:r>
              <a:rPr lang="cs-CZ" dirty="0"/>
              <a:t>Náročné na živiny košťáloviny a plodová zelenina</a:t>
            </a:r>
          </a:p>
          <a:p>
            <a:r>
              <a:rPr lang="cs-CZ" dirty="0"/>
              <a:t>Středně náročné listová a kořenová zelenina</a:t>
            </a:r>
          </a:p>
          <a:p>
            <a:r>
              <a:rPr lang="cs-CZ" dirty="0"/>
              <a:t>Nejméně náročné luskoviny a cibulová zelenina</a:t>
            </a:r>
          </a:p>
          <a:p>
            <a:r>
              <a:rPr lang="cs-CZ" dirty="0"/>
              <a:t>= osevní plán, prevence únavy půdy, škůdců a chorob</a:t>
            </a:r>
          </a:p>
          <a:p>
            <a:r>
              <a:rPr lang="cs-CZ" dirty="0"/>
              <a:t>Spon (rozmístění rostlin)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91B2881-BC8C-4B8A-99A5-51494F78E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490" y="0"/>
            <a:ext cx="3878510" cy="515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4953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4512732" cy="446554"/>
          </a:xfrm>
        </p:spPr>
        <p:txBody>
          <a:bodyPr>
            <a:normAutofit/>
          </a:bodyPr>
          <a:lstStyle/>
          <a:p>
            <a:r>
              <a:rPr lang="cs-CZ" dirty="0"/>
              <a:t>OCHRANA A VÝŽIVA ROSTLIN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411281" y="6365895"/>
            <a:ext cx="9223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prevence, kvalitní výživa, zálivka, kvašené hnojivé jíchy, </a:t>
            </a:r>
            <a:r>
              <a:rPr lang="cs-CZ" sz="1200" dirty="0" err="1"/>
              <a:t>bioochrana</a:t>
            </a:r>
            <a:r>
              <a:rPr lang="cs-CZ" sz="1200" dirty="0"/>
              <a:t>, ruční sběr škůdců, indičtí běžci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r="7845"/>
          <a:stretch/>
        </p:blipFill>
        <p:spPr>
          <a:xfrm>
            <a:off x="2497885" y="3931729"/>
            <a:ext cx="4478867" cy="243416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058" y="3931073"/>
            <a:ext cx="3648915" cy="24354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68" y="1246716"/>
            <a:ext cx="3640665" cy="24237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9"/>
          <a:stretch/>
        </p:blipFill>
        <p:spPr>
          <a:xfrm>
            <a:off x="2497886" y="1246717"/>
            <a:ext cx="3234047" cy="24255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0" y="2683046"/>
            <a:ext cx="1354668" cy="118830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3358" y="1246717"/>
            <a:ext cx="2281230" cy="152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37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ZAHRADY PRO PASIVNÍ AKTIVITY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uklidňující – valéry zelené, tlumené tóny, polostín, ticho, šumění listí, pohyb trav, jemné vůně </a:t>
            </a:r>
          </a:p>
          <a:p>
            <a:endParaRPr lang="cs-CZ" sz="1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964267"/>
            <a:ext cx="3057525" cy="4572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6" t="556" r="-7654" b="724"/>
          <a:stretch/>
        </p:blipFill>
        <p:spPr>
          <a:xfrm>
            <a:off x="5681133" y="1964267"/>
            <a:ext cx="3191934" cy="4572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2"/>
          <a:stretch/>
        </p:blipFill>
        <p:spPr>
          <a:xfrm>
            <a:off x="8748279" y="1964267"/>
            <a:ext cx="311352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55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ZAHRADY PRO PASIVNÍ AKTIVITY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uklidňující – valéry zelené, tlumené tóny, polostín, ticho, šumění listí, pohyb trav, jemné vůně </a:t>
            </a:r>
          </a:p>
          <a:p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955800"/>
            <a:ext cx="5294489" cy="397086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407" y="1955800"/>
            <a:ext cx="2978150" cy="397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67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ZAHRADY PRO PASIVNÍ AKTIVITY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zajímavé  – barevné, dynamické, aromatické, živé</a:t>
            </a:r>
          </a:p>
          <a:p>
            <a:endParaRPr lang="cs-CZ" sz="1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972732"/>
            <a:ext cx="2853818" cy="427566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"/>
          <a:stretch/>
        </p:blipFill>
        <p:spPr>
          <a:xfrm>
            <a:off x="5468937" y="1972732"/>
            <a:ext cx="2828925" cy="42756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913" y="1972731"/>
            <a:ext cx="2855660" cy="427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61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/>
              <a:t>ZAHRADY PRO PASIVNÍ AKTIVITY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zajímavé  – barevné, dynamické, aromatické, živé</a:t>
            </a:r>
          </a:p>
          <a:p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864845"/>
            <a:ext cx="3217332" cy="449276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175" y="1864844"/>
            <a:ext cx="2912691" cy="449276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642" y="1864844"/>
            <a:ext cx="2887291" cy="449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08156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825</TotalTime>
  <Words>1137</Words>
  <Application>Microsoft Office PowerPoint</Application>
  <PresentationFormat>Širokoúhlá obrazovka</PresentationFormat>
  <Paragraphs>193</Paragraphs>
  <Slides>51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5" baseType="lpstr">
      <vt:lpstr>Arial</vt:lpstr>
      <vt:lpstr>Century Gothic</vt:lpstr>
      <vt:lpstr>Wingdings 3</vt:lpstr>
      <vt:lpstr>Stébla</vt:lpstr>
      <vt:lpstr>rostliny v zahradní terapii</vt:lpstr>
      <vt:lpstr>„Zahrada je jako velké hřiště, kde si každý hraje s tím, co mu dělá dobře.“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http://terraform.fr/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Zahradnické nářadí</vt:lpstr>
      <vt:lpstr>Zahradnické doplňky</vt:lpstr>
      <vt:lpstr>Prezentace aplikace PowerPoint</vt:lpstr>
      <vt:lpstr>Prezentace aplikace PowerPoint</vt:lpstr>
      <vt:lpstr>Setí, předpěstování</vt:lpstr>
      <vt:lpstr>Vyvýšený záhon</vt:lpstr>
      <vt:lpstr>Plánování výsadby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Tereza Kvítková</dc:creator>
  <cp:lastModifiedBy>Eliška Hudcová</cp:lastModifiedBy>
  <cp:revision>75</cp:revision>
  <cp:lastPrinted>2017-10-13T18:17:46Z</cp:lastPrinted>
  <dcterms:created xsi:type="dcterms:W3CDTF">2017-10-08T14:21:48Z</dcterms:created>
  <dcterms:modified xsi:type="dcterms:W3CDTF">2022-05-19T20:37:54Z</dcterms:modified>
</cp:coreProperties>
</file>