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300" r:id="rId3"/>
    <p:sldId id="301" r:id="rId4"/>
    <p:sldId id="302" r:id="rId5"/>
    <p:sldId id="303" r:id="rId6"/>
    <p:sldId id="258" r:id="rId7"/>
    <p:sldId id="290" r:id="rId8"/>
    <p:sldId id="292" r:id="rId9"/>
    <p:sldId id="260" r:id="rId10"/>
    <p:sldId id="261" r:id="rId11"/>
    <p:sldId id="293" r:id="rId12"/>
    <p:sldId id="262" r:id="rId13"/>
    <p:sldId id="271" r:id="rId14"/>
    <p:sldId id="264" r:id="rId15"/>
    <p:sldId id="266" r:id="rId16"/>
    <p:sldId id="272" r:id="rId17"/>
    <p:sldId id="268" r:id="rId18"/>
    <p:sldId id="269" r:id="rId19"/>
    <p:sldId id="273" r:id="rId20"/>
    <p:sldId id="274" r:id="rId21"/>
    <p:sldId id="299" r:id="rId22"/>
    <p:sldId id="275" r:id="rId23"/>
    <p:sldId id="276" r:id="rId24"/>
    <p:sldId id="277" r:id="rId25"/>
    <p:sldId id="295" r:id="rId26"/>
    <p:sldId id="296" r:id="rId27"/>
    <p:sldId id="297" r:id="rId28"/>
    <p:sldId id="287" r:id="rId29"/>
    <p:sldId id="278" r:id="rId30"/>
    <p:sldId id="279" r:id="rId31"/>
    <p:sldId id="280" r:id="rId32"/>
    <p:sldId id="282" r:id="rId33"/>
    <p:sldId id="281" r:id="rId34"/>
    <p:sldId id="283" r:id="rId35"/>
    <p:sldId id="284" r:id="rId36"/>
    <p:sldId id="288" r:id="rId37"/>
    <p:sldId id="286" r:id="rId38"/>
    <p:sldId id="29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671B41-6081-42A7-82F5-B00830FE7AB2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EF54874-1968-4886-AB4F-B6EC1D9D6994}">
      <dgm:prSet phldrT="[Text]"/>
      <dgm:spPr/>
      <dgm:t>
        <a:bodyPr/>
        <a:lstStyle/>
        <a:p>
          <a:r>
            <a:rPr lang="cs-CZ" dirty="0"/>
            <a:t>člověk</a:t>
          </a:r>
        </a:p>
      </dgm:t>
    </dgm:pt>
    <dgm:pt modelId="{61F581EA-4B38-4A8B-B4A5-1BE8C1D13ACE}" type="parTrans" cxnId="{A9749B70-9D8C-4336-B389-4DC12CB004F0}">
      <dgm:prSet/>
      <dgm:spPr/>
      <dgm:t>
        <a:bodyPr/>
        <a:lstStyle/>
        <a:p>
          <a:endParaRPr lang="cs-CZ"/>
        </a:p>
      </dgm:t>
    </dgm:pt>
    <dgm:pt modelId="{E373F8C0-F5B0-4698-84CD-F74F2E9CD865}" type="sibTrans" cxnId="{A9749B70-9D8C-4336-B389-4DC12CB004F0}">
      <dgm:prSet/>
      <dgm:spPr/>
      <dgm:t>
        <a:bodyPr/>
        <a:lstStyle/>
        <a:p>
          <a:endParaRPr lang="cs-CZ"/>
        </a:p>
      </dgm:t>
    </dgm:pt>
    <dgm:pt modelId="{671EBF2C-E34B-4357-A4EF-7CFD52CE046C}">
      <dgm:prSet phldrT="[Text]"/>
      <dgm:spPr/>
      <dgm:t>
        <a:bodyPr/>
        <a:lstStyle/>
        <a:p>
          <a:r>
            <a:rPr lang="cs-CZ" dirty="0"/>
            <a:t>Svépomoc</a:t>
          </a:r>
        </a:p>
      </dgm:t>
    </dgm:pt>
    <dgm:pt modelId="{600D00C9-E113-44BD-A4E1-187526B05E32}" type="parTrans" cxnId="{0D1FA7E2-0D87-469A-94B9-C3BE5321DA7E}">
      <dgm:prSet/>
      <dgm:spPr/>
      <dgm:t>
        <a:bodyPr/>
        <a:lstStyle/>
        <a:p>
          <a:endParaRPr lang="cs-CZ"/>
        </a:p>
      </dgm:t>
    </dgm:pt>
    <dgm:pt modelId="{0BF77E1B-A7DB-4B6F-BB85-EF1C2302E372}" type="sibTrans" cxnId="{0D1FA7E2-0D87-469A-94B9-C3BE5321DA7E}">
      <dgm:prSet/>
      <dgm:spPr/>
      <dgm:t>
        <a:bodyPr/>
        <a:lstStyle/>
        <a:p>
          <a:endParaRPr lang="cs-CZ"/>
        </a:p>
      </dgm:t>
    </dgm:pt>
    <dgm:pt modelId="{AA921D6A-51DF-442B-93C6-ABA501402CAA}">
      <dgm:prSet phldrT="[Text]"/>
      <dgm:spPr/>
      <dgm:t>
        <a:bodyPr/>
        <a:lstStyle/>
        <a:p>
          <a:r>
            <a:rPr lang="cs-CZ" dirty="0"/>
            <a:t>Rodina, přátelé, sousedé</a:t>
          </a:r>
        </a:p>
      </dgm:t>
    </dgm:pt>
    <dgm:pt modelId="{98125DCB-6FB7-4B2D-A7D8-8EF02C4318BA}" type="parTrans" cxnId="{B846A1F0-3622-47E8-BED7-A305EC5286A8}">
      <dgm:prSet/>
      <dgm:spPr/>
      <dgm:t>
        <a:bodyPr/>
        <a:lstStyle/>
        <a:p>
          <a:endParaRPr lang="cs-CZ"/>
        </a:p>
      </dgm:t>
    </dgm:pt>
    <dgm:pt modelId="{B19A45C8-9A0D-44EB-946E-8E03E03C96F8}" type="sibTrans" cxnId="{B846A1F0-3622-47E8-BED7-A305EC5286A8}">
      <dgm:prSet/>
      <dgm:spPr/>
      <dgm:t>
        <a:bodyPr/>
        <a:lstStyle/>
        <a:p>
          <a:endParaRPr lang="cs-CZ"/>
        </a:p>
      </dgm:t>
    </dgm:pt>
    <dgm:pt modelId="{A1B0E927-8A20-4B7C-9426-BE31403A0259}">
      <dgm:prSet phldrT="[Text]"/>
      <dgm:spPr/>
      <dgm:t>
        <a:bodyPr/>
        <a:lstStyle/>
        <a:p>
          <a:r>
            <a:rPr lang="cs-CZ" dirty="0"/>
            <a:t>Formální systém služeb</a:t>
          </a:r>
        </a:p>
      </dgm:t>
    </dgm:pt>
    <dgm:pt modelId="{910D3DCF-983E-4788-AAE9-2497C0B45936}" type="parTrans" cxnId="{36B3BE2A-8122-40DD-ADEF-C1806F5153E2}">
      <dgm:prSet/>
      <dgm:spPr/>
      <dgm:t>
        <a:bodyPr/>
        <a:lstStyle/>
        <a:p>
          <a:endParaRPr lang="cs-CZ"/>
        </a:p>
      </dgm:t>
    </dgm:pt>
    <dgm:pt modelId="{A55152AD-E820-4B06-92A8-28099C4E1A97}" type="sibTrans" cxnId="{36B3BE2A-8122-40DD-ADEF-C1806F5153E2}">
      <dgm:prSet/>
      <dgm:spPr/>
      <dgm:t>
        <a:bodyPr/>
        <a:lstStyle/>
        <a:p>
          <a:endParaRPr lang="cs-CZ"/>
        </a:p>
      </dgm:t>
    </dgm:pt>
    <dgm:pt modelId="{C5F0FB7C-96F4-4DAC-9959-E30BB9441F99}">
      <dgm:prSet phldrT="[Text]"/>
      <dgm:spPr/>
      <dgm:t>
        <a:bodyPr/>
        <a:lstStyle/>
        <a:p>
          <a:r>
            <a:rPr lang="cs-CZ" dirty="0"/>
            <a:t>Všeobecné služby a možnosti komunity</a:t>
          </a:r>
        </a:p>
      </dgm:t>
    </dgm:pt>
    <dgm:pt modelId="{0383F411-90E6-458A-A545-5EF3F79CDC74}" type="parTrans" cxnId="{C0447512-4B66-4F98-A886-BC9B518836E1}">
      <dgm:prSet/>
      <dgm:spPr/>
      <dgm:t>
        <a:bodyPr/>
        <a:lstStyle/>
        <a:p>
          <a:endParaRPr lang="cs-CZ"/>
        </a:p>
      </dgm:t>
    </dgm:pt>
    <dgm:pt modelId="{4CD3D08E-8825-4E52-858D-4CB9753944D9}" type="sibTrans" cxnId="{C0447512-4B66-4F98-A886-BC9B518836E1}">
      <dgm:prSet/>
      <dgm:spPr/>
      <dgm:t>
        <a:bodyPr/>
        <a:lstStyle/>
        <a:p>
          <a:endParaRPr lang="cs-CZ"/>
        </a:p>
      </dgm:t>
    </dgm:pt>
    <dgm:pt modelId="{E0144FE1-6267-4BD1-9697-2B49D82C7F87}" type="pres">
      <dgm:prSet presAssocID="{B5671B41-6081-42A7-82F5-B00830FE7AB2}" presName="composite" presStyleCnt="0">
        <dgm:presLayoutVars>
          <dgm:chMax val="1"/>
          <dgm:dir/>
          <dgm:resizeHandles val="exact"/>
        </dgm:presLayoutVars>
      </dgm:prSet>
      <dgm:spPr/>
    </dgm:pt>
    <dgm:pt modelId="{331B466B-E008-413F-BB1E-F691BE802FD2}" type="pres">
      <dgm:prSet presAssocID="{B5671B41-6081-42A7-82F5-B00830FE7AB2}" presName="radial" presStyleCnt="0">
        <dgm:presLayoutVars>
          <dgm:animLvl val="ctr"/>
        </dgm:presLayoutVars>
      </dgm:prSet>
      <dgm:spPr/>
    </dgm:pt>
    <dgm:pt modelId="{14403D6D-006F-4895-B5FE-0479D1873A45}" type="pres">
      <dgm:prSet presAssocID="{4EF54874-1968-4886-AB4F-B6EC1D9D6994}" presName="centerShape" presStyleLbl="vennNode1" presStyleIdx="0" presStyleCnt="5"/>
      <dgm:spPr/>
    </dgm:pt>
    <dgm:pt modelId="{6250A2C1-FA78-42A8-9023-8F2EC37343A9}" type="pres">
      <dgm:prSet presAssocID="{671EBF2C-E34B-4357-A4EF-7CFD52CE046C}" presName="node" presStyleLbl="vennNode1" presStyleIdx="1" presStyleCnt="5">
        <dgm:presLayoutVars>
          <dgm:bulletEnabled val="1"/>
        </dgm:presLayoutVars>
      </dgm:prSet>
      <dgm:spPr/>
    </dgm:pt>
    <dgm:pt modelId="{108D338C-546A-4B37-92A7-5C71DBF1D09D}" type="pres">
      <dgm:prSet presAssocID="{AA921D6A-51DF-442B-93C6-ABA501402CAA}" presName="node" presStyleLbl="vennNode1" presStyleIdx="2" presStyleCnt="5">
        <dgm:presLayoutVars>
          <dgm:bulletEnabled val="1"/>
        </dgm:presLayoutVars>
      </dgm:prSet>
      <dgm:spPr/>
    </dgm:pt>
    <dgm:pt modelId="{B7A4690C-E3AE-4373-9DC3-045ADF7675A6}" type="pres">
      <dgm:prSet presAssocID="{A1B0E927-8A20-4B7C-9426-BE31403A0259}" presName="node" presStyleLbl="vennNode1" presStyleIdx="3" presStyleCnt="5">
        <dgm:presLayoutVars>
          <dgm:bulletEnabled val="1"/>
        </dgm:presLayoutVars>
      </dgm:prSet>
      <dgm:spPr/>
    </dgm:pt>
    <dgm:pt modelId="{0192B141-890A-4EB0-8C7C-7F9EA41914DC}" type="pres">
      <dgm:prSet presAssocID="{C5F0FB7C-96F4-4DAC-9959-E30BB9441F99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83022601-DC1E-46C6-97B2-3AB600D48BFC}" type="presOf" srcId="{A1B0E927-8A20-4B7C-9426-BE31403A0259}" destId="{B7A4690C-E3AE-4373-9DC3-045ADF7675A6}" srcOrd="0" destOrd="0" presId="urn:microsoft.com/office/officeart/2005/8/layout/radial3"/>
    <dgm:cxn modelId="{50EB260E-A3ED-4A7E-8673-6BE8A8C34F6D}" type="presOf" srcId="{671EBF2C-E34B-4357-A4EF-7CFD52CE046C}" destId="{6250A2C1-FA78-42A8-9023-8F2EC37343A9}" srcOrd="0" destOrd="0" presId="urn:microsoft.com/office/officeart/2005/8/layout/radial3"/>
    <dgm:cxn modelId="{C0447512-4B66-4F98-A886-BC9B518836E1}" srcId="{4EF54874-1968-4886-AB4F-B6EC1D9D6994}" destId="{C5F0FB7C-96F4-4DAC-9959-E30BB9441F99}" srcOrd="3" destOrd="0" parTransId="{0383F411-90E6-458A-A545-5EF3F79CDC74}" sibTransId="{4CD3D08E-8825-4E52-858D-4CB9753944D9}"/>
    <dgm:cxn modelId="{B325EB14-1A7A-4991-9545-536D7A90F252}" type="presOf" srcId="{4EF54874-1968-4886-AB4F-B6EC1D9D6994}" destId="{14403D6D-006F-4895-B5FE-0479D1873A45}" srcOrd="0" destOrd="0" presId="urn:microsoft.com/office/officeart/2005/8/layout/radial3"/>
    <dgm:cxn modelId="{36B3BE2A-8122-40DD-ADEF-C1806F5153E2}" srcId="{4EF54874-1968-4886-AB4F-B6EC1D9D6994}" destId="{A1B0E927-8A20-4B7C-9426-BE31403A0259}" srcOrd="2" destOrd="0" parTransId="{910D3DCF-983E-4788-AAE9-2497C0B45936}" sibTransId="{A55152AD-E820-4B06-92A8-28099C4E1A97}"/>
    <dgm:cxn modelId="{387CC06D-D5FB-4E0E-8667-D64AEEE9714F}" type="presOf" srcId="{B5671B41-6081-42A7-82F5-B00830FE7AB2}" destId="{E0144FE1-6267-4BD1-9697-2B49D82C7F87}" srcOrd="0" destOrd="0" presId="urn:microsoft.com/office/officeart/2005/8/layout/radial3"/>
    <dgm:cxn modelId="{A9749B70-9D8C-4336-B389-4DC12CB004F0}" srcId="{B5671B41-6081-42A7-82F5-B00830FE7AB2}" destId="{4EF54874-1968-4886-AB4F-B6EC1D9D6994}" srcOrd="0" destOrd="0" parTransId="{61F581EA-4B38-4A8B-B4A5-1BE8C1D13ACE}" sibTransId="{E373F8C0-F5B0-4698-84CD-F74F2E9CD865}"/>
    <dgm:cxn modelId="{3127B850-2D6D-4D1F-A5E7-A0971F46C0D5}" type="presOf" srcId="{C5F0FB7C-96F4-4DAC-9959-E30BB9441F99}" destId="{0192B141-890A-4EB0-8C7C-7F9EA41914DC}" srcOrd="0" destOrd="0" presId="urn:microsoft.com/office/officeart/2005/8/layout/radial3"/>
    <dgm:cxn modelId="{978AAFA7-C3E6-4CE7-945D-C0C4610FC26D}" type="presOf" srcId="{AA921D6A-51DF-442B-93C6-ABA501402CAA}" destId="{108D338C-546A-4B37-92A7-5C71DBF1D09D}" srcOrd="0" destOrd="0" presId="urn:microsoft.com/office/officeart/2005/8/layout/radial3"/>
    <dgm:cxn modelId="{0D1FA7E2-0D87-469A-94B9-C3BE5321DA7E}" srcId="{4EF54874-1968-4886-AB4F-B6EC1D9D6994}" destId="{671EBF2C-E34B-4357-A4EF-7CFD52CE046C}" srcOrd="0" destOrd="0" parTransId="{600D00C9-E113-44BD-A4E1-187526B05E32}" sibTransId="{0BF77E1B-A7DB-4B6F-BB85-EF1C2302E372}"/>
    <dgm:cxn modelId="{B846A1F0-3622-47E8-BED7-A305EC5286A8}" srcId="{4EF54874-1968-4886-AB4F-B6EC1D9D6994}" destId="{AA921D6A-51DF-442B-93C6-ABA501402CAA}" srcOrd="1" destOrd="0" parTransId="{98125DCB-6FB7-4B2D-A7D8-8EF02C4318BA}" sibTransId="{B19A45C8-9A0D-44EB-946E-8E03E03C96F8}"/>
    <dgm:cxn modelId="{70665CE8-F190-4B4E-93C6-82B68AD35814}" type="presParOf" srcId="{E0144FE1-6267-4BD1-9697-2B49D82C7F87}" destId="{331B466B-E008-413F-BB1E-F691BE802FD2}" srcOrd="0" destOrd="0" presId="urn:microsoft.com/office/officeart/2005/8/layout/radial3"/>
    <dgm:cxn modelId="{A457ABC6-0AC9-4E1C-840C-96FE40A59096}" type="presParOf" srcId="{331B466B-E008-413F-BB1E-F691BE802FD2}" destId="{14403D6D-006F-4895-B5FE-0479D1873A45}" srcOrd="0" destOrd="0" presId="urn:microsoft.com/office/officeart/2005/8/layout/radial3"/>
    <dgm:cxn modelId="{5FD01DF7-5207-422A-90D4-CF59259E413E}" type="presParOf" srcId="{331B466B-E008-413F-BB1E-F691BE802FD2}" destId="{6250A2C1-FA78-42A8-9023-8F2EC37343A9}" srcOrd="1" destOrd="0" presId="urn:microsoft.com/office/officeart/2005/8/layout/radial3"/>
    <dgm:cxn modelId="{1EAFCA95-816F-418E-A777-2978764EE51E}" type="presParOf" srcId="{331B466B-E008-413F-BB1E-F691BE802FD2}" destId="{108D338C-546A-4B37-92A7-5C71DBF1D09D}" srcOrd="2" destOrd="0" presId="urn:microsoft.com/office/officeart/2005/8/layout/radial3"/>
    <dgm:cxn modelId="{8E9B422D-2293-4F12-93F4-1AFDC2BB8FAA}" type="presParOf" srcId="{331B466B-E008-413F-BB1E-F691BE802FD2}" destId="{B7A4690C-E3AE-4373-9DC3-045ADF7675A6}" srcOrd="3" destOrd="0" presId="urn:microsoft.com/office/officeart/2005/8/layout/radial3"/>
    <dgm:cxn modelId="{7B114708-24B6-421E-A76D-5F05D4046409}" type="presParOf" srcId="{331B466B-E008-413F-BB1E-F691BE802FD2}" destId="{0192B141-890A-4EB0-8C7C-7F9EA41914DC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03D6D-006F-4895-B5FE-0479D1873A45}">
      <dsp:nvSpPr>
        <dsp:cNvPr id="0" name=""/>
        <dsp:cNvSpPr/>
      </dsp:nvSpPr>
      <dsp:spPr>
        <a:xfrm>
          <a:off x="2726866" y="1334484"/>
          <a:ext cx="3324506" cy="3324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000" kern="1200" dirty="0"/>
            <a:t>člověk</a:t>
          </a:r>
        </a:p>
      </dsp:txBody>
      <dsp:txXfrm>
        <a:off x="3213729" y="1821347"/>
        <a:ext cx="2350780" cy="2350780"/>
      </dsp:txXfrm>
    </dsp:sp>
    <dsp:sp modelId="{6250A2C1-FA78-42A8-9023-8F2EC37343A9}">
      <dsp:nvSpPr>
        <dsp:cNvPr id="0" name=""/>
        <dsp:cNvSpPr/>
      </dsp:nvSpPr>
      <dsp:spPr>
        <a:xfrm>
          <a:off x="3557992" y="593"/>
          <a:ext cx="1662253" cy="16622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Svépomoc</a:t>
          </a:r>
        </a:p>
      </dsp:txBody>
      <dsp:txXfrm>
        <a:off x="3801423" y="244024"/>
        <a:ext cx="1175391" cy="1175391"/>
      </dsp:txXfrm>
    </dsp:sp>
    <dsp:sp modelId="{108D338C-546A-4B37-92A7-5C71DBF1D09D}">
      <dsp:nvSpPr>
        <dsp:cNvPr id="0" name=""/>
        <dsp:cNvSpPr/>
      </dsp:nvSpPr>
      <dsp:spPr>
        <a:xfrm>
          <a:off x="5723010" y="2165611"/>
          <a:ext cx="1662253" cy="16622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Rodina, přátelé, sousedé</a:t>
          </a:r>
        </a:p>
      </dsp:txBody>
      <dsp:txXfrm>
        <a:off x="5966441" y="2409042"/>
        <a:ext cx="1175391" cy="1175391"/>
      </dsp:txXfrm>
    </dsp:sp>
    <dsp:sp modelId="{B7A4690C-E3AE-4373-9DC3-045ADF7675A6}">
      <dsp:nvSpPr>
        <dsp:cNvPr id="0" name=""/>
        <dsp:cNvSpPr/>
      </dsp:nvSpPr>
      <dsp:spPr>
        <a:xfrm>
          <a:off x="3557992" y="4330629"/>
          <a:ext cx="1662253" cy="16622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Formální systém služeb</a:t>
          </a:r>
        </a:p>
      </dsp:txBody>
      <dsp:txXfrm>
        <a:off x="3801423" y="4574060"/>
        <a:ext cx="1175391" cy="1175391"/>
      </dsp:txXfrm>
    </dsp:sp>
    <dsp:sp modelId="{0192B141-890A-4EB0-8C7C-7F9EA41914DC}">
      <dsp:nvSpPr>
        <dsp:cNvPr id="0" name=""/>
        <dsp:cNvSpPr/>
      </dsp:nvSpPr>
      <dsp:spPr>
        <a:xfrm>
          <a:off x="1392974" y="2165611"/>
          <a:ext cx="1662253" cy="16622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Všeobecné služby a možnosti komunity</a:t>
          </a:r>
        </a:p>
      </dsp:txBody>
      <dsp:txXfrm>
        <a:off x="1636405" y="2409042"/>
        <a:ext cx="1175391" cy="1175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57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8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02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98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1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39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736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86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24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21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25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1051A-F47A-43C7-929F-83BE7BFDDA32}" type="datetimeFigureOut">
              <a:rPr lang="cs-CZ" smtClean="0"/>
              <a:t>19.05.2022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B120C-AB91-4664-8BF6-4D54D5253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97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pko.cz/page/komunitni-zahrad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Rámec terapeutických činností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Úvod do zahradní terapie, VOŠ </a:t>
            </a:r>
            <a:r>
              <a:rPr lang="cs-CZ" dirty="0" err="1"/>
              <a:t>Jabok</a:t>
            </a:r>
            <a:endParaRPr lang="cs-CZ" dirty="0"/>
          </a:p>
          <a:p>
            <a:r>
              <a:rPr lang="cs-CZ" dirty="0"/>
              <a:t>Eliška Hudcová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25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Terapeutické zásady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Učit se za pochodu, učit se od klientů</a:t>
            </a:r>
          </a:p>
          <a:p>
            <a:r>
              <a:rPr lang="cs-CZ" sz="2400" dirty="0"/>
              <a:t>Pozorovat klientovy reakce</a:t>
            </a:r>
          </a:p>
          <a:p>
            <a:r>
              <a:rPr lang="cs-CZ" sz="2400" dirty="0"/>
              <a:t>Zařazovat aktivity, s nimiž je pozitivní zkušenost</a:t>
            </a:r>
          </a:p>
          <a:p>
            <a:r>
              <a:rPr lang="cs-CZ" sz="2400" dirty="0"/>
              <a:t>Trvale udržovat rozvoj, důraz na proces</a:t>
            </a:r>
          </a:p>
          <a:p>
            <a:r>
              <a:rPr lang="cs-CZ" sz="2400" dirty="0"/>
              <a:t>Zajišťovat bezpečnost</a:t>
            </a:r>
          </a:p>
          <a:p>
            <a:r>
              <a:rPr lang="cs-CZ" sz="2400" dirty="0"/>
              <a:t>Vést dokumentaci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2976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E9EA7-3B8F-4F82-AD9D-CCE3B0931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Terapeutické techniky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F7A1C5-0055-425F-8FBA-C5D5CD87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Verbální instrukce </a:t>
            </a:r>
            <a:r>
              <a:rPr lang="cs-CZ" sz="2400" dirty="0"/>
              <a:t>– slovní informace, objasnění detailů, popř. doprovod obrázky, fotkami, podpora klientů v dalších krocích</a:t>
            </a:r>
          </a:p>
          <a:p>
            <a:r>
              <a:rPr lang="cs-CZ" sz="2400" b="1" dirty="0"/>
              <a:t>Praktická ukázka </a:t>
            </a:r>
            <a:r>
              <a:rPr lang="cs-CZ" sz="2400" dirty="0"/>
              <a:t>– předvedení činnosti, doprovozeno verbálně, zacíleno na klientovo soustředění</a:t>
            </a:r>
          </a:p>
          <a:p>
            <a:r>
              <a:rPr lang="cs-CZ" sz="2400" b="1" dirty="0"/>
              <a:t>Fyzické doprovázení</a:t>
            </a:r>
            <a:r>
              <a:rPr lang="cs-CZ" sz="2400" dirty="0"/>
              <a:t>, asistence – s vážnějším postižením, vedený pohyb, používat jen tam, kde je nezbytně nutné, podpořit klienta v nezávislosti </a:t>
            </a:r>
            <a:endParaRPr lang="en-GB" sz="24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701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a možnosti zahradní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Individuální práce</a:t>
            </a:r>
          </a:p>
          <a:p>
            <a:pPr lvl="1"/>
            <a:r>
              <a:rPr lang="cs-CZ" sz="2000" dirty="0"/>
              <a:t>Zahradnické činnosti, plánování, setí, kopání, sázení, pletí</a:t>
            </a:r>
          </a:p>
          <a:p>
            <a:pPr lvl="1"/>
            <a:r>
              <a:rPr lang="cs-CZ" sz="2000" dirty="0"/>
              <a:t>Procházky s tematickým zaměřením (trhání květin, dotýkání se keřů)</a:t>
            </a:r>
          </a:p>
          <a:p>
            <a:pPr lvl="1"/>
            <a:r>
              <a:rPr lang="cs-CZ" sz="2000" dirty="0"/>
              <a:t>Pobývání v přírodě a naslouchání</a:t>
            </a:r>
          </a:p>
          <a:p>
            <a:pPr lvl="1"/>
            <a:r>
              <a:rPr lang="cs-CZ" sz="2000" dirty="0"/>
              <a:t>Krmení zvířat</a:t>
            </a:r>
          </a:p>
          <a:p>
            <a:pPr lvl="1"/>
            <a:r>
              <a:rPr lang="cs-CZ" sz="2000" dirty="0"/>
              <a:t>Pasivní ZT</a:t>
            </a:r>
          </a:p>
          <a:p>
            <a:r>
              <a:rPr lang="cs-CZ" sz="2400" dirty="0"/>
              <a:t>Interiérové</a:t>
            </a:r>
          </a:p>
          <a:p>
            <a:r>
              <a:rPr lang="cs-CZ" sz="2400" dirty="0"/>
              <a:t>Exteriérové</a:t>
            </a:r>
          </a:p>
        </p:txBody>
      </p:sp>
    </p:spTree>
    <p:extLst>
      <p:ext uri="{BB962C8B-B14F-4D97-AF65-F5344CB8AC3E}">
        <p14:creationId xmlns:p14="http://schemas.microsoft.com/office/powerpoint/2010/main" val="375363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a </a:t>
            </a:r>
            <a:br>
              <a:rPr lang="cs-CZ" dirty="0"/>
            </a:br>
            <a:r>
              <a:rPr lang="cs-CZ" dirty="0"/>
              <a:t>možnosti zahradní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616693" cy="5699213"/>
          </a:xfrm>
        </p:spPr>
        <p:txBody>
          <a:bodyPr>
            <a:normAutofit/>
          </a:bodyPr>
          <a:lstStyle/>
          <a:p>
            <a:r>
              <a:rPr lang="cs-CZ" sz="2400" dirty="0"/>
              <a:t>Skupinová práce</a:t>
            </a:r>
          </a:p>
          <a:p>
            <a:pPr lvl="1"/>
            <a:r>
              <a:rPr lang="cs-CZ" sz="2000" dirty="0"/>
              <a:t>Zahradnické činnosti</a:t>
            </a:r>
          </a:p>
          <a:p>
            <a:pPr lvl="1"/>
            <a:r>
              <a:rPr lang="cs-CZ" sz="2000" dirty="0"/>
              <a:t>Tematické procházky</a:t>
            </a:r>
          </a:p>
          <a:p>
            <a:pPr lvl="1"/>
            <a:r>
              <a:rPr lang="cs-CZ" sz="2000" dirty="0"/>
              <a:t>Zpracování </a:t>
            </a:r>
          </a:p>
          <a:p>
            <a:pPr lvl="1"/>
            <a:r>
              <a:rPr lang="cs-CZ" sz="2000" dirty="0"/>
              <a:t>Výlety/exkurze</a:t>
            </a:r>
          </a:p>
          <a:p>
            <a:pPr lvl="1"/>
            <a:r>
              <a:rPr lang="cs-CZ" sz="2000" dirty="0"/>
              <a:t>Grilování</a:t>
            </a:r>
          </a:p>
          <a:p>
            <a:pPr lvl="1"/>
            <a:r>
              <a:rPr lang="cs-CZ" sz="2000" dirty="0"/>
              <a:t>Gymnastika</a:t>
            </a:r>
          </a:p>
          <a:p>
            <a:pPr lvl="1"/>
            <a:r>
              <a:rPr lang="cs-CZ" sz="2000" dirty="0"/>
              <a:t>Oslavy</a:t>
            </a:r>
          </a:p>
          <a:p>
            <a:r>
              <a:rPr lang="cs-CZ" sz="2400" dirty="0"/>
              <a:t>Interiérová</a:t>
            </a:r>
          </a:p>
          <a:p>
            <a:r>
              <a:rPr lang="cs-CZ" sz="2400" dirty="0"/>
              <a:t>Venkovní</a:t>
            </a:r>
          </a:p>
          <a:p>
            <a:r>
              <a:rPr lang="cs-CZ" sz="2400" dirty="0"/>
              <a:t>Pokoje pacientů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1340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Formy a možnosti zahradní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Mezigenerační spolupráce</a:t>
            </a:r>
          </a:p>
          <a:p>
            <a:r>
              <a:rPr lang="cs-CZ" sz="2800" dirty="0"/>
              <a:t>Spolupráce s rodinnou</a:t>
            </a:r>
          </a:p>
          <a:p>
            <a:r>
              <a:rPr lang="cs-CZ" sz="2800" dirty="0"/>
              <a:t>Spolupráce s neplacenými pomocníky</a:t>
            </a:r>
          </a:p>
          <a:p>
            <a:r>
              <a:rPr lang="cs-CZ" sz="2800" dirty="0"/>
              <a:t>Firemní dobrovolnictví / CSR</a:t>
            </a:r>
          </a:p>
          <a:p>
            <a:r>
              <a:rPr lang="cs-CZ" sz="2800" dirty="0"/>
              <a:t>Spolupráce s placenými pomocníky s terapeutickým proškolením</a:t>
            </a:r>
          </a:p>
        </p:txBody>
      </p:sp>
    </p:spTree>
    <p:extLst>
      <p:ext uri="{BB962C8B-B14F-4D97-AF65-F5344CB8AC3E}">
        <p14:creationId xmlns:p14="http://schemas.microsoft.com/office/powerpoint/2010/main" val="140742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3260813"/>
          </a:xfrm>
        </p:spPr>
        <p:txBody>
          <a:bodyPr>
            <a:normAutofit fontScale="47500" lnSpcReduction="20000"/>
          </a:bodyPr>
          <a:lstStyle/>
          <a:p>
            <a:r>
              <a:rPr lang="cs-CZ" sz="4200" dirty="0"/>
              <a:t>Datum a čas</a:t>
            </a:r>
          </a:p>
          <a:p>
            <a:r>
              <a:rPr lang="cs-CZ" sz="4200" dirty="0"/>
              <a:t>Místo / počasí</a:t>
            </a:r>
          </a:p>
          <a:p>
            <a:r>
              <a:rPr lang="cs-CZ" sz="4200" dirty="0"/>
              <a:t>Personál</a:t>
            </a:r>
          </a:p>
          <a:p>
            <a:r>
              <a:rPr lang="cs-CZ" sz="4200" dirty="0"/>
              <a:t>Označení skupiny</a:t>
            </a:r>
          </a:p>
          <a:p>
            <a:r>
              <a:rPr lang="cs-CZ" sz="4200" dirty="0"/>
              <a:t>Účastníci</a:t>
            </a:r>
          </a:p>
          <a:p>
            <a:r>
              <a:rPr lang="cs-CZ" sz="4200" dirty="0"/>
              <a:t>Téma / hlavní body</a:t>
            </a:r>
          </a:p>
          <a:p>
            <a:r>
              <a:rPr lang="cs-CZ" sz="4200" dirty="0"/>
              <a:t>Materiál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8447" y="4261442"/>
            <a:ext cx="6272022" cy="2383586"/>
          </a:xfrm>
        </p:spPr>
        <p:txBody>
          <a:bodyPr>
            <a:normAutofit fontScale="47500" lnSpcReduction="20000"/>
          </a:bodyPr>
          <a:lstStyle/>
          <a:p>
            <a:r>
              <a:rPr lang="cs-CZ" sz="4000" dirty="0"/>
              <a:t>Obecné sociální / ošetřovatelské / terapeutické cíle</a:t>
            </a:r>
          </a:p>
          <a:p>
            <a:r>
              <a:rPr lang="cs-CZ" sz="4000" dirty="0"/>
              <a:t>Speciální sociální / ošetřovatelské / terapeutické cíle</a:t>
            </a:r>
          </a:p>
          <a:p>
            <a:r>
              <a:rPr lang="cs-CZ" sz="4000" dirty="0"/>
              <a:t>Jednotlivé kroky postupu</a:t>
            </a:r>
          </a:p>
          <a:p>
            <a:r>
              <a:rPr lang="cs-CZ" sz="4000" dirty="0"/>
              <a:t>Průběh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7774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Praktická doporučení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Rozpočet</a:t>
            </a:r>
          </a:p>
          <a:p>
            <a:r>
              <a:rPr lang="cs-CZ" sz="2400" dirty="0"/>
              <a:t>Prostor</a:t>
            </a:r>
          </a:p>
          <a:p>
            <a:r>
              <a:rPr lang="cs-CZ" sz="2400" dirty="0"/>
              <a:t>Disponibilita vody</a:t>
            </a:r>
          </a:p>
          <a:p>
            <a:r>
              <a:rPr lang="cs-CZ" sz="2400" dirty="0"/>
              <a:t>Klima</a:t>
            </a:r>
          </a:p>
          <a:p>
            <a:r>
              <a:rPr lang="cs-CZ" sz="2400" dirty="0"/>
              <a:t>Přístroje, nábytek</a:t>
            </a:r>
          </a:p>
          <a:p>
            <a:r>
              <a:rPr lang="cs-CZ" sz="2400" dirty="0"/>
              <a:t>Rizika</a:t>
            </a:r>
          </a:p>
          <a:p>
            <a:r>
              <a:rPr lang="cs-CZ" sz="2400" dirty="0"/>
              <a:t>Postřehy</a:t>
            </a:r>
          </a:p>
          <a:p>
            <a:r>
              <a:rPr lang="cs-CZ" sz="2400" dirty="0"/>
              <a:t>Poznámky k dalšímu plánování </a:t>
            </a:r>
          </a:p>
          <a:p>
            <a:pPr marL="0" indent="0">
              <a:buNone/>
            </a:pP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9623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Typologie činností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dirty="0"/>
              <a:t>Zahradní rok (jaro – semínka, léto – </a:t>
            </a:r>
            <a:r>
              <a:rPr lang="cs-CZ" sz="2400" dirty="0" err="1"/>
              <a:t>opečovávání</a:t>
            </a:r>
            <a:r>
              <a:rPr lang="cs-CZ" sz="2400" dirty="0"/>
              <a:t>, podzim – zpracování, zima – příprava)</a:t>
            </a:r>
          </a:p>
          <a:p>
            <a:r>
              <a:rPr lang="cs-CZ" sz="2400" dirty="0"/>
              <a:t>Přírodní rok (jaro – zelená barva, sedět, užívat si sluníčka, pozorovat přírodu, léto – voda, chůze v mokré trávě, </a:t>
            </a:r>
            <a:r>
              <a:rPr lang="cs-CZ" sz="2400" dirty="0" err="1"/>
              <a:t>mlhoviště</a:t>
            </a:r>
            <a:r>
              <a:rPr lang="cs-CZ" sz="2400" dirty="0"/>
              <a:t>, podzim – barvy, ukončení vegetačního roku, zima – zpracování letních květin, bylin, dárky)</a:t>
            </a:r>
          </a:p>
          <a:p>
            <a:r>
              <a:rPr lang="cs-CZ" sz="2400" dirty="0"/>
              <a:t>Narozeniny / oslavy</a:t>
            </a:r>
          </a:p>
          <a:p>
            <a:r>
              <a:rPr lang="cs-CZ" sz="2400" dirty="0"/>
              <a:t>Mezigenerační setkání a spolupráce</a:t>
            </a:r>
          </a:p>
          <a:p>
            <a:r>
              <a:rPr lang="cs-CZ" sz="2400" dirty="0"/>
              <a:t>Hosté a odborníci</a:t>
            </a:r>
          </a:p>
          <a:p>
            <a:r>
              <a:rPr lang="cs-CZ" sz="2400" dirty="0"/>
              <a:t>Tematické procházky, krmení zvířat, pasivní ZT, bazální stimulace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11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Terapeutická skupina, 1x/týden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8:45-12:00, dlouhodobě, ale docházka dobrovolná, volný odchod a příchod</a:t>
            </a:r>
          </a:p>
          <a:p>
            <a:r>
              <a:rPr lang="cs-CZ" dirty="0"/>
              <a:t>8:45, příprava, přivítání, pití čaje</a:t>
            </a:r>
          </a:p>
          <a:p>
            <a:r>
              <a:rPr lang="cs-CZ" dirty="0"/>
              <a:t>9:00, „ranní kolečko“, zdravotní stav jednotlivců, události, pozorování, otázky, problémy a návrhy řešení. Upoutávka, co je třeba udělat, jak, co k tomu třeba – svoboda rozhodování (aktivizace, zvyšování samostatnosti), sepsán protokol</a:t>
            </a:r>
          </a:p>
          <a:p>
            <a:r>
              <a:rPr lang="cs-CZ" dirty="0"/>
              <a:t>10:00, samotná činnost, vhodné nářadí, dostatek přestávek, nepřetěžování, nedostatek zátěže, pitný režim, stín (přesazování a pletí květin ve vyvýšeném záhonu)</a:t>
            </a:r>
          </a:p>
          <a:p>
            <a:r>
              <a:rPr lang="cs-CZ" dirty="0"/>
              <a:t>11:15, čištění a uklízení nářadí, odpadu, zabalení lahví, podložek na sezení, úklid a umytí nádobí, rozloučení</a:t>
            </a:r>
          </a:p>
          <a:p>
            <a:r>
              <a:rPr lang="cs-CZ" dirty="0"/>
              <a:t>11:50, poznámky do protokolu, údaje o programu a účastnících</a:t>
            </a:r>
          </a:p>
        </p:txBody>
      </p:sp>
    </p:spTree>
    <p:extLst>
      <p:ext uri="{BB962C8B-B14F-4D97-AF65-F5344CB8AC3E}">
        <p14:creationId xmlns:p14="http://schemas.microsoft.com/office/powerpoint/2010/main" val="2776811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Rituál čaje </a:t>
            </a:r>
          </a:p>
        </p:txBody>
      </p:sp>
      <p:pic>
        <p:nvPicPr>
          <p:cNvPr id="29699" name="Zástupný symbol pro obsah 4" descr="SL27078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658" y="1631601"/>
            <a:ext cx="5181600" cy="3886200"/>
          </a:xfrm>
        </p:spPr>
      </p:pic>
      <p:pic>
        <p:nvPicPr>
          <p:cNvPr id="29700" name="Zástupný symbol pro obsah 7" descr="IMG_829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199" y="1631602"/>
            <a:ext cx="4993683" cy="3745262"/>
          </a:xfrm>
        </p:spPr>
      </p:pic>
      <p:sp>
        <p:nvSpPr>
          <p:cNvPr id="2" name="TextovéPole 1"/>
          <p:cNvSpPr txBox="1"/>
          <p:nvPr/>
        </p:nvSpPr>
        <p:spPr>
          <a:xfrm>
            <a:off x="1769534" y="692792"/>
            <a:ext cx="549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Rituální čaje</a:t>
            </a:r>
          </a:p>
        </p:txBody>
      </p:sp>
    </p:spTree>
    <p:extLst>
      <p:ext uri="{BB962C8B-B14F-4D97-AF65-F5344CB8AC3E}">
        <p14:creationId xmlns:p14="http://schemas.microsoft.com/office/powerpoint/2010/main" val="3083610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3180D-5637-1188-A911-C1B3DAF05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Komplexní rehabilitace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FA374-F3C2-D444-05D6-88759B133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Postižení / znevýhodnění (tělesné, sociální)</a:t>
            </a:r>
          </a:p>
          <a:p>
            <a:pPr lvl="1"/>
            <a:r>
              <a:rPr lang="cs-CZ" sz="2000" dirty="0"/>
              <a:t>Omezení v činnostech</a:t>
            </a:r>
          </a:p>
          <a:p>
            <a:pPr lvl="1"/>
            <a:r>
              <a:rPr lang="cs-CZ" sz="2000" dirty="0"/>
              <a:t>Omezení ve společenských aktivitách</a:t>
            </a:r>
          </a:p>
          <a:p>
            <a:r>
              <a:rPr lang="cs-CZ" sz="2400" dirty="0"/>
              <a:t>Integrace, segregace, prevence</a:t>
            </a:r>
          </a:p>
          <a:p>
            <a:r>
              <a:rPr lang="cs-CZ" sz="2400" dirty="0"/>
              <a:t>Obnova funkcí, kompenzace</a:t>
            </a:r>
          </a:p>
          <a:p>
            <a:r>
              <a:rPr lang="cs-CZ" sz="2400" dirty="0"/>
              <a:t>Vyrovnávání příležitostí, solidarita, rovnost, zákaz diskriminace, participace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99857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Zpracování produktů zahrady</a:t>
            </a:r>
          </a:p>
        </p:txBody>
      </p:sp>
      <p:pic>
        <p:nvPicPr>
          <p:cNvPr id="28676" name="Zástupný symbol pro obsah 19" descr="SL372524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428" y="1398184"/>
            <a:ext cx="5304905" cy="3978679"/>
          </a:xfrm>
        </p:spPr>
      </p:pic>
      <p:pic>
        <p:nvPicPr>
          <p:cNvPr id="28675" name="Zástupný symbol pro obsah 20" descr="SL37251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199" y="1398184"/>
            <a:ext cx="5304905" cy="3978679"/>
          </a:xfrm>
        </p:spPr>
      </p:pic>
      <p:sp>
        <p:nvSpPr>
          <p:cNvPr id="2" name="TextovéPole 1"/>
          <p:cNvSpPr txBox="1"/>
          <p:nvPr/>
        </p:nvSpPr>
        <p:spPr>
          <a:xfrm>
            <a:off x="762000" y="342666"/>
            <a:ext cx="523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Zpracování darů zahrady</a:t>
            </a:r>
          </a:p>
        </p:txBody>
      </p:sp>
    </p:spTree>
    <p:extLst>
      <p:ext uri="{BB962C8B-B14F-4D97-AF65-F5344CB8AC3E}">
        <p14:creationId xmlns:p14="http://schemas.microsoft.com/office/powerpoint/2010/main" val="419270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Zpracování produktů zahrady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62000" y="342666"/>
            <a:ext cx="523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Chutě, barvy, tvary</a:t>
            </a:r>
          </a:p>
        </p:txBody>
      </p:sp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EC636453-4331-42DE-B8BB-4704EA422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8" y="1489562"/>
            <a:ext cx="5498119" cy="4123590"/>
          </a:xfrm>
          <a:prstGeom prst="rect">
            <a:avLst/>
          </a:prstGeom>
        </p:spPr>
      </p:pic>
      <p:pic>
        <p:nvPicPr>
          <p:cNvPr id="11" name="Zástupný symbol pro obsah 3">
            <a:extLst>
              <a:ext uri="{FF2B5EF4-FFF2-40B4-BE49-F238E27FC236}">
                <a16:creationId xmlns:a16="http://schemas.microsoft.com/office/drawing/2014/main" id="{ED235A8C-109B-40F0-BCEE-594485DC5A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336262"/>
            <a:ext cx="5921452" cy="444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11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Výlety a exkurze</a:t>
            </a:r>
          </a:p>
        </p:txBody>
      </p:sp>
      <p:pic>
        <p:nvPicPr>
          <p:cNvPr id="31747" name="Zástupný symbol pro obsah 4" descr="IMG_722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042" y="1454293"/>
            <a:ext cx="5230091" cy="3922569"/>
          </a:xfrm>
        </p:spPr>
      </p:pic>
      <p:pic>
        <p:nvPicPr>
          <p:cNvPr id="31748" name="Zástupný symbol pro obsah 5" descr="IMG_7228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199" y="1454294"/>
            <a:ext cx="5230092" cy="3922569"/>
          </a:xfrm>
        </p:spPr>
      </p:pic>
      <p:sp>
        <p:nvSpPr>
          <p:cNvPr id="2" name="TextovéPole 1"/>
          <p:cNvSpPr txBox="1"/>
          <p:nvPr/>
        </p:nvSpPr>
        <p:spPr>
          <a:xfrm>
            <a:off x="1337733" y="426830"/>
            <a:ext cx="5088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Výlety a exkurze</a:t>
            </a:r>
          </a:p>
        </p:txBody>
      </p:sp>
    </p:spTree>
    <p:extLst>
      <p:ext uri="{BB962C8B-B14F-4D97-AF65-F5344CB8AC3E}">
        <p14:creationId xmlns:p14="http://schemas.microsoft.com/office/powerpoint/2010/main" val="638204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Interiérová ZT</a:t>
            </a:r>
          </a:p>
        </p:txBody>
      </p:sp>
      <p:pic>
        <p:nvPicPr>
          <p:cNvPr id="38915" name="Zástupný symbol pro obsah 9" descr="SL37289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562" y="1490663"/>
            <a:ext cx="5181600" cy="3886200"/>
          </a:xfrm>
        </p:spPr>
      </p:pic>
      <p:pic>
        <p:nvPicPr>
          <p:cNvPr id="38916" name="Zástupný symbol pro obsah 10" descr="2014_04_28 - PK jedlé plevele a zahrada 05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490663"/>
            <a:ext cx="5181600" cy="3886200"/>
          </a:xfrm>
        </p:spPr>
      </p:pic>
      <p:sp>
        <p:nvSpPr>
          <p:cNvPr id="2" name="TextovéPole 1"/>
          <p:cNvSpPr txBox="1"/>
          <p:nvPr/>
        </p:nvSpPr>
        <p:spPr>
          <a:xfrm>
            <a:off x="1507067" y="609600"/>
            <a:ext cx="646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Interiérová ZT</a:t>
            </a:r>
          </a:p>
        </p:txBody>
      </p:sp>
    </p:spTree>
    <p:extLst>
      <p:ext uri="{BB962C8B-B14F-4D97-AF65-F5344CB8AC3E}">
        <p14:creationId xmlns:p14="http://schemas.microsoft.com/office/powerpoint/2010/main" val="1440293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Vůně, barvy, tvary</a:t>
            </a:r>
          </a:p>
        </p:txBody>
      </p:sp>
      <p:pic>
        <p:nvPicPr>
          <p:cNvPr id="43011" name="Zástupný symbol pro obsah 6" descr="SL27075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023" y="1490663"/>
            <a:ext cx="5181600" cy="3886200"/>
          </a:xfrm>
        </p:spPr>
      </p:pic>
      <p:pic>
        <p:nvPicPr>
          <p:cNvPr id="43012" name="Zástupný symbol pro obsah 13" descr="SL37311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490663"/>
            <a:ext cx="5181600" cy="3886200"/>
          </a:xfrm>
        </p:spPr>
      </p:pic>
      <p:sp>
        <p:nvSpPr>
          <p:cNvPr id="2" name="TextovéPole 1"/>
          <p:cNvSpPr txBox="1"/>
          <p:nvPr/>
        </p:nvSpPr>
        <p:spPr>
          <a:xfrm>
            <a:off x="1193800" y="631146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Vůně, barvy, tvary</a:t>
            </a:r>
          </a:p>
        </p:txBody>
      </p:sp>
    </p:spTree>
    <p:extLst>
      <p:ext uri="{BB962C8B-B14F-4D97-AF65-F5344CB8AC3E}">
        <p14:creationId xmlns:p14="http://schemas.microsoft.com/office/powerpoint/2010/main" val="1617990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Vůně, barvy, tvary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193800" y="631146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Osázet se dá vše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C7F231-1DE0-4A3C-A896-A3C96A9FFD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3">
            <a:extLst>
              <a:ext uri="{FF2B5EF4-FFF2-40B4-BE49-F238E27FC236}">
                <a16:creationId xmlns:a16="http://schemas.microsoft.com/office/drawing/2014/main" id="{D015B228-1B68-43A1-85F6-C0C6500A5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8" y="1483758"/>
            <a:ext cx="5420875" cy="4065657"/>
          </a:xfrm>
          <a:prstGeom prst="rect">
            <a:avLst/>
          </a:prstGeom>
        </p:spPr>
      </p:pic>
      <p:pic>
        <p:nvPicPr>
          <p:cNvPr id="11" name="Zástupný symbol pro obsah 3">
            <a:extLst>
              <a:ext uri="{FF2B5EF4-FFF2-40B4-BE49-F238E27FC236}">
                <a16:creationId xmlns:a16="http://schemas.microsoft.com/office/drawing/2014/main" id="{E24145BB-C4FC-4CAE-8B50-CC77704D6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47" y="110913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5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Vůně, barvy, tvary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193800" y="631146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Osázet se dá vše</a:t>
            </a:r>
          </a:p>
        </p:txBody>
      </p:sp>
      <p:pic>
        <p:nvPicPr>
          <p:cNvPr id="7" name="Zástupný symbol pro obsah 5">
            <a:extLst>
              <a:ext uri="{FF2B5EF4-FFF2-40B4-BE49-F238E27FC236}">
                <a16:creationId xmlns:a16="http://schemas.microsoft.com/office/drawing/2014/main" id="{B3690FD8-7E23-4522-9AE7-B84468234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9" y="1233522"/>
            <a:ext cx="5591163" cy="4193372"/>
          </a:xfrm>
          <a:prstGeom prst="rect">
            <a:avLst/>
          </a:prstGeom>
        </p:spPr>
      </p:pic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AB9B2531-CC0A-42FF-8061-AC564B5224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33522"/>
            <a:ext cx="5590315" cy="41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09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Vůně, barvy, tvary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193800" y="631146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Osázet se dá vše</a:t>
            </a:r>
          </a:p>
        </p:txBody>
      </p:sp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6DDCCC72-EF75-40B4-8E8D-06A421213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3" y="1373367"/>
            <a:ext cx="5870223" cy="4402667"/>
          </a:xfrm>
          <a:prstGeom prst="rect">
            <a:avLst/>
          </a:prstGeom>
        </p:spPr>
      </p:pic>
      <p:pic>
        <p:nvPicPr>
          <p:cNvPr id="9" name="Zástupný symbol pro obsah 3">
            <a:extLst>
              <a:ext uri="{FF2B5EF4-FFF2-40B4-BE49-F238E27FC236}">
                <a16:creationId xmlns:a16="http://schemas.microsoft.com/office/drawing/2014/main" id="{296295F6-5A61-4CD7-8724-430601328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03" y="1373367"/>
            <a:ext cx="5870224" cy="4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97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Barvy a vůně</a:t>
            </a:r>
          </a:p>
        </p:txBody>
      </p:sp>
      <p:pic>
        <p:nvPicPr>
          <p:cNvPr id="63492" name="Zástupný symbol pro obsah 6" descr="IMG_827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22" y="1243013"/>
            <a:ext cx="5181599" cy="3886200"/>
          </a:xfrm>
        </p:spPr>
      </p:pic>
      <p:pic>
        <p:nvPicPr>
          <p:cNvPr id="63491" name="Zástupný symbol pro obsah 6" descr="SL27034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897" y="1243013"/>
            <a:ext cx="5181600" cy="3886200"/>
          </a:xfrm>
        </p:spPr>
      </p:pic>
      <p:sp>
        <p:nvSpPr>
          <p:cNvPr id="2" name="TextovéPole 1"/>
          <p:cNvSpPr txBox="1"/>
          <p:nvPr/>
        </p:nvSpPr>
        <p:spPr>
          <a:xfrm>
            <a:off x="1608667" y="402298"/>
            <a:ext cx="650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Vůně a barvy</a:t>
            </a:r>
          </a:p>
        </p:txBody>
      </p:sp>
    </p:spTree>
    <p:extLst>
      <p:ext uri="{BB962C8B-B14F-4D97-AF65-F5344CB8AC3E}">
        <p14:creationId xmlns:p14="http://schemas.microsoft.com/office/powerpoint/2010/main" val="2805655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Hry</a:t>
            </a:r>
          </a:p>
        </p:txBody>
      </p:sp>
      <p:pic>
        <p:nvPicPr>
          <p:cNvPr id="48131" name="Zástupný symbol pro obsah 4" descr="17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68" y="803275"/>
            <a:ext cx="3851051" cy="2382838"/>
          </a:xfrm>
        </p:spPr>
      </p:pic>
      <p:pic>
        <p:nvPicPr>
          <p:cNvPr id="48132" name="Zástupný symbol pro obsah 5" descr="SL27391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5958" y="589333"/>
            <a:ext cx="4139669" cy="5520205"/>
          </a:xfrm>
        </p:spPr>
      </p:pic>
    </p:spTree>
    <p:extLst>
      <p:ext uri="{BB962C8B-B14F-4D97-AF65-F5344CB8AC3E}">
        <p14:creationId xmlns:p14="http://schemas.microsoft.com/office/powerpoint/2010/main" val="123642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5">
            <a:extLst>
              <a:ext uri="{FF2B5EF4-FFF2-40B4-BE49-F238E27FC236}">
                <a16:creationId xmlns:a16="http://schemas.microsoft.com/office/drawing/2014/main" id="{D10E6163-069C-9497-F6A6-DD614F6B71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81467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1793898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524201486"/>
                    </a:ext>
                  </a:extLst>
                </a:gridCol>
              </a:tblGrid>
              <a:tr h="678122">
                <a:tc gridSpan="2">
                  <a:txBody>
                    <a:bodyPr/>
                    <a:lstStyle/>
                    <a:p>
                      <a:r>
                        <a:rPr lang="cs-CZ" dirty="0"/>
                        <a:t>Odhad počtu zdravotně postižených v ČR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61403"/>
                  </a:ext>
                </a:extLst>
              </a:tr>
              <a:tr h="678122">
                <a:tc>
                  <a:txBody>
                    <a:bodyPr/>
                    <a:lstStyle/>
                    <a:p>
                      <a:r>
                        <a:rPr lang="cs-CZ" dirty="0"/>
                        <a:t>Typ postižení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Počet lidí s postižením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003717"/>
                  </a:ext>
                </a:extLst>
              </a:tr>
              <a:tr h="550175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dirty="0"/>
                        <a:t>Zrakově</a:t>
                      </a:r>
                      <a:r>
                        <a:rPr lang="cs-CZ" baseline="0" dirty="0"/>
                        <a:t> znevýhodnění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baseline="0" dirty="0"/>
                        <a:t>Sluchové znevýhodnění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baseline="0" dirty="0"/>
                        <a:t>Poruchy řeči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baseline="0" dirty="0" err="1"/>
                        <a:t>Slepohluchota</a:t>
                      </a:r>
                      <a:endParaRPr lang="cs-CZ" baseline="0" dirty="0"/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baseline="0" dirty="0"/>
                        <a:t>Mentální znevýhodnění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baseline="0" dirty="0"/>
                        <a:t>Vady pohybového ústrojí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baseline="0" dirty="0"/>
                        <a:t>Diabetes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baseline="0" dirty="0"/>
                        <a:t>Cévní mozkové příhody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baseline="0" dirty="0"/>
                        <a:t>Epilepsie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cs-CZ" baseline="0" dirty="0"/>
                        <a:t>Duševní nemoc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dirty="0"/>
                        <a:t>252,4 tis.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baseline="0" dirty="0"/>
                        <a:t>300 tis. (15 zcela ohluchlí)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dirty="0"/>
                        <a:t>66,9 tis.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dirty="0"/>
                        <a:t>1500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dirty="0"/>
                        <a:t>300 tis.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dirty="0"/>
                        <a:t>300 tis.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dirty="0"/>
                        <a:t>480 tis. (70 tis. </a:t>
                      </a:r>
                      <a:r>
                        <a:rPr lang="cs-CZ" dirty="0" err="1"/>
                        <a:t>inzulinovaných</a:t>
                      </a:r>
                      <a:r>
                        <a:rPr lang="cs-CZ" dirty="0"/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dirty="0"/>
                        <a:t>150 tis.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dirty="0"/>
                        <a:t>140 tis.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dirty="0"/>
                        <a:t>100 tis.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45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673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Oslavy podzimu</a:t>
            </a:r>
          </a:p>
        </p:txBody>
      </p:sp>
      <p:pic>
        <p:nvPicPr>
          <p:cNvPr id="50179" name="Zástupný symbol pro obsah 7" descr="SL37310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395413"/>
            <a:ext cx="5308600" cy="3981450"/>
          </a:xfrm>
        </p:spPr>
      </p:pic>
      <p:pic>
        <p:nvPicPr>
          <p:cNvPr id="50180" name="Zástupný symbol pro obsah 8" descr="SL37312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395413"/>
            <a:ext cx="5308600" cy="3981450"/>
          </a:xfrm>
        </p:spPr>
      </p:pic>
      <p:sp>
        <p:nvSpPr>
          <p:cNvPr id="2" name="TextovéPole 1"/>
          <p:cNvSpPr txBox="1"/>
          <p:nvPr/>
        </p:nvSpPr>
        <p:spPr>
          <a:xfrm>
            <a:off x="1871133" y="535896"/>
            <a:ext cx="809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Oslavy podzimu</a:t>
            </a:r>
          </a:p>
        </p:txBody>
      </p:sp>
    </p:spTree>
    <p:extLst>
      <p:ext uri="{BB962C8B-B14F-4D97-AF65-F5344CB8AC3E}">
        <p14:creationId xmlns:p14="http://schemas.microsoft.com/office/powerpoint/2010/main" val="2914317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Umění</a:t>
            </a:r>
          </a:p>
        </p:txBody>
      </p:sp>
      <p:pic>
        <p:nvPicPr>
          <p:cNvPr id="52227" name="Zástupný symbol pro obsah 4" descr="SL27972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230" y="803274"/>
            <a:ext cx="3789198" cy="5052265"/>
          </a:xfrm>
        </p:spPr>
      </p:pic>
      <p:pic>
        <p:nvPicPr>
          <p:cNvPr id="52228" name="Zástupný symbol pro obsah 7" descr="IMG_4409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316" y="1651440"/>
            <a:ext cx="5605465" cy="4204099"/>
          </a:xfrm>
        </p:spPr>
      </p:pic>
      <p:sp>
        <p:nvSpPr>
          <p:cNvPr id="2" name="TextovéPole 1"/>
          <p:cNvSpPr txBox="1"/>
          <p:nvPr/>
        </p:nvSpPr>
        <p:spPr>
          <a:xfrm>
            <a:off x="2108200" y="660994"/>
            <a:ext cx="1519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Umění</a:t>
            </a:r>
          </a:p>
        </p:txBody>
      </p:sp>
    </p:spTree>
    <p:extLst>
      <p:ext uri="{BB962C8B-B14F-4D97-AF65-F5344CB8AC3E}">
        <p14:creationId xmlns:p14="http://schemas.microsoft.com/office/powerpoint/2010/main" val="1345426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Land art</a:t>
            </a:r>
          </a:p>
        </p:txBody>
      </p:sp>
      <p:pic>
        <p:nvPicPr>
          <p:cNvPr id="54276" name="Zástupný symbol pro obsah 7" descr="IMG_549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02" y="1928553"/>
            <a:ext cx="1846337" cy="2775903"/>
          </a:xfrm>
        </p:spPr>
      </p:pic>
      <p:pic>
        <p:nvPicPr>
          <p:cNvPr id="54275" name="Zástupný symbol pro obsah 5" descr="KIF_927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4113" y="1598382"/>
            <a:ext cx="4817533" cy="3613150"/>
          </a:xfrm>
        </p:spPr>
      </p:pic>
    </p:spTree>
    <p:extLst>
      <p:ext uri="{BB962C8B-B14F-4D97-AF65-F5344CB8AC3E}">
        <p14:creationId xmlns:p14="http://schemas.microsoft.com/office/powerpoint/2010/main" val="3051545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Land art – artefakty v zahradě</a:t>
            </a:r>
          </a:p>
        </p:txBody>
      </p:sp>
      <p:pic>
        <p:nvPicPr>
          <p:cNvPr id="53252" name="Zástupný symbol pro obsah 5" descr="IMG_151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067"/>
            <a:ext cx="6011333" cy="4005051"/>
          </a:xfrm>
        </p:spPr>
      </p:pic>
      <p:pic>
        <p:nvPicPr>
          <p:cNvPr id="53251" name="Zástupný symbol pro obsah 5" descr="13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67" y="1634067"/>
            <a:ext cx="6011333" cy="4005051"/>
          </a:xfrm>
        </p:spPr>
      </p:pic>
      <p:sp>
        <p:nvSpPr>
          <p:cNvPr id="2" name="TextovéPole 1"/>
          <p:cNvSpPr txBox="1"/>
          <p:nvPr/>
        </p:nvSpPr>
        <p:spPr>
          <a:xfrm>
            <a:off x="2794000" y="543073"/>
            <a:ext cx="7958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Land art a artefakty v zahradě</a:t>
            </a:r>
          </a:p>
        </p:txBody>
      </p:sp>
    </p:spTree>
    <p:extLst>
      <p:ext uri="{BB962C8B-B14F-4D97-AF65-F5344CB8AC3E}">
        <p14:creationId xmlns:p14="http://schemas.microsoft.com/office/powerpoint/2010/main" val="1557957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Artefakty</a:t>
            </a:r>
          </a:p>
        </p:txBody>
      </p:sp>
      <p:pic>
        <p:nvPicPr>
          <p:cNvPr id="55299" name="Zástupný symbol pro obsah 6" descr="KIF_106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36" y="803275"/>
            <a:ext cx="3177116" cy="2382838"/>
          </a:xfrm>
        </p:spPr>
      </p:pic>
      <p:pic>
        <p:nvPicPr>
          <p:cNvPr id="55300" name="Zástupný symbol pro obsah 9" descr="IMG_143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6564" y="597414"/>
            <a:ext cx="4699000" cy="5177397"/>
          </a:xfrm>
        </p:spPr>
      </p:pic>
    </p:spTree>
    <p:extLst>
      <p:ext uri="{BB962C8B-B14F-4D97-AF65-F5344CB8AC3E}">
        <p14:creationId xmlns:p14="http://schemas.microsoft.com/office/powerpoint/2010/main" val="2704923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Práce a řemeslo</a:t>
            </a:r>
          </a:p>
        </p:txBody>
      </p:sp>
      <p:pic>
        <p:nvPicPr>
          <p:cNvPr id="57348" name="Zástupný symbol pro obsah 7" descr="DSC00017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6577" y="1406149"/>
            <a:ext cx="5632489" cy="4224367"/>
          </a:xfrm>
        </p:spPr>
      </p:pic>
    </p:spTree>
    <p:extLst>
      <p:ext uri="{BB962C8B-B14F-4D97-AF65-F5344CB8AC3E}">
        <p14:creationId xmlns:p14="http://schemas.microsoft.com/office/powerpoint/2010/main" val="1181364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a typeface="ＭＳ Ｐゴシック" panose="020B0600070205080204" pitchFamily="34" charset="-128"/>
              </a:rPr>
              <a:t>Odpočinek</a:t>
            </a:r>
          </a:p>
        </p:txBody>
      </p:sp>
      <p:pic>
        <p:nvPicPr>
          <p:cNvPr id="7" name="Picture 3" descr="C:\Users\IBFiltr\Desktop\fotky k přednášce\pacienti na zahradě\SL2736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82" y="911528"/>
            <a:ext cx="6526742" cy="489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274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altLang="cs-CZ" dirty="0">
                <a:ea typeface="ＭＳ Ｐゴシック" panose="020B0600070205080204" pitchFamily="34" charset="-128"/>
              </a:rPr>
            </a:br>
            <a:r>
              <a:rPr lang="cs-CZ" altLang="cs-CZ" dirty="0">
                <a:ea typeface="ＭＳ Ｐゴシック" panose="020B0600070205080204" pitchFamily="34" charset="-128"/>
              </a:rPr>
              <a:t>Odpočinek</a:t>
            </a:r>
            <a:br>
              <a:rPr lang="cs-CZ" altLang="cs-CZ" dirty="0">
                <a:ea typeface="ＭＳ Ｐゴシック" panose="020B0600070205080204" pitchFamily="34" charset="-128"/>
              </a:rPr>
            </a:br>
            <a:endParaRPr lang="cs-CZ" altLang="cs-CZ" dirty="0">
              <a:ea typeface="ＭＳ Ｐゴシック" panose="020B0600070205080204" pitchFamily="34" charset="-128"/>
            </a:endParaRPr>
          </a:p>
        </p:txBody>
      </p:sp>
      <p:pic>
        <p:nvPicPr>
          <p:cNvPr id="61443" name="Zástupný symbol pro obsah 5" descr="DSCF85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1179" y="1268333"/>
            <a:ext cx="6161088" cy="4619625"/>
          </a:xfrm>
        </p:spPr>
      </p:pic>
    </p:spTree>
    <p:extLst>
      <p:ext uri="{BB962C8B-B14F-4D97-AF65-F5344CB8AC3E}">
        <p14:creationId xmlns:p14="http://schemas.microsoft.com/office/powerpoint/2010/main" val="2643221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altLang="cs-CZ" dirty="0">
                <a:ea typeface="ＭＳ Ｐゴシック" panose="020B0600070205080204" pitchFamily="34" charset="-128"/>
              </a:rPr>
            </a:br>
            <a:r>
              <a:rPr lang="cs-CZ" altLang="cs-CZ" dirty="0">
                <a:ea typeface="ＭＳ Ｐゴシック" panose="020B0600070205080204" pitchFamily="34" charset="-128"/>
              </a:rPr>
              <a:t>Odpočinek</a:t>
            </a:r>
            <a:br>
              <a:rPr lang="cs-CZ" altLang="cs-CZ" dirty="0">
                <a:ea typeface="ＭＳ Ｐゴシック" panose="020B0600070205080204" pitchFamily="34" charset="-128"/>
              </a:rPr>
            </a:br>
            <a:endParaRPr lang="cs-CZ" altLang="cs-CZ" dirty="0">
              <a:ea typeface="ＭＳ Ｐゴシック" panose="020B0600070205080204" pitchFamily="34" charset="-12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D96ADC-A8F6-4320-A7DB-41C46AE52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38CA86-DAE6-49F7-A84C-63CE07624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3" y="639815"/>
            <a:ext cx="7247467" cy="543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7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6E79B-B9AA-86DD-E64F-AA551824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a techniky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869F90A1-A33C-B6A2-EBA9-532353F9F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803275"/>
            <a:ext cx="6281738" cy="5248275"/>
          </a:xfrm>
        </p:spPr>
        <p:txBody>
          <a:bodyPr>
            <a:normAutofit fontScale="77500" lnSpcReduction="20000"/>
          </a:bodyPr>
          <a:lstStyle/>
          <a:p>
            <a:r>
              <a:rPr lang="cs-CZ" sz="2400" dirty="0"/>
              <a:t>Individuální sociálně-terapeutická práce</a:t>
            </a:r>
          </a:p>
          <a:p>
            <a:pPr lvl="1"/>
            <a:r>
              <a:rPr lang="cs-CZ" sz="2400" dirty="0"/>
              <a:t>Případová studie</a:t>
            </a:r>
          </a:p>
          <a:p>
            <a:pPr lvl="1"/>
            <a:r>
              <a:rPr lang="cs-CZ" sz="2400" dirty="0"/>
              <a:t>Rozhovor, aktivní naslouchání, neverbální komunikace</a:t>
            </a:r>
          </a:p>
          <a:p>
            <a:pPr lvl="1"/>
            <a:r>
              <a:rPr lang="cs-CZ" sz="2400" dirty="0"/>
              <a:t>Zaměření na jednotlivce</a:t>
            </a:r>
          </a:p>
          <a:p>
            <a:r>
              <a:rPr lang="cs-CZ" sz="2400" dirty="0"/>
              <a:t>Skupinová</a:t>
            </a:r>
          </a:p>
          <a:p>
            <a:pPr lvl="1"/>
            <a:r>
              <a:rPr lang="cs-CZ" sz="2400" dirty="0"/>
              <a:t>Rozvoj vzájemných pozitivních sociálních vztahů mezi členy skupiny</a:t>
            </a:r>
          </a:p>
          <a:p>
            <a:pPr lvl="1"/>
            <a:r>
              <a:rPr lang="cs-CZ" sz="2400" dirty="0"/>
              <a:t>Typy skupin</a:t>
            </a:r>
          </a:p>
          <a:p>
            <a:pPr lvl="1"/>
            <a:r>
              <a:rPr lang="cs-CZ" sz="2400" dirty="0"/>
              <a:t>Dynamika</a:t>
            </a:r>
          </a:p>
          <a:p>
            <a:r>
              <a:rPr lang="cs-CZ" sz="2400" dirty="0"/>
              <a:t>Komunitní </a:t>
            </a:r>
          </a:p>
          <a:p>
            <a:pPr lvl="1"/>
            <a:r>
              <a:rPr lang="cs-CZ" sz="2400" dirty="0"/>
              <a:t>Místo, kde člověk získává emocionální oporu, ocenění a praktickou pomoc v každodenním životě</a:t>
            </a:r>
          </a:p>
          <a:p>
            <a:pPr lvl="1"/>
            <a:r>
              <a:rPr lang="cs-CZ" sz="2400" dirty="0">
                <a:hlinkClick r:id="rId2"/>
              </a:rPr>
              <a:t>https://www.mapko.cz/page/komunitni-zahrady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1867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720735" y="473826"/>
          <a:ext cx="8778239" cy="5993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7411453" y="83418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(Síť podpory podle </a:t>
            </a:r>
            <a:r>
              <a:rPr lang="cs-CZ" dirty="0" err="1"/>
              <a:t>Trainor</a:t>
            </a:r>
            <a:r>
              <a:rPr lang="cs-CZ" dirty="0"/>
              <a:t> a </a:t>
            </a:r>
            <a:r>
              <a:rPr lang="cs-CZ" dirty="0" err="1"/>
              <a:t>Church</a:t>
            </a:r>
            <a:r>
              <a:rPr lang="cs-CZ" dirty="0"/>
              <a:t>, 1984)</a:t>
            </a:r>
          </a:p>
        </p:txBody>
      </p:sp>
    </p:spTree>
    <p:extLst>
      <p:ext uri="{BB962C8B-B14F-4D97-AF65-F5344CB8AC3E}">
        <p14:creationId xmlns:p14="http://schemas.microsoft.com/office/powerpoint/2010/main" val="3743854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Terapeutické cíle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000" b="1" dirty="0"/>
              <a:t>Fyziologické</a:t>
            </a:r>
            <a:r>
              <a:rPr lang="cs-CZ" sz="2000" dirty="0"/>
              <a:t>: rozvoj, zachování a zlepšení motoriky, koordinace, rovnováhy, smyslové vnímání</a:t>
            </a:r>
          </a:p>
          <a:p>
            <a:r>
              <a:rPr lang="cs-CZ" sz="2000" b="1" dirty="0"/>
              <a:t>Kognitivní</a:t>
            </a:r>
            <a:r>
              <a:rPr lang="cs-CZ" sz="2000" dirty="0"/>
              <a:t>: tréning paměti, rozvoj kreativity, časová, prostorová a situační orientace, napodobení, porozumění a řečové vyjádření, čtení, psaní</a:t>
            </a:r>
          </a:p>
          <a:p>
            <a:r>
              <a:rPr lang="cs-CZ" sz="2000" b="1" dirty="0"/>
              <a:t>Psychicko-emocionální</a:t>
            </a:r>
            <a:r>
              <a:rPr lang="cs-CZ" sz="2000" dirty="0"/>
              <a:t>: schopnost kontaktu, radost, sebehodnocení, stabilita, sebeúcta, zájem o budoucnost, prožitek stát se tvůrcem a dárcem</a:t>
            </a:r>
          </a:p>
          <a:p>
            <a:r>
              <a:rPr lang="cs-CZ" sz="2000" b="1" dirty="0"/>
              <a:t>Sociální</a:t>
            </a:r>
            <a:r>
              <a:rPr lang="cs-CZ" sz="2000" dirty="0"/>
              <a:t>: rostlina jako prostředek komunikace, kontaktu, interakce a identifikace</a:t>
            </a:r>
          </a:p>
          <a:p>
            <a:r>
              <a:rPr lang="cs-CZ" sz="2000" b="1" dirty="0"/>
              <a:t>Vlastní já</a:t>
            </a:r>
            <a:r>
              <a:rPr lang="cs-CZ" sz="2000" dirty="0"/>
              <a:t>: vnímání možnosti být potřebný, motivace, angažovanost, prožitek vlastních hranic</a:t>
            </a:r>
          </a:p>
        </p:txBody>
      </p:sp>
    </p:spTree>
    <p:extLst>
      <p:ext uri="{BB962C8B-B14F-4D97-AF65-F5344CB8AC3E}">
        <p14:creationId xmlns:p14="http://schemas.microsoft.com/office/powerpoint/2010/main" val="291443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8594C-8F92-4C39-A0AC-F368E816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Terapeutické prostředky a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2527B7-365E-47E4-B85D-07619BD1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Zohledňují osobní a sociální potřeby jedinců</a:t>
            </a:r>
          </a:p>
          <a:p>
            <a:r>
              <a:rPr lang="cs-CZ" sz="2400" dirty="0"/>
              <a:t>Zohledňují aktuální funkční stav, věk, pohlaví, podmínky jejich prostředí</a:t>
            </a:r>
          </a:p>
          <a:p>
            <a:r>
              <a:rPr lang="cs-CZ" sz="2400" dirty="0"/>
              <a:t>Měly by se vztahovat k sociálním rolím, které osoba zastává nebo se od nich očekávají</a:t>
            </a:r>
          </a:p>
          <a:p>
            <a:r>
              <a:rPr lang="cs-CZ" sz="2400" dirty="0"/>
              <a:t>Podílí se na ostatních složkách rehabilitace – sociální, pracovní, pedagogické </a:t>
            </a:r>
            <a:endParaRPr lang="en-GB" sz="24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005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E7134-1465-4E89-AE90-53BFF80F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výkonu jedince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BAD5B-C333-4497-9293-5FC0F7C21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Sebeobslužné činnosti – příjem jídla, oblékání, osobní hygiena, přesuny, manipulace s předměty</a:t>
            </a:r>
          </a:p>
          <a:p>
            <a:r>
              <a:rPr lang="cs-CZ" sz="2400" dirty="0"/>
              <a:t>Pracovní činnosti – školní povinnosti, vedení domácnosti, péče o rodinu, zaměstnání</a:t>
            </a:r>
          </a:p>
          <a:p>
            <a:r>
              <a:rPr lang="cs-CZ" sz="2400" dirty="0"/>
              <a:t>Hra/zájmové činnosti – hry, sportovní aktivity, koníčky, sociální aktivity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20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Terapeutické zásady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Mít vstupní informace o klientech</a:t>
            </a:r>
          </a:p>
          <a:p>
            <a:r>
              <a:rPr lang="cs-CZ" sz="2400" dirty="0"/>
              <a:t>Rozvíjet slabé, podporovat silné</a:t>
            </a:r>
          </a:p>
          <a:p>
            <a:r>
              <a:rPr lang="cs-CZ" sz="2400" dirty="0"/>
              <a:t>Orientovat se na potřeby klientů</a:t>
            </a:r>
          </a:p>
          <a:p>
            <a:r>
              <a:rPr lang="cs-CZ" sz="2400" dirty="0"/>
              <a:t>Vědět, co je cílem programu (rozvoj motoriky, relaxace, aktivace smyslů,…)</a:t>
            </a:r>
          </a:p>
          <a:p>
            <a:r>
              <a:rPr lang="cs-CZ" sz="2400" dirty="0"/>
              <a:t>Propojovat informace s kontextem (smysluplná činnost, časový rámec)</a:t>
            </a:r>
          </a:p>
          <a:p>
            <a:r>
              <a:rPr lang="cs-CZ" sz="2400" dirty="0"/>
              <a:t>Vysvětlovat, proč co dělám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7663884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78C30D"/>
      </a:accent1>
      <a:accent2>
        <a:srgbClr val="099B62"/>
      </a:accent2>
      <a:accent3>
        <a:srgbClr val="21CFDF"/>
      </a:accent3>
      <a:accent4>
        <a:srgbClr val="179FDF"/>
      </a:accent4>
      <a:accent5>
        <a:srgbClr val="E75710"/>
      </a:accent5>
      <a:accent6>
        <a:srgbClr val="F89C19"/>
      </a:accent6>
      <a:hlink>
        <a:srgbClr val="7CDE25"/>
      </a:hlink>
      <a:folHlink>
        <a:srgbClr val="BCE8A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1640</TotalTime>
  <Words>996</Words>
  <Application>Microsoft Office PowerPoint</Application>
  <PresentationFormat>Širokoúhlá obrazovka</PresentationFormat>
  <Paragraphs>181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Calibri Light</vt:lpstr>
      <vt:lpstr>Rockwell</vt:lpstr>
      <vt:lpstr>Wingdings</vt:lpstr>
      <vt:lpstr>Atlas</vt:lpstr>
      <vt:lpstr>Rámec terapeutických činností</vt:lpstr>
      <vt:lpstr>Komplexní rehabilitace</vt:lpstr>
      <vt:lpstr>Prezentace aplikace PowerPoint</vt:lpstr>
      <vt:lpstr>Metody a techniky</vt:lpstr>
      <vt:lpstr>Prezentace aplikace PowerPoint</vt:lpstr>
      <vt:lpstr>Terapeutické cíle</vt:lpstr>
      <vt:lpstr>Terapeutické prostředky a činnosti</vt:lpstr>
      <vt:lpstr>Hodnocení výkonu jedince</vt:lpstr>
      <vt:lpstr>Terapeutické zásady</vt:lpstr>
      <vt:lpstr>Terapeutické zásady</vt:lpstr>
      <vt:lpstr>Terapeutické techniky</vt:lpstr>
      <vt:lpstr>Formy a možnosti zahradní terapie</vt:lpstr>
      <vt:lpstr>Formy a  možnosti zahradní terapie</vt:lpstr>
      <vt:lpstr>Formy a možnosti zahradní terapie</vt:lpstr>
      <vt:lpstr>Dokumentace</vt:lpstr>
      <vt:lpstr>Praktická doporučení</vt:lpstr>
      <vt:lpstr>Typologie činností</vt:lpstr>
      <vt:lpstr>Terapeutická skupina, 1x/týden</vt:lpstr>
      <vt:lpstr>Rituál čaje </vt:lpstr>
      <vt:lpstr>Zpracování produktů zahrady</vt:lpstr>
      <vt:lpstr>Zpracování produktů zahrady</vt:lpstr>
      <vt:lpstr>Výlety a exkurze</vt:lpstr>
      <vt:lpstr>Interiérová ZT</vt:lpstr>
      <vt:lpstr>Vůně, barvy, tvary</vt:lpstr>
      <vt:lpstr>Vůně, barvy, tvary</vt:lpstr>
      <vt:lpstr>Vůně, barvy, tvary</vt:lpstr>
      <vt:lpstr>Vůně, barvy, tvary</vt:lpstr>
      <vt:lpstr>Barvy a vůně</vt:lpstr>
      <vt:lpstr>Hry</vt:lpstr>
      <vt:lpstr>Oslavy podzimu</vt:lpstr>
      <vt:lpstr>Umění</vt:lpstr>
      <vt:lpstr>Land art</vt:lpstr>
      <vt:lpstr>Land art – artefakty v zahradě</vt:lpstr>
      <vt:lpstr>Artefakty</vt:lpstr>
      <vt:lpstr>Práce a řemeslo</vt:lpstr>
      <vt:lpstr>Odpočinek</vt:lpstr>
      <vt:lpstr> Odpočinek </vt:lpstr>
      <vt:lpstr> Odpočinek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Rámec terapeutických činností</dc:title>
  <dc:creator>Eliška Hudcová</dc:creator>
  <cp:lastModifiedBy>Eliška Hudcová</cp:lastModifiedBy>
  <cp:revision>24</cp:revision>
  <dcterms:created xsi:type="dcterms:W3CDTF">2019-10-08T09:21:25Z</dcterms:created>
  <dcterms:modified xsi:type="dcterms:W3CDTF">2022-05-19T20:21:02Z</dcterms:modified>
</cp:coreProperties>
</file>