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67" r:id="rId4"/>
    <p:sldId id="262" r:id="rId5"/>
    <p:sldId id="265" r:id="rId6"/>
    <p:sldId id="263" r:id="rId7"/>
    <p:sldId id="266" r:id="rId8"/>
    <p:sldId id="260" r:id="rId9"/>
    <p:sldId id="26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57661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298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97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05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11624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55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884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761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311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597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3568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02/05/2022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7584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Základní teorie zahradní terapie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701571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Úvod do zahradní terapie</a:t>
            </a:r>
          </a:p>
          <a:p>
            <a:r>
              <a:rPr lang="cs-CZ" b="1" dirty="0"/>
              <a:t>VOŠ </a:t>
            </a:r>
            <a:r>
              <a:rPr lang="cs-CZ" b="1" dirty="0" err="1"/>
              <a:t>Jabok</a:t>
            </a:r>
            <a:endParaRPr lang="cs-CZ" b="1" dirty="0"/>
          </a:p>
          <a:p>
            <a:r>
              <a:rPr lang="cs-CZ" b="1" dirty="0"/>
              <a:t>Eliška Hudcová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246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Savanová</a:t>
            </a:r>
            <a:r>
              <a:rPr lang="cs-CZ" dirty="0"/>
              <a:t> hypotéza, </a:t>
            </a:r>
            <a:r>
              <a:rPr lang="cs-CZ" dirty="0" err="1"/>
              <a:t>Gordon</a:t>
            </a:r>
            <a:r>
              <a:rPr lang="cs-CZ"/>
              <a:t> Orians</a:t>
            </a:r>
            <a:r>
              <a:rPr lang="cs-CZ" dirty="0"/>
              <a:t>, 1980</a:t>
            </a:r>
            <a:br>
              <a:rPr lang="cs-CZ" dirty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Evoluční psychologie, preference krajiny</a:t>
            </a:r>
          </a:p>
          <a:p>
            <a:r>
              <a:rPr lang="cs-CZ" dirty="0"/>
              <a:t>Otevřená krajina s vodou, vysokými stromy a velkými savci (africká savana) v průběhu lidské evoluce</a:t>
            </a:r>
          </a:p>
          <a:p>
            <a:r>
              <a:rPr lang="cs-CZ" dirty="0"/>
              <a:t>Podobně parky, travnaté plochy, stromy</a:t>
            </a:r>
          </a:p>
          <a:p>
            <a:pPr lvl="1"/>
            <a:r>
              <a:rPr lang="cs-CZ" dirty="0"/>
              <a:t>Přehlednost - pocit bezpečí</a:t>
            </a:r>
          </a:p>
          <a:p>
            <a:pPr lvl="1"/>
            <a:r>
              <a:rPr lang="cs-CZ" dirty="0"/>
              <a:t>Zajištění potravy</a:t>
            </a:r>
          </a:p>
          <a:p>
            <a:pPr lvl="1"/>
            <a:r>
              <a:rPr lang="cs-CZ" dirty="0"/>
              <a:t>Voda  </a:t>
            </a:r>
          </a:p>
          <a:p>
            <a:pPr lvl="1"/>
            <a:r>
              <a:rPr lang="cs-CZ" dirty="0"/>
              <a:t>Úkryt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227" y="3814093"/>
            <a:ext cx="4063773" cy="304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78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Teorie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Myšlenkově uspokojivý celkový výklad příčin a souvislostí jevů určité oblasti, který lze ověřovat, či vyvracet, a to buď logicky, nebo experimentem – zkušeností. (Sokol, 2010)</a:t>
            </a:r>
          </a:p>
          <a:p>
            <a:r>
              <a:rPr lang="cs-CZ" dirty="0"/>
              <a:t>Soubor tvrzení o předmětu výzkumu, která považujeme za pravdivá. (Wikipedie)</a:t>
            </a:r>
          </a:p>
          <a:p>
            <a:r>
              <a:rPr lang="cs-CZ" dirty="0"/>
              <a:t>Teorie je základním kamenem vědeckého poznání, každá výpověď, ale i experiment a měření, vychází z určité teorie. Bez ní bychom nevěděli, co měřit a jak výsledek interpretovat.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755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Hypotéza biofilie, Edward O. Wilson, 1993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88853" y="2171700"/>
            <a:ext cx="5394960" cy="4260669"/>
          </a:xfrm>
        </p:spPr>
        <p:txBody>
          <a:bodyPr>
            <a:normAutofit/>
          </a:bodyPr>
          <a:lstStyle/>
          <a:p>
            <a:r>
              <a:rPr lang="cs-CZ" dirty="0"/>
              <a:t>Biofilie jako vrozená náklonnost k živým organismům</a:t>
            </a:r>
          </a:p>
          <a:p>
            <a:r>
              <a:rPr lang="cs-CZ" dirty="0"/>
              <a:t>Komplexní pravidla chování osvojená a geneticky zakódovaná (není instinkt)</a:t>
            </a:r>
          </a:p>
          <a:p>
            <a:r>
              <a:rPr lang="cs-CZ" dirty="0"/>
              <a:t>Náklonnost i fobie, pozitivní i odmítavé emoce i reakce</a:t>
            </a:r>
          </a:p>
          <a:p>
            <a:r>
              <a:rPr lang="cs-CZ" dirty="0"/>
              <a:t>Odpoutá-li se člověk od přírody, nejsou </a:t>
            </a:r>
            <a:r>
              <a:rPr lang="cs-CZ" dirty="0" err="1"/>
              <a:t>biofilní</a:t>
            </a:r>
            <a:r>
              <a:rPr lang="cs-CZ" dirty="0"/>
              <a:t> pravidla nahrazena</a:t>
            </a:r>
          </a:p>
          <a:p>
            <a:r>
              <a:rPr lang="cs-CZ" dirty="0"/>
              <a:t>V roce 2014 žilo 54% světové populace ve městech oproti roku 1950 kdy zde žilo jen 30%. Podle OSN by do roku 2050 mělo ve městech žít až 66% lidí.</a:t>
            </a:r>
            <a:endParaRPr lang="en-GB" dirty="0"/>
          </a:p>
          <a:p>
            <a:endParaRPr lang="en-GB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996" y="2322724"/>
            <a:ext cx="4347620" cy="4260669"/>
          </a:xfrm>
        </p:spPr>
      </p:pic>
    </p:spTree>
    <p:extLst>
      <p:ext uri="{BB962C8B-B14F-4D97-AF65-F5344CB8AC3E}">
        <p14:creationId xmlns:p14="http://schemas.microsoft.com/office/powerpoint/2010/main" val="519976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351063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cs-CZ" dirty="0"/>
              <a:t>Teorie obnovy pozornosti (</a:t>
            </a:r>
            <a:r>
              <a:rPr lang="cs-CZ" i="1" dirty="0" err="1"/>
              <a:t>Attention</a:t>
            </a:r>
            <a:r>
              <a:rPr lang="cs-CZ" i="1" dirty="0"/>
              <a:t> </a:t>
            </a:r>
            <a:r>
              <a:rPr lang="cs-CZ" i="1" dirty="0" err="1"/>
              <a:t>Restoration</a:t>
            </a:r>
            <a:r>
              <a:rPr lang="cs-CZ" i="1" dirty="0"/>
              <a:t> </a:t>
            </a:r>
            <a:r>
              <a:rPr lang="cs-CZ" i="1" dirty="0" err="1"/>
              <a:t>Theory</a:t>
            </a:r>
            <a:r>
              <a:rPr lang="cs-CZ" dirty="0"/>
              <a:t>), Stephen and Rachel Kaplan, 1983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492827"/>
            <a:ext cx="9601200" cy="3581400"/>
          </a:xfrm>
        </p:spPr>
        <p:txBody>
          <a:bodyPr/>
          <a:lstStyle/>
          <a:p>
            <a:r>
              <a:rPr lang="cs-CZ" dirty="0"/>
              <a:t>Pozornost vědomá – zaměřená x bezděčná – nezaměřená</a:t>
            </a:r>
          </a:p>
          <a:p>
            <a:r>
              <a:rPr lang="cs-CZ" dirty="0"/>
              <a:t>Zaměřená pozornost spotřebovává energii – duševní únava – příroda jako médium regenerace, pozorování bez dalších energetických zdrojů (obnova)</a:t>
            </a:r>
          </a:p>
          <a:p>
            <a:pPr lvl="1"/>
            <a:r>
              <a:rPr lang="cs-CZ" dirty="0"/>
              <a:t>Fascinace (mírná a silná)</a:t>
            </a:r>
          </a:p>
          <a:p>
            <a:pPr lvl="1"/>
            <a:r>
              <a:rPr lang="cs-CZ" dirty="0"/>
              <a:t>Odpoutání se (časové i prostorové, odstup od všedního dne)</a:t>
            </a:r>
          </a:p>
          <a:p>
            <a:pPr lvl="1"/>
            <a:r>
              <a:rPr lang="cs-CZ" dirty="0"/>
              <a:t>Šíře /rozsáhlost (paleta a komplexita dojmů)</a:t>
            </a:r>
          </a:p>
          <a:p>
            <a:pPr lvl="1"/>
            <a:r>
              <a:rPr lang="cs-CZ" dirty="0"/>
              <a:t>Kompatibilita / slučitelnost (soulad s potřebami člověka)</a:t>
            </a:r>
          </a:p>
          <a:p>
            <a:pPr lvl="1"/>
            <a:endParaRPr lang="en-GB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90456"/>
            <a:ext cx="12192000" cy="1567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46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Teorie zpracování informací, Kaplan a Kaplan, 1989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Krajina zajišťuje přežití</a:t>
            </a:r>
          </a:p>
          <a:p>
            <a:r>
              <a:rPr lang="cs-CZ" dirty="0"/>
              <a:t>Sbírání informací, spojování, propojování a zapamatování – zvýšení šance na přežití</a:t>
            </a:r>
          </a:p>
          <a:p>
            <a:r>
              <a:rPr lang="cs-CZ" dirty="0"/>
              <a:t>Přehledné krajiny snazší zapamatování upřednostňovány</a:t>
            </a:r>
          </a:p>
          <a:p>
            <a:pPr lvl="1"/>
            <a:r>
              <a:rPr lang="cs-CZ" dirty="0"/>
              <a:t>Komplexita: různorodost prvků, ale ne extrémní</a:t>
            </a:r>
          </a:p>
          <a:p>
            <a:pPr lvl="1"/>
            <a:r>
              <a:rPr lang="cs-CZ" dirty="0"/>
              <a:t>Koherence: symetrické uspořádání prvků, rozeznatelnost</a:t>
            </a:r>
          </a:p>
          <a:p>
            <a:pPr lvl="1"/>
            <a:r>
              <a:rPr lang="cs-CZ" dirty="0"/>
              <a:t>Čitelnost: pochopitelné a zapamatovatelné struktury, identifikovatelnost, interpretace a významnost, orientace</a:t>
            </a:r>
          </a:p>
          <a:p>
            <a:pPr lvl="1"/>
            <a:r>
              <a:rPr lang="cs-CZ" dirty="0"/>
              <a:t>Záhadnost: zvědavost a zájem, příslib dalších informací, ale ne extrémní</a:t>
            </a:r>
          </a:p>
          <a:p>
            <a:pPr lvl="1"/>
            <a:endParaRPr lang="cs-CZ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9161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5880" y="80010"/>
            <a:ext cx="9601200" cy="1485900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Psycho evoluční teorie, Roger S. Ulrich, 1983</a:t>
            </a:r>
            <a:br>
              <a:rPr lang="cs-CZ" dirty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25880" y="1950720"/>
            <a:ext cx="9601200" cy="3581400"/>
          </a:xfrm>
        </p:spPr>
        <p:txBody>
          <a:bodyPr>
            <a:normAutofit/>
          </a:bodyPr>
          <a:lstStyle/>
          <a:p>
            <a:r>
              <a:rPr lang="cs-CZ" dirty="0"/>
              <a:t>Regenerační a protistresová funkce přírody</a:t>
            </a:r>
          </a:p>
          <a:p>
            <a:r>
              <a:rPr lang="cs-CZ" dirty="0"/>
              <a:t>Vizuální vnímání přírody, vrozené reakce na přírodní prvky mají fyziologickou odpověď, dopad na emocionalitu, kognici, fyziologii, chování</a:t>
            </a:r>
          </a:p>
          <a:p>
            <a:r>
              <a:rPr lang="cs-CZ" dirty="0"/>
              <a:t>Stresové indikátory při pozorování přírody nahrazovány pozitivními pocity</a:t>
            </a:r>
          </a:p>
          <a:p>
            <a:r>
              <a:rPr lang="cs-CZ" dirty="0"/>
              <a:t>Výzkumy postoperačního zotavování (1972-1981)</a:t>
            </a:r>
            <a:endParaRPr lang="en-GB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06240"/>
            <a:ext cx="2651760" cy="265176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761" y="4206241"/>
            <a:ext cx="3317966" cy="265176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010" y="4206240"/>
            <a:ext cx="2985796" cy="2651760"/>
          </a:xfrm>
          <a:prstGeom prst="rect">
            <a:avLst/>
          </a:prstGeom>
        </p:spPr>
      </p:pic>
      <p:sp>
        <p:nvSpPr>
          <p:cNvPr id="7" name="AutoShape 2" descr="Výsledek obrázku pro anglický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246" y="4206241"/>
            <a:ext cx="3376195" cy="265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141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88853" y="73324"/>
            <a:ext cx="9601200" cy="1485900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Place identity </a:t>
            </a:r>
            <a:r>
              <a:rPr lang="cs-CZ" dirty="0" err="1"/>
              <a:t>theory</a:t>
            </a:r>
            <a:r>
              <a:rPr lang="cs-CZ" dirty="0"/>
              <a:t>, </a:t>
            </a:r>
            <a:br>
              <a:rPr lang="cs-CZ" dirty="0"/>
            </a:br>
            <a:r>
              <a:rPr lang="cs-CZ" dirty="0"/>
              <a:t>Harald </a:t>
            </a:r>
            <a:r>
              <a:rPr lang="cs-CZ" dirty="0" err="1"/>
              <a:t>Proshansky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a kol., 1983</a:t>
            </a:r>
            <a:br>
              <a:rPr lang="cs-CZ" dirty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71600" y="2573382"/>
            <a:ext cx="4447786" cy="3581401"/>
          </a:xfrm>
        </p:spPr>
        <p:txBody>
          <a:bodyPr/>
          <a:lstStyle/>
          <a:p>
            <a:r>
              <a:rPr lang="cs-CZ" dirty="0"/>
              <a:t>Environmentální psychologie</a:t>
            </a:r>
          </a:p>
          <a:p>
            <a:r>
              <a:rPr lang="cs-CZ" dirty="0"/>
              <a:t>Koncept „připoutání k místu“</a:t>
            </a:r>
          </a:p>
          <a:p>
            <a:r>
              <a:rPr lang="cs-CZ" dirty="0"/>
              <a:t>Tvorba identity jako sociální konstrukt odvislý od: </a:t>
            </a:r>
          </a:p>
          <a:p>
            <a:pPr marL="457200" lvl="1" indent="0">
              <a:buNone/>
            </a:pPr>
            <a:r>
              <a:rPr lang="cs-CZ" dirty="0"/>
              <a:t>komunity, sdílených norem, historickému determinismu, kultury, jazyka, příbuzenství, genderu, sociální třídy, etnicity, krajiny</a:t>
            </a:r>
            <a:endParaRPr lang="en-GB" dirty="0"/>
          </a:p>
          <a:p>
            <a:endParaRPr lang="en-GB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678" y="0"/>
            <a:ext cx="42493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252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1634"/>
            <a:ext cx="3622371" cy="251509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2515098"/>
            <a:ext cx="3064555" cy="433407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305258"/>
            <a:ext cx="3027096" cy="454064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21577" cy="2769326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475" y="2518366"/>
            <a:ext cx="2909525" cy="4327537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577" y="-15363"/>
            <a:ext cx="3396343" cy="6861266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474" y="-13063"/>
            <a:ext cx="2909525" cy="253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948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C53C20-5CFE-49C1-B44D-B9E4ED54D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Fytoresonance</a:t>
            </a:r>
            <a:r>
              <a:rPr lang="cs-CZ" dirty="0"/>
              <a:t>, Paul </a:t>
            </a:r>
            <a:r>
              <a:rPr lang="cs-CZ" dirty="0" err="1"/>
              <a:t>Shepard</a:t>
            </a:r>
            <a:r>
              <a:rPr lang="cs-CZ" dirty="0"/>
              <a:t>, 1994;</a:t>
            </a:r>
            <a:br>
              <a:rPr lang="cs-CZ" dirty="0"/>
            </a:br>
            <a:r>
              <a:rPr lang="cs-CZ" dirty="0"/>
              <a:t>Konrad </a:t>
            </a:r>
            <a:r>
              <a:rPr lang="cs-CZ" dirty="0" err="1"/>
              <a:t>Neuberger</a:t>
            </a:r>
            <a:r>
              <a:rPr lang="cs-CZ" dirty="0"/>
              <a:t>, 2007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8DCB76-3C23-4D8C-8CF9-F36E18591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05263"/>
            <a:ext cx="10820400" cy="470033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Resonance jako fyzikální jev, kmitání a synchronizace</a:t>
            </a:r>
          </a:p>
          <a:p>
            <a:r>
              <a:rPr lang="cs-CZ" dirty="0"/>
              <a:t>Reciproční vztah vnitřních aspektů já a vnějších projevů rostlin – obrazné vyjádření – proces životních změn</a:t>
            </a:r>
          </a:p>
          <a:p>
            <a:r>
              <a:rPr lang="cs-CZ" dirty="0"/>
              <a:t>Korelace zahradnických aktivit a psychické zkušenosti</a:t>
            </a:r>
          </a:p>
          <a:p>
            <a:pPr lvl="1"/>
            <a:r>
              <a:rPr lang="cs-CZ" dirty="0"/>
              <a:t>Okopávání, kypření a příprava půdy: nové začátky, naděje, důvěra, pozitivní přístup k životu, příprava prostředí k rozhovoru</a:t>
            </a:r>
          </a:p>
          <a:p>
            <a:pPr lvl="1"/>
            <a:r>
              <a:rPr lang="cs-CZ" dirty="0"/>
              <a:t>Setí: růst, rozvoj, život a vztah. Zahrnování semínek: něco se udělalo a nechává se tomu volný průběh</a:t>
            </a:r>
          </a:p>
          <a:p>
            <a:pPr lvl="1"/>
            <a:r>
              <a:rPr lang="cs-CZ" dirty="0"/>
              <a:t>Sázení: nápomoc při usazení dovedností a jejich rozvoji, růst, potřeba prostoru, pohybu, méně prostoru znamená stres</a:t>
            </a:r>
          </a:p>
          <a:p>
            <a:pPr lvl="1"/>
            <a:r>
              <a:rPr lang="cs-CZ" dirty="0"/>
              <a:t>Zalévání, hnojení, okopávání: péče o sebe a vlastní potřeby, prevence destrukce</a:t>
            </a:r>
          </a:p>
          <a:p>
            <a:pPr lvl="1"/>
            <a:r>
              <a:rPr lang="cs-CZ" dirty="0"/>
              <a:t>Růst: rozvoj potenciálu, změna a </a:t>
            </a:r>
            <a:r>
              <a:rPr lang="cs-CZ" dirty="0" err="1"/>
              <a:t>akceptance</a:t>
            </a:r>
            <a:endParaRPr lang="cs-CZ" dirty="0"/>
          </a:p>
          <a:p>
            <a:r>
              <a:rPr lang="cs-CZ" dirty="0"/>
              <a:t>Kvalita půdy, počasí, stádia růstu, osobní historie a aktivního stavu mysli, kvalita úkonů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886736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Zeleno-žlutá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TM10001105[[fn=Oříznutí]]</Template>
  <TotalTime>1723</TotalTime>
  <Words>624</Words>
  <Application>Microsoft Office PowerPoint</Application>
  <PresentationFormat>Širokoúhlá obrazovka</PresentationFormat>
  <Paragraphs>57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Calibri</vt:lpstr>
      <vt:lpstr>Franklin Gothic Book</vt:lpstr>
      <vt:lpstr>Crop</vt:lpstr>
      <vt:lpstr>Základní teorie zahradní terapie</vt:lpstr>
      <vt:lpstr>Teorie</vt:lpstr>
      <vt:lpstr>Hypotéza biofilie, Edward O. Wilson, 1993</vt:lpstr>
      <vt:lpstr>Teorie obnovy pozornosti (Attention Restoration Theory), Stephen and Rachel Kaplan, 1983</vt:lpstr>
      <vt:lpstr>Teorie zpracování informací, Kaplan a Kaplan, 1989</vt:lpstr>
      <vt:lpstr> Psycho evoluční teorie, Roger S. Ulrich, 1983 </vt:lpstr>
      <vt:lpstr> Place identity theory,  Harald Proshansky  a kol., 1983 </vt:lpstr>
      <vt:lpstr>Prezentace aplikace PowerPoint</vt:lpstr>
      <vt:lpstr>Fytoresonance, Paul Shepard, 1994; Konrad Neuberger, 2007</vt:lpstr>
      <vt:lpstr>Savanová hypotéza, Gordon Orians, 1980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teorie zahradní terapie</dc:title>
  <dc:creator>Uživatel systému Windows</dc:creator>
  <cp:lastModifiedBy>Eliška Hudcová</cp:lastModifiedBy>
  <cp:revision>28</cp:revision>
  <dcterms:created xsi:type="dcterms:W3CDTF">2018-03-21T08:08:17Z</dcterms:created>
  <dcterms:modified xsi:type="dcterms:W3CDTF">2022-05-02T19:07:37Z</dcterms:modified>
</cp:coreProperties>
</file>