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0AF"/>
    <a:srgbClr val="FFEA9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264" autoAdjust="0"/>
  </p:normalViewPr>
  <p:slideViewPr>
    <p:cSldViewPr>
      <p:cViewPr varScale="1">
        <p:scale>
          <a:sx n="105" d="100"/>
          <a:sy n="105" d="100"/>
        </p:scale>
        <p:origin x="184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AAD969-5403-4D4C-BA0E-904CC8A0713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1490BA7-EF50-46A4-91D4-2C028173A3B9}">
      <dgm:prSet custT="1"/>
      <dgm:spPr>
        <a:solidFill>
          <a:srgbClr val="EEB000"/>
        </a:solidFill>
      </dgm:spPr>
      <dgm:t>
        <a:bodyPr/>
        <a:lstStyle/>
        <a:p>
          <a:pPr algn="just" rtl="0"/>
          <a:r>
            <a:rPr lang="cs-CZ" sz="1600" b="1" baseline="0" dirty="0">
              <a:latin typeface="Hind Regular"/>
            </a:rPr>
            <a:t>Reziduální sociální stát </a:t>
          </a:r>
          <a:r>
            <a:rPr lang="cs-CZ" sz="1600" baseline="0" dirty="0">
              <a:latin typeface="Hind Regular"/>
            </a:rPr>
            <a:t>- vychází z liberálních myšlenek. Potřeby lidí jsou primárně uspokojovány rodinou a trhem. Sociální pomoc přichází na řadu až ve chvíli, kdy tyto dvě instituce přestanou normálně fungovat (rodinná krize, ekonomická krize apod.)</a:t>
          </a:r>
          <a:endParaRPr lang="cs-CZ" sz="1600" dirty="0">
            <a:latin typeface="Hind Regular"/>
          </a:endParaRPr>
        </a:p>
      </dgm:t>
    </dgm:pt>
    <dgm:pt modelId="{C59785E2-55F1-4BB1-8624-1063094C73C3}" type="parTrans" cxnId="{5397994E-1202-4593-A101-A3AEAC4E5DD8}">
      <dgm:prSet/>
      <dgm:spPr/>
      <dgm:t>
        <a:bodyPr/>
        <a:lstStyle/>
        <a:p>
          <a:endParaRPr lang="cs-CZ"/>
        </a:p>
      </dgm:t>
    </dgm:pt>
    <dgm:pt modelId="{8F2EEAB0-0AFB-4DF7-956D-3728D551DDD7}" type="sibTrans" cxnId="{5397994E-1202-4593-A101-A3AEAC4E5DD8}">
      <dgm:prSet/>
      <dgm:spPr/>
      <dgm:t>
        <a:bodyPr/>
        <a:lstStyle/>
        <a:p>
          <a:endParaRPr lang="cs-CZ"/>
        </a:p>
      </dgm:t>
    </dgm:pt>
    <dgm:pt modelId="{90F0268B-B4AC-4DD7-951C-AB1EE92436E4}">
      <dgm:prSet custT="1"/>
      <dgm:spPr>
        <a:solidFill>
          <a:schemeClr val="accent6"/>
        </a:solidFill>
      </dgm:spPr>
      <dgm:t>
        <a:bodyPr/>
        <a:lstStyle/>
        <a:p>
          <a:pPr algn="just" rtl="0"/>
          <a:r>
            <a:rPr lang="cs-CZ" sz="1600" b="1" baseline="0" dirty="0">
              <a:latin typeface="Hind Regular"/>
            </a:rPr>
            <a:t>Institucionální sociální stát </a:t>
          </a:r>
          <a:r>
            <a:rPr lang="cs-CZ" sz="1600" b="0" baseline="0" dirty="0">
              <a:latin typeface="Hind Regular"/>
            </a:rPr>
            <a:t>-  typické je </a:t>
          </a:r>
          <a:r>
            <a:rPr lang="cs-CZ" sz="1600" baseline="0" dirty="0">
              <a:latin typeface="Hind Regular"/>
            </a:rPr>
            <a:t>centrálně organizovaný systém sociálních služeb, které mají zajišťovat standardní životní potřeby jedinců a skupin. Takový sociální stát má integrovat společnost, vyrovnávat nerovnosti a předcházet sociálním událostem. </a:t>
          </a:r>
          <a:endParaRPr lang="cs-CZ" sz="1600" dirty="0">
            <a:latin typeface="Hind Regular"/>
          </a:endParaRPr>
        </a:p>
      </dgm:t>
    </dgm:pt>
    <dgm:pt modelId="{E9326B14-8597-44D3-B4C3-A46D16CF0D00}" type="parTrans" cxnId="{E67B9D78-17AB-43DF-ADD8-FFD1E4F7719F}">
      <dgm:prSet/>
      <dgm:spPr/>
      <dgm:t>
        <a:bodyPr/>
        <a:lstStyle/>
        <a:p>
          <a:endParaRPr lang="cs-CZ"/>
        </a:p>
      </dgm:t>
    </dgm:pt>
    <dgm:pt modelId="{79D0C4C2-E64B-4230-B6A2-5087A7EBF6F4}" type="sibTrans" cxnId="{E67B9D78-17AB-43DF-ADD8-FFD1E4F7719F}">
      <dgm:prSet/>
      <dgm:spPr/>
      <dgm:t>
        <a:bodyPr/>
        <a:lstStyle/>
        <a:p>
          <a:endParaRPr lang="cs-CZ"/>
        </a:p>
      </dgm:t>
    </dgm:pt>
    <dgm:pt modelId="{284B9996-4A07-4524-A863-03F6E31A5698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just" rtl="0"/>
          <a:r>
            <a:rPr lang="cs-CZ" sz="1600" b="1" baseline="0" dirty="0">
              <a:latin typeface="Hind Regular"/>
            </a:rPr>
            <a:t>Pracovně–výkonnostní sociální stát</a:t>
          </a:r>
          <a:r>
            <a:rPr lang="cs-CZ" sz="1600" baseline="0" dirty="0">
              <a:latin typeface="Hind Regular"/>
            </a:rPr>
            <a:t> - uspokojování potřeb svých občanů se odvíjí  od začlenění do pracovních struktur a výsledků a produktivity práce.</a:t>
          </a:r>
          <a:endParaRPr lang="cs-CZ" sz="1600" dirty="0">
            <a:latin typeface="Hind Regular"/>
          </a:endParaRPr>
        </a:p>
      </dgm:t>
    </dgm:pt>
    <dgm:pt modelId="{78DA25D1-30A3-4702-85B1-47A86E5CA7E5}" type="parTrans" cxnId="{38ED90CA-CF63-492F-92E6-C8E725174AFA}">
      <dgm:prSet/>
      <dgm:spPr/>
      <dgm:t>
        <a:bodyPr/>
        <a:lstStyle/>
        <a:p>
          <a:endParaRPr lang="cs-CZ"/>
        </a:p>
      </dgm:t>
    </dgm:pt>
    <dgm:pt modelId="{5F0A8271-8AF8-43CD-9B7E-25A562BFC785}" type="sibTrans" cxnId="{38ED90CA-CF63-492F-92E6-C8E725174AFA}">
      <dgm:prSet/>
      <dgm:spPr/>
      <dgm:t>
        <a:bodyPr/>
        <a:lstStyle/>
        <a:p>
          <a:endParaRPr lang="cs-CZ"/>
        </a:p>
      </dgm:t>
    </dgm:pt>
    <dgm:pt modelId="{57F731CF-B204-476C-85C2-328D116518BF}" type="pres">
      <dgm:prSet presAssocID="{E0AAD969-5403-4D4C-BA0E-904CC8A0713F}" presName="linear" presStyleCnt="0">
        <dgm:presLayoutVars>
          <dgm:animLvl val="lvl"/>
          <dgm:resizeHandles val="exact"/>
        </dgm:presLayoutVars>
      </dgm:prSet>
      <dgm:spPr/>
    </dgm:pt>
    <dgm:pt modelId="{E52DBC6F-CFFA-490E-9F55-6530862C8925}" type="pres">
      <dgm:prSet presAssocID="{51490BA7-EF50-46A4-91D4-2C028173A3B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CFC9A59-3D9B-4DA4-921F-6C181E5D4DE8}" type="pres">
      <dgm:prSet presAssocID="{8F2EEAB0-0AFB-4DF7-956D-3728D551DDD7}" presName="spacer" presStyleCnt="0"/>
      <dgm:spPr/>
    </dgm:pt>
    <dgm:pt modelId="{99EC4402-82F1-4F81-9E2D-79FA2E0DFEE3}" type="pres">
      <dgm:prSet presAssocID="{90F0268B-B4AC-4DD7-951C-AB1EE92436E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997DA95-B7FC-4D2E-BEB3-99B9DD622053}" type="pres">
      <dgm:prSet presAssocID="{79D0C4C2-E64B-4230-B6A2-5087A7EBF6F4}" presName="spacer" presStyleCnt="0"/>
      <dgm:spPr/>
    </dgm:pt>
    <dgm:pt modelId="{3BE85741-647F-44F3-A2AF-B3C081CBA8E7}" type="pres">
      <dgm:prSet presAssocID="{284B9996-4A07-4524-A863-03F6E31A569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4B92419-F0A2-4A5B-B7C8-398450B2EBA0}" type="presOf" srcId="{90F0268B-B4AC-4DD7-951C-AB1EE92436E4}" destId="{99EC4402-82F1-4F81-9E2D-79FA2E0DFEE3}" srcOrd="0" destOrd="0" presId="urn:microsoft.com/office/officeart/2005/8/layout/vList2"/>
    <dgm:cxn modelId="{2A3E8627-6CAE-439F-859E-97F3B1FDF50A}" type="presOf" srcId="{284B9996-4A07-4524-A863-03F6E31A5698}" destId="{3BE85741-647F-44F3-A2AF-B3C081CBA8E7}" srcOrd="0" destOrd="0" presId="urn:microsoft.com/office/officeart/2005/8/layout/vList2"/>
    <dgm:cxn modelId="{5397994E-1202-4593-A101-A3AEAC4E5DD8}" srcId="{E0AAD969-5403-4D4C-BA0E-904CC8A0713F}" destId="{51490BA7-EF50-46A4-91D4-2C028173A3B9}" srcOrd="0" destOrd="0" parTransId="{C59785E2-55F1-4BB1-8624-1063094C73C3}" sibTransId="{8F2EEAB0-0AFB-4DF7-956D-3728D551DDD7}"/>
    <dgm:cxn modelId="{E67B9D78-17AB-43DF-ADD8-FFD1E4F7719F}" srcId="{E0AAD969-5403-4D4C-BA0E-904CC8A0713F}" destId="{90F0268B-B4AC-4DD7-951C-AB1EE92436E4}" srcOrd="1" destOrd="0" parTransId="{E9326B14-8597-44D3-B4C3-A46D16CF0D00}" sibTransId="{79D0C4C2-E64B-4230-B6A2-5087A7EBF6F4}"/>
    <dgm:cxn modelId="{534D82CA-905B-4E14-BAC5-B0E5165722C0}" type="presOf" srcId="{51490BA7-EF50-46A4-91D4-2C028173A3B9}" destId="{E52DBC6F-CFFA-490E-9F55-6530862C8925}" srcOrd="0" destOrd="0" presId="urn:microsoft.com/office/officeart/2005/8/layout/vList2"/>
    <dgm:cxn modelId="{38ED90CA-CF63-492F-92E6-C8E725174AFA}" srcId="{E0AAD969-5403-4D4C-BA0E-904CC8A0713F}" destId="{284B9996-4A07-4524-A863-03F6E31A5698}" srcOrd="2" destOrd="0" parTransId="{78DA25D1-30A3-4702-85B1-47A86E5CA7E5}" sibTransId="{5F0A8271-8AF8-43CD-9B7E-25A562BFC785}"/>
    <dgm:cxn modelId="{05CEB2FE-729F-4B43-BFCE-A621693F3916}" type="presOf" srcId="{E0AAD969-5403-4D4C-BA0E-904CC8A0713F}" destId="{57F731CF-B204-476C-85C2-328D116518BF}" srcOrd="0" destOrd="0" presId="urn:microsoft.com/office/officeart/2005/8/layout/vList2"/>
    <dgm:cxn modelId="{F6E100E6-760B-4201-85DA-DD42E9887763}" type="presParOf" srcId="{57F731CF-B204-476C-85C2-328D116518BF}" destId="{E52DBC6F-CFFA-490E-9F55-6530862C8925}" srcOrd="0" destOrd="0" presId="urn:microsoft.com/office/officeart/2005/8/layout/vList2"/>
    <dgm:cxn modelId="{64AF7256-D2A5-4547-B9E6-560389A6146C}" type="presParOf" srcId="{57F731CF-B204-476C-85C2-328D116518BF}" destId="{3CFC9A59-3D9B-4DA4-921F-6C181E5D4DE8}" srcOrd="1" destOrd="0" presId="urn:microsoft.com/office/officeart/2005/8/layout/vList2"/>
    <dgm:cxn modelId="{D0E81B04-B2F2-4130-9CB9-9225E5E5F92D}" type="presParOf" srcId="{57F731CF-B204-476C-85C2-328D116518BF}" destId="{99EC4402-82F1-4F81-9E2D-79FA2E0DFEE3}" srcOrd="2" destOrd="0" presId="urn:microsoft.com/office/officeart/2005/8/layout/vList2"/>
    <dgm:cxn modelId="{F3BC6895-7C4B-4648-8C09-DA971175BE37}" type="presParOf" srcId="{57F731CF-B204-476C-85C2-328D116518BF}" destId="{1997DA95-B7FC-4D2E-BEB3-99B9DD622053}" srcOrd="3" destOrd="0" presId="urn:microsoft.com/office/officeart/2005/8/layout/vList2"/>
    <dgm:cxn modelId="{9B18DDB2-2403-4FB9-9CB5-9530DE6CD41B}" type="presParOf" srcId="{57F731CF-B204-476C-85C2-328D116518BF}" destId="{3BE85741-647F-44F3-A2AF-B3C081CBA8E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2DBC6F-CFFA-490E-9F55-6530862C8925}">
      <dsp:nvSpPr>
        <dsp:cNvPr id="0" name=""/>
        <dsp:cNvSpPr/>
      </dsp:nvSpPr>
      <dsp:spPr>
        <a:xfrm>
          <a:off x="0" y="200277"/>
          <a:ext cx="8640960" cy="1216800"/>
        </a:xfrm>
        <a:prstGeom prst="roundRect">
          <a:avLst/>
        </a:prstGeom>
        <a:solidFill>
          <a:srgbClr val="EEB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 baseline="0" dirty="0">
              <a:latin typeface="Hind Regular"/>
            </a:rPr>
            <a:t>Reziduální sociální stát </a:t>
          </a:r>
          <a:r>
            <a:rPr lang="cs-CZ" sz="1600" kern="1200" baseline="0" dirty="0">
              <a:latin typeface="Hind Regular"/>
            </a:rPr>
            <a:t>- vychází z liberálních myšlenek. Potřeby lidí jsou primárně uspokojovány rodinou a trhem. Sociální pomoc přichází na řadu až ve chvíli, kdy tyto dvě instituce přestanou normálně fungovat (rodinná krize, ekonomická krize apod.)</a:t>
          </a:r>
          <a:endParaRPr lang="cs-CZ" sz="1600" kern="1200" dirty="0">
            <a:latin typeface="Hind Regular"/>
          </a:endParaRPr>
        </a:p>
      </dsp:txBody>
      <dsp:txXfrm>
        <a:off x="59399" y="259676"/>
        <a:ext cx="8522162" cy="1098002"/>
      </dsp:txXfrm>
    </dsp:sp>
    <dsp:sp modelId="{99EC4402-82F1-4F81-9E2D-79FA2E0DFEE3}">
      <dsp:nvSpPr>
        <dsp:cNvPr id="0" name=""/>
        <dsp:cNvSpPr/>
      </dsp:nvSpPr>
      <dsp:spPr>
        <a:xfrm>
          <a:off x="0" y="1604277"/>
          <a:ext cx="8640960" cy="1216800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 baseline="0" dirty="0">
              <a:latin typeface="Hind Regular"/>
            </a:rPr>
            <a:t>Institucionální sociální stát </a:t>
          </a:r>
          <a:r>
            <a:rPr lang="cs-CZ" sz="1600" b="0" kern="1200" baseline="0" dirty="0">
              <a:latin typeface="Hind Regular"/>
            </a:rPr>
            <a:t>-  typické je </a:t>
          </a:r>
          <a:r>
            <a:rPr lang="cs-CZ" sz="1600" kern="1200" baseline="0" dirty="0">
              <a:latin typeface="Hind Regular"/>
            </a:rPr>
            <a:t>centrálně organizovaný systém sociálních služeb, které mají zajišťovat standardní životní potřeby jedinců a skupin. Takový sociální stát má integrovat společnost, vyrovnávat nerovnosti a předcházet sociálním událostem. </a:t>
          </a:r>
          <a:endParaRPr lang="cs-CZ" sz="1600" kern="1200" dirty="0">
            <a:latin typeface="Hind Regular"/>
          </a:endParaRPr>
        </a:p>
      </dsp:txBody>
      <dsp:txXfrm>
        <a:off x="59399" y="1663676"/>
        <a:ext cx="8522162" cy="1098002"/>
      </dsp:txXfrm>
    </dsp:sp>
    <dsp:sp modelId="{3BE85741-647F-44F3-A2AF-B3C081CBA8E7}">
      <dsp:nvSpPr>
        <dsp:cNvPr id="0" name=""/>
        <dsp:cNvSpPr/>
      </dsp:nvSpPr>
      <dsp:spPr>
        <a:xfrm>
          <a:off x="0" y="3008277"/>
          <a:ext cx="8640960" cy="1216800"/>
        </a:xfrm>
        <a:prstGeom prst="round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 baseline="0" dirty="0">
              <a:latin typeface="Hind Regular"/>
            </a:rPr>
            <a:t>Pracovně–výkonnostní sociální stát</a:t>
          </a:r>
          <a:r>
            <a:rPr lang="cs-CZ" sz="1600" kern="1200" baseline="0" dirty="0">
              <a:latin typeface="Hind Regular"/>
            </a:rPr>
            <a:t> - uspokojování potřeb svých občanů se odvíjí  od začlenění do pracovních struktur a výsledků a produktivity práce.</a:t>
          </a:r>
          <a:endParaRPr lang="cs-CZ" sz="1600" kern="1200" dirty="0">
            <a:latin typeface="Hind Regular"/>
          </a:endParaRPr>
        </a:p>
      </dsp:txBody>
      <dsp:txXfrm>
        <a:off x="59399" y="3067676"/>
        <a:ext cx="8522162" cy="1098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4DBB545F-9D43-4AAA-90C9-33072A0929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C0251D1-7C28-4985-806A-8E5EC5B23A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0CC4A-17F4-454B-81F2-75DF69D343DB}" type="datetimeFigureOut">
              <a:rPr lang="cs-CZ" smtClean="0"/>
              <a:pPr/>
              <a:t>28.02.2022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45AD217-ABA7-44FD-ACCB-EF9029DE805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FC37F96-D703-4CC7-ADDF-F1775070E9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4DA88-02AF-4FC5-889B-98F23C351BA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878473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55BB9-894C-40C9-86A7-F2C95FCBA8BC}" type="datetimeFigureOut">
              <a:rPr lang="cs-CZ" smtClean="0"/>
              <a:pPr/>
              <a:t>28.02.2022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A4E33-8944-489A-9842-0B217D5C3D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541281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A4E33-8944-489A-9842-0B217D5C3D34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3F4AFC-3055-4F81-BECD-8850152D2CF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>
            <a:extLst>
              <a:ext uri="{FF2B5EF4-FFF2-40B4-BE49-F238E27FC236}">
                <a16:creationId xmlns:a16="http://schemas.microsoft.com/office/drawing/2014/main" id="{39AB3988-575A-4524-969C-0E5353804CC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2774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0" y="0"/>
            <a:ext cx="9144000" cy="18000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E9C0D-A831-4BF3-AF29-E7747B954159}" type="datetime1">
              <a:rPr lang="cs-CZ" smtClean="0"/>
              <a:pPr/>
              <a:t>28.02.2022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62E37861-9CFB-4DB0-8326-6C6A95B08EB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TextovéPole 6"/>
          <p:cNvSpPr txBox="1"/>
          <p:nvPr userDrawn="1"/>
        </p:nvSpPr>
        <p:spPr>
          <a:xfrm>
            <a:off x="2123728" y="404664"/>
            <a:ext cx="6480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Jabok – Vyšší odborná škola</a:t>
            </a:r>
          </a:p>
          <a:p>
            <a:r>
              <a:rPr lang="cs-CZ" sz="3200" b="1" dirty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sociálně pedagogická a teologická</a:t>
            </a:r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116632"/>
            <a:ext cx="1622606" cy="15590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55576" y="3429000"/>
            <a:ext cx="7931224" cy="2697163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3DCA-BA36-4FE1-A845-4F213541F8FD}" type="datetime1">
              <a:rPr lang="cs-CZ" smtClean="0"/>
              <a:pPr/>
              <a:t>28.02.2022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88840"/>
            <a:ext cx="20574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988840"/>
            <a:ext cx="60198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  <a:lvl2pPr>
              <a:defRPr>
                <a:latin typeface="Hind Regular" pitchFamily="2" charset="-18"/>
                <a:cs typeface="Hind Regular" pitchFamily="2" charset="-18"/>
              </a:defRPr>
            </a:lvl2pPr>
            <a:lvl3pPr>
              <a:defRPr>
                <a:latin typeface="Hind Regular" pitchFamily="2" charset="-18"/>
                <a:cs typeface="Hind Regular" pitchFamily="2" charset="-18"/>
              </a:defRPr>
            </a:lvl3pPr>
            <a:lvl4pPr>
              <a:defRPr>
                <a:latin typeface="Hind Regular" pitchFamily="2" charset="-18"/>
                <a:cs typeface="Hind Regular" pitchFamily="2" charset="-18"/>
              </a:defRPr>
            </a:lvl4pPr>
            <a:lvl5pPr>
              <a:defRPr>
                <a:latin typeface="Hind Regular" pitchFamily="2" charset="-18"/>
                <a:cs typeface="Hind Regular" pitchFamily="2" charset="-18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7238-A390-436A-AD29-DB5321681A2F}" type="datetime1">
              <a:rPr lang="cs-CZ" smtClean="0"/>
              <a:pPr/>
              <a:t>28.02.2022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556792"/>
            <a:ext cx="7931224" cy="4425355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5C81-6840-4EA5-B321-54D6ABBBB49A}" type="datetime1">
              <a:rPr lang="cs-CZ" smtClean="0"/>
              <a:pPr/>
              <a:t>28.02.2022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9" name="TextovéPole 8"/>
          <p:cNvSpPr txBox="1"/>
          <p:nvPr userDrawn="1"/>
        </p:nvSpPr>
        <p:spPr>
          <a:xfrm>
            <a:off x="782486" y="6254480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 8, 120 00 Praha 2, tel.: +420 211 222 440</a:t>
            </a: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www.jabok.cz</a:t>
            </a:r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A3077-5DF7-413D-8223-B3A10273BD38}" type="datetime1">
              <a:rPr lang="cs-CZ" smtClean="0"/>
              <a:pPr/>
              <a:t>28.02.2022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 8, 120 00 Praha 2, tel.: +420 211 222 440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2596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2F39-4E20-4709-AF12-84A6FE6F96FC}" type="datetime1">
              <a:rPr lang="cs-CZ" smtClean="0"/>
              <a:pPr/>
              <a:t>28.02.2022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</a:t>
            </a:r>
            <a:r>
              <a:rPr lang="cs-CZ" sz="1200" kern="1200" baseline="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211 222 441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8803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1492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3056"/>
            <a:ext cx="4040188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31492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3933056"/>
            <a:ext cx="4041775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39CA-F613-461D-BE69-4653088F021D}" type="datetime1">
              <a:rPr lang="cs-CZ" smtClean="0"/>
              <a:pPr/>
              <a:t>28.02.2022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4" name="Obrázek 13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5" name="TextovéPole 14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C22E-EDDF-4C73-9EEC-E2277EB4D253}" type="datetime1">
              <a:rPr lang="cs-CZ" smtClean="0"/>
              <a:pPr/>
              <a:t>28.02.2022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0" name="Obrázek 9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1" name="TextovéPole 10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679F-FFC8-458A-A2F4-EB614CCDDA21}" type="datetime1">
              <a:rPr lang="cs-CZ" smtClean="0"/>
              <a:pPr/>
              <a:t>28.02.2022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Obdélník 4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číslo snímku 5"/>
          <p:cNvSpPr txBox="1">
            <a:spLocks/>
          </p:cNvSpPr>
          <p:nvPr userDrawn="1"/>
        </p:nvSpPr>
        <p:spPr>
          <a:xfrm>
            <a:off x="8468816" y="6376243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9" name="Obrázek 8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28850"/>
            <a:ext cx="683299" cy="656534"/>
          </a:xfrm>
          <a:prstGeom prst="rect">
            <a:avLst/>
          </a:prstGeom>
        </p:spPr>
      </p:pic>
      <p:sp>
        <p:nvSpPr>
          <p:cNvPr id="10" name="TextovéPole 9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0691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916832"/>
            <a:ext cx="5111750" cy="42093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212976"/>
            <a:ext cx="3008313" cy="29131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7D60-CBC2-48F8-A517-02E8AF517480}" type="datetime1">
              <a:rPr lang="cs-CZ" smtClean="0"/>
              <a:pPr/>
              <a:t>28.02.2022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988839"/>
            <a:ext cx="5486400" cy="2738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6508-F70E-41B4-B9ED-A7003E895728}" type="datetime1">
              <a:rPr lang="cs-CZ" smtClean="0"/>
              <a:pPr/>
              <a:t>28.02.2022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1340768"/>
            <a:ext cx="1800000" cy="5517232"/>
          </a:xfrm>
          <a:prstGeom prst="rect">
            <a:avLst/>
          </a:prstGeom>
          <a:solidFill>
            <a:srgbClr val="FFF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39552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55576" y="1628800"/>
            <a:ext cx="793122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CB0D5FD9-3C04-44DA-9D63-B7598933CB24}" type="datetime1">
              <a:rPr lang="cs-CZ" smtClean="0"/>
              <a:pPr/>
              <a:t>28.02.2022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16416" y="6356350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6A5633A1-5521-476C-9400-8F170BE2174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baseline="0">
          <a:solidFill>
            <a:schemeClr val="tx1"/>
          </a:solidFill>
          <a:latin typeface="Hind Bold" pitchFamily="2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3. Sociální stát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Sociální politika 1</a:t>
            </a:r>
          </a:p>
          <a:p>
            <a:endParaRPr lang="cs-CZ" dirty="0"/>
          </a:p>
          <a:p>
            <a:r>
              <a:rPr lang="cs-CZ" sz="2400" dirty="0"/>
              <a:t>Mgr. Jan Matěj Bejček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4566E1C-67A8-4FCF-85C7-157F13081D4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1600" y="5852138"/>
            <a:ext cx="2880320" cy="87099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6F156362-A53D-44EC-BE5A-EC2DE35A4A90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35696" y="5661248"/>
            <a:ext cx="4488359" cy="99613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Literatura: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4425355"/>
          </a:xfrm>
        </p:spPr>
        <p:txBody>
          <a:bodyPr/>
          <a:lstStyle/>
          <a:p>
            <a:r>
              <a:rPr lang="cs-CZ" sz="2400" dirty="0"/>
              <a:t>TOMEŠ, Igor. </a:t>
            </a:r>
            <a:r>
              <a:rPr lang="cs-CZ" sz="2400" i="1" dirty="0"/>
              <a:t>Úvod do teorie a metodologie sociální politiky</a:t>
            </a:r>
            <a:r>
              <a:rPr lang="cs-CZ" sz="2400" dirty="0"/>
              <a:t>. Praha: Portál, 2010. ISBN 978-80-7367-680-3.</a:t>
            </a:r>
          </a:p>
          <a:p>
            <a:r>
              <a:rPr lang="cs-CZ" sz="2400" dirty="0"/>
              <a:t>KREBS, Vojtěch. </a:t>
            </a:r>
            <a:r>
              <a:rPr lang="cs-CZ" sz="2400" i="1" dirty="0"/>
              <a:t>Sociální politika</a:t>
            </a:r>
            <a:r>
              <a:rPr lang="cs-CZ" sz="2400" dirty="0"/>
              <a:t>. Praha: Wolters Kluwer, 2015. ISBN 978-80-7478-921-2.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4527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Struktura prezentace: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r>
              <a:rPr lang="cs-CZ" sz="2200" dirty="0"/>
              <a:t>Znaky sociálního státu</a:t>
            </a:r>
          </a:p>
          <a:p>
            <a:r>
              <a:rPr lang="cs-CZ" sz="2200" dirty="0"/>
              <a:t>Pojetí, východiska a cíle sociálního státu</a:t>
            </a:r>
          </a:p>
          <a:p>
            <a:r>
              <a:rPr lang="cs-CZ" sz="2200" dirty="0"/>
              <a:t>Typologie</a:t>
            </a:r>
          </a:p>
          <a:p>
            <a:r>
              <a:rPr lang="cs-CZ" sz="2200" dirty="0"/>
              <a:t>Krize</a:t>
            </a:r>
          </a:p>
        </p:txBody>
      </p:sp>
    </p:spTree>
    <p:extLst>
      <p:ext uri="{BB962C8B-B14F-4D97-AF65-F5344CB8AC3E}">
        <p14:creationId xmlns:p14="http://schemas.microsoft.com/office/powerpoint/2010/main" val="1005984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 Co je to sociální stát?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pPr algn="just"/>
            <a:r>
              <a:rPr lang="cs-CZ" sz="2200" dirty="0"/>
              <a:t>Sociální stát, také označení </a:t>
            </a:r>
            <a:r>
              <a:rPr lang="cs-CZ" sz="2200" b="1" dirty="0"/>
              <a:t>welfare state </a:t>
            </a:r>
            <a:r>
              <a:rPr lang="cs-CZ" sz="2200" dirty="0"/>
              <a:t>(stát blahobytu), či stát veřejných sociálních služeb.</a:t>
            </a:r>
          </a:p>
          <a:p>
            <a:pPr algn="just"/>
            <a:r>
              <a:rPr lang="cs-CZ" sz="2200" b="1" dirty="0"/>
              <a:t>Definice není jednoznačná</a:t>
            </a:r>
            <a:r>
              <a:rPr lang="cs-CZ" sz="2200" dirty="0"/>
              <a:t>, vychází z odlišných pojetí, kontinuálně se mění.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i="1" dirty="0"/>
              <a:t>„Označuje stát, v němž se v zákonech, ve vědomí a postojích lidí, v aktivitách institucí a v praktické politice prosazuje myšlenka, sociální podmínky, v nichž lidé žijí, nejsou jen věcí jedinců či rodin, nýbrž i věcí veřejnou. Každému z jeho občanů se dostává alespoň určitého uznaného minima podpory a pomoci v různých životních situacích, které jej či jeho rodinu (potenciálně či aktuálně) ohrožují.“ </a:t>
            </a:r>
            <a:r>
              <a:rPr lang="cs-CZ" sz="2200" dirty="0"/>
              <a:t>(Potůček, 1995: 35)</a:t>
            </a:r>
          </a:p>
          <a:p>
            <a:pPr marL="0" indent="0">
              <a:buNone/>
            </a:pPr>
            <a:endParaRPr lang="cs-CZ" sz="2400" dirty="0"/>
          </a:p>
          <a:p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015604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Znaky sociálního státu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pPr lvl="0" algn="just"/>
            <a:r>
              <a:rPr lang="cs-CZ" sz="2400" dirty="0"/>
              <a:t>Dle Krebse (2015) je sociální stát chápán jako stát se silným veřejným sektorem a s výraznými intervencemi vlády do sociální oblasti.</a:t>
            </a:r>
          </a:p>
          <a:p>
            <a:pPr algn="just"/>
            <a:r>
              <a:rPr lang="cs-CZ" sz="2400" dirty="0"/>
              <a:t>Stát, v němž odpovědnost za základní životní podmínky není jen záležitostí jednotlivců a jejich rodin, ale i záležitostí veřejnou.</a:t>
            </a:r>
          </a:p>
          <a:p>
            <a:pPr algn="just"/>
            <a:r>
              <a:rPr lang="cs-CZ" sz="2400" dirty="0"/>
              <a:t>Vyznačuje se vysokou mírou redistribuce (náročné na ekonomické zdroje). Může tedy fungovat jen v rámci velmi produktivních ekonomik.</a:t>
            </a:r>
          </a:p>
          <a:p>
            <a:pPr marL="0" indent="0">
              <a:buNone/>
            </a:pPr>
            <a:endParaRPr lang="cs-CZ" sz="2400" dirty="0"/>
          </a:p>
          <a:p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966769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Východiska sociálního státu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5040560"/>
          </a:xfrm>
        </p:spPr>
        <p:txBody>
          <a:bodyPr>
            <a:normAutofit fontScale="70000" lnSpcReduction="20000"/>
          </a:bodyPr>
          <a:lstStyle/>
          <a:p>
            <a:pPr marL="342900" lvl="2" indent="-342900" algn="just"/>
            <a:r>
              <a:rPr lang="cs-CZ" sz="3500" b="1" dirty="0"/>
              <a:t>Základní teoretický rámec </a:t>
            </a:r>
            <a:r>
              <a:rPr lang="cs-CZ" sz="3500" dirty="0"/>
              <a:t>předložil 1942 </a:t>
            </a:r>
            <a:r>
              <a:rPr lang="cs-CZ" sz="3500" b="1" dirty="0"/>
              <a:t>Lord William Beveridge (1879 – 1963) </a:t>
            </a:r>
            <a:r>
              <a:rPr lang="cs-CZ" sz="3500" dirty="0"/>
              <a:t>jako návrh britskému parlamentu. Tato představa se týkala povinnosti státu zabezpečit po válce obyvatelstvu:</a:t>
            </a:r>
          </a:p>
          <a:p>
            <a:pPr lvl="2" algn="just">
              <a:buFontTx/>
              <a:buChar char="-"/>
            </a:pPr>
            <a:r>
              <a:rPr lang="cs-CZ" sz="3500" i="1" dirty="0"/>
              <a:t>zdravotní péči,</a:t>
            </a:r>
          </a:p>
          <a:p>
            <a:pPr lvl="2" algn="just">
              <a:buFontTx/>
              <a:buChar char="-"/>
            </a:pPr>
            <a:r>
              <a:rPr lang="cs-CZ" sz="3500" i="1" dirty="0"/>
              <a:t>vzdělání, </a:t>
            </a:r>
          </a:p>
          <a:p>
            <a:pPr lvl="2" algn="just">
              <a:buFontTx/>
              <a:buChar char="-"/>
            </a:pPr>
            <a:r>
              <a:rPr lang="cs-CZ" sz="3500" i="1" dirty="0"/>
              <a:t>zaměstnání,</a:t>
            </a:r>
          </a:p>
          <a:p>
            <a:pPr lvl="2" algn="just">
              <a:buFontTx/>
              <a:buChar char="-"/>
            </a:pPr>
            <a:r>
              <a:rPr lang="cs-CZ" sz="3500" i="1" dirty="0"/>
              <a:t>sociální jistoty a pomoc v případech sociální dezintegrace a zanedbanosti.</a:t>
            </a:r>
          </a:p>
          <a:p>
            <a:pPr marL="342900" lvl="2" indent="-342900" algn="just"/>
            <a:endParaRPr lang="cs-CZ" sz="3500" i="1" dirty="0"/>
          </a:p>
          <a:p>
            <a:pPr marL="342900" lvl="2" indent="-342900" algn="just"/>
            <a:r>
              <a:rPr lang="cs-CZ" sz="3500" dirty="0"/>
              <a:t>W. Beveridge navázal na ekonoma J. M. Keynese a požadoval, aby byl celý systém hrazen na principu přerozdělení daní. Tak vznikla ucelená teorie sociálního státu.</a:t>
            </a:r>
          </a:p>
          <a:p>
            <a:pPr marL="0" indent="0" algn="r">
              <a:buNone/>
            </a:pPr>
            <a:r>
              <a:rPr lang="cs-CZ" sz="3500" dirty="0"/>
              <a:t>(Tomeš, 2010: 123)</a:t>
            </a:r>
          </a:p>
          <a:p>
            <a:endParaRPr lang="cs-CZ" sz="2000" i="1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72413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Cíle sociálního státu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 lnSpcReduction="10000"/>
          </a:bodyPr>
          <a:lstStyle/>
          <a:p>
            <a:pPr marL="457200" lvl="1" indent="0">
              <a:lnSpc>
                <a:spcPct val="120000"/>
              </a:lnSpc>
              <a:buNone/>
            </a:pPr>
            <a:r>
              <a:rPr lang="cs-CZ" sz="2200" dirty="0"/>
              <a:t>Sociální stát sleduje zejména tyto cíle:</a:t>
            </a:r>
          </a:p>
          <a:p>
            <a:pPr lvl="1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200" i="1" dirty="0"/>
              <a:t>Sociální jistota a bezpečí</a:t>
            </a:r>
          </a:p>
          <a:p>
            <a:pPr lvl="1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200" i="1" dirty="0"/>
              <a:t>Sociální suverenita a důstojnost jedince (zvláště sociální nezávislost na trhu práce)</a:t>
            </a:r>
          </a:p>
          <a:p>
            <a:pPr lvl="1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200" i="1" dirty="0"/>
              <a:t>Blahobyt občanů</a:t>
            </a:r>
          </a:p>
          <a:p>
            <a:pPr lvl="1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200" i="1" dirty="0"/>
              <a:t>Snížení sociální nerovnosti a vyšší sociální spravedlnost</a:t>
            </a:r>
          </a:p>
          <a:p>
            <a:pPr lvl="1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200" i="1" dirty="0"/>
              <a:t>Standardní úroveň veřejných sociálních služeb</a:t>
            </a:r>
          </a:p>
          <a:p>
            <a:pPr lvl="1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200" i="1" dirty="0"/>
              <a:t>Zlepšení kvality osobního a společenského života</a:t>
            </a:r>
          </a:p>
          <a:p>
            <a:pPr lvl="1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200" i="1" dirty="0"/>
              <a:t>Legitimace společenského (politického) systému</a:t>
            </a:r>
          </a:p>
          <a:p>
            <a:pPr marL="457200" lvl="1" indent="0" algn="r">
              <a:lnSpc>
                <a:spcPct val="120000"/>
              </a:lnSpc>
              <a:buNone/>
            </a:pPr>
            <a:r>
              <a:rPr lang="cs-CZ" sz="2200" dirty="0"/>
              <a:t>(Večeřa, 1996: 28 – 29)</a:t>
            </a:r>
          </a:p>
          <a:p>
            <a:pPr marL="0" indent="0">
              <a:buNone/>
            </a:pPr>
            <a:endParaRPr lang="cs-CZ" sz="8400" dirty="0"/>
          </a:p>
          <a:p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68633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Typologie (modely) sociálního státu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/>
          </p:nvPr>
        </p:nvGraphicFramePr>
        <p:xfrm>
          <a:off x="251520" y="1556792"/>
          <a:ext cx="8640960" cy="4425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0344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/>
          </p:nvPr>
        </p:nvGraphicFramePr>
        <p:xfrm>
          <a:off x="0" y="1340768"/>
          <a:ext cx="9144000" cy="4343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245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2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91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6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0704"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solidFill>
                            <a:schemeClr val="tx1"/>
                          </a:solidFill>
                          <a:latin typeface="Hind Regular"/>
                        </a:rPr>
                        <a:t>Typ sociálního státu </a:t>
                      </a:r>
                    </a:p>
                    <a:p>
                      <a:pPr algn="ctr"/>
                      <a:r>
                        <a:rPr lang="cs-CZ" sz="1500" dirty="0">
                          <a:solidFill>
                            <a:schemeClr val="tx1"/>
                          </a:solidFill>
                          <a:latin typeface="Hind Regular"/>
                        </a:rPr>
                        <a:t>(dle</a:t>
                      </a:r>
                      <a:r>
                        <a:rPr lang="cs-CZ" sz="1500" baseline="0" dirty="0">
                          <a:solidFill>
                            <a:schemeClr val="tx1"/>
                          </a:solidFill>
                          <a:latin typeface="Hind Regular"/>
                        </a:rPr>
                        <a:t> </a:t>
                      </a:r>
                      <a:r>
                        <a:rPr lang="cs-CZ" sz="1500" dirty="0">
                          <a:solidFill>
                            <a:schemeClr val="tx1"/>
                          </a:solidFill>
                          <a:latin typeface="Hind Regular"/>
                        </a:rPr>
                        <a:t>R. Titmusse)</a:t>
                      </a:r>
                    </a:p>
                  </a:txBody>
                  <a:tcPr marL="68580" marR="68580" marT="34290" marB="34290" anchor="ctr"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solidFill>
                            <a:schemeClr val="tx1"/>
                          </a:solidFill>
                          <a:latin typeface="Hind Regular"/>
                        </a:rPr>
                        <a:t>Reziduální</a:t>
                      </a:r>
                    </a:p>
                  </a:txBody>
                  <a:tcPr marL="68580" marR="68580" marT="34290" marB="34290" anchor="ctr"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solidFill>
                            <a:schemeClr val="tx1"/>
                          </a:solidFill>
                          <a:latin typeface="Hind Regular"/>
                        </a:rPr>
                        <a:t>Výkonový</a:t>
                      </a:r>
                    </a:p>
                  </a:txBody>
                  <a:tcPr marL="68580" marR="68580" marT="34290" marB="34290" anchor="ctr"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solidFill>
                            <a:schemeClr val="tx1"/>
                          </a:solidFill>
                          <a:latin typeface="Hind Regular"/>
                        </a:rPr>
                        <a:t>Institucionální</a:t>
                      </a:r>
                    </a:p>
                  </a:txBody>
                  <a:tcPr marL="68580" marR="68580" marT="34290" marB="34290" anchor="ctr"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704">
                <a:tc>
                  <a:txBody>
                    <a:bodyPr/>
                    <a:lstStyle/>
                    <a:p>
                      <a:pPr algn="ctr"/>
                      <a:r>
                        <a:rPr lang="cs-CZ" sz="1500" b="1" dirty="0">
                          <a:latin typeface="Hind Regular"/>
                        </a:rPr>
                        <a:t>Charakteristika </a:t>
                      </a:r>
                    </a:p>
                    <a:p>
                      <a:pPr algn="ctr"/>
                      <a:r>
                        <a:rPr lang="cs-CZ" sz="1500" b="1" dirty="0">
                          <a:latin typeface="Hind Regular"/>
                        </a:rPr>
                        <a:t>(dle G. Esping-Andersen)</a:t>
                      </a:r>
                    </a:p>
                  </a:txBody>
                  <a:tcPr marL="68580" marR="68580" marT="34290" marB="34290" anchor="ctr">
                    <a:solidFill>
                      <a:srgbClr val="FFEA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b="1" dirty="0">
                          <a:latin typeface="Hind Regular"/>
                        </a:rPr>
                        <a:t>Liberální</a:t>
                      </a:r>
                    </a:p>
                  </a:txBody>
                  <a:tcPr marL="68580" marR="68580" marT="34290" marB="34290" anchor="ctr">
                    <a:solidFill>
                      <a:srgbClr val="FFEA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b="1" dirty="0">
                          <a:latin typeface="Hind Regular"/>
                        </a:rPr>
                        <a:t>Konzervativní, korporativistický</a:t>
                      </a:r>
                    </a:p>
                  </a:txBody>
                  <a:tcPr marL="68580" marR="68580" marT="34290" marB="34290" anchor="ctr">
                    <a:solidFill>
                      <a:srgbClr val="FFEA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b="1" dirty="0">
                          <a:latin typeface="Hind Regular"/>
                        </a:rPr>
                        <a:t>Sociálně-demokratický</a:t>
                      </a:r>
                    </a:p>
                  </a:txBody>
                  <a:tcPr marL="68580" marR="68580" marT="34290" marB="34290" anchor="ctr">
                    <a:solidFill>
                      <a:srgbClr val="FFEA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704">
                <a:tc>
                  <a:txBody>
                    <a:bodyPr/>
                    <a:lstStyle/>
                    <a:p>
                      <a:pPr algn="l"/>
                      <a:r>
                        <a:rPr lang="cs-CZ" sz="1500" dirty="0">
                          <a:latin typeface="Hind Regular"/>
                        </a:rPr>
                        <a:t>Odpovědnost státu za uspokojování potřeb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Minimální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Optimální 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Maximální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704">
                <a:tc>
                  <a:txBody>
                    <a:bodyPr/>
                    <a:lstStyle/>
                    <a:p>
                      <a:pPr algn="l"/>
                      <a:r>
                        <a:rPr lang="cs-CZ" sz="1500" dirty="0">
                          <a:latin typeface="Hind Regular"/>
                        </a:rPr>
                        <a:t>Populace pokrytá povinně poskytovanými službami</a:t>
                      </a:r>
                    </a:p>
                  </a:txBody>
                  <a:tcPr marL="68580" marR="68580" marT="34290" marB="34290" anchor="ctr">
                    <a:solidFill>
                      <a:srgbClr val="FFEA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Menšina</a:t>
                      </a:r>
                    </a:p>
                  </a:txBody>
                  <a:tcPr marL="68580" marR="68580" marT="34290" marB="34290" anchor="ctr">
                    <a:solidFill>
                      <a:srgbClr val="FFEA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Většina</a:t>
                      </a:r>
                    </a:p>
                  </a:txBody>
                  <a:tcPr marL="68580" marR="68580" marT="34290" marB="34290" anchor="ctr">
                    <a:solidFill>
                      <a:srgbClr val="FFEA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Všichni</a:t>
                      </a:r>
                    </a:p>
                  </a:txBody>
                  <a:tcPr marL="68580" marR="68580" marT="34290" marB="34290" anchor="ctr">
                    <a:solidFill>
                      <a:srgbClr val="FFEA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050">
                <a:tc>
                  <a:txBody>
                    <a:bodyPr/>
                    <a:lstStyle/>
                    <a:p>
                      <a:pPr algn="l"/>
                      <a:r>
                        <a:rPr lang="cs-CZ" sz="1500" dirty="0">
                          <a:latin typeface="Hind Regular"/>
                        </a:rPr>
                        <a:t>Výše příspěvků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Nízká 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Střední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Vysoká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0704">
                <a:tc>
                  <a:txBody>
                    <a:bodyPr/>
                    <a:lstStyle/>
                    <a:p>
                      <a:pPr algn="l"/>
                      <a:r>
                        <a:rPr lang="cs-CZ" sz="1500" dirty="0">
                          <a:latin typeface="Hind Regular"/>
                        </a:rPr>
                        <a:t>Část národního důchodu určená pro služby</a:t>
                      </a:r>
                      <a:r>
                        <a:rPr lang="cs-CZ" sz="1500" baseline="0" dirty="0">
                          <a:latin typeface="Hind Regular"/>
                        </a:rPr>
                        <a:t> státu</a:t>
                      </a:r>
                      <a:endParaRPr lang="cs-CZ" sz="1500" dirty="0">
                        <a:latin typeface="Hind Regular"/>
                      </a:endParaRPr>
                    </a:p>
                  </a:txBody>
                  <a:tcPr marL="68580" marR="68580" marT="34290" marB="34290" anchor="ctr">
                    <a:solidFill>
                      <a:srgbClr val="FFEA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Nízká </a:t>
                      </a:r>
                    </a:p>
                  </a:txBody>
                  <a:tcPr marL="68580" marR="68580" marT="34290" marB="34290" anchor="ctr">
                    <a:solidFill>
                      <a:srgbClr val="FFEA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Střední</a:t>
                      </a:r>
                    </a:p>
                  </a:txBody>
                  <a:tcPr marL="68580" marR="68580" marT="34290" marB="34290" anchor="ctr">
                    <a:solidFill>
                      <a:srgbClr val="FFEA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Vysoká</a:t>
                      </a:r>
                    </a:p>
                  </a:txBody>
                  <a:tcPr marL="68580" marR="68580" marT="34290" marB="34290" anchor="ctr">
                    <a:solidFill>
                      <a:srgbClr val="FFEA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6050">
                <a:tc>
                  <a:txBody>
                    <a:bodyPr/>
                    <a:lstStyle/>
                    <a:p>
                      <a:pPr algn="l"/>
                      <a:r>
                        <a:rPr lang="cs-CZ" sz="1500" dirty="0">
                          <a:latin typeface="Hind Regular"/>
                        </a:rPr>
                        <a:t>Zkoumání potřebnosti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Primární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Sekundární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Marginální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050">
                <a:tc>
                  <a:txBody>
                    <a:bodyPr/>
                    <a:lstStyle/>
                    <a:p>
                      <a:pPr algn="l"/>
                      <a:r>
                        <a:rPr lang="cs-CZ" sz="1500" dirty="0">
                          <a:latin typeface="Hind Regular"/>
                        </a:rPr>
                        <a:t>Charakter</a:t>
                      </a:r>
                      <a:r>
                        <a:rPr lang="cs-CZ" sz="1500" baseline="0" dirty="0">
                          <a:latin typeface="Hind Regular"/>
                        </a:rPr>
                        <a:t> klientů společnosti</a:t>
                      </a:r>
                      <a:endParaRPr lang="cs-CZ" sz="1500" dirty="0">
                        <a:latin typeface="Hind Regular"/>
                      </a:endParaRPr>
                    </a:p>
                  </a:txBody>
                  <a:tcPr marL="68580" marR="68580" marT="34290" marB="34290" anchor="ctr">
                    <a:solidFill>
                      <a:srgbClr val="FFEA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Chudáci</a:t>
                      </a:r>
                    </a:p>
                  </a:txBody>
                  <a:tcPr marL="68580" marR="68580" marT="34290" marB="34290" anchor="ctr">
                    <a:solidFill>
                      <a:srgbClr val="FFEA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Občané</a:t>
                      </a:r>
                    </a:p>
                  </a:txBody>
                  <a:tcPr marL="68580" marR="68580" marT="34290" marB="34290" anchor="ctr">
                    <a:solidFill>
                      <a:srgbClr val="FFEA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Členové</a:t>
                      </a:r>
                    </a:p>
                  </a:txBody>
                  <a:tcPr marL="68580" marR="68580" marT="34290" marB="34290" anchor="ctr">
                    <a:solidFill>
                      <a:srgbClr val="FFEA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335548"/>
                  </a:ext>
                </a:extLst>
              </a:tr>
              <a:tr h="266050">
                <a:tc>
                  <a:txBody>
                    <a:bodyPr/>
                    <a:lstStyle/>
                    <a:p>
                      <a:pPr algn="l"/>
                      <a:r>
                        <a:rPr lang="cs-CZ" sz="1500" dirty="0">
                          <a:latin typeface="Hind Regular"/>
                        </a:rPr>
                        <a:t>Status</a:t>
                      </a:r>
                      <a:r>
                        <a:rPr lang="cs-CZ" sz="1500" baseline="0" dirty="0">
                          <a:latin typeface="Hind Regular"/>
                        </a:rPr>
                        <a:t> klientů</a:t>
                      </a:r>
                      <a:endParaRPr lang="cs-CZ" sz="1500" dirty="0">
                        <a:latin typeface="Hind Regular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Nízký 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Střední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Vysoký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711831364"/>
                  </a:ext>
                </a:extLst>
              </a:tr>
              <a:tr h="470704">
                <a:tc>
                  <a:txBody>
                    <a:bodyPr/>
                    <a:lstStyle/>
                    <a:p>
                      <a:pPr algn="l"/>
                      <a:r>
                        <a:rPr lang="cs-CZ" sz="1500" dirty="0">
                          <a:latin typeface="Hind Regular"/>
                        </a:rPr>
                        <a:t>Příklady </a:t>
                      </a:r>
                    </a:p>
                  </a:txBody>
                  <a:tcPr marL="68580" marR="68580" marT="34290" marB="34290" anchor="ctr">
                    <a:solidFill>
                      <a:srgbClr val="FFEA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USA, Kanada, Japonsko</a:t>
                      </a:r>
                    </a:p>
                  </a:txBody>
                  <a:tcPr marL="68580" marR="68580" marT="34290" marB="34290" anchor="ctr">
                    <a:solidFill>
                      <a:srgbClr val="FFEA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Střední a jižní</a:t>
                      </a:r>
                      <a:r>
                        <a:rPr lang="cs-CZ" sz="1500" baseline="0" dirty="0">
                          <a:latin typeface="Hind Regular"/>
                        </a:rPr>
                        <a:t> Evropa</a:t>
                      </a:r>
                      <a:endParaRPr lang="cs-CZ" sz="1500" dirty="0">
                        <a:latin typeface="Hind Regular"/>
                      </a:endParaRPr>
                    </a:p>
                  </a:txBody>
                  <a:tcPr marL="68580" marR="68580" marT="34290" marB="34290" anchor="ctr">
                    <a:solidFill>
                      <a:srgbClr val="FFEA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>
                          <a:latin typeface="Hind Regular"/>
                        </a:rPr>
                        <a:t>Skandinávie </a:t>
                      </a:r>
                    </a:p>
                  </a:txBody>
                  <a:tcPr marL="68580" marR="68580" marT="34290" marB="34290" anchor="ctr">
                    <a:solidFill>
                      <a:srgbClr val="FFEA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464536" y="476672"/>
            <a:ext cx="6172200" cy="402909"/>
          </a:xfrm>
        </p:spPr>
        <p:txBody>
          <a:bodyPr/>
          <a:lstStyle/>
          <a:p>
            <a:pPr algn="ctr"/>
            <a:r>
              <a:rPr lang="cs-CZ" b="1" dirty="0"/>
              <a:t>Typologie sociálního státu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5975648" y="5776023"/>
            <a:ext cx="3168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600" dirty="0">
                <a:latin typeface="Hind Regular"/>
              </a:rPr>
              <a:t>(Krebs, 2015: 83)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3079" y="5776023"/>
            <a:ext cx="3528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latin typeface="Hind Regular"/>
              </a:rPr>
              <a:t>Tab. 1: Typologie sociálních států</a:t>
            </a:r>
          </a:p>
        </p:txBody>
      </p:sp>
    </p:spTree>
    <p:extLst>
      <p:ext uri="{BB962C8B-B14F-4D97-AF65-F5344CB8AC3E}">
        <p14:creationId xmlns:p14="http://schemas.microsoft.com/office/powerpoint/2010/main" val="3470833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Krize sociálního státu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251520" y="1556792"/>
            <a:ext cx="8568952" cy="4680520"/>
          </a:xfrm>
        </p:spPr>
        <p:txBody>
          <a:bodyPr>
            <a:normAutofit fontScale="92500"/>
          </a:bodyPr>
          <a:lstStyle/>
          <a:p>
            <a:pPr lvl="0" algn="just"/>
            <a:r>
              <a:rPr lang="cs-CZ" sz="2400" dirty="0"/>
              <a:t>V 70. – 80. letech 20. stol. diskuze o samotných principech welfare state a </a:t>
            </a:r>
            <a:r>
              <a:rPr lang="cs-CZ" sz="2400" b="1" dirty="0"/>
              <a:t>zpochybnění jeho legitimity </a:t>
            </a:r>
            <a:r>
              <a:rPr lang="cs-CZ" sz="2400" dirty="0"/>
              <a:t>(kritika především autory „nové pravice“).</a:t>
            </a:r>
          </a:p>
          <a:p>
            <a:pPr lvl="0" algn="just"/>
            <a:r>
              <a:rPr lang="cs-CZ" sz="2400" dirty="0"/>
              <a:t>K diskuzi a krizi sociálního státu přispěla měnící se politická a společenská situace - prohlubující se deficity veřejných rozpočtů, ekonomická krize související s ropným šokem v 60. letech, změny na trhu práce v souvislosti s ekonomickými a demografickými změnami (stárnutí populace).</a:t>
            </a:r>
          </a:p>
          <a:p>
            <a:pPr lvl="0" algn="just"/>
            <a:r>
              <a:rPr lang="cs-CZ" sz="2400" b="1" dirty="0"/>
              <a:t>Krize nákladů: </a:t>
            </a:r>
            <a:r>
              <a:rPr lang="cs-CZ" sz="2400" dirty="0"/>
              <a:t>sociální stát je příliš nákladný</a:t>
            </a:r>
          </a:p>
          <a:p>
            <a:pPr lvl="0" algn="just"/>
            <a:r>
              <a:rPr lang="cs-CZ" sz="2400" b="1" dirty="0"/>
              <a:t>Krize efektivity: </a:t>
            </a:r>
            <a:r>
              <a:rPr lang="cs-CZ" sz="2400" dirty="0"/>
              <a:t>špatná realizace v zásadě dobrých opatření (těžkopádnost systému, nízká transparentnost)</a:t>
            </a:r>
          </a:p>
          <a:p>
            <a:pPr lvl="0" algn="just"/>
            <a:r>
              <a:rPr lang="cs-CZ" sz="2400" b="1" dirty="0"/>
              <a:t>Krize legitimity: </a:t>
            </a:r>
            <a:r>
              <a:rPr lang="cs-CZ" sz="2400" dirty="0"/>
              <a:t>realizují se taková opatření, se kterými občané nesouhlasí</a:t>
            </a:r>
          </a:p>
          <a:p>
            <a:pPr marL="0" lvl="0" indent="0" algn="r">
              <a:buNone/>
            </a:pPr>
            <a:r>
              <a:rPr lang="cs-CZ" sz="2400" dirty="0"/>
              <a:t>(Potůček, 1995: 38)</a:t>
            </a:r>
          </a:p>
        </p:txBody>
      </p:sp>
    </p:spTree>
    <p:extLst>
      <p:ext uri="{BB962C8B-B14F-4D97-AF65-F5344CB8AC3E}">
        <p14:creationId xmlns:p14="http://schemas.microsoft.com/office/powerpoint/2010/main" val="2772700418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0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Prezentace_-_sablona_Jabok+IVOV</Template>
  <TotalTime>46</TotalTime>
  <Words>736</Words>
  <Application>Microsoft Macintosh PowerPoint</Application>
  <PresentationFormat>Předvádění na obrazovce (4:3)</PresentationFormat>
  <Paragraphs>100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Hind Bold</vt:lpstr>
      <vt:lpstr>Hind Regular</vt:lpstr>
      <vt:lpstr>Prezentace01</vt:lpstr>
      <vt:lpstr>3. Sociální stát</vt:lpstr>
      <vt:lpstr>Struktura prezentace:</vt:lpstr>
      <vt:lpstr> Co je to sociální stát?</vt:lpstr>
      <vt:lpstr>Znaky sociálního státu</vt:lpstr>
      <vt:lpstr>Východiska sociálního státu</vt:lpstr>
      <vt:lpstr>Cíle sociálního státu</vt:lpstr>
      <vt:lpstr>Typologie (modely) sociálního státu</vt:lpstr>
      <vt:lpstr>Typologie sociálního státu</vt:lpstr>
      <vt:lpstr>Krize sociálního státu</vt:lpstr>
      <vt:lpstr>Literatura: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Ivanka &amp; Zdenko</dc:creator>
  <cp:lastModifiedBy>Microsoft Office User</cp:lastModifiedBy>
  <cp:revision>11</cp:revision>
  <dcterms:created xsi:type="dcterms:W3CDTF">2019-01-27T17:04:57Z</dcterms:created>
  <dcterms:modified xsi:type="dcterms:W3CDTF">2022-02-28T21:06:17Z</dcterms:modified>
</cp:coreProperties>
</file>