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AF"/>
    <a:srgbClr val="FFEA9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264" autoAdjust="0"/>
  </p:normalViewPr>
  <p:slideViewPr>
    <p:cSldViewPr>
      <p:cViewPr varScale="1">
        <p:scale>
          <a:sx n="105" d="100"/>
          <a:sy n="105" d="100"/>
        </p:scale>
        <p:origin x="18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A7153-5D93-4D1E-8D1B-9108A5079D0D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cs-CZ"/>
        </a:p>
      </dgm:t>
    </dgm:pt>
    <dgm:pt modelId="{6AE7CEC9-901E-43AC-B8CF-D7BE26FD7C70}">
      <dgm:prSet custT="1"/>
      <dgm:spPr>
        <a:solidFill>
          <a:srgbClr val="FFEA93"/>
        </a:solidFill>
        <a:ln>
          <a:solidFill>
            <a:srgbClr val="FFCC00"/>
          </a:solidFill>
        </a:ln>
      </dgm:spPr>
      <dgm:t>
        <a:bodyPr/>
        <a:lstStyle/>
        <a:p>
          <a:pPr rtl="0"/>
          <a:r>
            <a:rPr lang="cs-CZ" sz="2200" dirty="0"/>
            <a:t>Sociální </a:t>
          </a:r>
          <a:r>
            <a:rPr lang="cs-CZ" sz="2200" b="1" dirty="0"/>
            <a:t>pojištění</a:t>
          </a:r>
        </a:p>
      </dgm:t>
    </dgm:pt>
    <dgm:pt modelId="{F45677FA-0DDF-4E42-AED9-8AC4957C2AF0}" type="parTrans" cxnId="{440BCE0D-5F50-45E1-9BBB-05FC07086F7F}">
      <dgm:prSet/>
      <dgm:spPr/>
      <dgm:t>
        <a:bodyPr/>
        <a:lstStyle/>
        <a:p>
          <a:endParaRPr lang="cs-CZ"/>
        </a:p>
      </dgm:t>
    </dgm:pt>
    <dgm:pt modelId="{C8FEB857-2DA8-4DD8-BD7E-FFA7650FFC4B}" type="sibTrans" cxnId="{440BCE0D-5F50-45E1-9BBB-05FC07086F7F}">
      <dgm:prSet/>
      <dgm:spPr/>
      <dgm:t>
        <a:bodyPr/>
        <a:lstStyle/>
        <a:p>
          <a:endParaRPr lang="cs-CZ"/>
        </a:p>
      </dgm:t>
    </dgm:pt>
    <dgm:pt modelId="{E13C8BB7-0046-44AD-85E3-D2D2E19F0189}">
      <dgm:prSet custT="1"/>
      <dgm:spPr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pPr algn="just" rtl="0"/>
          <a:r>
            <a:rPr lang="cs-CZ" sz="2000" dirty="0"/>
            <a:t>Důchodové pojištění</a:t>
          </a:r>
        </a:p>
      </dgm:t>
    </dgm:pt>
    <dgm:pt modelId="{50FE1B67-C50F-4D5B-BE98-ACDCF6B2085F}" type="parTrans" cxnId="{BA3CDBE3-F8B2-49A7-93BE-81A599650614}">
      <dgm:prSet/>
      <dgm:spPr/>
      <dgm:t>
        <a:bodyPr/>
        <a:lstStyle/>
        <a:p>
          <a:endParaRPr lang="cs-CZ"/>
        </a:p>
      </dgm:t>
    </dgm:pt>
    <dgm:pt modelId="{56292D8B-30C1-4DEC-AC69-22A40D5D8207}" type="sibTrans" cxnId="{BA3CDBE3-F8B2-49A7-93BE-81A599650614}">
      <dgm:prSet/>
      <dgm:spPr/>
      <dgm:t>
        <a:bodyPr/>
        <a:lstStyle/>
        <a:p>
          <a:endParaRPr lang="cs-CZ"/>
        </a:p>
      </dgm:t>
    </dgm:pt>
    <dgm:pt modelId="{64AE0A12-6A2A-4BCD-AD26-CB5207B82ACB}">
      <dgm:prSet custT="1"/>
      <dgm:spPr>
        <a:solidFill>
          <a:srgbClr val="FFEA93"/>
        </a:solidFill>
        <a:ln>
          <a:solidFill>
            <a:srgbClr val="FFCC00"/>
          </a:solidFill>
        </a:ln>
      </dgm:spPr>
      <dgm:t>
        <a:bodyPr/>
        <a:lstStyle/>
        <a:p>
          <a:pPr rtl="0"/>
          <a:r>
            <a:rPr lang="cs-CZ" sz="2200" dirty="0"/>
            <a:t>Sociální </a:t>
          </a:r>
          <a:r>
            <a:rPr lang="cs-CZ" sz="2200" b="1" dirty="0"/>
            <a:t>podpora </a:t>
          </a:r>
        </a:p>
      </dgm:t>
    </dgm:pt>
    <dgm:pt modelId="{E2CEB3B9-7440-4604-BAB3-834EB04FF379}" type="parTrans" cxnId="{D881AE4D-5185-486B-91F2-4ECE5D50B481}">
      <dgm:prSet/>
      <dgm:spPr/>
      <dgm:t>
        <a:bodyPr/>
        <a:lstStyle/>
        <a:p>
          <a:endParaRPr lang="cs-CZ"/>
        </a:p>
      </dgm:t>
    </dgm:pt>
    <dgm:pt modelId="{48897AA0-52DB-4F25-8E00-4EC9CA65D205}" type="sibTrans" cxnId="{D881AE4D-5185-486B-91F2-4ECE5D50B481}">
      <dgm:prSet/>
      <dgm:spPr/>
      <dgm:t>
        <a:bodyPr/>
        <a:lstStyle/>
        <a:p>
          <a:endParaRPr lang="cs-CZ"/>
        </a:p>
      </dgm:t>
    </dgm:pt>
    <dgm:pt modelId="{023FB497-2A9F-4858-9E49-310FF0153E71}">
      <dgm:prSet custT="1"/>
      <dgm:spPr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pPr algn="just" rtl="0"/>
          <a:r>
            <a:rPr lang="cs-CZ" sz="2000" dirty="0"/>
            <a:t>Dávky státní sociální podpory</a:t>
          </a:r>
        </a:p>
      </dgm:t>
    </dgm:pt>
    <dgm:pt modelId="{9F1DFC3B-4C71-4C60-9118-83C4A50ED3B9}" type="parTrans" cxnId="{D5D7FA05-EA16-411B-A2E6-794E53D2D5B1}">
      <dgm:prSet/>
      <dgm:spPr/>
      <dgm:t>
        <a:bodyPr/>
        <a:lstStyle/>
        <a:p>
          <a:endParaRPr lang="cs-CZ"/>
        </a:p>
      </dgm:t>
    </dgm:pt>
    <dgm:pt modelId="{CDA3B349-9EB0-4B46-8D8E-9556B53A5728}" type="sibTrans" cxnId="{D5D7FA05-EA16-411B-A2E6-794E53D2D5B1}">
      <dgm:prSet/>
      <dgm:spPr/>
      <dgm:t>
        <a:bodyPr/>
        <a:lstStyle/>
        <a:p>
          <a:endParaRPr lang="cs-CZ"/>
        </a:p>
      </dgm:t>
    </dgm:pt>
    <dgm:pt modelId="{C312004A-EABC-4DDB-9B04-40CE142DD72A}">
      <dgm:prSet custT="1"/>
      <dgm:spPr>
        <a:solidFill>
          <a:srgbClr val="FFEA93"/>
        </a:solidFill>
        <a:ln>
          <a:solidFill>
            <a:srgbClr val="FFCC00"/>
          </a:solidFill>
        </a:ln>
      </dgm:spPr>
      <dgm:t>
        <a:bodyPr/>
        <a:lstStyle/>
        <a:p>
          <a:pPr rtl="0"/>
          <a:r>
            <a:rPr lang="cs-CZ" sz="2200" dirty="0"/>
            <a:t>Sociální </a:t>
          </a:r>
          <a:r>
            <a:rPr lang="cs-CZ" sz="2200" b="1" dirty="0"/>
            <a:t>pomoc </a:t>
          </a:r>
        </a:p>
      </dgm:t>
    </dgm:pt>
    <dgm:pt modelId="{E3C9E862-D50F-42A3-BFA8-DB895F8ACBE6}" type="parTrans" cxnId="{91C148DE-55AF-4E12-9080-199CA82575A6}">
      <dgm:prSet/>
      <dgm:spPr/>
      <dgm:t>
        <a:bodyPr/>
        <a:lstStyle/>
        <a:p>
          <a:endParaRPr lang="cs-CZ"/>
        </a:p>
      </dgm:t>
    </dgm:pt>
    <dgm:pt modelId="{E3A88A73-DF52-436C-93DA-3745899B77ED}" type="sibTrans" cxnId="{91C148DE-55AF-4E12-9080-199CA82575A6}">
      <dgm:prSet/>
      <dgm:spPr/>
      <dgm:t>
        <a:bodyPr/>
        <a:lstStyle/>
        <a:p>
          <a:endParaRPr lang="cs-CZ"/>
        </a:p>
      </dgm:t>
    </dgm:pt>
    <dgm:pt modelId="{EFA44B91-77EF-4136-863B-2CF9985010B7}">
      <dgm:prSet custT="1"/>
      <dgm:spPr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pPr marL="228600" lvl="1" indent="0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2000" dirty="0"/>
        </a:p>
      </dgm:t>
    </dgm:pt>
    <dgm:pt modelId="{413CB4FD-22E2-4A1B-9154-A33B095702A2}" type="parTrans" cxnId="{D12041BD-06D8-4CF3-9A85-E737E312A25E}">
      <dgm:prSet/>
      <dgm:spPr/>
      <dgm:t>
        <a:bodyPr/>
        <a:lstStyle/>
        <a:p>
          <a:endParaRPr lang="cs-CZ"/>
        </a:p>
      </dgm:t>
    </dgm:pt>
    <dgm:pt modelId="{D8D565C0-393F-4E16-A637-8B4123251CB3}" type="sibTrans" cxnId="{D12041BD-06D8-4CF3-9A85-E737E312A25E}">
      <dgm:prSet/>
      <dgm:spPr/>
      <dgm:t>
        <a:bodyPr/>
        <a:lstStyle/>
        <a:p>
          <a:endParaRPr lang="cs-CZ"/>
        </a:p>
      </dgm:t>
    </dgm:pt>
    <dgm:pt modelId="{864F0689-27D5-485C-9AE2-9732A1A382FC}">
      <dgm:prSet custT="1"/>
      <dgm:spPr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dirty="0"/>
            <a:t> Dávky v hmotné nouzi</a:t>
          </a:r>
        </a:p>
      </dgm:t>
    </dgm:pt>
    <dgm:pt modelId="{48001036-195D-4684-AE3C-D0991C54335F}" type="parTrans" cxnId="{6ADFCE16-944B-406C-82AA-95BCA76187F5}">
      <dgm:prSet/>
      <dgm:spPr/>
      <dgm:t>
        <a:bodyPr/>
        <a:lstStyle/>
        <a:p>
          <a:endParaRPr lang="cs-CZ"/>
        </a:p>
      </dgm:t>
    </dgm:pt>
    <dgm:pt modelId="{1F323FED-4A20-4F0E-91FB-CF2AB22BF31B}" type="sibTrans" cxnId="{6ADFCE16-944B-406C-82AA-95BCA76187F5}">
      <dgm:prSet/>
      <dgm:spPr/>
      <dgm:t>
        <a:bodyPr/>
        <a:lstStyle/>
        <a:p>
          <a:endParaRPr lang="cs-CZ"/>
        </a:p>
      </dgm:t>
    </dgm:pt>
    <dgm:pt modelId="{E98328F2-6DB7-4A85-9968-C6D387BF79DE}">
      <dgm:prSet custT="1"/>
      <dgm:spPr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pPr algn="just" rtl="0"/>
          <a:r>
            <a:rPr lang="cs-CZ" sz="2000" dirty="0"/>
            <a:t>Nemocenské pojištění</a:t>
          </a:r>
        </a:p>
      </dgm:t>
    </dgm:pt>
    <dgm:pt modelId="{EA3B9C52-6775-445F-BD47-057CE8DC9D0A}" type="parTrans" cxnId="{D0C98B48-8E72-47F4-81DA-CEECE0B42B0D}">
      <dgm:prSet/>
      <dgm:spPr/>
      <dgm:t>
        <a:bodyPr/>
        <a:lstStyle/>
        <a:p>
          <a:endParaRPr lang="cs-CZ"/>
        </a:p>
      </dgm:t>
    </dgm:pt>
    <dgm:pt modelId="{EBDFF2AE-8FED-4736-9138-F08290D765BC}" type="sibTrans" cxnId="{D0C98B48-8E72-47F4-81DA-CEECE0B42B0D}">
      <dgm:prSet/>
      <dgm:spPr/>
      <dgm:t>
        <a:bodyPr/>
        <a:lstStyle/>
        <a:p>
          <a:endParaRPr lang="cs-CZ"/>
        </a:p>
      </dgm:t>
    </dgm:pt>
    <dgm:pt modelId="{F25159BD-7011-41F3-B3E3-DFA7DF2C5190}">
      <dgm:prSet custT="1"/>
      <dgm:spPr>
        <a:ln>
          <a:solidFill>
            <a:srgbClr val="FFC000">
              <a:alpha val="90000"/>
            </a:srgbClr>
          </a:solidFill>
        </a:ln>
      </dgm:spPr>
      <dgm:t>
        <a:bodyPr/>
        <a:lstStyle/>
        <a:p>
          <a:pPr algn="just" rtl="0"/>
          <a:r>
            <a:rPr lang="cs-CZ" sz="2000" dirty="0"/>
            <a:t>Příspěvek na státní politiku zaměstnanosti</a:t>
          </a:r>
        </a:p>
      </dgm:t>
    </dgm:pt>
    <dgm:pt modelId="{953740B5-91FC-4389-8FA2-FBA6DC088BEE}" type="parTrans" cxnId="{A0E196B8-50A3-44A9-91CF-F3B07573C100}">
      <dgm:prSet/>
      <dgm:spPr/>
      <dgm:t>
        <a:bodyPr/>
        <a:lstStyle/>
        <a:p>
          <a:endParaRPr lang="cs-CZ"/>
        </a:p>
      </dgm:t>
    </dgm:pt>
    <dgm:pt modelId="{422F6944-C074-406E-86BB-9492DCB31566}" type="sibTrans" cxnId="{A0E196B8-50A3-44A9-91CF-F3B07573C100}">
      <dgm:prSet/>
      <dgm:spPr/>
      <dgm:t>
        <a:bodyPr/>
        <a:lstStyle/>
        <a:p>
          <a:endParaRPr lang="cs-CZ"/>
        </a:p>
      </dgm:t>
    </dgm:pt>
    <dgm:pt modelId="{ABE014E7-3FF0-474F-AA36-5AAE3E3F9A41}">
      <dgm:prSet custT="1"/>
      <dgm:spPr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pPr algn="just" rtl="0"/>
          <a:r>
            <a:rPr lang="cs-CZ" sz="2000" dirty="0"/>
            <a:t>Dávky pěstounské péče</a:t>
          </a:r>
        </a:p>
      </dgm:t>
    </dgm:pt>
    <dgm:pt modelId="{617150A7-D57F-42F8-992D-25EA2817F25A}" type="parTrans" cxnId="{CA8BAC65-F490-4285-BEA0-B39676F31B24}">
      <dgm:prSet/>
      <dgm:spPr/>
      <dgm:t>
        <a:bodyPr/>
        <a:lstStyle/>
        <a:p>
          <a:endParaRPr lang="cs-CZ"/>
        </a:p>
      </dgm:t>
    </dgm:pt>
    <dgm:pt modelId="{D554D08C-7F9F-48CF-9BF6-EA8FCF9C16E2}" type="sibTrans" cxnId="{CA8BAC65-F490-4285-BEA0-B39676F31B24}">
      <dgm:prSet/>
      <dgm:spPr/>
      <dgm:t>
        <a:bodyPr/>
        <a:lstStyle/>
        <a:p>
          <a:endParaRPr lang="cs-CZ"/>
        </a:p>
      </dgm:t>
    </dgm:pt>
    <dgm:pt modelId="{5CFFEE07-C681-4F7E-85C9-52DE36A42A7F}">
      <dgm:prSet custT="1"/>
      <dgm:spPr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dirty="0"/>
            <a:t> Dávky pro osoby se zdravotním postižením</a:t>
          </a:r>
        </a:p>
      </dgm:t>
    </dgm:pt>
    <dgm:pt modelId="{02A671BF-15C4-4614-BB8F-C92C44ED4138}" type="parTrans" cxnId="{4589AD5F-E3E2-47C2-A8A7-833897BF1272}">
      <dgm:prSet/>
      <dgm:spPr/>
      <dgm:t>
        <a:bodyPr/>
        <a:lstStyle/>
        <a:p>
          <a:endParaRPr lang="cs-CZ"/>
        </a:p>
      </dgm:t>
    </dgm:pt>
    <dgm:pt modelId="{07DDB1CD-6A7D-427C-BF9D-34D475DD7F95}" type="sibTrans" cxnId="{4589AD5F-E3E2-47C2-A8A7-833897BF1272}">
      <dgm:prSet/>
      <dgm:spPr/>
      <dgm:t>
        <a:bodyPr/>
        <a:lstStyle/>
        <a:p>
          <a:endParaRPr lang="cs-CZ"/>
        </a:p>
      </dgm:t>
    </dgm:pt>
    <dgm:pt modelId="{7C7CAE5B-F264-49AE-96BB-1CE252A9565C}">
      <dgm:prSet custT="1"/>
      <dgm:spPr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dirty="0"/>
            <a:t> Příspěvek na péči</a:t>
          </a:r>
        </a:p>
      </dgm:t>
    </dgm:pt>
    <dgm:pt modelId="{CE6778DB-826A-42A0-9F58-CA17BE237FD0}" type="parTrans" cxnId="{6EC2A6E7-7A5E-408F-A546-C9038926515C}">
      <dgm:prSet/>
      <dgm:spPr/>
      <dgm:t>
        <a:bodyPr/>
        <a:lstStyle/>
        <a:p>
          <a:endParaRPr lang="cs-CZ"/>
        </a:p>
      </dgm:t>
    </dgm:pt>
    <dgm:pt modelId="{B94C286B-A440-4D9B-9CBE-F02CCE2DC1DE}" type="sibTrans" cxnId="{6EC2A6E7-7A5E-408F-A546-C9038926515C}">
      <dgm:prSet/>
      <dgm:spPr/>
      <dgm:t>
        <a:bodyPr/>
        <a:lstStyle/>
        <a:p>
          <a:endParaRPr lang="cs-CZ"/>
        </a:p>
      </dgm:t>
    </dgm:pt>
    <dgm:pt modelId="{0466C1B0-AA10-4FE0-9EE8-EEE94E4B118E}">
      <dgm:prSet custT="1"/>
      <dgm:spPr>
        <a:ln>
          <a:solidFill>
            <a:srgbClr val="FFCC00">
              <a:alpha val="90000"/>
            </a:srgbClr>
          </a:solidFill>
        </a:ln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dirty="0"/>
            <a:t> Sociální služby  </a:t>
          </a:r>
        </a:p>
        <a:p>
          <a:pPr marL="228600" lvl="1" indent="0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2000" dirty="0"/>
        </a:p>
      </dgm:t>
    </dgm:pt>
    <dgm:pt modelId="{77E227C7-9B04-4402-A42F-30786DD5BE09}" type="parTrans" cxnId="{855E36C7-6293-4D92-806F-CF178BD765E3}">
      <dgm:prSet/>
      <dgm:spPr/>
      <dgm:t>
        <a:bodyPr/>
        <a:lstStyle/>
        <a:p>
          <a:endParaRPr lang="cs-CZ"/>
        </a:p>
      </dgm:t>
    </dgm:pt>
    <dgm:pt modelId="{28D8DC54-9FD5-4414-9246-B3508B489A9B}" type="sibTrans" cxnId="{855E36C7-6293-4D92-806F-CF178BD765E3}">
      <dgm:prSet/>
      <dgm:spPr/>
      <dgm:t>
        <a:bodyPr/>
        <a:lstStyle/>
        <a:p>
          <a:endParaRPr lang="cs-CZ"/>
        </a:p>
      </dgm:t>
    </dgm:pt>
    <dgm:pt modelId="{C35A52F7-EC51-439F-9F22-840D4DE87384}" type="pres">
      <dgm:prSet presAssocID="{69AA7153-5D93-4D1E-8D1B-9108A5079D0D}" presName="Name0" presStyleCnt="0">
        <dgm:presLayoutVars>
          <dgm:dir/>
          <dgm:animLvl val="lvl"/>
          <dgm:resizeHandles val="exact"/>
        </dgm:presLayoutVars>
      </dgm:prSet>
      <dgm:spPr/>
    </dgm:pt>
    <dgm:pt modelId="{5498AB00-D154-4FAE-9C1F-01F99B685355}" type="pres">
      <dgm:prSet presAssocID="{6AE7CEC9-901E-43AC-B8CF-D7BE26FD7C70}" presName="linNode" presStyleCnt="0"/>
      <dgm:spPr/>
    </dgm:pt>
    <dgm:pt modelId="{319C3EDC-727B-4F00-B0C9-83C669E2EB0C}" type="pres">
      <dgm:prSet presAssocID="{6AE7CEC9-901E-43AC-B8CF-D7BE26FD7C7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2F9C9C5-CEC7-43DC-81FF-8FB683A2904E}" type="pres">
      <dgm:prSet presAssocID="{6AE7CEC9-901E-43AC-B8CF-D7BE26FD7C70}" presName="descendantText" presStyleLbl="alignAccFollowNode1" presStyleIdx="0" presStyleCnt="3">
        <dgm:presLayoutVars>
          <dgm:bulletEnabled val="1"/>
        </dgm:presLayoutVars>
      </dgm:prSet>
      <dgm:spPr/>
    </dgm:pt>
    <dgm:pt modelId="{76F4A844-AFBC-44F4-A293-23C83692943A}" type="pres">
      <dgm:prSet presAssocID="{C8FEB857-2DA8-4DD8-BD7E-FFA7650FFC4B}" presName="sp" presStyleCnt="0"/>
      <dgm:spPr/>
    </dgm:pt>
    <dgm:pt modelId="{EF701D33-3502-4815-AC1B-42E3145E3E3A}" type="pres">
      <dgm:prSet presAssocID="{64AE0A12-6A2A-4BCD-AD26-CB5207B82ACB}" presName="linNode" presStyleCnt="0"/>
      <dgm:spPr/>
    </dgm:pt>
    <dgm:pt modelId="{F0DFA41C-DD34-4867-BD84-C3B5196E3C9F}" type="pres">
      <dgm:prSet presAssocID="{64AE0A12-6A2A-4BCD-AD26-CB5207B82AC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230F07E-229B-4ED0-AC8A-ED82F54B37E7}" type="pres">
      <dgm:prSet presAssocID="{64AE0A12-6A2A-4BCD-AD26-CB5207B82ACB}" presName="descendantText" presStyleLbl="alignAccFollowNode1" presStyleIdx="1" presStyleCnt="3">
        <dgm:presLayoutVars>
          <dgm:bulletEnabled val="1"/>
        </dgm:presLayoutVars>
      </dgm:prSet>
      <dgm:spPr/>
    </dgm:pt>
    <dgm:pt modelId="{D14B688E-6264-4D4D-8A45-245D22687391}" type="pres">
      <dgm:prSet presAssocID="{48897AA0-52DB-4F25-8E00-4EC9CA65D205}" presName="sp" presStyleCnt="0"/>
      <dgm:spPr/>
    </dgm:pt>
    <dgm:pt modelId="{E6626856-AB01-4068-A284-A69037725712}" type="pres">
      <dgm:prSet presAssocID="{C312004A-EABC-4DDB-9B04-40CE142DD72A}" presName="linNode" presStyleCnt="0"/>
      <dgm:spPr/>
    </dgm:pt>
    <dgm:pt modelId="{BD4D07AA-091A-4A9F-9FFA-461B017161BB}" type="pres">
      <dgm:prSet presAssocID="{C312004A-EABC-4DDB-9B04-40CE142DD72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3CD09B2-495F-43A8-920C-F4911D9FD7C2}" type="pres">
      <dgm:prSet presAssocID="{C312004A-EABC-4DDB-9B04-40CE142DD72A}" presName="descendantText" presStyleLbl="alignAccFollowNode1" presStyleIdx="2" presStyleCnt="3" custScaleY="154924">
        <dgm:presLayoutVars>
          <dgm:bulletEnabled val="1"/>
        </dgm:presLayoutVars>
      </dgm:prSet>
      <dgm:spPr/>
    </dgm:pt>
  </dgm:ptLst>
  <dgm:cxnLst>
    <dgm:cxn modelId="{22C56804-0633-4B06-BA6A-D686AF1DD676}" type="presOf" srcId="{64AE0A12-6A2A-4BCD-AD26-CB5207B82ACB}" destId="{F0DFA41C-DD34-4867-BD84-C3B5196E3C9F}" srcOrd="0" destOrd="0" presId="urn:microsoft.com/office/officeart/2005/8/layout/vList5"/>
    <dgm:cxn modelId="{D5D7FA05-EA16-411B-A2E6-794E53D2D5B1}" srcId="{64AE0A12-6A2A-4BCD-AD26-CB5207B82ACB}" destId="{023FB497-2A9F-4858-9E49-310FF0153E71}" srcOrd="0" destOrd="0" parTransId="{9F1DFC3B-4C71-4C60-9118-83C4A50ED3B9}" sibTransId="{CDA3B349-9EB0-4B46-8D8E-9556B53A5728}"/>
    <dgm:cxn modelId="{440BCE0D-5F50-45E1-9BBB-05FC07086F7F}" srcId="{69AA7153-5D93-4D1E-8D1B-9108A5079D0D}" destId="{6AE7CEC9-901E-43AC-B8CF-D7BE26FD7C70}" srcOrd="0" destOrd="0" parTransId="{F45677FA-0DDF-4E42-AED9-8AC4957C2AF0}" sibTransId="{C8FEB857-2DA8-4DD8-BD7E-FFA7650FFC4B}"/>
    <dgm:cxn modelId="{6ADFCE16-944B-406C-82AA-95BCA76187F5}" srcId="{C312004A-EABC-4DDB-9B04-40CE142DD72A}" destId="{864F0689-27D5-485C-9AE2-9732A1A382FC}" srcOrd="1" destOrd="0" parTransId="{48001036-195D-4684-AE3C-D0991C54335F}" sibTransId="{1F323FED-4A20-4F0E-91FB-CF2AB22BF31B}"/>
    <dgm:cxn modelId="{94899229-9553-4F7F-80EF-48027CF409BA}" type="presOf" srcId="{F25159BD-7011-41F3-B3E3-DFA7DF2C5190}" destId="{C2F9C9C5-CEC7-43DC-81FF-8FB683A2904E}" srcOrd="0" destOrd="2" presId="urn:microsoft.com/office/officeart/2005/8/layout/vList5"/>
    <dgm:cxn modelId="{5B99052B-6A89-482F-9C6C-EA7B5A97237A}" type="presOf" srcId="{0466C1B0-AA10-4FE0-9EE8-EEE94E4B118E}" destId="{D3CD09B2-495F-43A8-920C-F4911D9FD7C2}" srcOrd="0" destOrd="4" presId="urn:microsoft.com/office/officeart/2005/8/layout/vList5"/>
    <dgm:cxn modelId="{1A0C6843-A2EE-4E62-9BE8-BAD409A873A8}" type="presOf" srcId="{7C7CAE5B-F264-49AE-96BB-1CE252A9565C}" destId="{D3CD09B2-495F-43A8-920C-F4911D9FD7C2}" srcOrd="0" destOrd="3" presId="urn:microsoft.com/office/officeart/2005/8/layout/vList5"/>
    <dgm:cxn modelId="{D0C98B48-8E72-47F4-81DA-CEECE0B42B0D}" srcId="{6AE7CEC9-901E-43AC-B8CF-D7BE26FD7C70}" destId="{E98328F2-6DB7-4A85-9968-C6D387BF79DE}" srcOrd="1" destOrd="0" parTransId="{EA3B9C52-6775-445F-BD47-057CE8DC9D0A}" sibTransId="{EBDFF2AE-8FED-4736-9138-F08290D765BC}"/>
    <dgm:cxn modelId="{59B5E448-503D-4592-83A3-6B91DBEBEB7B}" type="presOf" srcId="{E13C8BB7-0046-44AD-85E3-D2D2E19F0189}" destId="{C2F9C9C5-CEC7-43DC-81FF-8FB683A2904E}" srcOrd="0" destOrd="0" presId="urn:microsoft.com/office/officeart/2005/8/layout/vList5"/>
    <dgm:cxn modelId="{D881AE4D-5185-486B-91F2-4ECE5D50B481}" srcId="{69AA7153-5D93-4D1E-8D1B-9108A5079D0D}" destId="{64AE0A12-6A2A-4BCD-AD26-CB5207B82ACB}" srcOrd="1" destOrd="0" parTransId="{E2CEB3B9-7440-4604-BAB3-834EB04FF379}" sibTransId="{48897AA0-52DB-4F25-8E00-4EC9CA65D205}"/>
    <dgm:cxn modelId="{4589AD5F-E3E2-47C2-A8A7-833897BF1272}" srcId="{C312004A-EABC-4DDB-9B04-40CE142DD72A}" destId="{5CFFEE07-C681-4F7E-85C9-52DE36A42A7F}" srcOrd="2" destOrd="0" parTransId="{02A671BF-15C4-4614-BB8F-C92C44ED4138}" sibTransId="{07DDB1CD-6A7D-427C-BF9D-34D475DD7F95}"/>
    <dgm:cxn modelId="{CA8BAC65-F490-4285-BEA0-B39676F31B24}" srcId="{64AE0A12-6A2A-4BCD-AD26-CB5207B82ACB}" destId="{ABE014E7-3FF0-474F-AA36-5AAE3E3F9A41}" srcOrd="1" destOrd="0" parTransId="{617150A7-D57F-42F8-992D-25EA2817F25A}" sibTransId="{D554D08C-7F9F-48CF-9BF6-EA8FCF9C16E2}"/>
    <dgm:cxn modelId="{23ADFB84-DD27-41F0-BAE6-83B0A042F061}" type="presOf" srcId="{EFA44B91-77EF-4136-863B-2CF9985010B7}" destId="{D3CD09B2-495F-43A8-920C-F4911D9FD7C2}" srcOrd="0" destOrd="0" presId="urn:microsoft.com/office/officeart/2005/8/layout/vList5"/>
    <dgm:cxn modelId="{20B97298-0CF1-469A-A971-1B8FF637C0CC}" type="presOf" srcId="{864F0689-27D5-485C-9AE2-9732A1A382FC}" destId="{D3CD09B2-495F-43A8-920C-F4911D9FD7C2}" srcOrd="0" destOrd="1" presId="urn:microsoft.com/office/officeart/2005/8/layout/vList5"/>
    <dgm:cxn modelId="{7C58969D-D7E1-486A-9F3D-0070998CDE88}" type="presOf" srcId="{C312004A-EABC-4DDB-9B04-40CE142DD72A}" destId="{BD4D07AA-091A-4A9F-9FFA-461B017161BB}" srcOrd="0" destOrd="0" presId="urn:microsoft.com/office/officeart/2005/8/layout/vList5"/>
    <dgm:cxn modelId="{2B693BB3-11AE-435A-98D2-2138B0E7B92B}" type="presOf" srcId="{ABE014E7-3FF0-474F-AA36-5AAE3E3F9A41}" destId="{6230F07E-229B-4ED0-AC8A-ED82F54B37E7}" srcOrd="0" destOrd="1" presId="urn:microsoft.com/office/officeart/2005/8/layout/vList5"/>
    <dgm:cxn modelId="{A0E196B8-50A3-44A9-91CF-F3B07573C100}" srcId="{6AE7CEC9-901E-43AC-B8CF-D7BE26FD7C70}" destId="{F25159BD-7011-41F3-B3E3-DFA7DF2C5190}" srcOrd="2" destOrd="0" parTransId="{953740B5-91FC-4389-8FA2-FBA6DC088BEE}" sibTransId="{422F6944-C074-406E-86BB-9492DCB31566}"/>
    <dgm:cxn modelId="{782B1CBA-F2B9-4A37-B49A-87A1E594914D}" type="presOf" srcId="{E98328F2-6DB7-4A85-9968-C6D387BF79DE}" destId="{C2F9C9C5-CEC7-43DC-81FF-8FB683A2904E}" srcOrd="0" destOrd="1" presId="urn:microsoft.com/office/officeart/2005/8/layout/vList5"/>
    <dgm:cxn modelId="{D12041BD-06D8-4CF3-9A85-E737E312A25E}" srcId="{C312004A-EABC-4DDB-9B04-40CE142DD72A}" destId="{EFA44B91-77EF-4136-863B-2CF9985010B7}" srcOrd="0" destOrd="0" parTransId="{413CB4FD-22E2-4A1B-9154-A33B095702A2}" sibTransId="{D8D565C0-393F-4E16-A637-8B4123251CB3}"/>
    <dgm:cxn modelId="{77851BC2-7633-41B4-8F85-F1E276BF638F}" type="presOf" srcId="{69AA7153-5D93-4D1E-8D1B-9108A5079D0D}" destId="{C35A52F7-EC51-439F-9F22-840D4DE87384}" srcOrd="0" destOrd="0" presId="urn:microsoft.com/office/officeart/2005/8/layout/vList5"/>
    <dgm:cxn modelId="{855E36C7-6293-4D92-806F-CF178BD765E3}" srcId="{C312004A-EABC-4DDB-9B04-40CE142DD72A}" destId="{0466C1B0-AA10-4FE0-9EE8-EEE94E4B118E}" srcOrd="4" destOrd="0" parTransId="{77E227C7-9B04-4402-A42F-30786DD5BE09}" sibTransId="{28D8DC54-9FD5-4414-9246-B3508B489A9B}"/>
    <dgm:cxn modelId="{202B71D2-D313-45BE-896E-C178F29A2E97}" type="presOf" srcId="{6AE7CEC9-901E-43AC-B8CF-D7BE26FD7C70}" destId="{319C3EDC-727B-4F00-B0C9-83C669E2EB0C}" srcOrd="0" destOrd="0" presId="urn:microsoft.com/office/officeart/2005/8/layout/vList5"/>
    <dgm:cxn modelId="{8879F2D2-40F2-4769-8A5F-B394974E813A}" type="presOf" srcId="{5CFFEE07-C681-4F7E-85C9-52DE36A42A7F}" destId="{D3CD09B2-495F-43A8-920C-F4911D9FD7C2}" srcOrd="0" destOrd="2" presId="urn:microsoft.com/office/officeart/2005/8/layout/vList5"/>
    <dgm:cxn modelId="{91C148DE-55AF-4E12-9080-199CA82575A6}" srcId="{69AA7153-5D93-4D1E-8D1B-9108A5079D0D}" destId="{C312004A-EABC-4DDB-9B04-40CE142DD72A}" srcOrd="2" destOrd="0" parTransId="{E3C9E862-D50F-42A3-BFA8-DB895F8ACBE6}" sibTransId="{E3A88A73-DF52-436C-93DA-3745899B77ED}"/>
    <dgm:cxn modelId="{BA3CDBE3-F8B2-49A7-93BE-81A599650614}" srcId="{6AE7CEC9-901E-43AC-B8CF-D7BE26FD7C70}" destId="{E13C8BB7-0046-44AD-85E3-D2D2E19F0189}" srcOrd="0" destOrd="0" parTransId="{50FE1B67-C50F-4D5B-BE98-ACDCF6B2085F}" sibTransId="{56292D8B-30C1-4DEC-AC69-22A40D5D8207}"/>
    <dgm:cxn modelId="{6EC2A6E7-7A5E-408F-A546-C9038926515C}" srcId="{C312004A-EABC-4DDB-9B04-40CE142DD72A}" destId="{7C7CAE5B-F264-49AE-96BB-1CE252A9565C}" srcOrd="3" destOrd="0" parTransId="{CE6778DB-826A-42A0-9F58-CA17BE237FD0}" sibTransId="{B94C286B-A440-4D9B-9CBE-F02CCE2DC1DE}"/>
    <dgm:cxn modelId="{62CB35FC-1E68-4199-8F95-337CA1DAD913}" type="presOf" srcId="{023FB497-2A9F-4858-9E49-310FF0153E71}" destId="{6230F07E-229B-4ED0-AC8A-ED82F54B37E7}" srcOrd="0" destOrd="0" presId="urn:microsoft.com/office/officeart/2005/8/layout/vList5"/>
    <dgm:cxn modelId="{DB62B030-FEF0-49B0-8911-502BFC188D5A}" type="presParOf" srcId="{C35A52F7-EC51-439F-9F22-840D4DE87384}" destId="{5498AB00-D154-4FAE-9C1F-01F99B685355}" srcOrd="0" destOrd="0" presId="urn:microsoft.com/office/officeart/2005/8/layout/vList5"/>
    <dgm:cxn modelId="{29E5511A-C343-4095-A290-7D20FEA0EC22}" type="presParOf" srcId="{5498AB00-D154-4FAE-9C1F-01F99B685355}" destId="{319C3EDC-727B-4F00-B0C9-83C669E2EB0C}" srcOrd="0" destOrd="0" presId="urn:microsoft.com/office/officeart/2005/8/layout/vList5"/>
    <dgm:cxn modelId="{185E9736-2ED6-44DD-B816-06D869969E10}" type="presParOf" srcId="{5498AB00-D154-4FAE-9C1F-01F99B685355}" destId="{C2F9C9C5-CEC7-43DC-81FF-8FB683A2904E}" srcOrd="1" destOrd="0" presId="urn:microsoft.com/office/officeart/2005/8/layout/vList5"/>
    <dgm:cxn modelId="{C8643C2F-54FE-4BCE-AD41-D7CFBB910239}" type="presParOf" srcId="{C35A52F7-EC51-439F-9F22-840D4DE87384}" destId="{76F4A844-AFBC-44F4-A293-23C83692943A}" srcOrd="1" destOrd="0" presId="urn:microsoft.com/office/officeart/2005/8/layout/vList5"/>
    <dgm:cxn modelId="{DAB47F45-C21A-4F77-8987-20A58CA66BE5}" type="presParOf" srcId="{C35A52F7-EC51-439F-9F22-840D4DE87384}" destId="{EF701D33-3502-4815-AC1B-42E3145E3E3A}" srcOrd="2" destOrd="0" presId="urn:microsoft.com/office/officeart/2005/8/layout/vList5"/>
    <dgm:cxn modelId="{3599CBA5-88F7-4EC7-9F7C-F9204C1D5A17}" type="presParOf" srcId="{EF701D33-3502-4815-AC1B-42E3145E3E3A}" destId="{F0DFA41C-DD34-4867-BD84-C3B5196E3C9F}" srcOrd="0" destOrd="0" presId="urn:microsoft.com/office/officeart/2005/8/layout/vList5"/>
    <dgm:cxn modelId="{17889DA3-CE6E-4489-A9E8-9756B24A0A59}" type="presParOf" srcId="{EF701D33-3502-4815-AC1B-42E3145E3E3A}" destId="{6230F07E-229B-4ED0-AC8A-ED82F54B37E7}" srcOrd="1" destOrd="0" presId="urn:microsoft.com/office/officeart/2005/8/layout/vList5"/>
    <dgm:cxn modelId="{8A5A4D71-5BBA-4CBA-B45B-0821A7E7F25E}" type="presParOf" srcId="{C35A52F7-EC51-439F-9F22-840D4DE87384}" destId="{D14B688E-6264-4D4D-8A45-245D22687391}" srcOrd="3" destOrd="0" presId="urn:microsoft.com/office/officeart/2005/8/layout/vList5"/>
    <dgm:cxn modelId="{E5670BDD-A4F3-4125-B850-0EAF271235CA}" type="presParOf" srcId="{C35A52F7-EC51-439F-9F22-840D4DE87384}" destId="{E6626856-AB01-4068-A284-A69037725712}" srcOrd="4" destOrd="0" presId="urn:microsoft.com/office/officeart/2005/8/layout/vList5"/>
    <dgm:cxn modelId="{6A1A1BBA-CA8A-482D-BFBA-5549393B2778}" type="presParOf" srcId="{E6626856-AB01-4068-A284-A69037725712}" destId="{BD4D07AA-091A-4A9F-9FFA-461B017161BB}" srcOrd="0" destOrd="0" presId="urn:microsoft.com/office/officeart/2005/8/layout/vList5"/>
    <dgm:cxn modelId="{1F7220D1-F363-4D1B-8435-1F093843A8AC}" type="presParOf" srcId="{E6626856-AB01-4068-A284-A69037725712}" destId="{D3CD09B2-495F-43A8-920C-F4911D9FD7C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9C9C5-CEC7-43DC-81FF-8FB683A2904E}">
      <dsp:nvSpPr>
        <dsp:cNvPr id="0" name=""/>
        <dsp:cNvSpPr/>
      </dsp:nvSpPr>
      <dsp:spPr>
        <a:xfrm rot="5400000">
          <a:off x="5266684" y="-2062762"/>
          <a:ext cx="1063992" cy="545758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Důchodové pojištění</a:t>
          </a:r>
        </a:p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Nemocenské pojištění</a:t>
          </a:r>
        </a:p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Příspěvek na státní politiku zaměstnanosti</a:t>
          </a:r>
        </a:p>
      </dsp:txBody>
      <dsp:txXfrm rot="-5400000">
        <a:off x="3069889" y="185973"/>
        <a:ext cx="5405642" cy="960112"/>
      </dsp:txXfrm>
    </dsp:sp>
    <dsp:sp modelId="{319C3EDC-727B-4F00-B0C9-83C669E2EB0C}">
      <dsp:nvSpPr>
        <dsp:cNvPr id="0" name=""/>
        <dsp:cNvSpPr/>
      </dsp:nvSpPr>
      <dsp:spPr>
        <a:xfrm>
          <a:off x="0" y="1033"/>
          <a:ext cx="3069889" cy="1329990"/>
        </a:xfrm>
        <a:prstGeom prst="roundRect">
          <a:avLst/>
        </a:prstGeom>
        <a:solidFill>
          <a:srgbClr val="FFEA93"/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Sociální </a:t>
          </a:r>
          <a:r>
            <a:rPr lang="cs-CZ" sz="2200" b="1" kern="1200" dirty="0"/>
            <a:t>pojištění</a:t>
          </a:r>
        </a:p>
      </dsp:txBody>
      <dsp:txXfrm>
        <a:off x="64925" y="65958"/>
        <a:ext cx="2940039" cy="1200140"/>
      </dsp:txXfrm>
    </dsp:sp>
    <dsp:sp modelId="{6230F07E-229B-4ED0-AC8A-ED82F54B37E7}">
      <dsp:nvSpPr>
        <dsp:cNvPr id="0" name=""/>
        <dsp:cNvSpPr/>
      </dsp:nvSpPr>
      <dsp:spPr>
        <a:xfrm rot="5400000">
          <a:off x="5266684" y="-666272"/>
          <a:ext cx="1063992" cy="545758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Dávky státní sociální podpory</a:t>
          </a:r>
        </a:p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Dávky pěstounské péče</a:t>
          </a:r>
        </a:p>
      </dsp:txBody>
      <dsp:txXfrm rot="-5400000">
        <a:off x="3069889" y="1582463"/>
        <a:ext cx="5405642" cy="960112"/>
      </dsp:txXfrm>
    </dsp:sp>
    <dsp:sp modelId="{F0DFA41C-DD34-4867-BD84-C3B5196E3C9F}">
      <dsp:nvSpPr>
        <dsp:cNvPr id="0" name=""/>
        <dsp:cNvSpPr/>
      </dsp:nvSpPr>
      <dsp:spPr>
        <a:xfrm>
          <a:off x="0" y="1397523"/>
          <a:ext cx="3069889" cy="1329990"/>
        </a:xfrm>
        <a:prstGeom prst="roundRect">
          <a:avLst/>
        </a:prstGeom>
        <a:solidFill>
          <a:srgbClr val="FFEA93"/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Sociální </a:t>
          </a:r>
          <a:r>
            <a:rPr lang="cs-CZ" sz="2200" b="1" kern="1200" dirty="0"/>
            <a:t>podpora </a:t>
          </a:r>
        </a:p>
      </dsp:txBody>
      <dsp:txXfrm>
        <a:off x="64925" y="1462448"/>
        <a:ext cx="2940039" cy="1200140"/>
      </dsp:txXfrm>
    </dsp:sp>
    <dsp:sp modelId="{D3CD09B2-495F-43A8-920C-F4911D9FD7C2}">
      <dsp:nvSpPr>
        <dsp:cNvPr id="0" name=""/>
        <dsp:cNvSpPr/>
      </dsp:nvSpPr>
      <dsp:spPr>
        <a:xfrm rot="5400000">
          <a:off x="4968828" y="892077"/>
          <a:ext cx="1648379" cy="545225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2000" kern="1200" dirty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kern="1200" dirty="0"/>
            <a:t> Dávky v hmotné nouzi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kern="1200" dirty="0"/>
            <a:t> Dávky pro osoby se zdravotním postižením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kern="1200" dirty="0"/>
            <a:t> Příspěvek na péči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kern="1200" dirty="0"/>
            <a:t> Sociální služby  </a:t>
          </a:r>
        </a:p>
        <a:p>
          <a:pPr marL="228600" lvl="1" indent="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2000" kern="1200" dirty="0"/>
        </a:p>
      </dsp:txBody>
      <dsp:txXfrm rot="-5400000">
        <a:off x="3066892" y="2874481"/>
        <a:ext cx="5371785" cy="1487445"/>
      </dsp:txXfrm>
    </dsp:sp>
    <dsp:sp modelId="{BD4D07AA-091A-4A9F-9FFA-461B017161BB}">
      <dsp:nvSpPr>
        <dsp:cNvPr id="0" name=""/>
        <dsp:cNvSpPr/>
      </dsp:nvSpPr>
      <dsp:spPr>
        <a:xfrm>
          <a:off x="0" y="2953208"/>
          <a:ext cx="3066891" cy="1329990"/>
        </a:xfrm>
        <a:prstGeom prst="roundRect">
          <a:avLst/>
        </a:prstGeom>
        <a:solidFill>
          <a:srgbClr val="FFEA93"/>
        </a:solidFill>
        <a:ln w="25400" cap="flat" cmpd="sng" algn="ctr">
          <a:solidFill>
            <a:srgbClr val="FFCC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Sociální </a:t>
          </a:r>
          <a:r>
            <a:rPr lang="cs-CZ" sz="2200" b="1" kern="1200" dirty="0"/>
            <a:t>pomoc </a:t>
          </a:r>
        </a:p>
      </dsp:txBody>
      <dsp:txXfrm>
        <a:off x="64925" y="3018133"/>
        <a:ext cx="2937041" cy="1200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DBB545F-9D43-4AAA-90C9-33072A0929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C0251D1-7C28-4985-806A-8E5EC5B23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0CC4A-17F4-454B-81F2-75DF69D343DB}" type="datetimeFigureOut">
              <a:rPr lang="cs-CZ" smtClean="0"/>
              <a:pPr/>
              <a:t>09.02.2022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45AD217-ABA7-44FD-ACCB-EF9029DE80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C37F96-D703-4CC7-ADDF-F1775070E9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4DA88-02AF-4FC5-889B-98F23C351B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87847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55BB9-894C-40C9-86A7-F2C95FCBA8BC}" type="datetimeFigureOut">
              <a:rPr lang="cs-CZ" smtClean="0"/>
              <a:pPr/>
              <a:t>09.02.2022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A4E33-8944-489A-9842-0B217D5C3D3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4115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A4E33-8944-489A-9842-0B217D5C3D3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3F4AFC-3055-4F81-BECD-8850152D2C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hlaví 5">
            <a:extLst>
              <a:ext uri="{FF2B5EF4-FFF2-40B4-BE49-F238E27FC236}">
                <a16:creationId xmlns:a16="http://schemas.microsoft.com/office/drawing/2014/main" id="{39AB3988-575A-4524-969C-0E5353804CC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246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0" y="0"/>
            <a:ext cx="9144000" cy="1800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9C0D-A831-4BF3-AF29-E7747B954159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/>
            </a:lvl1pPr>
          </a:lstStyle>
          <a:p>
            <a:fld id="{62E37861-9CFB-4DB0-8326-6C6A95B08EB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2123728" y="404664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n>
                  <a:noFill/>
                </a:ln>
                <a:latin typeface="Hind Regular" pitchFamily="2" charset="-18"/>
                <a:cs typeface="Hind Regular" pitchFamily="2" charset="-18"/>
              </a:rPr>
              <a:t>Jabok – Vyšší odborná škola</a:t>
            </a:r>
          </a:p>
          <a:p>
            <a:r>
              <a:rPr lang="cs-CZ" sz="3200" b="1" dirty="0">
                <a:ln>
                  <a:noFill/>
                </a:ln>
                <a:latin typeface="Hind Regular" pitchFamily="2" charset="-18"/>
                <a:cs typeface="Hind Regular" pitchFamily="2" charset="-18"/>
              </a:rPr>
              <a:t>sociálně pedagogická a teologická</a:t>
            </a:r>
          </a:p>
        </p:txBody>
      </p:sp>
      <p:pic>
        <p:nvPicPr>
          <p:cNvPr id="8" name="Obrázek 7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1622606" cy="15590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55576" y="3429000"/>
            <a:ext cx="7931224" cy="2697163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3DCA-BA36-4FE1-A845-4F213541F8FD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1" name="Obrázek 10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2" name="TextovéPole 11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 211 222 441,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988840"/>
            <a:ext cx="2057400" cy="4137323"/>
          </a:xfrm>
        </p:spPr>
        <p:txBody>
          <a:bodyPr vert="eaVert"/>
          <a:lstStyle>
            <a:lvl1pPr>
              <a:defRPr>
                <a:latin typeface="Hind Regular" pitchFamily="2" charset="-18"/>
                <a:cs typeface="Hind Regula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988840"/>
            <a:ext cx="6019800" cy="4137323"/>
          </a:xfrm>
        </p:spPr>
        <p:txBody>
          <a:bodyPr vert="eaVert"/>
          <a:lstStyle>
            <a:lvl1pPr>
              <a:defRPr>
                <a:latin typeface="Hind Regular" pitchFamily="2" charset="-18"/>
                <a:cs typeface="Hind Regular" pitchFamily="2" charset="-18"/>
              </a:defRPr>
            </a:lvl1pPr>
            <a:lvl2pPr>
              <a:defRPr>
                <a:latin typeface="Hind Regular" pitchFamily="2" charset="-18"/>
                <a:cs typeface="Hind Regular" pitchFamily="2" charset="-18"/>
              </a:defRPr>
            </a:lvl2pPr>
            <a:lvl3pPr>
              <a:defRPr>
                <a:latin typeface="Hind Regular" pitchFamily="2" charset="-18"/>
                <a:cs typeface="Hind Regular" pitchFamily="2" charset="-18"/>
              </a:defRPr>
            </a:lvl3pPr>
            <a:lvl4pPr>
              <a:defRPr>
                <a:latin typeface="Hind Regular" pitchFamily="2" charset="-18"/>
                <a:cs typeface="Hind Regular" pitchFamily="2" charset="-18"/>
              </a:defRPr>
            </a:lvl4pPr>
            <a:lvl5pPr>
              <a:defRPr>
                <a:latin typeface="Hind Regular" pitchFamily="2" charset="-18"/>
                <a:cs typeface="Hind Regular" pitchFamily="2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7238-A390-436A-AD29-DB5321681A2F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1" name="Obrázek 10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2" name="TextovéPole 11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 211 222 441,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556792"/>
            <a:ext cx="7931224" cy="4425355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5C81-6840-4EA5-B321-54D6ABBBB49A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9" name="TextovéPole 8"/>
          <p:cNvSpPr txBox="1"/>
          <p:nvPr userDrawn="1"/>
        </p:nvSpPr>
        <p:spPr>
          <a:xfrm>
            <a:off x="782486" y="625448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 8, 120 00 Praha 2, tel.: +420 211 222 440</a:t>
            </a:r>
          </a:p>
          <a:p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www.jabok.cz</a:t>
            </a:r>
          </a:p>
        </p:txBody>
      </p:sp>
      <p:sp>
        <p:nvSpPr>
          <p:cNvPr id="10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Hind Regular" pitchFamily="2" charset="-18"/>
                <a:cs typeface="Hind Regula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077-5DF7-413D-8223-B3A10273BD38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1" name="Obrázek 10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2" name="TextovéPole 11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 8, 120 00 Praha 2, tel.: +420 211 222 440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25960"/>
            <a:ext cx="8229600" cy="1143000"/>
          </a:xfrm>
        </p:spPr>
        <p:txBody>
          <a:bodyPr/>
          <a:lstStyle>
            <a:lvl1pPr>
              <a:defRPr>
                <a:latin typeface="Hind Regular" pitchFamily="2" charset="-18"/>
                <a:cs typeface="Hind Regula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3212976"/>
            <a:ext cx="4038600" cy="291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3212976"/>
            <a:ext cx="4038600" cy="291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A2F39-4E20-4709-AF12-84A6FE6F96FC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2" name="Obrázek 11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3" name="TextovéPole 12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</a:t>
            </a:r>
            <a:r>
              <a:rPr lang="cs-CZ" sz="1200" kern="1200" baseline="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211 222 441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8803"/>
            <a:ext cx="8229600" cy="1143000"/>
          </a:xfrm>
        </p:spPr>
        <p:txBody>
          <a:bodyPr/>
          <a:lstStyle>
            <a:lvl1pPr>
              <a:defRPr>
                <a:latin typeface="Hind Regular" pitchFamily="2" charset="-18"/>
                <a:cs typeface="Hind Regula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14927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33056"/>
            <a:ext cx="4040188" cy="21931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314927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933056"/>
            <a:ext cx="4041775" cy="21931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D39CA-F613-461D-BE69-4653088F021D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4" name="Obrázek 13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5" name="TextovéPole 14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 211 222 441,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>
            <a:lvl1pPr>
              <a:defRPr>
                <a:latin typeface="Hind Regular" pitchFamily="2" charset="-18"/>
                <a:cs typeface="Hind Regular" pitchFamily="2" charset="-18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C22E-EDDF-4C73-9EEC-E2277EB4D253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0" name="Obrázek 9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1" name="TextovéPole 10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 211 222 441,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679F-FFC8-458A-A2F4-EB614CCDDA21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Obdélník 4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5"/>
          <p:cNvSpPr txBox="1">
            <a:spLocks/>
          </p:cNvSpPr>
          <p:nvPr userDrawn="1"/>
        </p:nvSpPr>
        <p:spPr>
          <a:xfrm>
            <a:off x="8468816" y="6376243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9" name="Obrázek 8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28850"/>
            <a:ext cx="683299" cy="656534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 211 222 441,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90691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916832"/>
            <a:ext cx="5111750" cy="42093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212976"/>
            <a:ext cx="3008313" cy="29131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7D60-CBC2-48F8-A517-02E8AF517480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2" name="Obrázek 11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3" name="TextovéPole 12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 211 222 441,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988839"/>
            <a:ext cx="5486400" cy="27387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6508-F70E-41B4-B9ED-A7003E895728}" type="datetime1">
              <a:rPr lang="cs-CZ" smtClean="0"/>
              <a:pPr/>
              <a:t>09.02.2022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7861-9CFB-4DB0-8326-6C6A95B08EB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 userDrawn="1"/>
        </p:nvSpPr>
        <p:spPr>
          <a:xfrm>
            <a:off x="0" y="6192688"/>
            <a:ext cx="9144000" cy="692696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číslo snímku 5"/>
          <p:cNvSpPr txBox="1">
            <a:spLocks/>
          </p:cNvSpPr>
          <p:nvPr userDrawn="1"/>
        </p:nvSpPr>
        <p:spPr>
          <a:xfrm>
            <a:off x="8468816" y="638132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633A1-5521-476C-9400-8F170BE2174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nd Regular" pitchFamily="2" charset="-18"/>
                <a:ea typeface="+mn-ea"/>
                <a:cs typeface="Hind Regular" pitchFamily="2" charset="-1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nd Regular" pitchFamily="2" charset="-18"/>
              <a:ea typeface="+mn-ea"/>
              <a:cs typeface="Hind Regular" pitchFamily="2" charset="-18"/>
            </a:endParaRPr>
          </a:p>
        </p:txBody>
      </p:sp>
      <p:pic>
        <p:nvPicPr>
          <p:cNvPr id="12" name="Obrázek 11" descr="ostre kraje 04 - oranzova-bila - hin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4" y="6201466"/>
            <a:ext cx="683299" cy="656534"/>
          </a:xfrm>
          <a:prstGeom prst="rect">
            <a:avLst/>
          </a:prstGeom>
        </p:spPr>
      </p:pic>
      <p:sp>
        <p:nvSpPr>
          <p:cNvPr id="13" name="TextovéPole 12"/>
          <p:cNvSpPr txBox="1"/>
          <p:nvPr userDrawn="1"/>
        </p:nvSpPr>
        <p:spPr>
          <a:xfrm>
            <a:off x="827584" y="627970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 – Vyšší odborná škola sociálně pedagogická a teologická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Salmovská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 8, 120 00 Praha 2, tel.: +420 211 222 440, fax: 211 222 441, e-mail: </a:t>
            </a:r>
            <a:r>
              <a:rPr lang="cs-CZ" sz="1200" u="none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jabok@</a:t>
            </a:r>
            <a:r>
              <a:rPr lang="cs-CZ" sz="1200" u="none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r>
              <a:rPr lang="cs-CZ" sz="1200" kern="1200" dirty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</a:t>
            </a:r>
            <a:r>
              <a:rPr lang="cs-CZ" sz="1200" kern="1200" dirty="0" err="1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jabok.cz</a:t>
            </a:r>
            <a:endParaRPr lang="cs-CZ" sz="1200" kern="1200" dirty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0" y="1340768"/>
            <a:ext cx="1800000" cy="5517232"/>
          </a:xfrm>
          <a:prstGeom prst="rect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9552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55576" y="1628800"/>
            <a:ext cx="7931224" cy="44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fld id="{CB0D5FD9-3C04-44DA-9D63-B7598933CB24}" type="datetime1">
              <a:rPr lang="cs-CZ" smtClean="0"/>
              <a:pPr/>
              <a:t>09.02.2022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  <a:latin typeface="Hind Regular" pitchFamily="2" charset="-18"/>
                <a:cs typeface="Hind Regular" pitchFamily="2" charset="-18"/>
              </a:defRPr>
            </a:lvl1pPr>
          </a:lstStyle>
          <a:p>
            <a:fld id="{6A5633A1-5521-476C-9400-8F170BE21740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baseline="0">
          <a:solidFill>
            <a:schemeClr val="tx1"/>
          </a:solidFill>
          <a:latin typeface="Hind Bold" pitchFamily="2" charset="-18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Hind Regular" pitchFamily="2" charset="-18"/>
          <a:ea typeface="+mn-ea"/>
          <a:cs typeface="Hind Regular" pitchFamily="2" charset="-1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Hind Regular" pitchFamily="2" charset="-18"/>
          <a:ea typeface="+mn-ea"/>
          <a:cs typeface="Hind Regular" pitchFamily="2" charset="-1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Hind Regular" pitchFamily="2" charset="-18"/>
          <a:ea typeface="+mn-ea"/>
          <a:cs typeface="Hind Regular" pitchFamily="2" charset="-1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Hind Regular" pitchFamily="2" charset="-18"/>
          <a:ea typeface="+mn-ea"/>
          <a:cs typeface="Hind Regular" pitchFamily="2" charset="-1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Hind Regular" pitchFamily="2" charset="-18"/>
          <a:ea typeface="+mn-ea"/>
          <a:cs typeface="Hind Regular" pitchFamily="2" charset="-1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1. Úvod do sociální politiky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Sociální politika 1</a:t>
            </a:r>
          </a:p>
          <a:p>
            <a:endParaRPr lang="cs-CZ" dirty="0"/>
          </a:p>
          <a:p>
            <a:r>
              <a:rPr lang="cs-CZ" sz="2400" dirty="0"/>
              <a:t>Mgr. Jan </a:t>
            </a:r>
            <a:r>
              <a:rPr lang="cs-CZ" sz="2400"/>
              <a:t>Matěj Bejček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566E1C-67A8-4FCF-85C7-157F13081D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1600" y="5852138"/>
            <a:ext cx="2880320" cy="8709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156362-A53D-44EC-BE5A-EC2DE35A4A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5661248"/>
            <a:ext cx="4488359" cy="9961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Systém sociálního zabezpečení  v ČR</a:t>
            </a:r>
            <a:br>
              <a:rPr lang="cs-CZ" b="1" dirty="0"/>
            </a:br>
            <a:r>
              <a:rPr lang="cs-CZ" b="1" dirty="0"/>
              <a:t>(užší vymezení):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556792"/>
            <a:ext cx="8572560" cy="4425355"/>
          </a:xfrm>
        </p:spPr>
        <p:txBody>
          <a:bodyPr/>
          <a:lstStyle/>
          <a:p>
            <a:pPr lvl="0" algn="just"/>
            <a:endParaRPr lang="cs-CZ" sz="2400" dirty="0"/>
          </a:p>
          <a:p>
            <a:endParaRPr lang="cs-CZ" dirty="0"/>
          </a:p>
        </p:txBody>
      </p:sp>
      <p:graphicFrame>
        <p:nvGraphicFramePr>
          <p:cNvPr id="4" name="Zástupný symbol pro obsah 8"/>
          <p:cNvGraphicFramePr>
            <a:graphicFrameLocks/>
          </p:cNvGraphicFramePr>
          <p:nvPr>
            <p:extLst/>
          </p:nvPr>
        </p:nvGraphicFramePr>
        <p:xfrm>
          <a:off x="277092" y="1500174"/>
          <a:ext cx="8527472" cy="444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293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</a:t>
            </a:r>
            <a:br>
              <a:rPr lang="cs-CZ" dirty="0"/>
            </a:br>
            <a:r>
              <a:rPr lang="cs-CZ" i="1" dirty="0"/>
              <a:t>„záchranná sociální síť“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501122" cy="4680520"/>
          </a:xfrm>
        </p:spPr>
        <p:txBody>
          <a:bodyPr>
            <a:noAutofit/>
          </a:bodyPr>
          <a:lstStyle/>
          <a:p>
            <a:pPr algn="just">
              <a:spcBef>
                <a:spcPts val="624"/>
              </a:spcBef>
            </a:pPr>
            <a:r>
              <a:rPr lang="cs-CZ" sz="2000" dirty="0"/>
              <a:t>Pojem byl poprvé použit Světovou bankou v 80. letech 20. století v souvislosti s ekonomickými reformami v Latinské Americe a Asii. Jedná se o termín, kterým je označováno systémové uspořádání minimálních dávek sociální ochrany sloužících k zabezpečení základních potřeb občanů tak, aby jejich příjem neklesl pod určitou hranici příjmů (existenčního nebo životního minima). (Tomeš, 2010: 37)</a:t>
            </a:r>
          </a:p>
          <a:p>
            <a:pPr marL="0" indent="0" algn="just">
              <a:spcBef>
                <a:spcPts val="0"/>
              </a:spcBef>
              <a:buNone/>
            </a:pPr>
            <a:endParaRPr lang="cs-CZ" sz="1000" dirty="0"/>
          </a:p>
          <a:p>
            <a:pPr marL="0" indent="0">
              <a:spcBef>
                <a:spcPts val="624"/>
              </a:spcBef>
              <a:buNone/>
            </a:pPr>
            <a:r>
              <a:rPr lang="cs-CZ" sz="2000" i="1" dirty="0"/>
              <a:t>„Záchrannou sociální síť lze vymezit jako soubor různých  legislativních norem upravující různá sociálněpolitická opatření, kterými stát garantuje všem občanům určitou minimální úroveň pomoci v případě, že se ocitnou v závažných a státem uznaných nouzových sociálních situacích.“ </a:t>
            </a:r>
            <a:r>
              <a:rPr lang="cs-CZ" sz="2000" dirty="0"/>
              <a:t>(Krebs, 2015: 107)</a:t>
            </a:r>
          </a:p>
          <a:p>
            <a:pPr>
              <a:spcBef>
                <a:spcPts val="0"/>
              </a:spcBef>
              <a:buNone/>
            </a:pPr>
            <a:endParaRPr lang="cs-CZ" sz="1000" dirty="0"/>
          </a:p>
          <a:p>
            <a:pPr algn="just">
              <a:spcBef>
                <a:spcPts val="24"/>
              </a:spcBef>
            </a:pPr>
            <a:r>
              <a:rPr lang="cs-CZ" sz="2000" dirty="0"/>
              <a:t>Tyto situace mohou být: nepříznivý zdravotní stav (nemoc, invalidita), rodina – mateřství, ztráta živitele, věk – stáří, nezaměstnanost apod.</a:t>
            </a:r>
          </a:p>
        </p:txBody>
      </p:sp>
    </p:spTree>
    <p:extLst>
      <p:ext uri="{BB962C8B-B14F-4D97-AF65-F5344CB8AC3E}">
        <p14:creationId xmlns:p14="http://schemas.microsoft.com/office/powerpoint/2010/main" val="2762760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Souvislost sociální politiky </a:t>
            </a:r>
            <a:br>
              <a:rPr lang="cs-CZ" b="1" dirty="0"/>
            </a:br>
            <a:r>
              <a:rPr lang="cs-CZ" b="1" dirty="0"/>
              <a:t>s ostatními obory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556792"/>
            <a:ext cx="8358246" cy="4425355"/>
          </a:xfrm>
        </p:spPr>
        <p:txBody>
          <a:bodyPr>
            <a:normAutofit/>
          </a:bodyPr>
          <a:lstStyle/>
          <a:p>
            <a:pPr algn="just"/>
            <a:r>
              <a:rPr lang="cs-CZ" sz="2200" dirty="0"/>
              <a:t>Sociální politika má přesah do jiných oborů a vědních disciplín, spolupracuje s nimi, čerpá z nich poznatky apod.</a:t>
            </a:r>
          </a:p>
          <a:p>
            <a:pPr marL="0" indent="0" algn="just">
              <a:buNone/>
            </a:pPr>
            <a:endParaRPr lang="cs-CZ" sz="1000" dirty="0"/>
          </a:p>
          <a:p>
            <a:pPr algn="just"/>
            <a:r>
              <a:rPr lang="cs-CZ" sz="2200" dirty="0"/>
              <a:t>Mezi takové obory patří např.:</a:t>
            </a:r>
          </a:p>
          <a:p>
            <a:pPr lvl="1" algn="just">
              <a:buFontTx/>
              <a:buChar char="-"/>
            </a:pPr>
            <a:r>
              <a:rPr lang="cs-CZ" sz="2200" i="1" dirty="0"/>
              <a:t>sociologie,</a:t>
            </a:r>
          </a:p>
          <a:p>
            <a:pPr lvl="1" algn="just">
              <a:buFontTx/>
              <a:buChar char="-"/>
            </a:pPr>
            <a:r>
              <a:rPr lang="cs-CZ" sz="2200" i="1" dirty="0"/>
              <a:t>ekonomie, ekonomika,</a:t>
            </a:r>
          </a:p>
          <a:p>
            <a:pPr lvl="1" algn="just">
              <a:buFontTx/>
              <a:buChar char="-"/>
            </a:pPr>
            <a:r>
              <a:rPr lang="cs-CZ" sz="2200" i="1" dirty="0"/>
              <a:t>politologie,</a:t>
            </a:r>
          </a:p>
          <a:p>
            <a:pPr lvl="1" algn="just">
              <a:buFontTx/>
              <a:buChar char="-"/>
            </a:pPr>
            <a:r>
              <a:rPr lang="cs-CZ" sz="2200" i="1" dirty="0"/>
              <a:t>právo,</a:t>
            </a:r>
          </a:p>
          <a:p>
            <a:pPr lvl="1" algn="just">
              <a:buFontTx/>
              <a:buChar char="-"/>
            </a:pPr>
            <a:r>
              <a:rPr lang="cs-CZ" sz="2200" i="1" dirty="0"/>
              <a:t>filozofie atd.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636912"/>
            <a:ext cx="2445736" cy="326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7559064" y="4789897"/>
            <a:ext cx="68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>
                <a:solidFill>
                  <a:srgbClr val="FFCC00"/>
                </a:solidFill>
                <a:latin typeface="Arial Rounded MT Bold" panose="020F0704030504030204" pitchFamily="34" charset="0"/>
              </a:rPr>
              <a:t>§</a:t>
            </a:r>
          </a:p>
        </p:txBody>
      </p:sp>
      <p:sp>
        <p:nvSpPr>
          <p:cNvPr id="6" name="Obdélník 5"/>
          <p:cNvSpPr/>
          <p:nvPr/>
        </p:nvSpPr>
        <p:spPr>
          <a:xfrm>
            <a:off x="5908921" y="5566685"/>
            <a:ext cx="1584176" cy="2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tx1"/>
                </a:solidFill>
                <a:latin typeface="Hind Regular"/>
              </a:rPr>
              <a:t>Obr. 2</a:t>
            </a:r>
          </a:p>
        </p:txBody>
      </p:sp>
    </p:spTree>
    <p:extLst>
      <p:ext uri="{BB962C8B-B14F-4D97-AF65-F5344CB8AC3E}">
        <p14:creationId xmlns:p14="http://schemas.microsoft.com/office/powerpoint/2010/main" val="2538960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Funkce sociální politiky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556792"/>
            <a:ext cx="8572560" cy="468052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cs-CZ" sz="2200" b="1" dirty="0"/>
              <a:t>Ochranná</a:t>
            </a:r>
            <a:r>
              <a:rPr lang="cs-CZ" sz="2200" dirty="0"/>
              <a:t> – řešení již vzniklých sociálních událostí, resp. jejich zmírnění nebo odstranění, ať jsou již spojeny s pracovním životem (např. nezaměstnanost), nebo s životními událostmi (např. stáří). Historicky nejstarší funkce.</a:t>
            </a:r>
          </a:p>
          <a:p>
            <a:pPr algn="just"/>
            <a:r>
              <a:rPr lang="cs-CZ" sz="2200" b="1" dirty="0"/>
              <a:t>Redistribuční</a:t>
            </a:r>
            <a:r>
              <a:rPr lang="cs-CZ" sz="2200" dirty="0"/>
              <a:t> - určení podílu jednotlivců na výsledku ekonomické činnosti a na společném bohatství; základní úlohou státu je znovu rozdělit to, co již jednou bylo rozděleno trhem (nespravedlivě); uskutečňuje se především prostřednictvím daní a transferů.</a:t>
            </a:r>
          </a:p>
          <a:p>
            <a:pPr algn="just"/>
            <a:r>
              <a:rPr lang="cs-CZ" sz="2200" b="1" dirty="0"/>
              <a:t>Homogenizační</a:t>
            </a:r>
            <a:r>
              <a:rPr lang="cs-CZ" sz="2200" dirty="0"/>
              <a:t> - zajištění stejných možností pro všechny v oblastech, v nichž to vyžaduje lidská důstojnost, zejména vzdělání, práce, péče o zdraví.</a:t>
            </a:r>
          </a:p>
          <a:p>
            <a:pPr algn="just"/>
            <a:r>
              <a:rPr lang="cs-CZ" sz="2200" b="1" dirty="0"/>
              <a:t>Stimulační</a:t>
            </a:r>
            <a:r>
              <a:rPr lang="cs-CZ" sz="2200" dirty="0"/>
              <a:t> - podporovat, podněcovat žádoucí sociální jednání jednotlivců i skupin v oblasti ekonomické i mimo ni.</a:t>
            </a:r>
          </a:p>
          <a:p>
            <a:pPr algn="just"/>
            <a:r>
              <a:rPr lang="cs-CZ" sz="2200" b="1" dirty="0"/>
              <a:t>Preventivní</a:t>
            </a:r>
            <a:r>
              <a:rPr lang="cs-CZ" sz="2200" dirty="0"/>
              <a:t> - snaha zabránit, aby docházelo k nežádoucím sociálním situacím (nemoc, nezaměstnanost, bída, alkoholismus, kriminalita apod.).</a:t>
            </a:r>
          </a:p>
          <a:p>
            <a:pPr algn="r">
              <a:buNone/>
            </a:pPr>
            <a:r>
              <a:rPr lang="cs-CZ" sz="2200" dirty="0"/>
              <a:t>(Krebs, 2015) </a:t>
            </a:r>
          </a:p>
        </p:txBody>
      </p:sp>
    </p:spTree>
    <p:extLst>
      <p:ext uri="{BB962C8B-B14F-4D97-AF65-F5344CB8AC3E}">
        <p14:creationId xmlns:p14="http://schemas.microsoft.com/office/powerpoint/2010/main" val="396135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Cíle sociální politiky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556792"/>
            <a:ext cx="8572560" cy="442535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200" i="1" dirty="0"/>
              <a:t>„V sociální politice jako v systému, který se vyznačuje značnou složitostí, jde nutně vždy o soustavu cílů, jimiž je naplňován cíl obecný, který lze zformulovat jako zdokonalování životních podmínek lidí a rozvoj osobnosti člověka. Základním cílem sociální politiky musí tedy být vytvoření lidsky důstojných podmínek života a zajištění rovných příležitostí  všem.“ </a:t>
            </a:r>
            <a:r>
              <a:rPr lang="cs-CZ" sz="2200" dirty="0"/>
              <a:t>(Krebs, 2015: 40)</a:t>
            </a:r>
          </a:p>
          <a:p>
            <a:pPr marL="0" lvl="0" indent="0">
              <a:buNone/>
            </a:pPr>
            <a:endParaRPr lang="cs-CZ" sz="1000" dirty="0"/>
          </a:p>
          <a:p>
            <a:pPr lvl="0" algn="just"/>
            <a:r>
              <a:rPr lang="cs-CZ" sz="2200" dirty="0"/>
              <a:t>Tomeš (2010) uvádí, že cíle sociální politiky jsou systémové nebo instrumentální.</a:t>
            </a:r>
          </a:p>
          <a:p>
            <a:pPr lvl="0" algn="just"/>
            <a:r>
              <a:rPr lang="cs-CZ" sz="2200" b="1" dirty="0"/>
              <a:t>Systémové cíle</a:t>
            </a:r>
            <a:r>
              <a:rPr lang="cs-CZ" sz="2200" dirty="0"/>
              <a:t> – zpravidla se jedná o strategii nebo koncepci, týkají se sociálního rozvoje nebo sociální změny</a:t>
            </a:r>
          </a:p>
          <a:p>
            <a:pPr algn="just"/>
            <a:r>
              <a:rPr lang="cs-CZ" sz="2200" b="1" dirty="0"/>
              <a:t>Instrumentální cíle </a:t>
            </a:r>
            <a:r>
              <a:rPr lang="cs-CZ" sz="2200" dirty="0"/>
              <a:t>– směřují k dosažení sociální vize</a:t>
            </a:r>
          </a:p>
          <a:p>
            <a:pPr lvl="0"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2062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Sociálně politické doktríny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556792"/>
            <a:ext cx="8572560" cy="4425355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cs-CZ" sz="8800" b="1" dirty="0"/>
              <a:t>Sociální politika směřuje k ovlivňování (ke změně) sociální reality (sociálního systému)</a:t>
            </a:r>
            <a:r>
              <a:rPr lang="cs-CZ" sz="8800" dirty="0"/>
              <a:t>, přičemž </a:t>
            </a:r>
            <a:r>
              <a:rPr lang="cs-CZ" sz="8800" b="1" dirty="0"/>
              <a:t>staví na určitých hodnotách</a:t>
            </a:r>
            <a:r>
              <a:rPr lang="cs-CZ" sz="8800" dirty="0"/>
              <a:t>. Konkrétní stanovení hodnotových priorit vychází z náboženských a filozofických postojů a je formulováno v sociálních doktrínách. Všechny sociální doktríny se s rozdílnými důrazy hlásí k základním principům. </a:t>
            </a:r>
          </a:p>
          <a:p>
            <a:pPr marL="0" indent="0" algn="just">
              <a:buNone/>
            </a:pPr>
            <a:endParaRPr lang="cs-CZ" sz="4000" dirty="0"/>
          </a:p>
          <a:p>
            <a:pPr algn="just">
              <a:buNone/>
            </a:pPr>
            <a:endParaRPr lang="cs-CZ" sz="2400" dirty="0"/>
          </a:p>
          <a:p>
            <a:r>
              <a:rPr lang="cs-CZ" sz="8800" b="1" dirty="0"/>
              <a:t>Aktuální sociální doktríny v současné Evropě:</a:t>
            </a:r>
          </a:p>
          <a:p>
            <a:pPr lvl="0" algn="just">
              <a:buNone/>
            </a:pPr>
            <a:r>
              <a:rPr lang="cs-CZ" sz="2000" b="1" dirty="0"/>
              <a:t>	</a:t>
            </a:r>
            <a:r>
              <a:rPr lang="cs-CZ" sz="6400" b="1" dirty="0"/>
              <a:t>Liberalismus:</a:t>
            </a:r>
            <a:r>
              <a:rPr lang="cs-CZ" sz="6400" dirty="0"/>
              <a:t> staví na osobní svobodě a individuální odpovědnosti, solidaritu státu a redistribuci omezuje na minimální míru. </a:t>
            </a:r>
          </a:p>
          <a:p>
            <a:pPr lvl="0" algn="just">
              <a:buNone/>
            </a:pPr>
            <a:endParaRPr lang="cs-CZ" sz="6400" dirty="0"/>
          </a:p>
          <a:p>
            <a:pPr algn="just">
              <a:buNone/>
            </a:pPr>
            <a:r>
              <a:rPr lang="cs-CZ" sz="6400" b="1" dirty="0"/>
              <a:t>	Křesťanské sociální učení: </a:t>
            </a:r>
            <a:r>
              <a:rPr lang="cs-CZ" sz="6400" dirty="0"/>
              <a:t>staví na lidské důstojnosti a solidaritě, sociální politiku považuje především za etickou záležitost, kdy každý nese svůj díl odpovědnosti za všechny – velký prostor pro působení nestátních subjektů.</a:t>
            </a:r>
          </a:p>
          <a:p>
            <a:pPr algn="just">
              <a:buNone/>
            </a:pPr>
            <a:endParaRPr lang="cs-CZ" sz="6400" dirty="0"/>
          </a:p>
          <a:p>
            <a:pPr lvl="0" algn="just">
              <a:buNone/>
            </a:pPr>
            <a:r>
              <a:rPr lang="cs-CZ" sz="6400" b="1" dirty="0"/>
              <a:t>	Demokratický socialismus:</a:t>
            </a:r>
            <a:r>
              <a:rPr lang="cs-CZ" sz="6400" dirty="0"/>
              <a:t> staví na solidaritě, rovnosti a sociálních právech, počítá se silným veřejným sektorem a rozsáhlou redistribucí.</a:t>
            </a:r>
          </a:p>
          <a:p>
            <a:pPr algn="r">
              <a:buNone/>
            </a:pPr>
            <a:r>
              <a:rPr lang="cs-CZ" sz="8800" dirty="0"/>
              <a:t>(Krebs, 2015)</a:t>
            </a:r>
          </a:p>
          <a:p>
            <a:pPr lvl="0" algn="just"/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790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Principy sociální politiky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556792"/>
            <a:ext cx="8358246" cy="4425355"/>
          </a:xfrm>
        </p:spPr>
        <p:txBody>
          <a:bodyPr>
            <a:normAutofit/>
          </a:bodyPr>
          <a:lstStyle/>
          <a:p>
            <a:r>
              <a:rPr lang="cs-CZ" sz="2400" b="1" dirty="0"/>
              <a:t>Princip sociální spravedlnosti</a:t>
            </a:r>
          </a:p>
          <a:p>
            <a:r>
              <a:rPr lang="cs-CZ" sz="2400" b="1" dirty="0"/>
              <a:t>Princip sociální solidarity</a:t>
            </a:r>
          </a:p>
          <a:p>
            <a:r>
              <a:rPr lang="cs-CZ" sz="2400" b="1" dirty="0"/>
              <a:t>Princip subsidiarity </a:t>
            </a:r>
          </a:p>
          <a:p>
            <a:r>
              <a:rPr lang="cs-CZ" sz="2400" b="1" dirty="0"/>
              <a:t>Princip participace</a:t>
            </a:r>
          </a:p>
          <a:p>
            <a:r>
              <a:rPr lang="cs-CZ" sz="2400" b="1" dirty="0"/>
              <a:t>Princip ekvivalence</a:t>
            </a:r>
          </a:p>
          <a:p>
            <a:pPr algn="just"/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3243416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Princip sociální spravedlnosti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329642" cy="4425355"/>
          </a:xfrm>
        </p:spPr>
        <p:txBody>
          <a:bodyPr>
            <a:normAutofit/>
          </a:bodyPr>
          <a:lstStyle/>
          <a:p>
            <a:pPr lvl="0" algn="just"/>
            <a:r>
              <a:rPr lang="cs-CZ" sz="2200" dirty="0"/>
              <a:t>Klíčový princip sociální politiky (i historicky).</a:t>
            </a:r>
          </a:p>
          <a:p>
            <a:pPr lvl="0" algn="just"/>
            <a:r>
              <a:rPr lang="cs-CZ" sz="2200" dirty="0"/>
              <a:t>Relativní pojem, neexistuje obecně přijímaná definice toho, co je a co není spravedlivé.</a:t>
            </a:r>
          </a:p>
          <a:p>
            <a:pPr lvl="0"/>
            <a:r>
              <a:rPr lang="cs-CZ" sz="2200" i="1" dirty="0"/>
              <a:t>„Sociální spravedlnost lze vymezit pravidly, podle nichž jsou ve společnosti rozdělovány příjmy a bohatství, ale také životní příležitosti a předpoklady (např. vzdělávat se, uplatnit se na trhu práce atd.) mezi jednotlivé skupiny, případně sociální skupiny.“ </a:t>
            </a:r>
            <a:r>
              <a:rPr lang="cs-CZ" sz="2200" dirty="0"/>
              <a:t>(Krebs, 2015: 28)</a:t>
            </a:r>
          </a:p>
          <a:p>
            <a:pPr algn="just"/>
            <a:r>
              <a:rPr lang="cs-CZ" sz="2200" dirty="0"/>
              <a:t>Na princip sociální spravedlnosti lze pohlížet a hodnotit jej z více úhlů (např. podle zásluhovosti, rovnosti, rovných příležitostí, sociální potřebnosti apod.). </a:t>
            </a:r>
          </a:p>
          <a:p>
            <a:pPr marL="0" indent="0" algn="r">
              <a:buNone/>
            </a:pPr>
            <a:r>
              <a:rPr lang="cs-CZ" sz="2200" dirty="0"/>
              <a:t>(Krebs, 2015)</a:t>
            </a:r>
          </a:p>
        </p:txBody>
      </p:sp>
    </p:spTree>
    <p:extLst>
      <p:ext uri="{BB962C8B-B14F-4D97-AF65-F5344CB8AC3E}">
        <p14:creationId xmlns:p14="http://schemas.microsoft.com/office/powerpoint/2010/main" val="110902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Princip sociální solidarity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0687" y="1484784"/>
            <a:ext cx="8463314" cy="4425355"/>
          </a:xfrm>
        </p:spPr>
        <p:txBody>
          <a:bodyPr>
            <a:noAutofit/>
          </a:bodyPr>
          <a:lstStyle/>
          <a:p>
            <a:pPr lvl="0"/>
            <a:r>
              <a:rPr lang="cs-CZ" sz="2200" i="1" dirty="0"/>
              <a:t>„Sociální solidarita (vzájemná podpora, sounáležitost) souvisí především s utvářením a rozdělováním životních podmínek a prostředků jedinců a sociálních skupin (zejména rodin) v zájmu naplňování ideje sociální spravedlnosti.“</a:t>
            </a:r>
            <a:r>
              <a:rPr lang="cs-CZ" sz="2200" dirty="0"/>
              <a:t> (Krebs, 2015: 31)</a:t>
            </a:r>
          </a:p>
          <a:p>
            <a:pPr marL="0" lvl="0" indent="0">
              <a:buNone/>
            </a:pPr>
            <a:endParaRPr lang="cs-CZ" sz="2200" dirty="0"/>
          </a:p>
          <a:p>
            <a:pPr lvl="0" algn="just"/>
            <a:r>
              <a:rPr lang="cs-CZ" sz="2200" dirty="0"/>
              <a:t>Solidarita může mít různé formy, způsoby realizace, různou míru, různé projevy a důsledky:</a:t>
            </a:r>
          </a:p>
          <a:p>
            <a:pPr marL="0" lvl="0" indent="0" algn="just">
              <a:buNone/>
            </a:pPr>
            <a:endParaRPr lang="cs-CZ" sz="500" dirty="0"/>
          </a:p>
          <a:p>
            <a:pPr lvl="0" algn="just">
              <a:buFontTx/>
              <a:buChar char="-"/>
            </a:pPr>
            <a:r>
              <a:rPr lang="cs-CZ" sz="1800" i="1" dirty="0"/>
              <a:t>vertikální hledisko </a:t>
            </a:r>
            <a:r>
              <a:rPr lang="cs-CZ" sz="1800" dirty="0"/>
              <a:t>- mezinárodní (globální), celostátní (vládní – politická), místní (komunální, komunitní),</a:t>
            </a:r>
          </a:p>
          <a:p>
            <a:pPr lvl="0" algn="just">
              <a:buFontTx/>
              <a:buChar char="-"/>
            </a:pPr>
            <a:r>
              <a:rPr lang="cs-CZ" sz="1800" i="1" dirty="0"/>
              <a:t>horizontální hledisko </a:t>
            </a:r>
            <a:r>
              <a:rPr lang="cs-CZ" sz="1800" dirty="0"/>
              <a:t>– mezigenerační, mezilidská (osobní), rodinná,</a:t>
            </a:r>
          </a:p>
          <a:p>
            <a:pPr lvl="0" algn="just">
              <a:buFontTx/>
              <a:buChar char="-"/>
            </a:pPr>
            <a:r>
              <a:rPr lang="cs-CZ" sz="1800" i="1" dirty="0"/>
              <a:t>dobrovolná, spontánní  </a:t>
            </a:r>
            <a:r>
              <a:rPr lang="cs-CZ" sz="1800" dirty="0"/>
              <a:t>x  </a:t>
            </a:r>
            <a:r>
              <a:rPr lang="cs-CZ" sz="1800" i="1" dirty="0"/>
              <a:t>nedobrovolná, vynucená, povinná</a:t>
            </a:r>
            <a:r>
              <a:rPr lang="cs-CZ" sz="1800" dirty="0"/>
              <a:t>.</a:t>
            </a:r>
            <a:endParaRPr lang="cs-CZ" sz="2000" dirty="0"/>
          </a:p>
          <a:p>
            <a:pPr marL="0" indent="0" algn="r">
              <a:buNone/>
            </a:pPr>
            <a:r>
              <a:rPr lang="cs-CZ" sz="2000" dirty="0"/>
              <a:t>(Krebs, 2015)</a:t>
            </a:r>
          </a:p>
        </p:txBody>
      </p:sp>
    </p:spTree>
    <p:extLst>
      <p:ext uri="{BB962C8B-B14F-4D97-AF65-F5344CB8AC3E}">
        <p14:creationId xmlns:p14="http://schemas.microsoft.com/office/powerpoint/2010/main" val="149052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Princip subsidiarity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329642" cy="4425355"/>
          </a:xfrm>
        </p:spPr>
        <p:txBody>
          <a:bodyPr>
            <a:normAutofit/>
          </a:bodyPr>
          <a:lstStyle/>
          <a:p>
            <a:pPr lvl="0" algn="just"/>
            <a:r>
              <a:rPr lang="cs-CZ" sz="2200" dirty="0"/>
              <a:t>Z lat. subsidium – poskytování pomoci.</a:t>
            </a:r>
          </a:p>
          <a:p>
            <a:pPr lvl="0" algn="just"/>
            <a:r>
              <a:rPr lang="cs-CZ" sz="2200" dirty="0"/>
              <a:t>Hlavní myšlenkou principu subsidiarity je, že se jedinec má nejdříve postarat sám o sebe, není-li toho schopen, má mu pomoci rodina, pak komunita, až na posledním místě stát.</a:t>
            </a:r>
          </a:p>
          <a:p>
            <a:pPr lvl="0" algn="just"/>
            <a:r>
              <a:rPr lang="cs-CZ" sz="2200" dirty="0"/>
              <a:t>Naplňování tohoto nemůže být paušální, musí se uskutečňovat postupně, tzn., že předpokládá „výchovu“ obyvatelstva k převzetí odpovědnosti, stát však musí ověřovat, jak je v jednotlivých situacích reálné  převzetí této odpovědnosti. (Krebs, 2015: 38)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16222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Struktura prezentace: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425355"/>
          </a:xfrm>
        </p:spPr>
        <p:txBody>
          <a:bodyPr>
            <a:normAutofit/>
          </a:bodyPr>
          <a:lstStyle/>
          <a:p>
            <a:pPr algn="just"/>
            <a:r>
              <a:rPr lang="cs-CZ" sz="2200" dirty="0"/>
              <a:t>Vymezení základních pojmů</a:t>
            </a:r>
          </a:p>
          <a:p>
            <a:pPr algn="just"/>
            <a:r>
              <a:rPr lang="cs-CZ" sz="2200" dirty="0"/>
              <a:t>Souvislost sociální politiky s dalšími obory</a:t>
            </a:r>
          </a:p>
          <a:p>
            <a:pPr algn="just"/>
            <a:r>
              <a:rPr lang="cs-CZ" sz="2200" dirty="0"/>
              <a:t>Funkce sociální politiky</a:t>
            </a:r>
          </a:p>
          <a:p>
            <a:pPr algn="just"/>
            <a:r>
              <a:rPr lang="cs-CZ" sz="2200" dirty="0"/>
              <a:t>Cíle sociální politiky</a:t>
            </a:r>
          </a:p>
          <a:p>
            <a:pPr algn="just"/>
            <a:r>
              <a:rPr lang="cs-CZ" sz="2200" dirty="0"/>
              <a:t>Sociálně politické doktríny</a:t>
            </a:r>
          </a:p>
          <a:p>
            <a:pPr algn="just"/>
            <a:r>
              <a:rPr lang="cs-CZ" sz="2200" dirty="0"/>
              <a:t>Principy sociální politiky</a:t>
            </a:r>
          </a:p>
          <a:p>
            <a:pPr algn="just"/>
            <a:r>
              <a:rPr lang="cs-CZ" sz="2200" dirty="0"/>
              <a:t>Aktéři sociální politiky (subjekty a objekty)</a:t>
            </a:r>
          </a:p>
          <a:p>
            <a:pPr algn="just"/>
            <a:r>
              <a:rPr lang="cs-CZ" sz="2200" dirty="0"/>
              <a:t>Nástroje sociální politiky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232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Princip participace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329642" cy="4425355"/>
          </a:xfrm>
        </p:spPr>
        <p:txBody>
          <a:bodyPr>
            <a:normAutofit/>
          </a:bodyPr>
          <a:lstStyle/>
          <a:p>
            <a:pPr lvl="0"/>
            <a:r>
              <a:rPr lang="cs-CZ" sz="2200" i="1" dirty="0"/>
              <a:t>„Naplňování principu participace je postupným, dlouhodobějším procesem, který lze ve zkratce nazvat jako přechod od člověka, jako převážně objektu sociální politiky, k člověku, jako plnoprávnému, odpovědnému a respektovanému subjektu.“ </a:t>
            </a:r>
            <a:r>
              <a:rPr lang="cs-CZ" sz="2200" dirty="0"/>
              <a:t>(Krebs, 2015: 39)</a:t>
            </a:r>
          </a:p>
          <a:p>
            <a:pPr marL="0" lvl="0" indent="0">
              <a:buNone/>
            </a:pPr>
            <a:endParaRPr lang="cs-CZ" sz="2200" dirty="0"/>
          </a:p>
          <a:p>
            <a:pPr lvl="0" algn="just"/>
            <a:r>
              <a:rPr lang="cs-CZ" sz="2200" dirty="0"/>
              <a:t>Základní myšlenkou principu participace je, že člověk přestává být pasivním příjemcem sociálněpolitických opatření, ale sám je spoluutváří a podílí se na rozhodování o jejich realizaci.  </a:t>
            </a:r>
          </a:p>
          <a:p>
            <a:pPr lvl="0" algn="just"/>
            <a:r>
              <a:rPr lang="cs-CZ" sz="2200" dirty="0"/>
              <a:t>Sociální subjekty by měly vytvořit takové mechanismy, aby tuto spoluúčast umožnily. (Krebs, 2015)</a:t>
            </a:r>
            <a:endParaRPr lang="cs-CZ" sz="22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0946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Princip ekvivalence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329642" cy="4425355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Znamená rovnocennost a předpokládá, že rozdělování důchodů, statků, služeb, nastavování podmínek apod. bude pro všechny jedince rovnocenné a odpovídající jejich vlastnímu výkonu a pracovní zásluze – princip podporuje motivaci k práci, směřuje k nezávislosti jedinců na státu a sociálním systému a vede je k soběstačnosti. (Krebs, 2015)</a:t>
            </a:r>
            <a:endParaRPr lang="cs-CZ" sz="24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24716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Aktéři sociální politiky</a:t>
            </a:r>
            <a:br>
              <a:rPr lang="cs-CZ" b="1" dirty="0"/>
            </a:br>
            <a:r>
              <a:rPr lang="cs-CZ" b="1" dirty="0"/>
              <a:t>- subjekty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501122" cy="4425355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i="1" dirty="0"/>
              <a:t>„Subjekty jsou ti, kdo mají zájem, vůli, schopnosti, předpoklady, možnosti a prostředky k určité sociální činnosti či chování a kdo takové činnosti a chování mohou iniciovat a naplňovat.“ </a:t>
            </a:r>
            <a:r>
              <a:rPr lang="cs-CZ" sz="4000" dirty="0"/>
              <a:t>(Krebs, 2015)</a:t>
            </a:r>
          </a:p>
          <a:p>
            <a:pPr>
              <a:buNone/>
            </a:pPr>
            <a:endParaRPr lang="cs-CZ" sz="4000" dirty="0"/>
          </a:p>
          <a:p>
            <a:pPr lvl="0" algn="just"/>
            <a:r>
              <a:rPr lang="cs-CZ" sz="4000" dirty="0"/>
              <a:t>Dle Krebse (2015) je to osoba nebo instituce, která tvoří, řídí a realizuje sociální politiku – může být veřejnoprávní (stát) nebo soukromoprávní (právnická osoba, fyzická osoba):</a:t>
            </a:r>
          </a:p>
          <a:p>
            <a:pPr lvl="0" algn="just">
              <a:buNone/>
            </a:pPr>
            <a:endParaRPr lang="cs-CZ" sz="2400" dirty="0"/>
          </a:p>
          <a:p>
            <a:pPr lvl="0">
              <a:buNone/>
            </a:pPr>
            <a:r>
              <a:rPr lang="cs-CZ" sz="2900" i="1" dirty="0"/>
              <a:t>	- stát a jeho orgány (zejména MPSV, orgány soc. zabezpečení, úřady práce),</a:t>
            </a:r>
          </a:p>
          <a:p>
            <a:pPr lvl="0">
              <a:buNone/>
            </a:pPr>
            <a:r>
              <a:rPr lang="cs-CZ" sz="2900" i="1" dirty="0"/>
              <a:t>	- regiony, místní komunity, kraje, obce a jejich orgány,</a:t>
            </a:r>
          </a:p>
          <a:p>
            <a:pPr lvl="0">
              <a:buNone/>
            </a:pPr>
            <a:r>
              <a:rPr lang="cs-CZ" sz="2900" i="1" dirty="0"/>
              <a:t>	- zaměstnavatelé,</a:t>
            </a:r>
          </a:p>
          <a:p>
            <a:pPr lvl="0">
              <a:buNone/>
            </a:pPr>
            <a:r>
              <a:rPr lang="cs-CZ" sz="2900" i="1" dirty="0"/>
              <a:t>	- zaměstnavatelské, zaměstnanecké a odborové orgány,</a:t>
            </a:r>
          </a:p>
          <a:p>
            <a:pPr lvl="0">
              <a:buNone/>
            </a:pPr>
            <a:r>
              <a:rPr lang="cs-CZ" sz="2900" i="1" dirty="0"/>
              <a:t>	- organizace státní, nestátní – komerční, neziskové,</a:t>
            </a:r>
          </a:p>
          <a:p>
            <a:pPr lvl="0">
              <a:buNone/>
            </a:pPr>
            <a:r>
              <a:rPr lang="cs-CZ" sz="2900" i="1" dirty="0"/>
              <a:t>	- církve,</a:t>
            </a:r>
          </a:p>
          <a:p>
            <a:pPr lvl="0">
              <a:buNone/>
            </a:pPr>
            <a:r>
              <a:rPr lang="cs-CZ" sz="2900" i="1" dirty="0"/>
              <a:t>	- občané, rodiny, domácnosti.</a:t>
            </a:r>
          </a:p>
          <a:p>
            <a:pPr lvl="0" algn="just"/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404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Objekty sociální politiky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501122" cy="442535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2200" b="1" i="1" dirty="0"/>
              <a:t>„Objekty sociální politiky jsou ti, kterým jsou opatření sociální politiky určena, na něž jsou orientována.“ </a:t>
            </a:r>
            <a:r>
              <a:rPr lang="cs-CZ" sz="2200" dirty="0"/>
              <a:t>(Krebs, 2015: 49)</a:t>
            </a:r>
          </a:p>
          <a:p>
            <a:pPr marL="45720" indent="0" algn="just">
              <a:buNone/>
            </a:pPr>
            <a:endParaRPr lang="cs-CZ" sz="1000" b="1" dirty="0"/>
          </a:p>
          <a:p>
            <a:pPr algn="just"/>
            <a:r>
              <a:rPr lang="cs-CZ" sz="2200" dirty="0"/>
              <a:t>Krebs (2015) uvádí, že některá opatření sociální politiky jsou určena všem (jako je např. právo na vzdělání), zatímco některá jsou orientována na jednotlivce či určité sociální skupiny (např. rodiny s dětmi).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l="45337" t="10425" b="1023"/>
          <a:stretch/>
        </p:blipFill>
        <p:spPr>
          <a:xfrm>
            <a:off x="6948264" y="4005063"/>
            <a:ext cx="1910016" cy="206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6948264" y="5822396"/>
            <a:ext cx="1584176" cy="2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tx1"/>
                </a:solidFill>
                <a:latin typeface="Hind Regular"/>
              </a:rPr>
              <a:t>Obr. 3</a:t>
            </a:r>
          </a:p>
        </p:txBody>
      </p:sp>
    </p:spTree>
    <p:extLst>
      <p:ext uri="{BB962C8B-B14F-4D97-AF65-F5344CB8AC3E}">
        <p14:creationId xmlns:p14="http://schemas.microsoft.com/office/powerpoint/2010/main" val="2199598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Nástroje sociální politiky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56792"/>
            <a:ext cx="8501122" cy="4536504"/>
          </a:xfrm>
        </p:spPr>
        <p:txBody>
          <a:bodyPr>
            <a:normAutofit fontScale="77500" lnSpcReduction="20000"/>
          </a:bodyPr>
          <a:lstStyle/>
          <a:p>
            <a:pPr marL="0" lvl="0" indent="0" algn="just">
              <a:buNone/>
            </a:pPr>
            <a:r>
              <a:rPr lang="cs-CZ" sz="2300" i="1" dirty="0"/>
              <a:t>„Nástroji  rozumíme soubory opatření, jimiž subjekt sociální politiky realizuje věcný obsah své sociální politiky, tj. opatření regulativní a ochranné (policie), zabezpečovací (dávky) a služby i rehabilitační.“ </a:t>
            </a:r>
            <a:r>
              <a:rPr lang="cs-CZ" sz="2300" dirty="0"/>
              <a:t>(Tomeš, 2010: 331)</a:t>
            </a:r>
          </a:p>
          <a:p>
            <a:pPr marL="0" lvl="0" indent="0" algn="just">
              <a:buNone/>
            </a:pPr>
            <a:endParaRPr lang="cs-CZ" sz="1300" b="1" dirty="0"/>
          </a:p>
          <a:p>
            <a:pPr marL="0" lvl="0" indent="0" algn="just">
              <a:buNone/>
            </a:pPr>
            <a:r>
              <a:rPr lang="cs-CZ" sz="2300" b="1" dirty="0"/>
              <a:t>Mezi nástroje sociální politiky patří:</a:t>
            </a:r>
          </a:p>
          <a:p>
            <a:pPr marL="0" lvl="0" indent="0" algn="just">
              <a:buNone/>
            </a:pPr>
            <a:endParaRPr lang="cs-CZ" sz="1300" b="1" dirty="0"/>
          </a:p>
          <a:p>
            <a:pPr lvl="0" algn="just"/>
            <a:r>
              <a:rPr lang="cs-CZ" sz="2300" b="1" dirty="0"/>
              <a:t>Sociální regulace</a:t>
            </a:r>
            <a:r>
              <a:rPr lang="cs-CZ" sz="2300" dirty="0"/>
              <a:t> (prevence) - usměrňování soukromé činnosti státem – sociální legislativa = právní předpisy směřující k ochraně:</a:t>
            </a:r>
          </a:p>
          <a:p>
            <a:pPr lvl="0">
              <a:buNone/>
            </a:pPr>
            <a:r>
              <a:rPr lang="cs-CZ" sz="2300" i="1" dirty="0"/>
              <a:t>	- vztahů mezi zaměstnanci a zaměstnavateli, </a:t>
            </a:r>
          </a:p>
          <a:p>
            <a:pPr lvl="0">
              <a:buNone/>
            </a:pPr>
            <a:r>
              <a:rPr lang="cs-CZ" sz="2300" i="1" dirty="0"/>
              <a:t>	- bezpečnosti a zdraví při práci, </a:t>
            </a:r>
          </a:p>
          <a:p>
            <a:pPr lvl="0">
              <a:buNone/>
            </a:pPr>
            <a:r>
              <a:rPr lang="cs-CZ" sz="2300" i="1" dirty="0"/>
              <a:t>	- zdraví obyvatelstva,</a:t>
            </a:r>
          </a:p>
          <a:p>
            <a:pPr lvl="0">
              <a:buNone/>
            </a:pPr>
            <a:r>
              <a:rPr lang="cs-CZ" sz="2300" i="1" dirty="0"/>
              <a:t>	- před diskriminací,</a:t>
            </a:r>
          </a:p>
          <a:p>
            <a:pPr lvl="0">
              <a:buNone/>
            </a:pPr>
            <a:r>
              <a:rPr lang="cs-CZ" sz="2300" i="1" dirty="0"/>
              <a:t>	- před ohrožením trestnou činností, </a:t>
            </a:r>
          </a:p>
          <a:p>
            <a:pPr lvl="0">
              <a:buNone/>
            </a:pPr>
            <a:r>
              <a:rPr lang="cs-CZ" sz="2300" i="1" dirty="0"/>
              <a:t>	- dětí a mládeže.</a:t>
            </a:r>
          </a:p>
          <a:p>
            <a:r>
              <a:rPr lang="cs-CZ" sz="2300" b="1" dirty="0"/>
              <a:t>Sociální dávky </a:t>
            </a:r>
            <a:r>
              <a:rPr lang="cs-CZ" sz="2300" dirty="0"/>
              <a:t>(z veřejných zdrojů, formou redistribuce)</a:t>
            </a:r>
          </a:p>
          <a:p>
            <a:pPr algn="just"/>
            <a:r>
              <a:rPr lang="cs-CZ" sz="2300" b="1" dirty="0"/>
              <a:t>Sociální služby </a:t>
            </a:r>
            <a:r>
              <a:rPr lang="cs-CZ" sz="2300" dirty="0"/>
              <a:t>(poskytované veřejným i občanským – neziskovým sektorem)</a:t>
            </a:r>
          </a:p>
          <a:p>
            <a:pPr marL="0" indent="0" algn="r">
              <a:buNone/>
            </a:pPr>
            <a:r>
              <a:rPr lang="cs-CZ" sz="2300" dirty="0"/>
              <a:t>(Tomeš, 2010)</a:t>
            </a:r>
          </a:p>
          <a:p>
            <a:pPr lvl="0">
              <a:buNone/>
            </a:pPr>
            <a:endParaRPr lang="cs-CZ" sz="20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128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Zdroje: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4425355"/>
          </a:xfrm>
        </p:spPr>
        <p:txBody>
          <a:bodyPr>
            <a:normAutofit/>
          </a:bodyPr>
          <a:lstStyle/>
          <a:p>
            <a:r>
              <a:rPr lang="cs-CZ" sz="2000" dirty="0"/>
              <a:t>KREBS, Vojtěch. </a:t>
            </a:r>
            <a:r>
              <a:rPr lang="cs-CZ" sz="2000" i="1" dirty="0"/>
              <a:t>Sociální politika</a:t>
            </a:r>
            <a:r>
              <a:rPr lang="cs-CZ" sz="2000" dirty="0"/>
              <a:t>. Praha: Wolters Kluwer, 2015. ISBN 978-80-7478-921-2. </a:t>
            </a:r>
          </a:p>
          <a:p>
            <a:r>
              <a:rPr lang="cs-CZ" sz="2000" dirty="0"/>
              <a:t>MATOUŠEK, Oldřich, KŘIŠŤAN, Alois, ed. </a:t>
            </a:r>
            <a:r>
              <a:rPr lang="cs-CZ" sz="2000" i="1" dirty="0"/>
              <a:t>Encyklopedie sociální práce</a:t>
            </a:r>
            <a:r>
              <a:rPr lang="cs-CZ" sz="2000" dirty="0"/>
              <a:t>. Praha: Portál, 2013. ISBN 978-80-262-0366-7.</a:t>
            </a:r>
          </a:p>
          <a:p>
            <a:r>
              <a:rPr lang="cs-CZ" sz="2000" dirty="0"/>
              <a:t>TOMEŠ, Igor. </a:t>
            </a:r>
            <a:r>
              <a:rPr lang="cs-CZ" sz="2000" i="1" dirty="0"/>
              <a:t>Úvod do teorie a metodologie sociální politiky</a:t>
            </a:r>
            <a:r>
              <a:rPr lang="cs-CZ" sz="2000" dirty="0"/>
              <a:t>. Praha: Portál, 2010. ISBN 978-80-7367-680-3.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Zákon č. 108/2006 Sb., o sociálních službách, ve znění pozdějších předpisů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Obrazová příloha:</a:t>
            </a:r>
          </a:p>
          <a:p>
            <a:pPr marL="0" indent="0">
              <a:buNone/>
            </a:pPr>
            <a:r>
              <a:rPr lang="cs-CZ" sz="2000" dirty="0"/>
              <a:t>Obr. 1, obr. 2, obr. 3 – autorské fotografie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9663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 </a:t>
            </a:r>
            <a:br>
              <a:rPr lang="cs-CZ" b="1" dirty="0"/>
            </a:br>
            <a:r>
              <a:rPr lang="cs-CZ" i="1" dirty="0"/>
              <a:t>„sociální politika“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51520" y="1556791"/>
            <a:ext cx="4752528" cy="4425355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cs-CZ" sz="2000" b="1" dirty="0"/>
              <a:t>Soustavné a cílevědomé úsilí sociálních subjektů směřující ke zdokonalování životních podmínek lidí a k rozvoji osobnosti člověka. Výsledkem je činnost (fungování), rozvoj (zdokonalení), změna (transformace).</a:t>
            </a:r>
            <a:r>
              <a:rPr lang="cs-CZ" sz="2000" dirty="0"/>
              <a:t> (Tomeš, 2010)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000" i="1" dirty="0"/>
              <a:t>„…sociální politika je politikou, která se primárně orientuje k člověku, k rozvoji a kultivaci jeho životních podmínek, dispozic, k rozvoji jeho osobnosti a kvality života.“ </a:t>
            </a:r>
            <a:r>
              <a:rPr lang="cs-CZ" sz="2000" dirty="0"/>
              <a:t>(Krebs, 2015: 17)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78904"/>
            <a:ext cx="3435846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5508104" y="5733256"/>
            <a:ext cx="1584176" cy="2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solidFill>
                  <a:schemeClr val="tx1"/>
                </a:solidFill>
                <a:latin typeface="Hind Regular"/>
              </a:rPr>
              <a:t>Obr. 1</a:t>
            </a:r>
          </a:p>
        </p:txBody>
      </p:sp>
    </p:spTree>
    <p:extLst>
      <p:ext uri="{BB962C8B-B14F-4D97-AF65-F5344CB8AC3E}">
        <p14:creationId xmlns:p14="http://schemas.microsoft.com/office/powerpoint/2010/main" val="343060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</a:t>
            </a:r>
            <a:br>
              <a:rPr lang="cs-CZ" b="1" dirty="0"/>
            </a:br>
            <a:r>
              <a:rPr lang="cs-CZ" i="1" dirty="0"/>
              <a:t>„sociální rizika“ a „sociální událost“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/>
              <a:t>„</a:t>
            </a:r>
            <a:r>
              <a:rPr lang="cs-CZ" sz="2200" b="1" i="1" dirty="0"/>
              <a:t>O sociálním riziku </a:t>
            </a:r>
            <a:r>
              <a:rPr lang="cs-CZ" sz="2200" i="1" dirty="0"/>
              <a:t>hovoříme, je-li riziko obecně (společensky, státem) uznáno za objektivní a zasluhující si pozornost některého veřejnoprávního subjektu.“ </a:t>
            </a:r>
            <a:r>
              <a:rPr lang="cs-CZ" sz="2200" dirty="0"/>
              <a:t>(Tomeš, 2010: 186)</a:t>
            </a:r>
          </a:p>
          <a:p>
            <a:pPr marL="0" indent="0">
              <a:buNone/>
            </a:pPr>
            <a:endParaRPr lang="cs-CZ" sz="1000" i="1" dirty="0"/>
          </a:p>
          <a:p>
            <a:pPr algn="just"/>
            <a:r>
              <a:rPr lang="cs-CZ" sz="2200" b="1" dirty="0"/>
              <a:t>Sociální událost </a:t>
            </a:r>
            <a:r>
              <a:rPr lang="cs-CZ" sz="2200" dirty="0"/>
              <a:t>označuje sociální riziko, které je společensky uznáno za závažné, přičemž má negativní ekonomický a sociální dopad na jednotlivce a jeho řešení  vyžaduje společenskou ochranu, neboť člověk není schopen odvrátit jeho důsledky sám, ani za pomoci své rodiny. (Tomeš, 2010: 186 – 187)</a:t>
            </a:r>
          </a:p>
          <a:p>
            <a:pPr marL="0" indent="0">
              <a:buNone/>
            </a:pPr>
            <a:endParaRPr lang="cs-CZ" sz="2200" i="1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31606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</a:t>
            </a:r>
            <a:br>
              <a:rPr lang="cs-CZ" b="1" dirty="0"/>
            </a:br>
            <a:r>
              <a:rPr lang="cs-CZ" i="1" dirty="0"/>
              <a:t>„sociální událost“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425355"/>
          </a:xfrm>
        </p:spPr>
        <p:txBody>
          <a:bodyPr>
            <a:normAutofit/>
          </a:bodyPr>
          <a:lstStyle/>
          <a:p>
            <a:pPr algn="just"/>
            <a:r>
              <a:rPr lang="cs-CZ" sz="2200" dirty="0"/>
              <a:t>Hlavními sociálními událostmi jsou zejména nemoc, úraz, těhotenství a mateřství, ztráta zaměstnání, invalidita, stáří, smrt rodinného příslušníka.</a:t>
            </a:r>
          </a:p>
          <a:p>
            <a:pPr marL="0" indent="0">
              <a:buNone/>
            </a:pPr>
            <a:endParaRPr lang="cs-CZ" sz="1000" dirty="0"/>
          </a:p>
          <a:p>
            <a:pPr algn="just"/>
            <a:r>
              <a:rPr lang="cs-CZ" sz="2200" dirty="0"/>
              <a:t>Sociální událost může být </a:t>
            </a:r>
            <a:r>
              <a:rPr lang="cs-CZ" sz="2200" b="1" dirty="0"/>
              <a:t>předvídatelná</a:t>
            </a:r>
            <a:r>
              <a:rPr lang="cs-CZ" sz="2200" dirty="0"/>
              <a:t> (očekávaná), lze se na ni dopředu připravit, nebo </a:t>
            </a:r>
            <a:r>
              <a:rPr lang="cs-CZ" sz="2200" b="1" dirty="0"/>
              <a:t>nepředvídatelná</a:t>
            </a:r>
            <a:r>
              <a:rPr lang="cs-CZ" sz="2200" dirty="0"/>
              <a:t> (neočekávaná), nelze se na ni dopředu připravit.</a:t>
            </a:r>
          </a:p>
        </p:txBody>
      </p:sp>
    </p:spTree>
    <p:extLst>
      <p:ext uri="{BB962C8B-B14F-4D97-AF65-F5344CB8AC3E}">
        <p14:creationId xmlns:p14="http://schemas.microsoft.com/office/powerpoint/2010/main" val="343431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</a:t>
            </a:r>
            <a:br>
              <a:rPr lang="cs-CZ" b="1" dirty="0"/>
            </a:br>
            <a:r>
              <a:rPr lang="cs-CZ" i="1" dirty="0"/>
              <a:t>„sociální vyloučení / sociální exkluze“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/>
              <a:t>„Sociální vyloučení je společenským procesem či jevem, při kterém dochází k vyloučení ze společnosti v rovině omezení přístupu jedince nebo sociální skupiny k možnostem a zdrojům (např. tím, že v důsledku nezaměstnanosti nedosahují běžného ekonomického životního standardu) a institucím běžně dostupným  členům společnosti (jako jsou vzdělávací či zdravotní systém). </a:t>
            </a:r>
            <a:r>
              <a:rPr lang="cs-CZ" sz="2200" dirty="0"/>
              <a:t>(Hora in  Matoušek,  2013: 232)  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292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</a:t>
            </a:r>
            <a:br>
              <a:rPr lang="cs-CZ" b="1" dirty="0"/>
            </a:br>
            <a:r>
              <a:rPr lang="cs-CZ" i="1" dirty="0"/>
              <a:t>„sociální začlenění / sociální inkluze“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4425355"/>
          </a:xfrm>
        </p:spPr>
        <p:txBody>
          <a:bodyPr>
            <a:normAutofit/>
          </a:bodyPr>
          <a:lstStyle/>
          <a:p>
            <a:pPr algn="just"/>
            <a:r>
              <a:rPr lang="cs-CZ" sz="2200" dirty="0"/>
              <a:t>Podle zákona č. 108/2006 Sb., o sociálních službách, </a:t>
            </a:r>
            <a:r>
              <a:rPr lang="cs-CZ" sz="2200" b="1" dirty="0"/>
              <a:t>sociální začleňování</a:t>
            </a:r>
            <a:r>
              <a:rPr lang="cs-CZ" sz="2200" dirty="0"/>
              <a:t> označuje </a:t>
            </a:r>
            <a:r>
              <a:rPr lang="cs-CZ" sz="2200" i="1" dirty="0"/>
              <a:t>proces, který zajišťuje, že osoby sociálně vyloučené nebo sociálním vyloučením ohrožené dosáhnou příležitostí a možností, které jim napomáhají plně se zapojit do ekonomického, sociálního i kulturního života společnosti a žít způsobem, který je ve společnosti považován za běžný.</a:t>
            </a:r>
          </a:p>
          <a:p>
            <a:pPr marL="0" indent="0">
              <a:buNone/>
            </a:pPr>
            <a:endParaRPr lang="cs-CZ" sz="2200" i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712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</a:t>
            </a:r>
            <a:br>
              <a:rPr lang="cs-CZ" b="1" dirty="0"/>
            </a:br>
            <a:r>
              <a:rPr lang="cs-CZ" i="1" dirty="0"/>
              <a:t>„sociální ochrana“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425355"/>
          </a:xfrm>
        </p:spPr>
        <p:txBody>
          <a:bodyPr>
            <a:normAutofit/>
          </a:bodyPr>
          <a:lstStyle/>
          <a:p>
            <a:pPr algn="just"/>
            <a:r>
              <a:rPr lang="cs-CZ" sz="2200" b="1" dirty="0"/>
              <a:t>Za sociální ochranu jsou považovány všechny soustavy (obligatorní i fakultativní) a nástroje, kterými se zabezpečují záměry sociální ochrany usilující o sociální začlenění všech občanů a boj proti sociálnímu vyloučení</a:t>
            </a:r>
            <a:r>
              <a:rPr lang="cs-CZ" sz="2200" dirty="0"/>
              <a:t>. Tyto nástroje naplňují nezadatelná občanská práva na důstojný život, na rodinu, na práci i na minimální životní úroveň. (Tomeš, 2010: 33)</a:t>
            </a:r>
          </a:p>
          <a:p>
            <a:pPr marL="0" indent="0" algn="just">
              <a:buNone/>
            </a:pPr>
            <a:endParaRPr lang="cs-CZ" sz="1000" dirty="0"/>
          </a:p>
          <a:p>
            <a:pPr algn="just"/>
            <a:r>
              <a:rPr lang="cs-CZ" sz="2200" dirty="0"/>
              <a:t>Širší vymezení sociální ochrany v sobě zahrnuje i </a:t>
            </a:r>
            <a:r>
              <a:rPr lang="cs-CZ" sz="2200" b="1" dirty="0"/>
              <a:t>preventivní aktivity </a:t>
            </a:r>
            <a:r>
              <a:rPr lang="cs-CZ" sz="2200" dirty="0"/>
              <a:t>jako </a:t>
            </a:r>
            <a:r>
              <a:rPr lang="cs-CZ" sz="2200" b="1" dirty="0"/>
              <a:t>veřejné zdravotnictví, bezpečnost práce, ochranu proti diskriminaci a prosazování rovných příležitostí apod., tzn. ty činnosti, které chrání před vznikem sociálních událostí</a:t>
            </a:r>
            <a:r>
              <a:rPr lang="cs-CZ" sz="2200" dirty="0"/>
              <a:t>. (Tomeš, 2010: 33)</a:t>
            </a:r>
          </a:p>
        </p:txBody>
      </p:sp>
    </p:spTree>
    <p:extLst>
      <p:ext uri="{BB962C8B-B14F-4D97-AF65-F5344CB8AC3E}">
        <p14:creationId xmlns:p14="http://schemas.microsoft.com/office/powerpoint/2010/main" val="3838688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Základní pojmy</a:t>
            </a:r>
            <a:br>
              <a:rPr lang="cs-CZ" b="1" dirty="0"/>
            </a:br>
            <a:r>
              <a:rPr lang="cs-CZ" i="1" dirty="0"/>
              <a:t>„sociální zabezpečení“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556792"/>
            <a:ext cx="8572560" cy="4425355"/>
          </a:xfrm>
        </p:spPr>
        <p:txBody>
          <a:bodyPr/>
          <a:lstStyle/>
          <a:p>
            <a:pPr lvl="0" algn="just"/>
            <a:r>
              <a:rPr lang="cs-CZ" sz="2200" b="1" i="1" dirty="0"/>
              <a:t>Sociální zabezpečení lze chápat jako soubor institucí, zařízení a opatření, jejichž prostřednictvím se uskutečňuje prevence, zmírňování a odstraňování následků sociálních událostí. </a:t>
            </a:r>
            <a:r>
              <a:rPr lang="cs-CZ" sz="2200" dirty="0"/>
              <a:t>(Krebs, 2015: 183)</a:t>
            </a:r>
          </a:p>
          <a:p>
            <a:pPr marL="0" lvl="0" indent="0" algn="just">
              <a:buNone/>
            </a:pPr>
            <a:endParaRPr lang="cs-CZ" sz="1000" dirty="0"/>
          </a:p>
          <a:p>
            <a:pPr algn="just"/>
            <a:r>
              <a:rPr lang="cs-CZ" sz="2200" dirty="0"/>
              <a:t>Zahrnuje jen soustavy povinných veřejnoprávních dávek a služeb, na něž má občan nárok ze zákona. </a:t>
            </a:r>
          </a:p>
          <a:p>
            <a:pPr marL="0" indent="0" algn="just">
              <a:buNone/>
            </a:pPr>
            <a:endParaRPr lang="cs-CZ" sz="1000" dirty="0"/>
          </a:p>
          <a:p>
            <a:pPr algn="just"/>
            <a:r>
              <a:rPr lang="cs-CZ" sz="2200" dirty="0"/>
              <a:t>Tomeš (2010) upozorňuje na rozdíl v pojmech sociální „zabezpečení“ a sociální „bezpečnost“.</a:t>
            </a:r>
          </a:p>
          <a:p>
            <a:pPr marL="0" indent="0">
              <a:buNone/>
            </a:pPr>
            <a:endParaRPr lang="cs-CZ" sz="1000" i="1" dirty="0"/>
          </a:p>
          <a:p>
            <a:pPr marL="0" indent="0">
              <a:buNone/>
            </a:pPr>
            <a:r>
              <a:rPr lang="cs-CZ" sz="2200" i="1" dirty="0"/>
              <a:t>„Zabezpečení je úsilí směřující k určitému stavu (zabezpečování)          a bezpečnost je výsledným stavem.“ </a:t>
            </a:r>
            <a:r>
              <a:rPr lang="cs-CZ" sz="2200" dirty="0"/>
              <a:t>(Tomeš, 2010: 32) </a:t>
            </a:r>
          </a:p>
          <a:p>
            <a:pPr lvl="0" algn="just"/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05179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0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Prezentace_-_sablona_Jabok+IVOV</Template>
  <TotalTime>47</TotalTime>
  <Words>2226</Words>
  <Application>Microsoft Macintosh PowerPoint</Application>
  <PresentationFormat>Předvádění na obrazovce (4:3)</PresentationFormat>
  <Paragraphs>170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Arial Rounded MT Bold</vt:lpstr>
      <vt:lpstr>Calibri</vt:lpstr>
      <vt:lpstr>Hind Bold</vt:lpstr>
      <vt:lpstr>Hind Regular</vt:lpstr>
      <vt:lpstr>Prezentace01</vt:lpstr>
      <vt:lpstr>1. Úvod do sociální politiky</vt:lpstr>
      <vt:lpstr>Struktura prezentace:</vt:lpstr>
      <vt:lpstr>Základní pojmy  „sociální politika“</vt:lpstr>
      <vt:lpstr>Základní pojmy „sociální rizika“ a „sociální událost“</vt:lpstr>
      <vt:lpstr>Základní pojmy „sociální událost“</vt:lpstr>
      <vt:lpstr>Základní pojmy „sociální vyloučení / sociální exkluze“</vt:lpstr>
      <vt:lpstr>Základní pojmy „sociální začlenění / sociální inkluze“</vt:lpstr>
      <vt:lpstr>Základní pojmy „sociální ochrana“</vt:lpstr>
      <vt:lpstr>Základní pojmy „sociální zabezpečení“ </vt:lpstr>
      <vt:lpstr>Systém sociálního zabezpečení  v ČR (užší vymezení):</vt:lpstr>
      <vt:lpstr>Základní pojmy „záchranná sociální síť“</vt:lpstr>
      <vt:lpstr>Souvislost sociální politiky  s ostatními obory</vt:lpstr>
      <vt:lpstr>Funkce sociální politiky</vt:lpstr>
      <vt:lpstr>Cíle sociální politiky</vt:lpstr>
      <vt:lpstr>Sociálně politické doktríny</vt:lpstr>
      <vt:lpstr>Principy sociální politiky</vt:lpstr>
      <vt:lpstr>Princip sociální spravedlnosti</vt:lpstr>
      <vt:lpstr>Princip sociální solidarity</vt:lpstr>
      <vt:lpstr>Princip subsidiarity</vt:lpstr>
      <vt:lpstr>Princip participace</vt:lpstr>
      <vt:lpstr>Princip ekvivalence</vt:lpstr>
      <vt:lpstr>Aktéři sociální politiky - subjekty</vt:lpstr>
      <vt:lpstr>Objekty sociální politiky</vt:lpstr>
      <vt:lpstr>Nástroje sociální politiky</vt:lpstr>
      <vt:lpstr>Zdroje: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Ivanka &amp; Zdenko</dc:creator>
  <cp:lastModifiedBy>Microsoft Office User</cp:lastModifiedBy>
  <cp:revision>10</cp:revision>
  <dcterms:created xsi:type="dcterms:W3CDTF">2019-01-27T17:04:57Z</dcterms:created>
  <dcterms:modified xsi:type="dcterms:W3CDTF">2022-02-09T11:56:35Z</dcterms:modified>
</cp:coreProperties>
</file>