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9" r:id="rId5"/>
    <p:sldId id="258" r:id="rId6"/>
    <p:sldId id="259" r:id="rId7"/>
    <p:sldId id="260" r:id="rId8"/>
    <p:sldId id="261" r:id="rId9"/>
    <p:sldId id="270" r:id="rId10"/>
    <p:sldId id="262" r:id="rId11"/>
    <p:sldId id="263" r:id="rId12"/>
    <p:sldId id="266" r:id="rId13"/>
    <p:sldId id="264" r:id="rId14"/>
    <p:sldId id="265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728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17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49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7163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315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039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154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0587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67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31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813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813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59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198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172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66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9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D28614-078B-4D33-8892-BB9DAFD590A3}" type="datetimeFigureOut">
              <a:rPr lang="cs-CZ" smtClean="0"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5C878-5BA3-46E1-85C8-EE0C17B1C2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6007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E9CF61-4D42-41EE-BC8C-7C8D285B0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946" y="1219200"/>
            <a:ext cx="11375755" cy="2376407"/>
          </a:xfrm>
        </p:spPr>
        <p:txBody>
          <a:bodyPr>
            <a:normAutofit/>
          </a:bodyPr>
          <a:lstStyle/>
          <a:p>
            <a:r>
              <a:rPr lang="cs-CZ" sz="4400" dirty="0"/>
              <a:t>Speciální pedagogika osob </a:t>
            </a:r>
            <a:br>
              <a:rPr lang="cs-CZ" sz="4400" dirty="0"/>
            </a:br>
            <a:r>
              <a:rPr lang="cs-CZ" sz="4400" dirty="0"/>
              <a:t>s narušenou komunikační schopností 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94E2EB-49BA-4F7C-A1BC-F5C7C4B184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Jabok</a:t>
            </a:r>
            <a:r>
              <a:rPr lang="cs-CZ"/>
              <a:t>,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669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08F4D-DBEF-4B14-A649-1953436AD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9888"/>
          </a:xfrm>
        </p:spPr>
        <p:txBody>
          <a:bodyPr/>
          <a:lstStyle/>
          <a:p>
            <a:pPr algn="ctr"/>
            <a:r>
              <a:rPr lang="cs-CZ" dirty="0"/>
              <a:t>Poruchy plynulosti řeči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92536D-118D-425B-9348-C56D8BB98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6" y="1430594"/>
            <a:ext cx="9872872" cy="48178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i="1" dirty="0" err="1"/>
              <a:t>Balbuties</a:t>
            </a:r>
            <a:endParaRPr lang="cs-CZ" sz="2800" b="1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Etiologie – dědičnost, orgánové změny, vnější prostředí (</a:t>
            </a:r>
            <a:r>
              <a:rPr lang="cs-CZ" dirty="0" err="1"/>
              <a:t>neurotizace</a:t>
            </a:r>
            <a:r>
              <a:rPr lang="cs-CZ" dirty="0"/>
              <a:t>, </a:t>
            </a:r>
            <a:r>
              <a:rPr lang="cs-CZ" dirty="0" err="1"/>
              <a:t>psychotraumata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Dispozice – spouštěcí faktor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Projevy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b="1" i="1" dirty="0" err="1"/>
              <a:t>Tumultus</a:t>
            </a:r>
            <a:r>
              <a:rPr lang="cs-CZ" sz="2800" b="1" i="1" dirty="0"/>
              <a:t> </a:t>
            </a:r>
            <a:r>
              <a:rPr lang="cs-CZ" sz="2800" b="1" i="1" dirty="0" err="1"/>
              <a:t>sermonis</a:t>
            </a:r>
            <a:r>
              <a:rPr lang="cs-CZ" sz="2800" b="1" i="1" dirty="0"/>
              <a:t> </a:t>
            </a:r>
          </a:p>
          <a:p>
            <a:pPr marL="0" indent="0">
              <a:buNone/>
            </a:pPr>
            <a:endParaRPr lang="cs-CZ" sz="2800" b="1" i="1" dirty="0"/>
          </a:p>
          <a:p>
            <a:pPr marL="0" indent="0">
              <a:buNone/>
            </a:pPr>
            <a:endParaRPr lang="cs-CZ" sz="2800" b="1" i="1" dirty="0"/>
          </a:p>
        </p:txBody>
      </p:sp>
    </p:spTree>
    <p:extLst>
      <p:ext uri="{BB962C8B-B14F-4D97-AF65-F5344CB8AC3E}">
        <p14:creationId xmlns:p14="http://schemas.microsoft.com/office/powerpoint/2010/main" val="1273067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337D52-4EBB-4644-ACF3-06C07F51E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Palatolalie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D675F9-CBE7-445D-A9F2-24426B2CF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Etiologie – kombinace vnějších  a vnitřních vlivů, dědičnost, postižení plodu v nejranějším vývojovém stádiu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Projevy</a:t>
            </a:r>
          </a:p>
          <a:p>
            <a:pPr marL="0" indent="0">
              <a:buNone/>
            </a:pPr>
            <a:r>
              <a:rPr lang="cs-CZ" dirty="0" err="1"/>
              <a:t>Rinolálie</a:t>
            </a:r>
            <a:r>
              <a:rPr lang="cs-CZ" dirty="0"/>
              <a:t>, porucha artikulace, porucha srozumitelnosti řeči</a:t>
            </a:r>
          </a:p>
          <a:p>
            <a:pPr marL="0" indent="0">
              <a:buNone/>
            </a:pPr>
            <a:r>
              <a:rPr lang="cs-CZ" dirty="0"/>
              <a:t>Psychosociální dopad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8719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6778A-2D04-4FFA-91E2-9B0A3BCB6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Afázie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04FD75-4ECB-41AD-81FB-AEB4B5C7F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524000"/>
            <a:ext cx="11017045" cy="47243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Získané narušení komunikační schopnosti na organickém podkladě (CMP, úrazy, nádory, zánětlivá onemocnění, degenerativní onemocnění)</a:t>
            </a:r>
          </a:p>
          <a:p>
            <a:pPr marL="0" indent="0">
              <a:buNone/>
            </a:pPr>
            <a:r>
              <a:rPr lang="cs-CZ" dirty="0"/>
              <a:t>Postihuje </a:t>
            </a:r>
            <a:r>
              <a:rPr lang="cs-CZ" dirty="0" err="1"/>
              <a:t>fce</a:t>
            </a:r>
            <a:r>
              <a:rPr lang="cs-CZ" dirty="0"/>
              <a:t> receptivní, zpracování informací, expresivní </a:t>
            </a:r>
            <a:r>
              <a:rPr lang="cs-CZ" dirty="0" err="1"/>
              <a:t>fce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Projevy – dle diagnostických oblastí: </a:t>
            </a:r>
          </a:p>
          <a:p>
            <a:pPr marL="0" indent="0">
              <a:buNone/>
            </a:pPr>
            <a:r>
              <a:rPr lang="cs-CZ" dirty="0"/>
              <a:t>-Spontánní řeč (</a:t>
            </a:r>
            <a:r>
              <a:rPr lang="cs-CZ" dirty="0" err="1"/>
              <a:t>fluence</a:t>
            </a:r>
            <a:r>
              <a:rPr lang="cs-CZ" dirty="0"/>
              <a:t> x </a:t>
            </a:r>
            <a:r>
              <a:rPr lang="cs-CZ" dirty="0" err="1"/>
              <a:t>nonfluence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poruchy rozumění</a:t>
            </a:r>
          </a:p>
          <a:p>
            <a:pPr>
              <a:buFontTx/>
              <a:buChar char="-"/>
            </a:pPr>
            <a:r>
              <a:rPr lang="cs-CZ" dirty="0"/>
              <a:t> anomie, neologismy, perseverace</a:t>
            </a:r>
          </a:p>
          <a:p>
            <a:pPr>
              <a:buFontTx/>
              <a:buChar char="-"/>
            </a:pPr>
            <a:r>
              <a:rPr lang="cs-CZ" dirty="0"/>
              <a:t>čtení, psaní, počítání</a:t>
            </a:r>
          </a:p>
        </p:txBody>
      </p:sp>
    </p:spTree>
    <p:extLst>
      <p:ext uri="{BB962C8B-B14F-4D97-AF65-F5344CB8AC3E}">
        <p14:creationId xmlns:p14="http://schemas.microsoft.com/office/powerpoint/2010/main" val="216881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08DC3-7B08-411C-8E86-5A3B97D21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74637"/>
          </a:xfrm>
        </p:spPr>
        <p:txBody>
          <a:bodyPr/>
          <a:lstStyle/>
          <a:p>
            <a:pPr algn="ctr"/>
            <a:r>
              <a:rPr lang="cs-CZ" b="1" dirty="0"/>
              <a:t>Dysartrie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9A422A-EE27-4F6B-9A9F-8765380D6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4" y="1327356"/>
            <a:ext cx="11312012" cy="5077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Napříč věkovými skupinami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Etiologie – narušení CNS v </a:t>
            </a:r>
            <a:r>
              <a:rPr lang="cs-CZ" dirty="0" err="1"/>
              <a:t>pre</a:t>
            </a:r>
            <a:r>
              <a:rPr lang="cs-CZ" dirty="0"/>
              <a:t>-, peri- postnatálním období, ve zralejším věku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Projevy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Komorbidita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				</a:t>
            </a:r>
            <a:r>
              <a:rPr lang="cs-CZ" sz="4000" b="1" dirty="0"/>
              <a:t>Mutismus</a:t>
            </a:r>
          </a:p>
          <a:p>
            <a:pPr marL="0" indent="0">
              <a:buNone/>
            </a:pPr>
            <a:r>
              <a:rPr lang="cs-CZ" dirty="0"/>
              <a:t>Elektivní, neurotický, traumatický, situační x postižení v dospělém věku </a:t>
            </a:r>
          </a:p>
          <a:p>
            <a:pPr marL="0" indent="0">
              <a:buNone/>
            </a:pPr>
            <a:r>
              <a:rPr lang="cs-CZ" dirty="0"/>
              <a:t>Pro efektivní terapii nutno vyloučit orgánové postižení, multidisciplinární přístup</a:t>
            </a:r>
          </a:p>
        </p:txBody>
      </p:sp>
    </p:spTree>
    <p:extLst>
      <p:ext uri="{BB962C8B-B14F-4D97-AF65-F5344CB8AC3E}">
        <p14:creationId xmlns:p14="http://schemas.microsoft.com/office/powerpoint/2010/main" val="124051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ED8B3D-A29E-4371-8D2A-93AFC3045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3367114"/>
          </a:xfrm>
        </p:spPr>
        <p:txBody>
          <a:bodyPr/>
          <a:lstStyle/>
          <a:p>
            <a:pPr algn="ctr"/>
            <a:r>
              <a:rPr lang="cs-CZ" dirty="0"/>
              <a:t>Vady sluchu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1A1E2DE-8E7C-4151-BC6D-9FD9990D4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4686352"/>
            <a:ext cx="10582410" cy="156204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Převodní </a:t>
            </a:r>
          </a:p>
          <a:p>
            <a:pPr marL="0" indent="0">
              <a:buNone/>
            </a:pPr>
            <a:r>
              <a:rPr lang="cs-CZ" dirty="0"/>
              <a:t>Percepční </a:t>
            </a:r>
          </a:p>
          <a:p>
            <a:pPr marL="0" indent="0">
              <a:buNone/>
            </a:pPr>
            <a:r>
              <a:rPr lang="cs-CZ" dirty="0"/>
              <a:t>Centrální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D08E348-0B87-4945-93FE-1D3B2788B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1166" y="1319238"/>
            <a:ext cx="6913463" cy="307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88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125AF2-8B50-4556-9692-45A0E4743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Rozvoj sluchové percepce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DFC0A2-C200-4800-B6C8-E71E901AA3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6111" y="1857730"/>
            <a:ext cx="9991598" cy="41957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Vnímání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Rozumění (zvuk +předmět, slovo a obrázek, věta a obrázek)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Diferenciace (v řeč. dovednostech – výslovnost, čtení , psaní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Paměť (školní dovednosti)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Rytmizace, fonematický sluch, fonologické uvědomování, SAS, rýmování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6426E74-043D-4864-BEBD-21ADC8DEF5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886" y="1320800"/>
            <a:ext cx="11263085" cy="5084482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711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9F2AAB-255F-46A4-97D5-B43BDB604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235974"/>
            <a:ext cx="9404723" cy="1312607"/>
          </a:xfrm>
        </p:spPr>
        <p:txBody>
          <a:bodyPr/>
          <a:lstStyle/>
          <a:p>
            <a:pPr algn="ctr"/>
            <a:r>
              <a:rPr lang="cs-CZ" dirty="0"/>
              <a:t>Opožděný vývoj řeči </a:t>
            </a:r>
            <a:br>
              <a:rPr lang="cs-CZ" dirty="0"/>
            </a:br>
            <a:r>
              <a:rPr lang="cs-CZ" dirty="0"/>
              <a:t>(OVŘ)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FA259A-740B-4106-8475-3847138F6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710" y="1666567"/>
            <a:ext cx="11621729" cy="495545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Co ovlivní fyziologický vývoj řeči? </a:t>
            </a:r>
          </a:p>
          <a:p>
            <a:pPr>
              <a:buFontTx/>
              <a:buChar char="-"/>
            </a:pPr>
            <a:r>
              <a:rPr lang="cs-CZ" dirty="0"/>
              <a:t>Genetika</a:t>
            </a:r>
          </a:p>
          <a:p>
            <a:pPr>
              <a:buFontTx/>
              <a:buChar char="-"/>
            </a:pPr>
            <a:r>
              <a:rPr lang="cs-CZ" dirty="0"/>
              <a:t>Smyslová postižení </a:t>
            </a:r>
          </a:p>
          <a:p>
            <a:pPr>
              <a:buFontTx/>
              <a:buChar char="-"/>
            </a:pPr>
            <a:r>
              <a:rPr lang="cs-CZ" dirty="0"/>
              <a:t>Intelekt </a:t>
            </a:r>
          </a:p>
          <a:p>
            <a:pPr>
              <a:buFontTx/>
              <a:buChar char="-"/>
            </a:pPr>
            <a:r>
              <a:rPr lang="cs-CZ" dirty="0"/>
              <a:t>Nerovnoměrný psychomotorický vývoj 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Sociální prostředí </a:t>
            </a:r>
          </a:p>
          <a:p>
            <a:pPr marL="0" indent="0">
              <a:buNone/>
            </a:pPr>
            <a:r>
              <a:rPr lang="cs-CZ" dirty="0"/>
              <a:t>(kojenecký ústav, dětské domovy)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Kdy bude terapie účinná? </a:t>
            </a:r>
          </a:p>
          <a:p>
            <a:pPr marL="0" indent="0">
              <a:buNone/>
            </a:pPr>
            <a:r>
              <a:rPr lang="cs-CZ" dirty="0"/>
              <a:t>- Včasný záchyt </a:t>
            </a:r>
          </a:p>
          <a:p>
            <a:pPr>
              <a:buFontTx/>
              <a:buChar char="-"/>
            </a:pPr>
            <a:r>
              <a:rPr lang="cs-CZ" dirty="0"/>
              <a:t>Edukace rodičů o správném přístupu k vývoji řeči dítěte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Diferenciální diagnostika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65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0E6184-7D7E-4400-84ED-1891B7754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76982"/>
            <a:ext cx="9795747" cy="840658"/>
          </a:xfrm>
        </p:spPr>
        <p:txBody>
          <a:bodyPr/>
          <a:lstStyle/>
          <a:p>
            <a:r>
              <a:rPr lang="cs-CZ" dirty="0"/>
              <a:t>            Logopedie –vědní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A32015-685B-4E65-A7CC-E1262CB25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729" y="1017640"/>
            <a:ext cx="11621729" cy="54421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Spolupracující obory: 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Pedagogové – elementaristé, SPPG, PPP, SPC, MŠ</a:t>
            </a:r>
          </a:p>
          <a:p>
            <a:pPr>
              <a:buFontTx/>
              <a:buChar char="-"/>
            </a:pPr>
            <a:r>
              <a:rPr lang="cs-CZ" dirty="0"/>
              <a:t>Psychologové  - kliničtí, PPP, SPC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Pediatři</a:t>
            </a:r>
          </a:p>
          <a:p>
            <a:pPr>
              <a:buFontTx/>
              <a:buChar char="-"/>
            </a:pPr>
            <a:r>
              <a:rPr lang="cs-CZ" dirty="0"/>
              <a:t>Psychiatři</a:t>
            </a:r>
          </a:p>
          <a:p>
            <a:pPr>
              <a:buFontTx/>
              <a:buChar char="-"/>
            </a:pPr>
            <a:r>
              <a:rPr lang="cs-CZ" dirty="0"/>
              <a:t>Neurologové</a:t>
            </a:r>
          </a:p>
          <a:p>
            <a:pPr>
              <a:buFontTx/>
              <a:buChar char="-"/>
            </a:pPr>
            <a:r>
              <a:rPr lang="cs-CZ" dirty="0"/>
              <a:t>Foniatři, ORL lékaři</a:t>
            </a:r>
          </a:p>
          <a:p>
            <a:pPr>
              <a:buFontTx/>
              <a:buChar char="-"/>
            </a:pPr>
            <a:r>
              <a:rPr lang="cs-CZ" dirty="0"/>
              <a:t>Fyzioterapeuti, ergoterapeuti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Raná péče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Fonetika, lingvistika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216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440D4F-7E51-4E13-971E-F2A89510C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Systém logopedie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D42C06-1DCA-43DA-80A1-3FB2F9571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Studium</a:t>
            </a:r>
          </a:p>
          <a:p>
            <a:r>
              <a:rPr lang="cs-CZ" dirty="0"/>
              <a:t>Rezorty – zdravotnictví – pacienti </a:t>
            </a:r>
          </a:p>
          <a:p>
            <a:r>
              <a:rPr lang="cs-CZ" dirty="0"/>
              <a:t>              - školství –  děti a žáci - MŠ, ZŠ,  speciální školy</a:t>
            </a:r>
          </a:p>
          <a:p>
            <a:r>
              <a:rPr lang="cs-CZ" dirty="0"/>
              <a:t>              - sociální služby </a:t>
            </a:r>
          </a:p>
          <a:p>
            <a:endParaRPr lang="cs-CZ" dirty="0"/>
          </a:p>
          <a:p>
            <a:r>
              <a:rPr lang="cs-CZ" dirty="0"/>
              <a:t>Další vzdělávání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657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78995A-B06C-496A-B24F-8444DE059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378976"/>
            <a:ext cx="9404723" cy="963127"/>
          </a:xfrm>
        </p:spPr>
        <p:txBody>
          <a:bodyPr/>
          <a:lstStyle/>
          <a:p>
            <a:pPr algn="ctr"/>
            <a:r>
              <a:rPr lang="cs-CZ" dirty="0" err="1"/>
              <a:t>Neurovývojové</a:t>
            </a:r>
            <a:r>
              <a:rPr lang="cs-CZ" dirty="0"/>
              <a:t> poruchy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D7654B-40FC-4DA5-B76A-5018B6FAA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8" y="1342104"/>
            <a:ext cx="11621729" cy="4906296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PT Serif" panose="020B0604020202020204" pitchFamily="18" charset="-18"/>
              </a:rPr>
              <a:t>Jeden ze současných diagnostických materiálů klasifikuje NVP:</a:t>
            </a:r>
          </a:p>
          <a:p>
            <a:pPr marL="0" indent="0">
              <a:buNone/>
            </a:pPr>
            <a:endParaRPr lang="cs-CZ" dirty="0">
              <a:solidFill>
                <a:srgbClr val="333333"/>
              </a:solidFill>
              <a:latin typeface="PT Serif" panose="020B0604020202020204" pitchFamily="18" charset="-18"/>
            </a:endParaRPr>
          </a:p>
          <a:p>
            <a:pPr marL="0" indent="0">
              <a:buNone/>
            </a:pPr>
            <a:r>
              <a:rPr lang="cs-CZ" b="0" i="0" dirty="0">
                <a:effectLst/>
                <a:latin typeface="PT Serif" panose="020B0604020202020204" pitchFamily="18" charset="-18"/>
              </a:rPr>
              <a:t>1) mentální postižení </a:t>
            </a:r>
          </a:p>
          <a:p>
            <a:pPr marL="0" indent="0">
              <a:buNone/>
            </a:pPr>
            <a:r>
              <a:rPr lang="cs-CZ" b="0" i="0" dirty="0">
                <a:effectLst/>
                <a:latin typeface="PT Serif" panose="020B0604020202020204" pitchFamily="18" charset="-18"/>
              </a:rPr>
              <a:t>2) komunikační poruchy </a:t>
            </a:r>
          </a:p>
          <a:p>
            <a:pPr marL="0" indent="0">
              <a:buNone/>
            </a:pPr>
            <a:r>
              <a:rPr lang="cs-CZ" b="0" i="0" dirty="0">
                <a:effectLst/>
                <a:latin typeface="PT Serif" panose="020B0604020202020204" pitchFamily="18" charset="-18"/>
              </a:rPr>
              <a:t>3) poruchy autistického spektra</a:t>
            </a:r>
          </a:p>
          <a:p>
            <a:pPr marL="0" indent="0">
              <a:buNone/>
            </a:pPr>
            <a:r>
              <a:rPr lang="cs-CZ" b="0" i="0" dirty="0">
                <a:effectLst/>
                <a:latin typeface="PT Serif" panose="020B0604020202020204" pitchFamily="18" charset="-18"/>
              </a:rPr>
              <a:t> 4) ADHD </a:t>
            </a:r>
          </a:p>
          <a:p>
            <a:pPr marL="0" indent="0">
              <a:buNone/>
            </a:pPr>
            <a:r>
              <a:rPr lang="cs-CZ" b="0" i="0" dirty="0">
                <a:effectLst/>
                <a:latin typeface="PT Serif" panose="020B0604020202020204" pitchFamily="18" charset="-18"/>
              </a:rPr>
              <a:t>5) specifickou poruchu učení </a:t>
            </a:r>
          </a:p>
          <a:p>
            <a:pPr marL="0" indent="0">
              <a:buNone/>
            </a:pPr>
            <a:r>
              <a:rPr lang="cs-CZ" b="0" i="0" dirty="0">
                <a:effectLst/>
                <a:latin typeface="PT Serif" panose="020B0604020202020204" pitchFamily="18" charset="-18"/>
              </a:rPr>
              <a:t>6) poruchy motoriky</a:t>
            </a:r>
          </a:p>
          <a:p>
            <a:pPr marL="0" indent="0">
              <a:buNone/>
            </a:pPr>
            <a:r>
              <a:rPr lang="cs-CZ" b="0" i="0" dirty="0">
                <a:effectLst/>
                <a:latin typeface="PT Serif" panose="020B0604020202020204" pitchFamily="18" charset="-18"/>
              </a:rPr>
              <a:t> a další specifikované a nespecifikované NVP a kombinace </a:t>
            </a:r>
          </a:p>
          <a:p>
            <a:pPr marL="0" indent="0">
              <a:buNone/>
            </a:pPr>
            <a:endParaRPr lang="cs-CZ" dirty="0">
              <a:latin typeface="PT Serif" panose="020B0604020202020204" pitchFamily="18" charset="-18"/>
            </a:endParaRPr>
          </a:p>
          <a:p>
            <a:pPr marL="0" indent="0">
              <a:buNone/>
            </a:pPr>
            <a:endParaRPr lang="cs-CZ" b="0" i="0" dirty="0">
              <a:effectLst/>
              <a:latin typeface="PT Serif" panose="020B0604020202020204" pitchFamily="18" charset="-18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0152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DCAE1C-5BC2-4711-93C3-F7EE16047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339214"/>
            <a:ext cx="9404723" cy="811160"/>
          </a:xfrm>
        </p:spPr>
        <p:txBody>
          <a:bodyPr/>
          <a:lstStyle/>
          <a:p>
            <a:pPr algn="ctr"/>
            <a:r>
              <a:rPr lang="cs-CZ" dirty="0"/>
              <a:t>Řeč jedinců s MP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DCC9A6-85EB-4312-8BE8-DB4F62CA4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32" y="1342103"/>
            <a:ext cx="11857703" cy="551589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8000" dirty="0"/>
              <a:t>Etiologie –vnitřní    x    - vnější</a:t>
            </a:r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r>
              <a:rPr lang="cs-CZ" sz="8000" dirty="0"/>
              <a:t>Projevy – snížení kognitivních ,řečových, pohybových a sociálních funkcí (Valenta, Mueller,2003), trvalý stav</a:t>
            </a:r>
          </a:p>
          <a:p>
            <a:pPr marL="0" indent="0">
              <a:buNone/>
            </a:pPr>
            <a:r>
              <a:rPr lang="cs-CZ" sz="8000" dirty="0"/>
              <a:t> </a:t>
            </a:r>
          </a:p>
          <a:p>
            <a:pPr marL="0" indent="0">
              <a:buNone/>
            </a:pPr>
            <a:r>
              <a:rPr lang="cs-CZ" sz="8000" dirty="0"/>
              <a:t>Stupně postižení a stav řeči:</a:t>
            </a:r>
          </a:p>
          <a:p>
            <a:pPr marL="0" indent="0">
              <a:buNone/>
            </a:pPr>
            <a:r>
              <a:rPr lang="cs-CZ" sz="8000" dirty="0"/>
              <a:t>LMP</a:t>
            </a:r>
          </a:p>
          <a:p>
            <a:pPr marL="0" indent="0">
              <a:buNone/>
            </a:pPr>
            <a:r>
              <a:rPr lang="cs-CZ" sz="8000" dirty="0"/>
              <a:t>Středně těžká LMP</a:t>
            </a:r>
          </a:p>
          <a:p>
            <a:pPr marL="0" indent="0">
              <a:buNone/>
            </a:pPr>
            <a:r>
              <a:rPr lang="cs-CZ" sz="8000" dirty="0"/>
              <a:t>Těžká LMP</a:t>
            </a:r>
          </a:p>
          <a:p>
            <a:pPr marL="0" indent="0">
              <a:buNone/>
            </a:pPr>
            <a:r>
              <a:rPr lang="cs-CZ" sz="8000" dirty="0"/>
              <a:t>Hluboká LMP</a:t>
            </a:r>
          </a:p>
          <a:p>
            <a:pPr marL="0" indent="0">
              <a:buNone/>
            </a:pPr>
            <a:r>
              <a:rPr lang="cs-CZ" sz="8000" dirty="0"/>
              <a:t>Projevy na řeči: slovní zásoba, tvoření vět, artikulace , huhňavost, </a:t>
            </a:r>
            <a:r>
              <a:rPr lang="cs-CZ" sz="8000" dirty="0" err="1"/>
              <a:t>tumultus</a:t>
            </a:r>
            <a:endParaRPr lang="cs-CZ" sz="8000" dirty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r>
              <a:rPr lang="cs-CZ" sz="8000" dirty="0"/>
              <a:t>Řečový vývoj opožděn, omezen</a:t>
            </a:r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r>
              <a:rPr lang="cs-CZ" sz="8000" dirty="0"/>
              <a:t>Diferenciální dg</a:t>
            </a:r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727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F2AEB-8EA0-4332-8B96-9EAA1541E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378977"/>
            <a:ext cx="9404723" cy="889385"/>
          </a:xfrm>
        </p:spPr>
        <p:txBody>
          <a:bodyPr/>
          <a:lstStyle/>
          <a:p>
            <a:pPr algn="ctr"/>
            <a:r>
              <a:rPr lang="cs-CZ" dirty="0"/>
              <a:t>Vývojová dysfázie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F61590-68FB-4986-A291-A176CBA7B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268362"/>
            <a:ext cx="10441596" cy="480305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Není problém řeči, ale jazyka</a:t>
            </a:r>
          </a:p>
          <a:p>
            <a:pPr marL="0" indent="0">
              <a:buNone/>
            </a:pPr>
            <a:r>
              <a:rPr lang="cs-CZ" dirty="0"/>
              <a:t> Etiologie</a:t>
            </a:r>
          </a:p>
          <a:p>
            <a:pPr>
              <a:buFontTx/>
              <a:buChar char="-"/>
            </a:pPr>
            <a:r>
              <a:rPr lang="cs-CZ" dirty="0"/>
              <a:t>Genetika</a:t>
            </a:r>
          </a:p>
          <a:p>
            <a:pPr>
              <a:buFontTx/>
              <a:buChar char="-"/>
            </a:pPr>
            <a:r>
              <a:rPr lang="cs-CZ" dirty="0"/>
              <a:t>Anomálie v buněčných vrstvách raného prenatálního vývoje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Projevy</a:t>
            </a:r>
          </a:p>
          <a:p>
            <a:pPr marL="0" indent="0">
              <a:buNone/>
            </a:pPr>
            <a:r>
              <a:rPr lang="cs-CZ" dirty="0"/>
              <a:t>Kognitivní funkce</a:t>
            </a:r>
          </a:p>
          <a:p>
            <a:pPr marL="0" indent="0">
              <a:buNone/>
            </a:pPr>
            <a:r>
              <a:rPr lang="cs-CZ" dirty="0"/>
              <a:t> (</a:t>
            </a:r>
            <a:r>
              <a:rPr lang="cs-CZ" b="0" i="0" dirty="0">
                <a:effectLst/>
                <a:latin typeface="arial" panose="020B0604020202020204" pitchFamily="34" charset="0"/>
              </a:rPr>
              <a:t>paměť, pozornost, řečové funkce, rychlost myšlení, schopnost pochopení informací, komunikace ,  aj)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Exekutivní funkce 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b="0" i="0" dirty="0">
                <a:effectLst/>
                <a:latin typeface="arial" panose="020B0604020202020204" pitchFamily="34" charset="0"/>
              </a:rPr>
              <a:t>posuzování a řešení problémů, plánování, organizování</a:t>
            </a:r>
            <a:r>
              <a:rPr lang="cs-CZ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effectLst/>
                <a:latin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cs-CZ" b="0" i="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0" i="0" dirty="0">
                <a:effectLst/>
                <a:latin typeface="arial" panose="020B0604020202020204" pitchFamily="34" charset="0"/>
              </a:rPr>
              <a:t>Rozdělení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</a:rPr>
              <a:t>Řečové projevy – jazykové roviny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13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97486C-42A7-4BEF-9ABB-8EB04FC01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Komunikace dětí s PAS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4637DA-6CBF-4A77-BF58-D0EC03071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88" y="1327355"/>
            <a:ext cx="11427902" cy="54274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Diferenciální dg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Etiologie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Projevy v komunikaci a v chování:</a:t>
            </a:r>
          </a:p>
          <a:p>
            <a:pPr marL="0" indent="0">
              <a:buNone/>
            </a:pPr>
            <a:r>
              <a:rPr lang="cs-CZ" dirty="0"/>
              <a:t>- echolálie (automatické a nefunkční opakování slov, vět)</a:t>
            </a:r>
          </a:p>
          <a:p>
            <a:pPr marL="0" indent="0">
              <a:buNone/>
            </a:pPr>
            <a:r>
              <a:rPr lang="cs-CZ" dirty="0"/>
              <a:t>- perseverace (opakování pokynů, otázek, reklam) </a:t>
            </a:r>
          </a:p>
          <a:p>
            <a:pPr>
              <a:buFontTx/>
              <a:buChar char="-"/>
            </a:pPr>
            <a:r>
              <a:rPr lang="cs-CZ" dirty="0"/>
              <a:t>užití tzv. vlastního žargonu (žvatlání bizarních a zkomolených slov)</a:t>
            </a:r>
          </a:p>
          <a:p>
            <a:pPr>
              <a:buFontTx/>
              <a:buChar char="-"/>
            </a:pPr>
            <a:r>
              <a:rPr lang="cs-CZ" dirty="0"/>
              <a:t>nevyhledávání očního kontaktu</a:t>
            </a:r>
          </a:p>
          <a:p>
            <a:pPr>
              <a:buFontTx/>
              <a:buChar char="-"/>
            </a:pPr>
            <a:r>
              <a:rPr lang="cs-CZ" dirty="0"/>
              <a:t>absence sdílené pozornosti</a:t>
            </a:r>
          </a:p>
          <a:p>
            <a:pPr>
              <a:buFontTx/>
              <a:buChar char="-"/>
            </a:pPr>
            <a:r>
              <a:rPr lang="cs-CZ" dirty="0"/>
              <a:t>stereotypní chování</a:t>
            </a:r>
          </a:p>
          <a:p>
            <a:pPr>
              <a:buFontTx/>
              <a:buChar char="-"/>
            </a:pPr>
            <a:r>
              <a:rPr lang="cs-CZ" dirty="0"/>
              <a:t>fascinace předměty </a:t>
            </a:r>
          </a:p>
          <a:p>
            <a:pPr>
              <a:buFontTx/>
              <a:buChar char="-"/>
            </a:pPr>
            <a:r>
              <a:rPr lang="cs-CZ" dirty="0"/>
              <a:t>nežádoucí chování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58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1BF64-C370-4EDC-8B25-52D2DE88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47484"/>
            <a:ext cx="9404723" cy="1386348"/>
          </a:xfrm>
        </p:spPr>
        <p:txBody>
          <a:bodyPr/>
          <a:lstStyle/>
          <a:p>
            <a:pPr algn="ctr"/>
            <a:r>
              <a:rPr lang="cs-CZ" dirty="0"/>
              <a:t>Narušená komunikační schopnost ve filmu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6A146C-6287-450F-B60D-9E66EECC0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7" y="1533832"/>
            <a:ext cx="10191135" cy="492596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Autismus – </a:t>
            </a:r>
            <a:r>
              <a:rPr lang="cs-CZ" dirty="0" err="1"/>
              <a:t>Rainman</a:t>
            </a:r>
            <a:r>
              <a:rPr lang="cs-CZ" dirty="0"/>
              <a:t>,  Temple </a:t>
            </a:r>
            <a:r>
              <a:rPr lang="cs-CZ" dirty="0" err="1"/>
              <a:t>Grandin</a:t>
            </a:r>
            <a:r>
              <a:rPr lang="cs-CZ" dirty="0"/>
              <a:t>, </a:t>
            </a:r>
            <a:r>
              <a:rPr lang="cs-CZ" dirty="0" err="1"/>
              <a:t>Forrest</a:t>
            </a:r>
            <a:r>
              <a:rPr lang="cs-CZ" dirty="0"/>
              <a:t> </a:t>
            </a:r>
            <a:r>
              <a:rPr lang="cs-CZ" dirty="0" err="1"/>
              <a:t>Gump</a:t>
            </a:r>
            <a:r>
              <a:rPr lang="cs-CZ" dirty="0"/>
              <a:t>, Kód enigmy, Big ben </a:t>
            </a:r>
            <a:r>
              <a:rPr lang="cs-CZ" dirty="0" err="1"/>
              <a:t>theorie</a:t>
            </a:r>
            <a:r>
              <a:rPr lang="cs-CZ" dirty="0"/>
              <a:t>, Mladý doktor, </a:t>
            </a:r>
            <a:r>
              <a:rPr lang="cs-CZ" dirty="0" err="1"/>
              <a:t>Vyjímeční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Balbuties</a:t>
            </a:r>
            <a:r>
              <a:rPr lang="cs-CZ" dirty="0"/>
              <a:t>- Králova řeč</a:t>
            </a:r>
          </a:p>
          <a:p>
            <a:endParaRPr lang="cs-CZ" dirty="0"/>
          </a:p>
          <a:p>
            <a:r>
              <a:rPr lang="cs-CZ" dirty="0"/>
              <a:t>Mentální retardace – Jmenuji se Sam, Requiem pro panenku</a:t>
            </a:r>
          </a:p>
          <a:p>
            <a:endParaRPr lang="cs-CZ" dirty="0"/>
          </a:p>
          <a:p>
            <a:r>
              <a:rPr lang="cs-CZ" dirty="0"/>
              <a:t>Tělesné postižení – Uvnitř tančím, Teorie všeho, Nedotknutelní , Už zase skáču přes kaluže, </a:t>
            </a:r>
            <a:r>
              <a:rPr lang="cs-CZ" dirty="0" err="1"/>
              <a:t>Maudie</a:t>
            </a:r>
            <a:r>
              <a:rPr lang="cs-CZ"/>
              <a:t> </a:t>
            </a:r>
            <a:endParaRPr lang="cs-CZ" dirty="0"/>
          </a:p>
          <a:p>
            <a:endParaRPr lang="cs-CZ" dirty="0"/>
          </a:p>
          <a:p>
            <a:r>
              <a:rPr lang="cs-CZ" dirty="0"/>
              <a:t>Sluchové postižení .- Bohem zapomenuté děti</a:t>
            </a:r>
          </a:p>
          <a:p>
            <a:endParaRPr lang="cs-CZ" dirty="0"/>
          </a:p>
          <a:p>
            <a:r>
              <a:rPr lang="cs-CZ" dirty="0"/>
              <a:t>Hluchoslepota – Příběh Marie</a:t>
            </a:r>
          </a:p>
          <a:p>
            <a:endParaRPr lang="cs-CZ" dirty="0"/>
          </a:p>
          <a:p>
            <a:r>
              <a:rPr lang="cs-CZ" dirty="0"/>
              <a:t>Alzheimer Stále jsem to já, Zápisník jedné lásky</a:t>
            </a:r>
          </a:p>
          <a:p>
            <a:r>
              <a:rPr lang="cs-CZ" dirty="0"/>
              <a:t>Výslovnost – O princezně, která ráčkovala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6125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411</TotalTime>
  <Words>658</Words>
  <Application>Microsoft Office PowerPoint</Application>
  <PresentationFormat>Širokoúhlá obrazovka</PresentationFormat>
  <Paragraphs>176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Arial</vt:lpstr>
      <vt:lpstr>Century Gothic</vt:lpstr>
      <vt:lpstr>PT Serif</vt:lpstr>
      <vt:lpstr>Wingdings</vt:lpstr>
      <vt:lpstr>Wingdings 3</vt:lpstr>
      <vt:lpstr>Ion</vt:lpstr>
      <vt:lpstr>Speciální pedagogika osob  s narušenou komunikační schopností 3</vt:lpstr>
      <vt:lpstr>Opožděný vývoj řeči  (OVŘ)</vt:lpstr>
      <vt:lpstr>            Logopedie –vědní obor</vt:lpstr>
      <vt:lpstr>Systém logopedie v ČR</vt:lpstr>
      <vt:lpstr>Neurovývojové poruchy </vt:lpstr>
      <vt:lpstr>Řeč jedinců s MP </vt:lpstr>
      <vt:lpstr>Vývojová dysfázie</vt:lpstr>
      <vt:lpstr>Komunikace dětí s PAS</vt:lpstr>
      <vt:lpstr>Narušená komunikační schopnost ve filmu </vt:lpstr>
      <vt:lpstr>Poruchy plynulosti řeči</vt:lpstr>
      <vt:lpstr>Palatolalie</vt:lpstr>
      <vt:lpstr>Afázie </vt:lpstr>
      <vt:lpstr>Dysartrie</vt:lpstr>
      <vt:lpstr>Vady sluchu</vt:lpstr>
      <vt:lpstr>Rozvoj sluchové percepce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pedagogika osob  s narušenou komunikační schopností 3</dc:title>
  <dc:creator>Michaela Voldřichová</dc:creator>
  <cp:lastModifiedBy>Michaela Voldřichová</cp:lastModifiedBy>
  <cp:revision>33</cp:revision>
  <dcterms:created xsi:type="dcterms:W3CDTF">2022-01-17T18:16:02Z</dcterms:created>
  <dcterms:modified xsi:type="dcterms:W3CDTF">2022-05-29T16:23:37Z</dcterms:modified>
</cp:coreProperties>
</file>