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83" r:id="rId3"/>
    <p:sldId id="257" r:id="rId4"/>
    <p:sldId id="263" r:id="rId5"/>
    <p:sldId id="284" r:id="rId6"/>
    <p:sldId id="285" r:id="rId7"/>
    <p:sldId id="286" r:id="rId8"/>
    <p:sldId id="289" r:id="rId9"/>
    <p:sldId id="288" r:id="rId10"/>
    <p:sldId id="287" r:id="rId11"/>
    <p:sldId id="260" r:id="rId12"/>
    <p:sldId id="264" r:id="rId13"/>
    <p:sldId id="267" r:id="rId14"/>
    <p:sldId id="280" r:id="rId15"/>
    <p:sldId id="281" r:id="rId16"/>
    <p:sldId id="266" r:id="rId1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449" autoAdjust="0"/>
    <p:restoredTop sz="94660"/>
  </p:normalViewPr>
  <p:slideViewPr>
    <p:cSldViewPr>
      <p:cViewPr varScale="1">
        <p:scale>
          <a:sx n="65" d="100"/>
          <a:sy n="65" d="100"/>
        </p:scale>
        <p:origin x="1512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7A56826-1299-4092-9175-AE829E9B75C8}" type="datetimeFigureOut">
              <a:rPr lang="cs-CZ" smtClean="0"/>
              <a:t>29.05.2022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cs-CZ"/>
          </a:p>
        </p:txBody>
      </p:sp>
      <p:sp>
        <p:nvSpPr>
          <p:cNvPr id="10" name="Obdélník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bdélník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Obdélník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římá spojnice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Přímá spojnice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Přímá spojnice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Přímá spojnice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Přímá spojnice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Přímá spojnice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Obdélník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á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á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á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á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á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D5B012C1-A006-40B4-A113-062462F40261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56826-1299-4092-9175-AE829E9B75C8}" type="datetimeFigureOut">
              <a:rPr lang="cs-CZ" smtClean="0"/>
              <a:t>29.05.2022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012C1-A006-40B4-A113-062462F4026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56826-1299-4092-9175-AE829E9B75C8}" type="datetimeFigureOut">
              <a:rPr lang="cs-CZ" smtClean="0"/>
              <a:t>29.05.2022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012C1-A006-40B4-A113-062462F4026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7A56826-1299-4092-9175-AE829E9B75C8}" type="datetimeFigureOut">
              <a:rPr lang="cs-CZ" smtClean="0"/>
              <a:t>29.05.2022</a:t>
            </a:fld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5B012C1-A006-40B4-A113-062462F40261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7A56826-1299-4092-9175-AE829E9B75C8}" type="datetimeFigureOut">
              <a:rPr lang="cs-CZ" smtClean="0"/>
              <a:t>29.05.2022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cs-CZ"/>
          </a:p>
        </p:txBody>
      </p:sp>
      <p:sp>
        <p:nvSpPr>
          <p:cNvPr id="9" name="Obdélník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římá spojnice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Přímá spojnice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Přímá spojnice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Přímá spojnice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Přímá spojnice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Obdélník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á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á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á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á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á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Přímá spojnice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D5B012C1-A006-40B4-A113-062462F40261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56826-1299-4092-9175-AE829E9B75C8}" type="datetimeFigureOut">
              <a:rPr lang="cs-CZ" smtClean="0"/>
              <a:t>29.05.2022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012C1-A006-40B4-A113-062462F40261}" type="slidenum">
              <a:rPr lang="cs-CZ" smtClean="0"/>
              <a:t>‹#›</a:t>
            </a:fld>
            <a:endParaRPr lang="cs-CZ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56826-1299-4092-9175-AE829E9B75C8}" type="datetimeFigureOut">
              <a:rPr lang="cs-CZ" smtClean="0"/>
              <a:t>29.05.2022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012C1-A006-40B4-A113-062462F40261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14" name="Zástupný symbol pro text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7A56826-1299-4092-9175-AE829E9B75C8}" type="datetimeFigureOut">
              <a:rPr lang="cs-CZ" smtClean="0"/>
              <a:t>29.05.2022</a:t>
            </a:fld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5B012C1-A006-40B4-A113-062462F40261}" type="slidenum">
              <a:rPr lang="cs-CZ" smtClean="0"/>
              <a:t>‹#›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56826-1299-4092-9175-AE829E9B75C8}" type="datetimeFigureOut">
              <a:rPr lang="cs-CZ" smtClean="0"/>
              <a:t>29.05.2022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012C1-A006-40B4-A113-062462F4026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římá spojnice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8" name="Přímá spojnice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Přímá spojnice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římá spojnice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á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Zástupný symbol pro obsah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21" name="Zástupný symbol pro datum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7A56826-1299-4092-9175-AE829E9B75C8}" type="datetimeFigureOut">
              <a:rPr lang="cs-CZ" smtClean="0"/>
              <a:t>29.05.2022</a:t>
            </a:fld>
            <a:endParaRPr lang="cs-CZ"/>
          </a:p>
        </p:txBody>
      </p:sp>
      <p:sp>
        <p:nvSpPr>
          <p:cNvPr id="22" name="Zástupný symbol pro číslo snímku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5B012C1-A006-40B4-A113-062462F40261}" type="slidenum">
              <a:rPr lang="cs-CZ" smtClean="0"/>
              <a:t>‹#›</a:t>
            </a:fld>
            <a:endParaRPr lang="cs-CZ"/>
          </a:p>
        </p:txBody>
      </p:sp>
      <p:sp>
        <p:nvSpPr>
          <p:cNvPr id="23" name="Zástupný symbol pro zápatí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á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cs-CZ"/>
              <a:t>Kliknutím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10" name="Přímá spojnice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Obdélník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římá spojnice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Přímá spojnice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Přímá spojnice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Zástupný symbol pro datum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7A56826-1299-4092-9175-AE829E9B75C8}" type="datetimeFigureOut">
              <a:rPr lang="cs-CZ" smtClean="0"/>
              <a:t>29.05.2022</a:t>
            </a:fld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5B012C1-A006-40B4-A113-062462F40261}" type="slidenum">
              <a:rPr lang="cs-CZ" smtClean="0"/>
              <a:t>‹#›</a:t>
            </a:fld>
            <a:endParaRPr lang="cs-CZ"/>
          </a:p>
        </p:txBody>
      </p:sp>
      <p:sp>
        <p:nvSpPr>
          <p:cNvPr id="21" name="Zástupný symbol pro zápatí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římá spojnice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7A56826-1299-4092-9175-AE829E9B75C8}" type="datetimeFigureOut">
              <a:rPr lang="cs-CZ" smtClean="0"/>
              <a:t>29.05.2022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Přímá spojnice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Obdélník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římá spojnice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á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D5B012C1-A006-40B4-A113-062462F40261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oukroma-logopedie.cz/" TargetMode="External"/><Relationship Id="rId2" Type="http://schemas.openxmlformats.org/officeDocument/2006/relationships/hyperlink" Target="mailto:michaela@voldrichova.nam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286000" y="3212976"/>
            <a:ext cx="6172200" cy="72008"/>
          </a:xfrm>
        </p:spPr>
        <p:txBody>
          <a:bodyPr>
            <a:normAutofit fontScale="90000"/>
          </a:bodyPr>
          <a:lstStyle/>
          <a:p>
            <a:br>
              <a:rPr lang="cs-CZ" dirty="0"/>
            </a:br>
            <a:r>
              <a:rPr lang="cs-CZ" dirty="0"/>
              <a:t> 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JABOK, Praha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1835696" y="1772817"/>
            <a:ext cx="705678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800" b="1" i="1" dirty="0"/>
              <a:t>Speciální pedagogika u osob s narušenou komunikační schopností </a:t>
            </a:r>
            <a:endParaRPr lang="cs-CZ" sz="2800" b="1" dirty="0"/>
          </a:p>
        </p:txBody>
      </p:sp>
    </p:spTree>
    <p:extLst>
      <p:ext uri="{BB962C8B-B14F-4D97-AF65-F5344CB8AC3E}">
        <p14:creationId xmlns:p14="http://schemas.microsoft.com/office/powerpoint/2010/main" val="15358388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F24E19B-E70B-4C09-9408-08368CF5C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30393"/>
            <a:ext cx="7467600" cy="1143000"/>
          </a:xfrm>
        </p:spPr>
        <p:txBody>
          <a:bodyPr/>
          <a:lstStyle/>
          <a:p>
            <a:pPr algn="ctr"/>
            <a:r>
              <a:rPr lang="cs-CZ" dirty="0"/>
              <a:t>dyslálie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3AB35CC6-8617-44BF-AB5D-0A075DF08911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3196952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Funkční 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Orgánová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Komorbidita s jinými vadami řeči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11550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22651"/>
          </a:xfrm>
        </p:spPr>
        <p:txBody>
          <a:bodyPr>
            <a:normAutofit/>
          </a:bodyPr>
          <a:lstStyle/>
          <a:p>
            <a:pPr algn="ctr"/>
            <a:r>
              <a:rPr lang="cs-CZ" dirty="0"/>
              <a:t>Artikulační   okrsky.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556792"/>
            <a:ext cx="7467600" cy="4917160"/>
          </a:xfrm>
        </p:spPr>
        <p:txBody>
          <a:bodyPr>
            <a:normAutofit/>
          </a:bodyPr>
          <a:lstStyle/>
          <a:p>
            <a:endParaRPr lang="cs-CZ" dirty="0"/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C7CBC84B-A742-44D2-9178-B143E77273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918993"/>
            <a:ext cx="7468247" cy="4483425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B3CE569D-ADBF-4FBD-8231-8289F3E10D83}"/>
              </a:ext>
            </a:extLst>
          </p:cNvPr>
          <p:cNvSpPr txBox="1"/>
          <p:nvPr/>
        </p:nvSpPr>
        <p:spPr>
          <a:xfrm flipH="1">
            <a:off x="1161335" y="5964407"/>
            <a:ext cx="67634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729882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Patologie   tvoření  jednotlivých konsonantů 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96AA979-ED29-496D-A25A-8100797CC2FE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/>
              <a:t>BPM </a:t>
            </a:r>
          </a:p>
          <a:p>
            <a:r>
              <a:rPr lang="cs-CZ" dirty="0"/>
              <a:t>VF</a:t>
            </a:r>
          </a:p>
          <a:p>
            <a:endParaRPr lang="cs-CZ" dirty="0"/>
          </a:p>
          <a:p>
            <a:r>
              <a:rPr lang="cs-CZ" dirty="0"/>
              <a:t>DTN</a:t>
            </a:r>
          </a:p>
          <a:p>
            <a:r>
              <a:rPr lang="cs-CZ" dirty="0"/>
              <a:t>CSZ, ČŠŽ</a:t>
            </a:r>
          </a:p>
          <a:p>
            <a:r>
              <a:rPr lang="cs-CZ" dirty="0"/>
              <a:t>L</a:t>
            </a:r>
          </a:p>
          <a:p>
            <a:r>
              <a:rPr lang="cs-CZ" dirty="0"/>
              <a:t>R</a:t>
            </a:r>
          </a:p>
          <a:p>
            <a:r>
              <a:rPr lang="cs-CZ" dirty="0"/>
              <a:t>Ř</a:t>
            </a:r>
          </a:p>
          <a:p>
            <a:endParaRPr lang="cs-CZ" dirty="0"/>
          </a:p>
          <a:p>
            <a:r>
              <a:rPr lang="cs-CZ" dirty="0"/>
              <a:t>ĎŤŇ</a:t>
            </a:r>
            <a:r>
              <a:rPr lang="de-DE" dirty="0"/>
              <a:t>, J</a:t>
            </a:r>
            <a:endParaRPr lang="cs-CZ" dirty="0"/>
          </a:p>
          <a:p>
            <a:endParaRPr lang="cs-CZ" dirty="0"/>
          </a:p>
          <a:p>
            <a:r>
              <a:rPr lang="cs-CZ" dirty="0"/>
              <a:t>K,G</a:t>
            </a:r>
          </a:p>
          <a:p>
            <a:r>
              <a:rPr lang="cs-CZ" dirty="0"/>
              <a:t>CH</a:t>
            </a:r>
          </a:p>
          <a:p>
            <a:endParaRPr lang="cs-CZ" dirty="0"/>
          </a:p>
          <a:p>
            <a:r>
              <a:rPr lang="cs-CZ" dirty="0"/>
              <a:t>H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20801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56DD1C6-28D5-4369-BC96-FAC9CB6C34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06090"/>
          </a:xfrm>
        </p:spPr>
        <p:txBody>
          <a:bodyPr/>
          <a:lstStyle/>
          <a:p>
            <a:pPr algn="ctr"/>
            <a:r>
              <a:rPr lang="cs-CZ" dirty="0"/>
              <a:t>Sluchová  cvičení  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162BDD6-FD63-4AE0-8905-A3CCDA827759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51520" y="980728"/>
            <a:ext cx="8280920" cy="5493224"/>
          </a:xfrm>
        </p:spPr>
        <p:txBody>
          <a:bodyPr>
            <a:normAutofit/>
          </a:bodyPr>
          <a:lstStyle/>
          <a:p>
            <a:endParaRPr lang="cs-CZ" dirty="0"/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rytmizace  slov </a:t>
            </a:r>
          </a:p>
          <a:p>
            <a:pPr marL="0" indent="0">
              <a:buNone/>
            </a:pPr>
            <a:endParaRPr lang="cs-CZ" dirty="0"/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 fonematický sluch </a:t>
            </a:r>
          </a:p>
          <a:p>
            <a:pPr>
              <a:buFont typeface="Wingdings" panose="05000000000000000000" pitchFamily="2" charset="2"/>
              <a:buChar char="Ø"/>
            </a:pPr>
            <a:endParaRPr lang="cs-CZ" dirty="0"/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SAS</a:t>
            </a:r>
          </a:p>
          <a:p>
            <a:pPr>
              <a:buFont typeface="Wingdings" panose="05000000000000000000" pitchFamily="2" charset="2"/>
              <a:buChar char="Ø"/>
            </a:pPr>
            <a:endParaRPr lang="cs-CZ" dirty="0"/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sluchová diferenciace  - sykavky</a:t>
            </a:r>
          </a:p>
          <a:p>
            <a:pPr marL="0" indent="0">
              <a:buNone/>
            </a:pPr>
            <a:r>
              <a:rPr lang="cs-CZ" dirty="0"/>
              <a:t>                                         - měkčení -  kdo to řekl správně?</a:t>
            </a:r>
          </a:p>
          <a:p>
            <a:pPr marL="0" indent="0">
              <a:buNone/>
            </a:pPr>
            <a:r>
              <a:rPr lang="cs-CZ" dirty="0"/>
              <a:t>                                         - délka samohlásek (zápis krátkých a dlouhých slabik, přiřazovat obr a slova ke schématu, krokování….)</a:t>
            </a:r>
          </a:p>
          <a:p>
            <a:pPr>
              <a:buFont typeface="Wingdings" panose="05000000000000000000" pitchFamily="2" charset="2"/>
              <a:buChar char="Ø"/>
            </a:pPr>
            <a:endParaRPr lang="cs-CZ" dirty="0"/>
          </a:p>
          <a:p>
            <a:pPr>
              <a:buFont typeface="Wingdings" panose="05000000000000000000" pitchFamily="2" charset="2"/>
              <a:buChar char="Ø"/>
            </a:pPr>
            <a:endParaRPr lang="cs-CZ" dirty="0"/>
          </a:p>
          <a:p>
            <a:pPr>
              <a:buFont typeface="Wingdings" panose="05000000000000000000" pitchFamily="2" charset="2"/>
              <a:buChar char="Ø"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99182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4B4918-1B67-4BA0-A6FE-624DF67AEF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Doporučené  zdroje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B301E16F-7937-40F1-BDD2-5EEAF026CDD0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493096"/>
          </a:xfrm>
        </p:spPr>
        <p:txBody>
          <a:bodyPr/>
          <a:lstStyle/>
          <a:p>
            <a:pPr marL="0" indent="0">
              <a:buNone/>
            </a:pPr>
            <a:r>
              <a:rPr lang="cs-CZ" dirty="0" err="1"/>
              <a:t>Ohnesorg</a:t>
            </a:r>
            <a:r>
              <a:rPr lang="cs-CZ" dirty="0"/>
              <a:t>, K: Fonetika pro logopedy</a:t>
            </a:r>
          </a:p>
          <a:p>
            <a:pPr marL="0" indent="0">
              <a:buNone/>
            </a:pPr>
            <a:r>
              <a:rPr lang="cs-CZ" dirty="0"/>
              <a:t> </a:t>
            </a:r>
          </a:p>
          <a:p>
            <a:pPr marL="0" indent="0">
              <a:buNone/>
            </a:pPr>
            <a:r>
              <a:rPr lang="cs-CZ" dirty="0"/>
              <a:t>Pokorná J., Vránová M.: Přehled české výslovnosti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Kutálková D: Dyslalie – metodika a reedukace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762106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CF6445B-3628-4092-8F98-5D91B4E736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DOPORUČENÉ  POMŮCKY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ECD1F78-E870-4B46-BDFA-992111247017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/>
              <a:t>Hrajeme si se sykavkami, rozlišování L x R, </a:t>
            </a:r>
            <a:r>
              <a:rPr lang="cs-CZ" dirty="0" err="1"/>
              <a:t>Bě,Pě,Vě</a:t>
            </a:r>
            <a:r>
              <a:rPr lang="cs-CZ" dirty="0"/>
              <a:t> ( </a:t>
            </a:r>
            <a:r>
              <a:rPr lang="cs-CZ" dirty="0" err="1"/>
              <a:t>Dyshrátky</a:t>
            </a:r>
            <a:r>
              <a:rPr lang="cs-CZ" dirty="0"/>
              <a:t>)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Jazyk a řeč – rozlišování hlásek ve slově (Dr. Svobodová </a:t>
            </a:r>
            <a:r>
              <a:rPr lang="cs-CZ" dirty="0" err="1"/>
              <a:t>Montanex</a:t>
            </a:r>
            <a:r>
              <a:rPr lang="cs-CZ" dirty="0"/>
              <a:t>) 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Logopedická pexesa, domina (Logopedie s úsměvem)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Zahraniční </a:t>
            </a:r>
            <a:r>
              <a:rPr lang="cs-CZ" dirty="0" err="1"/>
              <a:t>nakladatelstí</a:t>
            </a:r>
            <a:r>
              <a:rPr lang="cs-CZ" dirty="0"/>
              <a:t> a pomůcky:</a:t>
            </a:r>
          </a:p>
          <a:p>
            <a:pPr marL="0" indent="0">
              <a:buNone/>
            </a:pPr>
            <a:r>
              <a:rPr lang="cs-CZ" dirty="0"/>
              <a:t>Prolog, </a:t>
            </a:r>
            <a:r>
              <a:rPr lang="cs-CZ" dirty="0" err="1"/>
              <a:t>Schubi</a:t>
            </a:r>
            <a:r>
              <a:rPr lang="cs-CZ" dirty="0"/>
              <a:t>, </a:t>
            </a:r>
            <a:r>
              <a:rPr lang="cs-CZ" dirty="0" err="1"/>
              <a:t>Lingoplay</a:t>
            </a: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20782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2002234"/>
          </a:xfrm>
        </p:spPr>
        <p:txBody>
          <a:bodyPr/>
          <a:lstStyle/>
          <a:p>
            <a:pPr algn="ctr"/>
            <a:r>
              <a:rPr lang="cs-CZ" dirty="0"/>
              <a:t>Děkuji za pozornost.</a:t>
            </a:r>
            <a:br>
              <a:rPr lang="cs-CZ" dirty="0"/>
            </a:br>
            <a:br>
              <a:rPr lang="cs-CZ" dirty="0"/>
            </a:b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3501008"/>
            <a:ext cx="7467600" cy="2972944"/>
          </a:xfrm>
        </p:spPr>
        <p:txBody>
          <a:bodyPr>
            <a:normAutofit fontScale="92500" lnSpcReduction="20000"/>
          </a:bodyPr>
          <a:lstStyle/>
          <a:p>
            <a:pPr algn="ctr"/>
            <a:endParaRPr lang="cs-CZ" b="1" dirty="0"/>
          </a:p>
          <a:p>
            <a:pPr marL="0" indent="0" algn="ctr">
              <a:buNone/>
            </a:pPr>
            <a:r>
              <a:rPr lang="cs-CZ" b="1" dirty="0"/>
              <a:t>Mgr. Michaela VOLDŘICHOVÁ</a:t>
            </a:r>
          </a:p>
          <a:p>
            <a:pPr marL="0" indent="0" algn="ctr">
              <a:buNone/>
            </a:pPr>
            <a:r>
              <a:rPr lang="cs-CZ" dirty="0">
                <a:hlinkClick r:id="rId2"/>
              </a:rPr>
              <a:t>michaela@voldrichova.name</a:t>
            </a:r>
            <a:endParaRPr lang="cs-CZ" dirty="0"/>
          </a:p>
          <a:p>
            <a:pPr marL="0" indent="0" algn="ctr">
              <a:buNone/>
            </a:pPr>
            <a:r>
              <a:rPr lang="cs-CZ" dirty="0">
                <a:hlinkClick r:id="rId3"/>
              </a:rPr>
              <a:t>www.soukroma-logopedie.cz</a:t>
            </a:r>
            <a:endParaRPr lang="cs-CZ" dirty="0"/>
          </a:p>
          <a:p>
            <a:pPr marL="0" indent="0" algn="ctr">
              <a:buNone/>
            </a:pPr>
            <a:endParaRPr lang="cs-CZ" dirty="0"/>
          </a:p>
          <a:p>
            <a:pPr marL="0" indent="0" algn="ctr">
              <a:buNone/>
            </a:pPr>
            <a:r>
              <a:rPr lang="cs-CZ" dirty="0"/>
              <a:t>Facebook Soukromá klinická logopedie Benešov</a:t>
            </a:r>
          </a:p>
          <a:p>
            <a:pPr marL="0" indent="0" algn="ctr">
              <a:buNone/>
            </a:pPr>
            <a:endParaRPr lang="cs-CZ" dirty="0"/>
          </a:p>
          <a:p>
            <a:pPr marL="0" indent="0" algn="ctr">
              <a:buNone/>
            </a:pPr>
            <a:r>
              <a:rPr lang="cs-CZ" dirty="0"/>
              <a:t>Tel. 777 045 666</a:t>
            </a:r>
          </a:p>
          <a:p>
            <a:pPr marL="0" indent="0" algn="ctr">
              <a:buNone/>
            </a:pPr>
            <a:endParaRPr lang="cs-CZ" dirty="0"/>
          </a:p>
        </p:txBody>
      </p:sp>
      <p:pic>
        <p:nvPicPr>
          <p:cNvPr id="1026" name="Picture 2" descr="C:\Users\Michaela\AppData\Local\Microsoft\Windows\Temporary Internet Files\Content.IE5\C3QBV6S6\MP900423118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206211"/>
            <a:ext cx="3384376" cy="2231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676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ED9BC11-1DD2-4580-A997-7785389936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06090"/>
          </a:xfrm>
        </p:spPr>
        <p:txBody>
          <a:bodyPr/>
          <a:lstStyle/>
          <a:p>
            <a:pPr algn="ctr"/>
            <a:r>
              <a:rPr lang="cs-CZ" b="1" dirty="0"/>
              <a:t>LOGOPEDIE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9240C0F-D2D6-4639-9AC0-4BF3E6396C4E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196752"/>
            <a:ext cx="7467600" cy="538661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b="1" dirty="0"/>
              <a:t>JAZYK – </a:t>
            </a:r>
            <a:r>
              <a:rPr lang="cs-CZ" dirty="0"/>
              <a:t>soustava znaků,  systém, slouží k dorozumívání a komunikaci, úzce spjat s kulturou</a:t>
            </a:r>
            <a:endParaRPr lang="cs-CZ" b="1" dirty="0"/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r>
              <a:rPr lang="cs-CZ" b="1" dirty="0"/>
              <a:t>ŘEČ – </a:t>
            </a:r>
            <a:r>
              <a:rPr lang="cs-CZ" dirty="0"/>
              <a:t>vědomé užívání jazyka, pravidel</a:t>
            </a:r>
            <a:endParaRPr lang="cs-CZ" b="1" dirty="0"/>
          </a:p>
          <a:p>
            <a:pPr marL="0" indent="0">
              <a:buNone/>
            </a:pPr>
            <a:endParaRPr lang="cs-CZ" dirty="0"/>
          </a:p>
          <a:p>
            <a:pPr>
              <a:buFontTx/>
              <a:buChar char="-"/>
            </a:pPr>
            <a:r>
              <a:rPr lang="cs-CZ" dirty="0"/>
              <a:t>MLUVENÁ</a:t>
            </a:r>
          </a:p>
          <a:p>
            <a:pPr>
              <a:buFontTx/>
              <a:buChar char="-"/>
            </a:pPr>
            <a:r>
              <a:rPr lang="cs-CZ" dirty="0"/>
              <a:t>ČTENÁ</a:t>
            </a:r>
          </a:p>
          <a:p>
            <a:pPr>
              <a:buFontTx/>
              <a:buChar char="-"/>
            </a:pPr>
            <a:r>
              <a:rPr lang="cs-CZ" dirty="0"/>
              <a:t>PSANÁ</a:t>
            </a:r>
          </a:p>
          <a:p>
            <a:pPr>
              <a:buFontTx/>
              <a:buChar char="-"/>
            </a:pPr>
            <a:r>
              <a:rPr lang="cs-CZ" dirty="0"/>
              <a:t>GESTIKULOVANÁ</a:t>
            </a:r>
          </a:p>
          <a:p>
            <a:pPr marL="0" indent="0">
              <a:buNone/>
            </a:pPr>
            <a:endParaRPr lang="cs-CZ" b="1" dirty="0"/>
          </a:p>
          <a:p>
            <a:pPr marL="0" indent="0">
              <a:buNone/>
            </a:pPr>
            <a:r>
              <a:rPr lang="cs-CZ" b="1" dirty="0"/>
              <a:t>JAZYKOVÉ ROVINY – narušená komunikační schopnost</a:t>
            </a:r>
          </a:p>
          <a:p>
            <a:pPr marL="0" indent="0">
              <a:buNone/>
            </a:pPr>
            <a:r>
              <a:rPr lang="cs-CZ" dirty="0"/>
              <a:t>LEXIKÁLNĚ SÉMANTICKÁ</a:t>
            </a:r>
          </a:p>
          <a:p>
            <a:pPr marL="0" indent="0">
              <a:buNone/>
            </a:pPr>
            <a:r>
              <a:rPr lang="cs-CZ" dirty="0"/>
              <a:t>MORFOLOGICKO SYNTAKTICKÁ</a:t>
            </a:r>
          </a:p>
          <a:p>
            <a:pPr marL="0" indent="0">
              <a:buNone/>
            </a:pPr>
            <a:r>
              <a:rPr lang="cs-CZ" dirty="0"/>
              <a:t>FONOLOGICKO FONETICKÁ</a:t>
            </a:r>
          </a:p>
          <a:p>
            <a:pPr marL="0" indent="0">
              <a:buNone/>
            </a:pPr>
            <a:r>
              <a:rPr lang="cs-CZ" dirty="0"/>
              <a:t>PRAGMATICKÁ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>
              <a:buFontTx/>
              <a:buChar char="-"/>
            </a:pPr>
            <a:endParaRPr lang="cs-CZ" dirty="0"/>
          </a:p>
          <a:p>
            <a:pPr>
              <a:buFontTx/>
              <a:buChar char="-"/>
            </a:pPr>
            <a:endParaRPr lang="cs-CZ" dirty="0"/>
          </a:p>
          <a:p>
            <a:pPr>
              <a:buFontTx/>
              <a:buChar char="-"/>
            </a:pPr>
            <a:endParaRPr lang="cs-CZ" dirty="0"/>
          </a:p>
          <a:p>
            <a:pPr>
              <a:buFontTx/>
              <a:buChar char="-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86968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90066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/>
              <a:t>Fonetika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052736"/>
            <a:ext cx="7467600" cy="5421216"/>
          </a:xfrm>
        </p:spPr>
        <p:txBody>
          <a:bodyPr>
            <a:normAutofit lnSpcReduction="10000"/>
          </a:bodyPr>
          <a:lstStyle/>
          <a:p>
            <a:r>
              <a:rPr lang="cs-CZ" dirty="0"/>
              <a:t>tvoření hlásek</a:t>
            </a:r>
          </a:p>
          <a:p>
            <a:r>
              <a:rPr lang="cs-CZ" dirty="0"/>
              <a:t>jejich vnímání sluchem</a:t>
            </a:r>
          </a:p>
          <a:p>
            <a:r>
              <a:rPr lang="cs-CZ" dirty="0"/>
              <a:t>jejich užití v realizaci promluvy</a:t>
            </a:r>
          </a:p>
          <a:p>
            <a:endParaRPr lang="cs-CZ" dirty="0"/>
          </a:p>
          <a:p>
            <a:pPr marL="0" indent="0" algn="ctr">
              <a:buNone/>
            </a:pPr>
            <a:r>
              <a:rPr lang="de-DE" dirty="0"/>
              <a:t>   </a:t>
            </a:r>
            <a:r>
              <a:rPr lang="cs-CZ" dirty="0"/>
              <a:t>ORTOFONIE </a:t>
            </a:r>
            <a:endParaRPr lang="de-DE" dirty="0"/>
          </a:p>
          <a:p>
            <a:pPr marL="0" indent="0" algn="ctr">
              <a:buNone/>
            </a:pPr>
            <a:r>
              <a:rPr lang="cs-CZ" dirty="0"/>
              <a:t> zásady správného tvoření hlásek</a:t>
            </a:r>
          </a:p>
          <a:p>
            <a:endParaRPr lang="cs-CZ" dirty="0"/>
          </a:p>
          <a:p>
            <a:pPr marL="0" indent="0" algn="ctr">
              <a:buNone/>
            </a:pPr>
            <a:r>
              <a:rPr lang="cs-CZ" dirty="0"/>
              <a:t>ORTOEPIE </a:t>
            </a:r>
            <a:endParaRPr lang="de-DE" dirty="0"/>
          </a:p>
          <a:p>
            <a:pPr marL="0" indent="0" algn="ctr">
              <a:buNone/>
            </a:pPr>
            <a:r>
              <a:rPr lang="cs-CZ" dirty="0"/>
              <a:t> pravidla správného užití a spojování hlásek</a:t>
            </a:r>
          </a:p>
          <a:p>
            <a:endParaRPr lang="cs-CZ" dirty="0"/>
          </a:p>
          <a:p>
            <a:pPr marL="0" indent="0" algn="ctr">
              <a:buNone/>
            </a:pPr>
            <a:r>
              <a:rPr lang="de-DE" dirty="0"/>
              <a:t>FONOLOGIE </a:t>
            </a:r>
          </a:p>
          <a:p>
            <a:pPr marL="0" indent="0" algn="ctr">
              <a:buNone/>
            </a:pPr>
            <a:r>
              <a:rPr lang="cs-CZ" dirty="0"/>
              <a:t>základní jednotkou jsou fonémy – tzn. hlásky, které mají rozlišovací funkci</a:t>
            </a:r>
          </a:p>
        </p:txBody>
      </p:sp>
    </p:spTree>
    <p:extLst>
      <p:ext uri="{BB962C8B-B14F-4D97-AF65-F5344CB8AC3E}">
        <p14:creationId xmlns:p14="http://schemas.microsoft.com/office/powerpoint/2010/main" val="1454735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2506290"/>
          </a:xfrm>
        </p:spPr>
        <p:txBody>
          <a:bodyPr>
            <a:normAutofit fontScale="90000"/>
          </a:bodyPr>
          <a:lstStyle/>
          <a:p>
            <a:pPr algn="ctr"/>
            <a:br>
              <a:rPr lang="cs-CZ" dirty="0"/>
            </a:br>
            <a:br>
              <a:rPr lang="cs-CZ" dirty="0"/>
            </a:br>
            <a:r>
              <a:rPr lang="cs-CZ" dirty="0"/>
              <a:t> </a:t>
            </a:r>
            <a:r>
              <a:rPr lang="cs-CZ" b="1" dirty="0"/>
              <a:t>fonematický  sluch </a:t>
            </a:r>
            <a:br>
              <a:rPr lang="cs-CZ" b="1" dirty="0"/>
            </a:br>
            <a:br>
              <a:rPr lang="cs-CZ" dirty="0"/>
            </a:br>
            <a:r>
              <a:rPr lang="cs-CZ" sz="2800" dirty="0"/>
              <a:t>schopnost rozlišovat sluchem jednotlivé zvukově podobné hlásky</a:t>
            </a:r>
            <a:br>
              <a:rPr lang="cs-CZ" dirty="0"/>
            </a:br>
            <a:br>
              <a:rPr lang="cs-CZ" sz="2200" dirty="0"/>
            </a:br>
            <a:endParaRPr lang="cs-CZ" sz="2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3068960"/>
            <a:ext cx="7467600" cy="3404991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endParaRPr lang="cs-CZ" dirty="0"/>
          </a:p>
          <a:p>
            <a:pPr marL="0" indent="0" algn="ctr">
              <a:buNone/>
            </a:pPr>
            <a:r>
              <a:rPr lang="cs-CZ" dirty="0"/>
              <a:t>FONOLOGICKÉ  UVĚDOMOVÁNÍ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schopnost dělit slova na menší jednotky (slabik, hlásky), jejich rozlišovací záměna, rýmy aj. </a:t>
            </a:r>
          </a:p>
          <a:p>
            <a:pPr marL="0" indent="0">
              <a:buNone/>
            </a:pPr>
            <a:r>
              <a:rPr lang="cs-CZ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76571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1DAE773-F25D-47C9-B554-C79507EB6A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MLUVNÍ ORGÁNY</a:t>
            </a:r>
            <a:br>
              <a:rPr lang="cs-CZ" dirty="0"/>
            </a:br>
            <a:r>
              <a:rPr lang="cs-CZ" dirty="0"/>
              <a:t>(ústrojí, mluvidla)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CA7EB3C-5481-4EB4-AACF-8190E8B29818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2420888"/>
            <a:ext cx="7467600" cy="40530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všechny </a:t>
            </a:r>
            <a:r>
              <a:rPr lang="cs-CZ" b="1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orgány</a:t>
            </a:r>
            <a:r>
              <a:rPr lang="cs-CZ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, které se podílejí na fonetickém tvoření  lidské řeči</a:t>
            </a:r>
          </a:p>
          <a:p>
            <a:pPr marL="0" indent="0">
              <a:buNone/>
            </a:pPr>
            <a:endParaRPr lang="cs-CZ" dirty="0">
              <a:solidFill>
                <a:srgbClr val="202124"/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cs-CZ" b="0" i="0" dirty="0">
              <a:solidFill>
                <a:srgbClr val="202124"/>
              </a:solidFill>
              <a:effectLst/>
              <a:latin typeface="arial" panose="020B0604020202020204" pitchFamily="34" charset="0"/>
            </a:endParaRPr>
          </a:p>
          <a:p>
            <a:pPr>
              <a:buFontTx/>
              <a:buChar char="-"/>
            </a:pPr>
            <a:r>
              <a:rPr lang="cs-CZ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dýchací (respirační) - plíce</a:t>
            </a:r>
          </a:p>
          <a:p>
            <a:pPr>
              <a:buFontTx/>
              <a:buChar char="-"/>
            </a:pPr>
            <a:r>
              <a:rPr lang="cs-CZ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hlasové  (fonační)   - hlasivky</a:t>
            </a:r>
          </a:p>
          <a:p>
            <a:pPr>
              <a:buFontTx/>
              <a:buChar char="-"/>
            </a:pPr>
            <a:r>
              <a:rPr lang="cs-CZ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modifikační (artikulační) – rezonanční dutiny</a:t>
            </a:r>
          </a:p>
          <a:p>
            <a:pPr marL="0" indent="0">
              <a:buNone/>
            </a:pPr>
            <a:r>
              <a:rPr lang="cs-CZ" dirty="0">
                <a:solidFill>
                  <a:srgbClr val="202124"/>
                </a:solidFill>
                <a:latin typeface="arial" panose="020B0604020202020204" pitchFamily="34" charset="0"/>
              </a:rPr>
              <a:t>                                            -  artikulační orgány</a:t>
            </a:r>
          </a:p>
        </p:txBody>
      </p:sp>
    </p:spTree>
    <p:extLst>
      <p:ext uri="{BB962C8B-B14F-4D97-AF65-F5344CB8AC3E}">
        <p14:creationId xmlns:p14="http://schemas.microsoft.com/office/powerpoint/2010/main" val="2278137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D1EB3BA-CE71-4D5C-BD16-20ED1DE01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Schéma hlasivek, </a:t>
            </a:r>
            <a:r>
              <a:rPr lang="cs-CZ" dirty="0" err="1"/>
              <a:t>linder</a:t>
            </a:r>
            <a:r>
              <a:rPr lang="cs-CZ" dirty="0"/>
              <a:t> 1967</a:t>
            </a:r>
          </a:p>
        </p:txBody>
      </p:sp>
      <p:pic>
        <p:nvPicPr>
          <p:cNvPr id="1026" name="Picture 2" descr="MLUVNÍ ORGÁNY | Nový encyklopedický slovník češtiny">
            <a:extLst>
              <a:ext uri="{FF2B5EF4-FFF2-40B4-BE49-F238E27FC236}">
                <a16:creationId xmlns:a16="http://schemas.microsoft.com/office/drawing/2014/main" id="{6AD76087-4815-4DB3-A1BF-41034DB8D8A5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9812" y="1916832"/>
            <a:ext cx="4924375" cy="2791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06962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C141801-F886-48DF-9773-7A6C154A37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Artikulační orgány</a:t>
            </a:r>
          </a:p>
        </p:txBody>
      </p:sp>
      <p:pic>
        <p:nvPicPr>
          <p:cNvPr id="2050" name="Picture 2" descr="Aktivní mluvní orgány (dle Hála, 1960)">
            <a:extLst>
              <a:ext uri="{FF2B5EF4-FFF2-40B4-BE49-F238E27FC236}">
                <a16:creationId xmlns:a16="http://schemas.microsoft.com/office/drawing/2014/main" id="{B4304AFC-3C06-47B5-BA92-611037DE4E3E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04912" y="2025445"/>
            <a:ext cx="3367088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Zástupný obsah 4">
            <a:extLst>
              <a:ext uri="{FF2B5EF4-FFF2-40B4-BE49-F238E27FC236}">
                <a16:creationId xmlns:a16="http://schemas.microsoft.com/office/drawing/2014/main" id="{D241FAB3-7320-4936-99E6-AAC96E4ED683}"/>
              </a:ext>
            </a:extLst>
          </p:cNvPr>
          <p:cNvGraphicFramePr>
            <a:graphicFrameLocks noGrp="1"/>
          </p:cNvGraphicFramePr>
          <p:nvPr>
            <p:ph sz="quarter" idx="2"/>
          </p:nvPr>
        </p:nvGraphicFramePr>
        <p:xfrm>
          <a:off x="5292081" y="2420888"/>
          <a:ext cx="2635893" cy="3168352"/>
        </p:xfrm>
        <a:graphic>
          <a:graphicData uri="http://schemas.openxmlformats.org/drawingml/2006/table">
            <a:tbl>
              <a:tblPr/>
              <a:tblGrid>
                <a:gridCol w="2635893">
                  <a:extLst>
                    <a:ext uri="{9D8B030D-6E8A-4147-A177-3AD203B41FA5}">
                      <a16:colId xmlns:a16="http://schemas.microsoft.com/office/drawing/2014/main" val="3769993454"/>
                    </a:ext>
                  </a:extLst>
                </a:gridCol>
              </a:tblGrid>
              <a:tr h="3168352">
                <a:tc>
                  <a:txBody>
                    <a:bodyPr/>
                    <a:lstStyle/>
                    <a:p>
                      <a:pPr algn="l">
                        <a:buFont typeface="+mj-lt"/>
                        <a:buAutoNum type="alphaUcPeriod"/>
                      </a:pPr>
                      <a:r>
                        <a:rPr lang="cs-CZ" sz="2400" dirty="0">
                          <a:effectLst/>
                        </a:rPr>
                        <a:t>dolní čelist</a:t>
                      </a:r>
                    </a:p>
                    <a:p>
                      <a:pPr algn="l">
                        <a:buFont typeface="+mj-lt"/>
                        <a:buAutoNum type="alphaUcPeriod"/>
                      </a:pPr>
                      <a:r>
                        <a:rPr lang="cs-CZ" sz="2400" dirty="0">
                          <a:effectLst/>
                        </a:rPr>
                        <a:t>rty</a:t>
                      </a:r>
                    </a:p>
                    <a:p>
                      <a:pPr algn="l">
                        <a:buFont typeface="+mj-lt"/>
                        <a:buAutoNum type="alphaUcPeriod"/>
                      </a:pPr>
                      <a:r>
                        <a:rPr lang="cs-CZ" sz="2400" dirty="0">
                          <a:effectLst/>
                        </a:rPr>
                        <a:t>jazyk</a:t>
                      </a:r>
                    </a:p>
                    <a:p>
                      <a:pPr algn="l">
                        <a:buFont typeface="+mj-lt"/>
                        <a:buAutoNum type="alphaUcPeriod"/>
                      </a:pPr>
                      <a:r>
                        <a:rPr lang="cs-CZ" sz="2400" dirty="0">
                          <a:effectLst/>
                        </a:rPr>
                        <a:t>měkké patro</a:t>
                      </a:r>
                    </a:p>
                    <a:p>
                      <a:pPr algn="l">
                        <a:buFont typeface="+mj-lt"/>
                        <a:buAutoNum type="alphaUcPeriod"/>
                      </a:pPr>
                      <a:r>
                        <a:rPr lang="cs-CZ" sz="2400" dirty="0">
                          <a:effectLst/>
                        </a:rPr>
                        <a:t>hlasivky</a:t>
                      </a:r>
                    </a:p>
                  </a:txBody>
                  <a:tcPr marL="44787" marR="44787" marT="22393" marB="2239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99533161"/>
                  </a:ext>
                </a:extLst>
              </a:tr>
            </a:tbl>
          </a:graphicData>
        </a:graphic>
      </p:graphicFrame>
      <p:sp>
        <p:nvSpPr>
          <p:cNvPr id="6" name="Rectangle 3">
            <a:extLst>
              <a:ext uri="{FF2B5EF4-FFF2-40B4-BE49-F238E27FC236}">
                <a16:creationId xmlns:a16="http://schemas.microsoft.com/office/drawing/2014/main" id="{BE2ED306-47E4-4372-8CCA-0F5B759AD5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39452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9588B33-B16F-4824-9F23-7ABE925DCF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88640"/>
            <a:ext cx="7467600" cy="576064"/>
          </a:xfrm>
        </p:spPr>
        <p:txBody>
          <a:bodyPr>
            <a:normAutofit/>
          </a:bodyPr>
          <a:lstStyle/>
          <a:p>
            <a:pPr algn="ctr"/>
            <a:r>
              <a:rPr lang="cs-CZ" dirty="0"/>
              <a:t>Poruchy hlasu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F9183AC-2B44-4D44-9B7C-38519B560C8D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51520" y="908720"/>
            <a:ext cx="7848872" cy="55652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600" dirty="0"/>
              <a:t>Hlas – prostředek lidské komunikace (Dvořák, 2001)</a:t>
            </a:r>
          </a:p>
          <a:p>
            <a:pPr marL="0" indent="0">
              <a:buNone/>
            </a:pPr>
            <a:endParaRPr lang="cs-CZ" sz="1600" dirty="0"/>
          </a:p>
          <a:p>
            <a:pPr marL="0" indent="0">
              <a:buNone/>
            </a:pPr>
            <a:r>
              <a:rPr lang="cs-CZ" sz="1600" dirty="0"/>
              <a:t>Fonace – výdechový proud přerušovaný kmitáním hlasivek</a:t>
            </a:r>
          </a:p>
          <a:p>
            <a:pPr marL="0" indent="0">
              <a:buNone/>
            </a:pPr>
            <a:endParaRPr lang="cs-CZ" sz="1600" dirty="0"/>
          </a:p>
          <a:p>
            <a:pPr marL="0" indent="0">
              <a:buNone/>
            </a:pPr>
            <a:r>
              <a:rPr lang="cs-CZ" sz="1600" dirty="0"/>
              <a:t>Napříč věkovými skupinami</a:t>
            </a:r>
          </a:p>
          <a:p>
            <a:pPr marL="0" indent="0">
              <a:buNone/>
            </a:pPr>
            <a:endParaRPr lang="cs-CZ" sz="1600" dirty="0"/>
          </a:p>
          <a:p>
            <a:pPr marL="0" indent="0">
              <a:buNone/>
            </a:pPr>
            <a:r>
              <a:rPr lang="cs-CZ" sz="1600" dirty="0"/>
              <a:t>Etiologie – vnitřní (genetika, poruchy hrtanu vrozené, získané)</a:t>
            </a:r>
          </a:p>
          <a:p>
            <a:pPr marL="0" indent="0">
              <a:buNone/>
            </a:pPr>
            <a:r>
              <a:rPr lang="cs-CZ" sz="1600" dirty="0"/>
              <a:t>                - vnější – nesprávná hlasová technika, alergie, nečisté prostředí</a:t>
            </a:r>
          </a:p>
          <a:p>
            <a:pPr marL="0" indent="0">
              <a:buNone/>
            </a:pPr>
            <a:r>
              <a:rPr lang="cs-CZ" sz="1600" dirty="0"/>
              <a:t>                 - orgánové – onemocnění </a:t>
            </a:r>
            <a:r>
              <a:rPr lang="cs-CZ" sz="1600" dirty="0" err="1"/>
              <a:t>hlas.ústrojí</a:t>
            </a:r>
            <a:r>
              <a:rPr lang="cs-CZ" sz="1600" dirty="0"/>
              <a:t>, záněty hrtanu a </a:t>
            </a:r>
            <a:r>
              <a:rPr lang="cs-CZ" sz="1600" dirty="0" err="1"/>
              <a:t>dých.cest</a:t>
            </a:r>
            <a:r>
              <a:rPr lang="cs-CZ" sz="1600" dirty="0"/>
              <a:t>, nádory, úrazy, operace</a:t>
            </a:r>
          </a:p>
          <a:p>
            <a:pPr marL="0" indent="0">
              <a:buNone/>
            </a:pPr>
            <a:r>
              <a:rPr lang="cs-CZ" dirty="0"/>
              <a:t>            - </a:t>
            </a:r>
            <a:r>
              <a:rPr lang="cs-CZ" sz="1600" dirty="0"/>
              <a:t>funkční – narušená funkce </a:t>
            </a:r>
            <a:r>
              <a:rPr lang="cs-CZ" sz="1600" dirty="0" err="1"/>
              <a:t>hlas.ústrojí</a:t>
            </a:r>
            <a:r>
              <a:rPr lang="cs-CZ" sz="1600" dirty="0"/>
              <a:t>, přemáhání (dysfonie, afonie)</a:t>
            </a:r>
          </a:p>
          <a:p>
            <a:pPr marL="0" indent="0">
              <a:buNone/>
            </a:pPr>
            <a:r>
              <a:rPr lang="cs-CZ" sz="1600" dirty="0"/>
              <a:t>                  - psychogenní – na hlasivkách není patologický nález (spastická dysfonie, hysterie, aj)</a:t>
            </a:r>
          </a:p>
          <a:p>
            <a:pPr marL="0" indent="0">
              <a:buNone/>
            </a:pPr>
            <a:endParaRPr lang="cs-CZ" sz="1600" dirty="0"/>
          </a:p>
          <a:p>
            <a:pPr marL="0" indent="0">
              <a:buNone/>
            </a:pPr>
            <a:r>
              <a:rPr lang="cs-CZ" sz="1600" dirty="0"/>
              <a:t>Terapie – foniatr, ORL, neurolog, psycholog, psychiatr, hlas. pedagog, logoped</a:t>
            </a:r>
          </a:p>
          <a:p>
            <a:pPr marL="0" indent="0">
              <a:buNone/>
            </a:pPr>
            <a:endParaRPr lang="cs-CZ" sz="1600" dirty="0"/>
          </a:p>
          <a:p>
            <a:pPr marL="0" indent="0">
              <a:buNone/>
            </a:pPr>
            <a:r>
              <a:rPr lang="cs-CZ" sz="1600" dirty="0"/>
              <a:t>HLASOVÁ HYGIENA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19567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27B07BF-64EB-4BBA-9A77-1F865BC9BA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err="1"/>
              <a:t>rinolalie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25DA55E-A851-4EED-985E-01F719C56FA4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859216" cy="487375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dirty="0"/>
              <a:t>Narušení zvuku řeči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Narušení rovnováhy mezi ústní a nosní rezonancí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/>
              <a:t>Fyziologická nosní rezonance - </a:t>
            </a:r>
            <a:r>
              <a:rPr lang="cs-CZ" dirty="0" err="1"/>
              <a:t>nazalita</a:t>
            </a:r>
            <a:r>
              <a:rPr lang="cs-CZ" dirty="0"/>
              <a:t> (m, n, ň, </a:t>
            </a:r>
            <a:r>
              <a:rPr lang="cs-CZ" dirty="0" err="1"/>
              <a:t>ng</a:t>
            </a:r>
            <a:r>
              <a:rPr lang="cs-CZ" dirty="0"/>
              <a:t>)</a:t>
            </a:r>
          </a:p>
          <a:p>
            <a:pPr marL="0" indent="0">
              <a:buNone/>
            </a:pPr>
            <a:r>
              <a:rPr lang="cs-CZ" dirty="0"/>
              <a:t>                                                  - </a:t>
            </a:r>
            <a:r>
              <a:rPr lang="cs-CZ" dirty="0" err="1"/>
              <a:t>oralita</a:t>
            </a:r>
            <a:r>
              <a:rPr lang="cs-CZ" dirty="0"/>
              <a:t> – ostatní hlásky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err="1"/>
              <a:t>Rinolalie</a:t>
            </a:r>
            <a:r>
              <a:rPr lang="cs-CZ" dirty="0"/>
              <a:t> – zavřená – adenoidní vegetace a jiné překážky</a:t>
            </a:r>
          </a:p>
          <a:p>
            <a:pPr marL="0" indent="0">
              <a:buNone/>
            </a:pPr>
            <a:r>
              <a:rPr lang="cs-CZ" dirty="0"/>
              <a:t>                - otevřená – nefunkční měkké patro a nedostatečný patrohltanový uzávěr</a:t>
            </a:r>
          </a:p>
          <a:p>
            <a:pPr marL="0" indent="0">
              <a:buNone/>
            </a:pPr>
            <a:r>
              <a:rPr lang="cs-CZ" dirty="0"/>
              <a:t>                - smíšená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07349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rkýř">
  <a:themeElements>
    <a:clrScheme name="Arkýř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Arkýř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rkýř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9029</TotalTime>
  <Words>545</Words>
  <Application>Microsoft Office PowerPoint</Application>
  <PresentationFormat>Předvádění na obrazovce (4:3)</PresentationFormat>
  <Paragraphs>156</Paragraphs>
  <Slides>16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22" baseType="lpstr">
      <vt:lpstr>Arial</vt:lpstr>
      <vt:lpstr>Arial</vt:lpstr>
      <vt:lpstr>Century Schoolbook</vt:lpstr>
      <vt:lpstr>Wingdings</vt:lpstr>
      <vt:lpstr>Wingdings 2</vt:lpstr>
      <vt:lpstr>Arkýř</vt:lpstr>
      <vt:lpstr>  </vt:lpstr>
      <vt:lpstr>LOGOPEDIE</vt:lpstr>
      <vt:lpstr>Fonetika</vt:lpstr>
      <vt:lpstr>   fonematický  sluch   schopnost rozlišovat sluchem jednotlivé zvukově podobné hlásky  </vt:lpstr>
      <vt:lpstr>MLUVNÍ ORGÁNY (ústrojí, mluvidla)</vt:lpstr>
      <vt:lpstr>Schéma hlasivek, linder 1967</vt:lpstr>
      <vt:lpstr>Artikulační orgány</vt:lpstr>
      <vt:lpstr>Poruchy hlasu</vt:lpstr>
      <vt:lpstr>rinolalie</vt:lpstr>
      <vt:lpstr>dyslálie</vt:lpstr>
      <vt:lpstr>Artikulační   okrsky. </vt:lpstr>
      <vt:lpstr>Patologie   tvoření  jednotlivých konsonantů </vt:lpstr>
      <vt:lpstr>Sluchová  cvičení  </vt:lpstr>
      <vt:lpstr>Doporučené  zdroje</vt:lpstr>
      <vt:lpstr>DOPORUČENÉ  POMŮCKY</vt:lpstr>
      <vt:lpstr>Děkuji za pozornost.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Příprava dětí  pro zdárný vstup do 1. třídy</dc:title>
  <dc:creator>Michaela Voldřichová</dc:creator>
  <cp:lastModifiedBy>Michaela Voldřichová</cp:lastModifiedBy>
  <cp:revision>89</cp:revision>
  <dcterms:created xsi:type="dcterms:W3CDTF">2012-02-13T17:22:33Z</dcterms:created>
  <dcterms:modified xsi:type="dcterms:W3CDTF">2022-05-29T16:20:54Z</dcterms:modified>
</cp:coreProperties>
</file>