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1" r:id="rId6"/>
    <p:sldId id="260" r:id="rId7"/>
    <p:sldId id="263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17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teorie a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Psychodynamické teorie</a:t>
            </a:r>
          </a:p>
          <a:p>
            <a:r>
              <a:rPr lang="cs-CZ" dirty="0" smtClean="0"/>
              <a:t>Kognitivně-behaviorální teorie</a:t>
            </a:r>
          </a:p>
          <a:p>
            <a:r>
              <a:rPr lang="cs-CZ" dirty="0" smtClean="0"/>
              <a:t>Sociobiologie</a:t>
            </a:r>
          </a:p>
          <a:p>
            <a:r>
              <a:rPr lang="cs-CZ" dirty="0" smtClean="0"/>
              <a:t>(Rozšířená) teorie vazby</a:t>
            </a:r>
          </a:p>
          <a:p>
            <a:r>
              <a:rPr lang="cs-CZ" dirty="0" smtClean="0"/>
              <a:t>Teorie intuitivního rodičovství</a:t>
            </a:r>
          </a:p>
          <a:p>
            <a:r>
              <a:rPr lang="cs-CZ" dirty="0" smtClean="0"/>
              <a:t>Systemický přístup</a:t>
            </a:r>
          </a:p>
          <a:p>
            <a:r>
              <a:rPr lang="cs-CZ" dirty="0" smtClean="0"/>
              <a:t>Případová práce</a:t>
            </a:r>
          </a:p>
          <a:p>
            <a:r>
              <a:rPr lang="cs-CZ" dirty="0" err="1" smtClean="0"/>
              <a:t>Antiopresivní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Poradenský přístup</a:t>
            </a:r>
          </a:p>
          <a:p>
            <a:r>
              <a:rPr lang="cs-CZ" dirty="0" smtClean="0"/>
              <a:t>Terapeutický přístup</a:t>
            </a:r>
          </a:p>
          <a:p>
            <a:pPr marL="0" indent="0">
              <a:buNone/>
            </a:pPr>
            <a:r>
              <a:rPr lang="cs-CZ" dirty="0" smtClean="0"/>
              <a:t>A další…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730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Psychodynamické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S.Freud</a:t>
            </a:r>
            <a:r>
              <a:rPr lang="cs-CZ" dirty="0" smtClean="0"/>
              <a:t> – psychoanalýza</a:t>
            </a:r>
          </a:p>
          <a:p>
            <a:r>
              <a:rPr lang="cs-CZ" dirty="0" smtClean="0"/>
              <a:t>Zabýval se léčbou neuróz, objevil význam nevědomých přání, rozvinul metodu analýzy nevědomých obsahů mysli  pomocí volných asociací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823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lidské psychiky podle </a:t>
            </a:r>
            <a:r>
              <a:rPr lang="cs-CZ" dirty="0" err="1" smtClean="0"/>
              <a:t>S.Freuda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Id – pudy – zdroj psychické energie, neregulováno jedná v souladu s principem slasti</a:t>
            </a:r>
          </a:p>
          <a:p>
            <a:r>
              <a:rPr lang="cs-CZ" dirty="0" smtClean="0"/>
              <a:t>Ego – řídící centrum osobnosti – zajišťuje reálné možnosti uspokojení pudů</a:t>
            </a:r>
          </a:p>
          <a:p>
            <a:r>
              <a:rPr lang="cs-CZ" dirty="0" smtClean="0"/>
              <a:t>Superego – svědomí – tzv. ideální já</a:t>
            </a:r>
          </a:p>
          <a:p>
            <a:endParaRPr lang="cs-CZ" dirty="0"/>
          </a:p>
          <a:p>
            <a:r>
              <a:rPr lang="cs-CZ" dirty="0" smtClean="0"/>
              <a:t>Ego se ve vývoji vynořuje z Id</a:t>
            </a:r>
          </a:p>
          <a:p>
            <a:r>
              <a:rPr lang="cs-CZ" dirty="0" smtClean="0"/>
              <a:t>Konflikt mezi Id a Ego aktivuje obranné mechanismy, např. popření (více </a:t>
            </a:r>
            <a:r>
              <a:rPr lang="cs-CZ" dirty="0" err="1" smtClean="0"/>
              <a:t>A.Freudová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842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Pudová energie (libido) obsazuje po narození oblast úst, později anální, uretrální a ještě později genitální oblast. </a:t>
            </a:r>
          </a:p>
          <a:p>
            <a:r>
              <a:rPr lang="cs-CZ" dirty="0" smtClean="0"/>
              <a:t>V tomto stádiu (okolo 6 let) dítě pociťuje přání spojit se s rodičem druhého pohlaví, žárlí na rodiče stejného pohlaví – oidipovský komplex</a:t>
            </a:r>
          </a:p>
          <a:p>
            <a:r>
              <a:rPr lang="cs-CZ" dirty="0" smtClean="0"/>
              <a:t>Kultura brzdí incestní tabu</a:t>
            </a:r>
          </a:p>
          <a:p>
            <a:r>
              <a:rPr lang="cs-CZ" dirty="0" smtClean="0"/>
              <a:t>Později se libido obrací k vrstevníků (po období latence)</a:t>
            </a:r>
          </a:p>
          <a:p>
            <a:r>
              <a:rPr lang="cs-CZ" dirty="0" smtClean="0"/>
              <a:t>Fixace libida v některém stádiu determinuje dospělou osobnost, je jádrem neuróz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37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Přenos a protipřenos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Přenos je neuvědomělá tendence klienta ztotožnit terapeuta s významnými postavami ze svého života</a:t>
            </a:r>
          </a:p>
          <a:p>
            <a:r>
              <a:rPr lang="cs-CZ" dirty="0" smtClean="0"/>
              <a:t>Přenos je předmětem rozboru během terapie</a:t>
            </a:r>
          </a:p>
          <a:p>
            <a:endParaRPr lang="cs-CZ" dirty="0"/>
          </a:p>
          <a:p>
            <a:r>
              <a:rPr lang="cs-CZ" dirty="0" smtClean="0"/>
              <a:t>Protipřenos je proces, ve kterém profesionál neuvědoměle ztotožňuje klienta </a:t>
            </a:r>
            <a:r>
              <a:rPr lang="cs-CZ" dirty="0"/>
              <a:t>s významnými postavami ze svého </a:t>
            </a:r>
            <a:r>
              <a:rPr lang="cs-CZ" dirty="0" smtClean="0"/>
              <a:t>života</a:t>
            </a:r>
            <a:endParaRPr lang="cs-CZ" dirty="0"/>
          </a:p>
          <a:p>
            <a:r>
              <a:rPr lang="cs-CZ" dirty="0" smtClean="0"/>
              <a:t>Protipřenos má být zpracován v supervizi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048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C.Jung</a:t>
            </a:r>
            <a:r>
              <a:rPr lang="cs-CZ" dirty="0" smtClean="0"/>
              <a:t> – pokračovatel </a:t>
            </a:r>
            <a:r>
              <a:rPr lang="cs-CZ" dirty="0" err="1" smtClean="0"/>
              <a:t>S.Freuda</a:t>
            </a:r>
            <a:endParaRPr lang="cs-CZ" dirty="0" smtClean="0"/>
          </a:p>
          <a:p>
            <a:r>
              <a:rPr lang="cs-CZ" dirty="0" smtClean="0"/>
              <a:t>Lidskou psychiku determinuje nejen osobní zkušenost (vědomá i nevědomá), ale i kolektivní nevědomí a v něm obsažené archetypy.</a:t>
            </a:r>
          </a:p>
          <a:p>
            <a:r>
              <a:rPr lang="cs-CZ" dirty="0" smtClean="0"/>
              <a:t>Mýty a pohádky jsou dramata probíhající na úrovni </a:t>
            </a:r>
            <a:r>
              <a:rPr lang="cs-CZ" dirty="0" err="1" smtClean="0"/>
              <a:t>archetypových</a:t>
            </a:r>
            <a:r>
              <a:rPr lang="cs-CZ" dirty="0" smtClean="0"/>
              <a:t> postav (matka, otec, hrdina, dítě, moudrý stařec…)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093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Cílem terapie je </a:t>
            </a:r>
            <a:r>
              <a:rPr lang="cs-CZ" i="1" dirty="0" smtClean="0"/>
              <a:t>individualizace</a:t>
            </a:r>
            <a:r>
              <a:rPr lang="cs-CZ" dirty="0" smtClean="0"/>
              <a:t>, během níž se klient „stává tím, kým vlastně doopravdy je“ (Jung)</a:t>
            </a:r>
          </a:p>
          <a:p>
            <a:r>
              <a:rPr lang="cs-CZ" dirty="0" smtClean="0"/>
              <a:t>Napravuje se vnitřní nerovnováha</a:t>
            </a:r>
          </a:p>
          <a:p>
            <a:r>
              <a:rPr lang="cs-CZ" dirty="0" smtClean="0"/>
              <a:t>Podle Junga je přenos klíčový faktor terapie. Tato silná vazba kompenzuje nedostatečný postoj pacienta ke skutečnosti, umožňuje vznik lidského porozumění.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012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A.Adler</a:t>
            </a:r>
            <a:r>
              <a:rPr lang="cs-CZ" dirty="0" smtClean="0"/>
              <a:t> – žák </a:t>
            </a:r>
            <a:r>
              <a:rPr lang="cs-CZ" dirty="0" err="1" smtClean="0"/>
              <a:t>S.Freuda</a:t>
            </a:r>
            <a:r>
              <a:rPr lang="cs-CZ" dirty="0" smtClean="0"/>
              <a:t> – individuální psychologie – varianta psychoanalýzy. </a:t>
            </a:r>
          </a:p>
          <a:p>
            <a:r>
              <a:rPr lang="cs-CZ" dirty="0" smtClean="0"/>
              <a:t>Zabývá se vlivem sourozenecké pozice na formování osobnosti, vzniku komplexu méněcennosti a nadřazenosti a možnostmi jejich kompenzace</a:t>
            </a:r>
          </a:p>
          <a:p>
            <a:endParaRPr lang="cs-CZ" dirty="0"/>
          </a:p>
          <a:p>
            <a:r>
              <a:rPr lang="cs-CZ" dirty="0" err="1" smtClean="0"/>
              <a:t>H.Hartmann</a:t>
            </a:r>
            <a:r>
              <a:rPr lang="cs-CZ" dirty="0" smtClean="0"/>
              <a:t> – ego-psychologie - pokračovatel psychoanalýzy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720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je možné využít znalost psychodynamických teorií v SP?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760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pro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Znalost principů formování psychiky jednotlivce</a:t>
            </a:r>
          </a:p>
          <a:p>
            <a:r>
              <a:rPr lang="cs-CZ" dirty="0" smtClean="0"/>
              <a:t>Znalost fenoménu přenosu a protipřenosu v pomáhajících profesích</a:t>
            </a:r>
          </a:p>
          <a:p>
            <a:r>
              <a:rPr lang="cs-CZ" dirty="0" smtClean="0"/>
              <a:t>Potřeba supervize při intenzivním kontaktu s klientem</a:t>
            </a:r>
          </a:p>
          <a:p>
            <a:r>
              <a:rPr lang="cs-CZ" dirty="0" smtClean="0"/>
              <a:t>Využití příběhů v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67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Písemný 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66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Matoušek, O. 2013. </a:t>
            </a:r>
            <a:r>
              <a:rPr lang="cs-CZ" i="1" dirty="0" smtClean="0"/>
              <a:t>Encyklopedie sociální práce. </a:t>
            </a:r>
            <a:r>
              <a:rPr lang="cs-CZ" dirty="0" err="1" smtClean="0"/>
              <a:t>Praha:Portál</a:t>
            </a:r>
            <a:endParaRPr lang="cs-CZ" dirty="0" smtClean="0"/>
          </a:p>
          <a:p>
            <a:r>
              <a:rPr lang="cs-CZ" dirty="0" smtClean="0"/>
              <a:t>Matoušek, O. a kol. 2002. </a:t>
            </a:r>
            <a:r>
              <a:rPr lang="cs-CZ" i="1" dirty="0" smtClean="0"/>
              <a:t>Základy sociální práce</a:t>
            </a:r>
            <a:r>
              <a:rPr lang="cs-CZ" dirty="0" smtClean="0"/>
              <a:t>, </a:t>
            </a:r>
            <a:r>
              <a:rPr lang="cs-CZ" dirty="0" err="1" smtClean="0"/>
              <a:t>Praha:Portál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 další..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77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jsou nám v SP teorie?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můžeme využít teorie v praxi? </a:t>
            </a:r>
          </a:p>
          <a:p>
            <a:r>
              <a:rPr lang="cs-CZ" dirty="0" smtClean="0"/>
              <a:t>O jakých teoriích jste slyšeli?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40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Vysvětlují jevy a předvídají je</a:t>
            </a:r>
          </a:p>
          <a:p>
            <a:r>
              <a:rPr lang="cs-CZ" dirty="0" smtClean="0"/>
              <a:t>Umožňují srovnávat případy a situace</a:t>
            </a:r>
          </a:p>
          <a:p>
            <a:r>
              <a:rPr lang="cs-CZ" dirty="0" smtClean="0"/>
              <a:t>Vysvětlují profesní činnost jiným lidem a dávají prostor pro přezkoumání</a:t>
            </a:r>
          </a:p>
          <a:p>
            <a:r>
              <a:rPr lang="cs-CZ" dirty="0" smtClean="0"/>
              <a:t>Umožňují opravit teorii nebo vlastní chování, když je v rozporu s teorií</a:t>
            </a:r>
          </a:p>
          <a:p>
            <a:r>
              <a:rPr lang="cs-CZ" dirty="0" smtClean="0"/>
              <a:t>Zvyšují sebejistotu pracovníka</a:t>
            </a:r>
          </a:p>
          <a:p>
            <a:r>
              <a:rPr lang="cs-CZ" dirty="0" smtClean="0"/>
              <a:t>Umožňují porovnávat teorie a jejich užitečnost mezi sebou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13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je soustava tvrzení, která vysvětlují nějaký jev. </a:t>
            </a:r>
          </a:p>
          <a:p>
            <a:endParaRPr lang="cs-CZ" dirty="0"/>
          </a:p>
          <a:p>
            <a:r>
              <a:rPr lang="cs-CZ" dirty="0" smtClean="0"/>
              <a:t>SP sdílí teorie s jinými společenskými vědami. Jednotné paradigma neexistuje. </a:t>
            </a:r>
          </a:p>
          <a:p>
            <a:endParaRPr lang="cs-CZ" dirty="0"/>
          </a:p>
          <a:p>
            <a:r>
              <a:rPr lang="cs-CZ" dirty="0" smtClean="0"/>
              <a:t>SP je zaměřená na změny ve prospěch znevýhodněných = nemůže být hodnotově neutrální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13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a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Přístup je preferované nastavení pracovníka/organizace s obecně přijatým rozsahem a cílem práce</a:t>
            </a:r>
          </a:p>
          <a:p>
            <a:endParaRPr lang="cs-CZ" dirty="0"/>
          </a:p>
          <a:p>
            <a:r>
              <a:rPr lang="cs-CZ" dirty="0" smtClean="0"/>
              <a:t>Přechod mezi teorií a přístupem není ostrý</a:t>
            </a:r>
          </a:p>
          <a:p>
            <a:endParaRPr lang="cs-CZ" dirty="0"/>
          </a:p>
          <a:p>
            <a:r>
              <a:rPr lang="cs-CZ" dirty="0" smtClean="0"/>
              <a:t>Metody a techniky – konkrétní postupy práce, ovlivňování klienta a jeho prostředí</a:t>
            </a:r>
          </a:p>
          <a:p>
            <a:endParaRPr lang="cs-CZ" dirty="0" smtClean="0"/>
          </a:p>
          <a:p>
            <a:r>
              <a:rPr lang="cs-CZ" dirty="0" smtClean="0"/>
              <a:t>Ideálně by se všechny prvky měly prolínat v koherentním celku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886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Ani na vztah teorií a praxe SP není jednotný názor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Např. Křišťan, Musil 2008 – „pozorné srdce“ a „odbornost“ v SP</a:t>
            </a:r>
          </a:p>
          <a:p>
            <a:r>
              <a:rPr lang="cs-CZ" dirty="0" smtClean="0"/>
              <a:t>Obojí je neopominutelné</a:t>
            </a:r>
          </a:p>
          <a:p>
            <a:r>
              <a:rPr lang="cs-CZ" dirty="0" smtClean="0"/>
              <a:t>Důležité je obojí, neopominutelná je formace srdce</a:t>
            </a:r>
          </a:p>
          <a:p>
            <a:r>
              <a:rPr lang="cs-CZ" dirty="0" smtClean="0"/>
              <a:t>Důležitá je formace srdce</a:t>
            </a:r>
          </a:p>
          <a:p>
            <a:endParaRPr lang="cs-CZ" dirty="0"/>
          </a:p>
          <a:p>
            <a:r>
              <a:rPr lang="cs-CZ" dirty="0" smtClean="0"/>
              <a:t>Neopominutelná je odbornost?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454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Seznámit účastníky s vybranými společensko-vědními teoriemi/přístupy a jejich využitím pro praxi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936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1860</TotalTime>
  <Words>646</Words>
  <Application>Microsoft Office PowerPoint</Application>
  <PresentationFormat>Předvádění na obrazovce (4:3)</PresentationFormat>
  <Paragraphs>90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Georgia</vt:lpstr>
      <vt:lpstr>Wingdings</vt:lpstr>
      <vt:lpstr>Wingdings 2</vt:lpstr>
      <vt:lpstr>Administrativní</vt:lpstr>
      <vt:lpstr>Teorie a přístupy v SP</vt:lpstr>
      <vt:lpstr>Podmínky atestace</vt:lpstr>
      <vt:lpstr>Doporučená literatura</vt:lpstr>
      <vt:lpstr>K čemu jsou nám v SP teorie?</vt:lpstr>
      <vt:lpstr>Teorie</vt:lpstr>
      <vt:lpstr>Prezentace aplikace PowerPoint</vt:lpstr>
      <vt:lpstr>Teorie a přístupy</vt:lpstr>
      <vt:lpstr>Prezentace aplikace PowerPoint</vt:lpstr>
      <vt:lpstr>Cíl kurzu</vt:lpstr>
      <vt:lpstr>Vybrané teorie a přístupy</vt:lpstr>
      <vt:lpstr>Psychodynamické teorie</vt:lpstr>
      <vt:lpstr>Složky lidské psychiky podle S.Freuda</vt:lpstr>
      <vt:lpstr>Prezentace aplikace PowerPoint</vt:lpstr>
      <vt:lpstr>Přenos a protipřenos</vt:lpstr>
      <vt:lpstr>Prezentace aplikace PowerPoint</vt:lpstr>
      <vt:lpstr>Prezentace aplikace PowerPoint</vt:lpstr>
      <vt:lpstr>Prezentace aplikace PowerPoint</vt:lpstr>
      <vt:lpstr>Prezentace aplikace PowerPoint</vt:lpstr>
      <vt:lpstr>Využití pro 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Pazlarová, Hana</cp:lastModifiedBy>
  <cp:revision>27</cp:revision>
  <dcterms:created xsi:type="dcterms:W3CDTF">2014-09-09T15:35:06Z</dcterms:created>
  <dcterms:modified xsi:type="dcterms:W3CDTF">2021-02-09T18:28:47Z</dcterms:modified>
</cp:coreProperties>
</file>