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464233"/>
                </a:solidFill>
                <a:latin typeface="Tw Cen MT Condensed"/>
                <a:cs typeface="Tw Cen MT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2D2B20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464233"/>
                </a:solidFill>
                <a:latin typeface="Tw Cen MT Condensed"/>
                <a:cs typeface="Tw Cen MT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4572000"/>
          </a:xfrm>
          <a:custGeom>
            <a:avLst/>
            <a:gdLst/>
            <a:ahLst/>
            <a:cxnLst/>
            <a:rect l="l" t="t" r="r" b="b"/>
            <a:pathLst>
              <a:path w="12192000" h="4572000">
                <a:moveTo>
                  <a:pt x="0" y="4572000"/>
                </a:moveTo>
                <a:lnTo>
                  <a:pt x="12192000" y="4572000"/>
                </a:lnTo>
                <a:lnTo>
                  <a:pt x="12192000" y="0"/>
                </a:lnTo>
                <a:lnTo>
                  <a:pt x="0" y="0"/>
                </a:lnTo>
                <a:lnTo>
                  <a:pt x="0" y="4572000"/>
                </a:lnTo>
                <a:close/>
              </a:path>
            </a:pathLst>
          </a:custGeom>
          <a:solidFill>
            <a:srgbClr val="9CBD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387333" y="5264658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914399"/>
                </a:moveTo>
                <a:lnTo>
                  <a:pt x="0" y="0"/>
                </a:lnTo>
              </a:path>
            </a:pathLst>
          </a:custGeom>
          <a:ln w="19812">
            <a:solidFill>
              <a:srgbClr val="9CB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464233"/>
                </a:solidFill>
                <a:latin typeface="Tw Cen MT Condensed"/>
                <a:cs typeface="Tw Cen MT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2762" y="826769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914400"/>
                </a:moveTo>
                <a:lnTo>
                  <a:pt x="0" y="0"/>
                </a:lnTo>
              </a:path>
            </a:pathLst>
          </a:custGeom>
          <a:ln w="19812">
            <a:solidFill>
              <a:srgbClr val="9CB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9122" y="839470"/>
            <a:ext cx="10693755" cy="788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464233"/>
                </a:solidFill>
                <a:latin typeface="Tw Cen MT Condensed"/>
                <a:cs typeface="Tw Cen MT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5952" y="1973072"/>
            <a:ext cx="10820095" cy="3797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D2B20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5289103"/>
            <a:ext cx="7626984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175" dirty="0">
                <a:latin typeface="Tw Cen MT Condensed"/>
                <a:cs typeface="Tw Cen MT Condensed"/>
              </a:rPr>
              <a:t>SOCIÁLNÍ </a:t>
            </a:r>
            <a:r>
              <a:rPr b="1" spc="155" dirty="0">
                <a:latin typeface="Tw Cen MT Condensed"/>
                <a:cs typeface="Tw Cen MT Condensed"/>
              </a:rPr>
              <a:t>PRÁCE </a:t>
            </a:r>
            <a:r>
              <a:rPr b="1" dirty="0">
                <a:latin typeface="Tw Cen MT Condensed"/>
                <a:cs typeface="Tw Cen MT Condensed"/>
              </a:rPr>
              <a:t>S</a:t>
            </a:r>
            <a:r>
              <a:rPr b="1" spc="755" dirty="0">
                <a:latin typeface="Tw Cen MT Condensed"/>
                <a:cs typeface="Tw Cen MT Condensed"/>
              </a:rPr>
              <a:t> </a:t>
            </a:r>
            <a:r>
              <a:rPr b="1" spc="160" dirty="0" smtClean="0">
                <a:latin typeface="Tw Cen MT Condensed"/>
                <a:cs typeface="Tw Cen MT Condensed"/>
              </a:rPr>
              <a:t>RODINAMI</a:t>
            </a:r>
            <a:r>
              <a:rPr lang="cs-CZ" b="1" spc="160" dirty="0" smtClean="0">
                <a:latin typeface="Tw Cen MT Condensed"/>
                <a:cs typeface="Tw Cen MT Condensed"/>
              </a:rPr>
              <a:t> 6</a:t>
            </a:r>
            <a:endParaRPr b="1" spc="160" dirty="0">
              <a:latin typeface="Tw Cen MT Condensed"/>
              <a:cs typeface="Tw Cen MT Condense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90609" y="5530697"/>
            <a:ext cx="796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464233"/>
                </a:solidFill>
                <a:latin typeface="Tw Cen MT"/>
                <a:cs typeface="Tw Cen MT"/>
              </a:rPr>
              <a:t>LS</a:t>
            </a:r>
            <a:r>
              <a:rPr sz="1800" spc="-85" dirty="0">
                <a:solidFill>
                  <a:srgbClr val="464233"/>
                </a:solidFill>
                <a:latin typeface="Tw Cen MT"/>
                <a:cs typeface="Tw Cen MT"/>
              </a:rPr>
              <a:t> </a:t>
            </a:r>
            <a:r>
              <a:rPr sz="1800" dirty="0">
                <a:solidFill>
                  <a:srgbClr val="464233"/>
                </a:solidFill>
                <a:latin typeface="Tw Cen MT"/>
                <a:cs typeface="Tw Cen MT"/>
              </a:rPr>
              <a:t>2019</a:t>
            </a:r>
            <a:endParaRPr sz="18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7623809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75" dirty="0"/>
              <a:t>SOCIÁLNÍ </a:t>
            </a:r>
            <a:r>
              <a:rPr spc="40" dirty="0"/>
              <a:t>SLUŽBY PRO </a:t>
            </a:r>
            <a:r>
              <a:rPr spc="65" dirty="0"/>
              <a:t>RODINY </a:t>
            </a:r>
            <a:r>
              <a:rPr dirty="0"/>
              <a:t>S</a:t>
            </a:r>
            <a:r>
              <a:rPr spc="760" dirty="0"/>
              <a:t> </a:t>
            </a:r>
            <a:r>
              <a:rPr spc="70" dirty="0"/>
              <a:t>DĚTMI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5746" y="2273935"/>
            <a:ext cx="10865485" cy="331851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04139" marR="5080">
              <a:lnSpc>
                <a:spcPts val="2160"/>
              </a:lnSpc>
              <a:spcBef>
                <a:spcPts val="375"/>
              </a:spcBef>
            </a:pP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V ČR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řada </a:t>
            </a:r>
            <a:r>
              <a:rPr sz="2000" spc="-10" dirty="0">
                <a:solidFill>
                  <a:srgbClr val="2D2B20"/>
                </a:solidFill>
                <a:latin typeface="Tw Cen MT"/>
                <a:cs typeface="Tw Cen MT"/>
              </a:rPr>
              <a:t>služeb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upravených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v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z. č. </a:t>
            </a:r>
            <a:r>
              <a:rPr sz="2000" spc="-10" dirty="0">
                <a:solidFill>
                  <a:srgbClr val="2D2B20"/>
                </a:solidFill>
                <a:latin typeface="Tw Cen MT"/>
                <a:cs typeface="Tw Cen MT"/>
              </a:rPr>
              <a:t>108/2006 </a:t>
            </a:r>
            <a:r>
              <a:rPr sz="2000" spc="-15" dirty="0">
                <a:solidFill>
                  <a:srgbClr val="2D2B20"/>
                </a:solidFill>
                <a:latin typeface="Tw Cen MT"/>
                <a:cs typeface="Tw Cen MT"/>
              </a:rPr>
              <a:t>Sb., </a:t>
            </a:r>
            <a:r>
              <a:rPr sz="2000" spc="-10" dirty="0">
                <a:solidFill>
                  <a:srgbClr val="2D2B20"/>
                </a:solidFill>
                <a:latin typeface="Tw Cen MT"/>
                <a:cs typeface="Tw Cen MT"/>
              </a:rPr>
              <a:t>které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se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zaměřují na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podporu </a:t>
            </a:r>
            <a:r>
              <a:rPr sz="2000" spc="-20" dirty="0">
                <a:solidFill>
                  <a:srgbClr val="2D2B20"/>
                </a:solidFill>
                <a:latin typeface="Tw Cen MT"/>
                <a:cs typeface="Tw Cen MT"/>
              </a:rPr>
              <a:t>rodiny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v náročných  </a:t>
            </a:r>
            <a:r>
              <a:rPr sz="2000" spc="5" dirty="0">
                <a:solidFill>
                  <a:srgbClr val="2D2B20"/>
                </a:solidFill>
                <a:latin typeface="Tw Cen MT"/>
                <a:cs typeface="Tw Cen MT"/>
              </a:rPr>
              <a:t>situacích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(dle </a:t>
            </a:r>
            <a:r>
              <a:rPr sz="2000" spc="-15" dirty="0">
                <a:solidFill>
                  <a:srgbClr val="2D2B20"/>
                </a:solidFill>
                <a:latin typeface="Tw Cen MT"/>
                <a:cs typeface="Tw Cen MT"/>
              </a:rPr>
              <a:t>povahy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problému, který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rodina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řeší).</a:t>
            </a:r>
            <a:r>
              <a:rPr sz="2000" spc="-20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Např.:</a:t>
            </a:r>
            <a:endParaRPr sz="200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5" dirty="0">
                <a:solidFill>
                  <a:srgbClr val="9CBDBC"/>
                </a:solidFill>
                <a:latin typeface="Tw Cen MT"/>
                <a:cs typeface="Tw Cen MT"/>
              </a:rPr>
              <a:t>-</a:t>
            </a:r>
            <a:r>
              <a:rPr sz="2000" i="1" spc="5" dirty="0">
                <a:solidFill>
                  <a:srgbClr val="2D2B20"/>
                </a:solidFill>
                <a:latin typeface="Tw Cen MT"/>
                <a:cs typeface="Tw Cen MT"/>
              </a:rPr>
              <a:t>Sociální</a:t>
            </a:r>
            <a:r>
              <a:rPr sz="2000" i="1" spc="-4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i="1" dirty="0">
                <a:solidFill>
                  <a:srgbClr val="2D2B20"/>
                </a:solidFill>
                <a:latin typeface="Tw Cen MT"/>
                <a:cs typeface="Tw Cen MT"/>
              </a:rPr>
              <a:t>poradenství</a:t>
            </a:r>
            <a:endParaRPr sz="20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sz="2000" spc="-5" dirty="0">
                <a:solidFill>
                  <a:srgbClr val="9CBDBC"/>
                </a:solidFill>
                <a:latin typeface="Tw Cen MT"/>
                <a:cs typeface="Tw Cen MT"/>
              </a:rPr>
              <a:t>-</a:t>
            </a:r>
            <a:r>
              <a:rPr sz="2000" i="1" spc="-5" dirty="0">
                <a:solidFill>
                  <a:srgbClr val="2D2B20"/>
                </a:solidFill>
                <a:latin typeface="Tw Cen MT"/>
                <a:cs typeface="Tw Cen MT"/>
              </a:rPr>
              <a:t>Krizová</a:t>
            </a:r>
            <a:r>
              <a:rPr sz="2000" i="1" spc="-4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i="1" dirty="0">
                <a:solidFill>
                  <a:srgbClr val="2D2B20"/>
                </a:solidFill>
                <a:latin typeface="Tw Cen MT"/>
                <a:cs typeface="Tw Cen MT"/>
              </a:rPr>
              <a:t>pomoc</a:t>
            </a:r>
            <a:endParaRPr sz="20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2000" dirty="0">
                <a:solidFill>
                  <a:srgbClr val="9CBDBC"/>
                </a:solidFill>
                <a:latin typeface="Tw Cen MT"/>
                <a:cs typeface="Tw Cen MT"/>
              </a:rPr>
              <a:t>-</a:t>
            </a:r>
            <a:r>
              <a:rPr sz="2000" i="1" dirty="0">
                <a:solidFill>
                  <a:srgbClr val="2D2B20"/>
                </a:solidFill>
                <a:latin typeface="Tw Cen MT"/>
                <a:cs typeface="Tw Cen MT"/>
              </a:rPr>
              <a:t>Azylové</a:t>
            </a:r>
            <a:r>
              <a:rPr sz="2000" i="1" spc="-35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i="1" spc="-5" dirty="0">
                <a:solidFill>
                  <a:srgbClr val="2D2B20"/>
                </a:solidFill>
                <a:latin typeface="Tw Cen MT"/>
                <a:cs typeface="Tw Cen MT"/>
              </a:rPr>
              <a:t>domy</a:t>
            </a:r>
            <a:endParaRPr sz="20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2000" spc="5" dirty="0">
                <a:solidFill>
                  <a:srgbClr val="9CBDBC"/>
                </a:solidFill>
                <a:latin typeface="Tw Cen MT"/>
                <a:cs typeface="Tw Cen MT"/>
              </a:rPr>
              <a:t>-</a:t>
            </a:r>
            <a:r>
              <a:rPr sz="2000" i="1" spc="5" dirty="0">
                <a:solidFill>
                  <a:srgbClr val="2D2B20"/>
                </a:solidFill>
                <a:latin typeface="Tw Cen MT"/>
                <a:cs typeface="Tw Cen MT"/>
              </a:rPr>
              <a:t>Sociálně </a:t>
            </a:r>
            <a:r>
              <a:rPr sz="2000" i="1" dirty="0">
                <a:solidFill>
                  <a:srgbClr val="2D2B20"/>
                </a:solidFill>
                <a:latin typeface="Tw Cen MT"/>
                <a:cs typeface="Tw Cen MT"/>
              </a:rPr>
              <a:t>aktivizační </a:t>
            </a:r>
            <a:r>
              <a:rPr sz="2000" i="1" spc="-5" dirty="0">
                <a:solidFill>
                  <a:srgbClr val="2D2B20"/>
                </a:solidFill>
                <a:latin typeface="Tw Cen MT"/>
                <a:cs typeface="Tw Cen MT"/>
              </a:rPr>
              <a:t>služby pro rodiny </a:t>
            </a:r>
            <a:r>
              <a:rPr sz="2000" i="1" dirty="0">
                <a:solidFill>
                  <a:srgbClr val="2D2B20"/>
                </a:solidFill>
                <a:latin typeface="Tw Cen MT"/>
                <a:cs typeface="Tw Cen MT"/>
              </a:rPr>
              <a:t>s</a:t>
            </a:r>
            <a:r>
              <a:rPr sz="2000" i="1" spc="-16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i="1" dirty="0">
                <a:solidFill>
                  <a:srgbClr val="2D2B20"/>
                </a:solidFill>
                <a:latin typeface="Tw Cen MT"/>
                <a:cs typeface="Tw Cen MT"/>
              </a:rPr>
              <a:t>dětmi</a:t>
            </a:r>
            <a:endParaRPr sz="20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z="2000" spc="10" dirty="0">
                <a:solidFill>
                  <a:srgbClr val="9CBDBC"/>
                </a:solidFill>
                <a:latin typeface="Tw Cen MT"/>
                <a:cs typeface="Tw Cen MT"/>
              </a:rPr>
              <a:t>-</a:t>
            </a:r>
            <a:r>
              <a:rPr sz="2000" spc="10" dirty="0">
                <a:solidFill>
                  <a:srgbClr val="2D2B20"/>
                </a:solidFill>
                <a:latin typeface="Tw Cen MT"/>
                <a:cs typeface="Tw Cen MT"/>
              </a:rPr>
              <a:t>Apod.</a:t>
            </a:r>
            <a:endParaRPr sz="20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466344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75" dirty="0"/>
              <a:t>SOCIÁLNÍ</a:t>
            </a:r>
            <a:r>
              <a:rPr spc="170" dirty="0"/>
              <a:t> </a:t>
            </a:r>
            <a:r>
              <a:rPr spc="80" dirty="0"/>
              <a:t>PORADENSTVÍ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2497" y="1838045"/>
            <a:ext cx="10833735" cy="4044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072505">
              <a:lnSpc>
                <a:spcPct val="128499"/>
              </a:lnSpc>
              <a:spcBef>
                <a:spcPts val="100"/>
              </a:spcBef>
            </a:pP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§ 37, z. č. 108/2006 </a:t>
            </a:r>
            <a:r>
              <a:rPr sz="2000" spc="-10" dirty="0">
                <a:solidFill>
                  <a:srgbClr val="2D2B20"/>
                </a:solidFill>
                <a:latin typeface="Tw Cen MT"/>
                <a:cs typeface="Tw Cen MT"/>
              </a:rPr>
              <a:t>Sb.,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o </a:t>
            </a:r>
            <a:r>
              <a:rPr sz="2000" spc="10" dirty="0">
                <a:solidFill>
                  <a:srgbClr val="2D2B20"/>
                </a:solidFill>
                <a:latin typeface="Tw Cen MT"/>
                <a:cs typeface="Tw Cen MT"/>
              </a:rPr>
              <a:t>sociálních</a:t>
            </a:r>
            <a:r>
              <a:rPr sz="2000" spc="-21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spc="10" dirty="0">
                <a:solidFill>
                  <a:srgbClr val="2D2B20"/>
                </a:solidFill>
                <a:latin typeface="Tw Cen MT"/>
                <a:cs typeface="Tw Cen MT"/>
              </a:rPr>
              <a:t>službách 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Sociální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poradenství</a:t>
            </a:r>
            <a:r>
              <a:rPr sz="2000" spc="-85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spc="5" dirty="0">
                <a:solidFill>
                  <a:srgbClr val="2D2B20"/>
                </a:solidFill>
                <a:latin typeface="Tw Cen MT"/>
                <a:cs typeface="Tw Cen MT"/>
              </a:rPr>
              <a:t>zahrnuje</a:t>
            </a:r>
            <a:endParaRPr sz="2000">
              <a:latin typeface="Tw Cen MT"/>
              <a:cs typeface="Tw Cen MT"/>
            </a:endParaRPr>
          </a:p>
          <a:p>
            <a:pPr marL="283845" indent="-271780">
              <a:lnSpc>
                <a:spcPct val="100000"/>
              </a:lnSpc>
              <a:spcBef>
                <a:spcPts val="670"/>
              </a:spcBef>
              <a:buFont typeface="Tw Cen MT"/>
              <a:buAutoNum type="alphaLcParenR"/>
              <a:tabLst>
                <a:tab pos="284480" algn="l"/>
              </a:tabLst>
            </a:pPr>
            <a:r>
              <a:rPr sz="2000" i="1" dirty="0">
                <a:solidFill>
                  <a:srgbClr val="2D2B20"/>
                </a:solidFill>
                <a:latin typeface="Tw Cen MT"/>
                <a:cs typeface="Tw Cen MT"/>
              </a:rPr>
              <a:t>základní sociální</a:t>
            </a:r>
            <a:r>
              <a:rPr sz="2000" i="1" spc="-85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i="1" dirty="0">
                <a:solidFill>
                  <a:srgbClr val="2D2B20"/>
                </a:solidFill>
                <a:latin typeface="Tw Cen MT"/>
                <a:cs typeface="Tw Cen MT"/>
              </a:rPr>
              <a:t>poradenství,</a:t>
            </a:r>
            <a:endParaRPr sz="2000">
              <a:latin typeface="Tw Cen MT"/>
              <a:cs typeface="Tw Cen MT"/>
            </a:endParaRPr>
          </a:p>
          <a:p>
            <a:pPr marL="283845" indent="-271780">
              <a:lnSpc>
                <a:spcPct val="100000"/>
              </a:lnSpc>
              <a:spcBef>
                <a:spcPts val="685"/>
              </a:spcBef>
              <a:buFont typeface="Tw Cen MT"/>
              <a:buAutoNum type="alphaLcParenR"/>
              <a:tabLst>
                <a:tab pos="284480" algn="l"/>
              </a:tabLst>
            </a:pPr>
            <a:r>
              <a:rPr sz="2000" i="1" dirty="0">
                <a:solidFill>
                  <a:srgbClr val="2D2B20"/>
                </a:solidFill>
                <a:latin typeface="Tw Cen MT"/>
                <a:cs typeface="Tw Cen MT"/>
              </a:rPr>
              <a:t>odborné sociální</a:t>
            </a:r>
            <a:r>
              <a:rPr sz="2000" i="1" spc="-9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i="1" spc="-5" dirty="0">
                <a:solidFill>
                  <a:srgbClr val="2D2B20"/>
                </a:solidFill>
                <a:latin typeface="Tw Cen MT"/>
                <a:cs typeface="Tw Cen MT"/>
              </a:rPr>
              <a:t>poradenství.</a:t>
            </a:r>
            <a:endParaRPr sz="2000">
              <a:latin typeface="Tw Cen MT"/>
              <a:cs typeface="Tw Cen MT"/>
            </a:endParaRPr>
          </a:p>
          <a:p>
            <a:pPr marL="12700">
              <a:lnSpc>
                <a:spcPts val="2039"/>
              </a:lnSpc>
              <a:spcBef>
                <a:spcPts val="685"/>
              </a:spcBef>
            </a:pP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Základní</a:t>
            </a:r>
            <a:r>
              <a:rPr sz="2000" spc="20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sociální</a:t>
            </a:r>
            <a:r>
              <a:rPr sz="2000" spc="21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spc="-10" dirty="0">
                <a:solidFill>
                  <a:srgbClr val="2D2B20"/>
                </a:solidFill>
                <a:latin typeface="Tw Cen MT"/>
                <a:cs typeface="Tw Cen MT"/>
              </a:rPr>
              <a:t>poradenství</a:t>
            </a:r>
            <a:r>
              <a:rPr sz="2000" spc="195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poskytuje</a:t>
            </a:r>
            <a:r>
              <a:rPr sz="2000" spc="195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osobám</a:t>
            </a:r>
            <a:r>
              <a:rPr sz="2000" spc="20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spc="-10" dirty="0">
                <a:solidFill>
                  <a:srgbClr val="2D2B20"/>
                </a:solidFill>
                <a:latin typeface="Tw Cen MT"/>
                <a:cs typeface="Tw Cen MT"/>
              </a:rPr>
              <a:t>potřebné</a:t>
            </a:r>
            <a:r>
              <a:rPr sz="2000" spc="215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informace</a:t>
            </a:r>
            <a:r>
              <a:rPr sz="2000" spc="21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spc="-10" dirty="0">
                <a:solidFill>
                  <a:srgbClr val="2D2B20"/>
                </a:solidFill>
                <a:latin typeface="Tw Cen MT"/>
                <a:cs typeface="Tw Cen MT"/>
              </a:rPr>
              <a:t>přispívající</a:t>
            </a:r>
            <a:r>
              <a:rPr sz="2000" spc="21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k</a:t>
            </a:r>
            <a:r>
              <a:rPr sz="2000" spc="19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řešení</a:t>
            </a:r>
            <a:r>
              <a:rPr sz="2000" spc="21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spc="10" dirty="0">
                <a:solidFill>
                  <a:srgbClr val="2D2B20"/>
                </a:solidFill>
                <a:latin typeface="Tw Cen MT"/>
                <a:cs typeface="Tw Cen MT"/>
              </a:rPr>
              <a:t>jejich</a:t>
            </a:r>
            <a:r>
              <a:rPr sz="2000" spc="204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nepříznivé</a:t>
            </a:r>
            <a:endParaRPr sz="2000">
              <a:latin typeface="Tw Cen MT"/>
              <a:cs typeface="Tw Cen MT"/>
            </a:endParaRPr>
          </a:p>
          <a:p>
            <a:pPr marL="12700" marR="6985">
              <a:lnSpc>
                <a:spcPct val="70000"/>
              </a:lnSpc>
              <a:spcBef>
                <a:spcPts val="360"/>
              </a:spcBef>
            </a:pP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sociální situace. Základní sociální poradenství je základní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činností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při poskytování </a:t>
            </a:r>
            <a:r>
              <a:rPr sz="2000" spc="10" dirty="0">
                <a:solidFill>
                  <a:srgbClr val="2D2B20"/>
                </a:solidFill>
                <a:latin typeface="Tw Cen MT"/>
                <a:cs typeface="Tw Cen MT"/>
              </a:rPr>
              <a:t>všech </a:t>
            </a:r>
            <a:r>
              <a:rPr sz="2000" spc="5" dirty="0">
                <a:solidFill>
                  <a:srgbClr val="2D2B20"/>
                </a:solidFill>
                <a:latin typeface="Tw Cen MT"/>
                <a:cs typeface="Tw Cen MT"/>
              </a:rPr>
              <a:t>druhů sociálních 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služeb; poskytovatelé </a:t>
            </a:r>
            <a:r>
              <a:rPr sz="2000" spc="10" dirty="0">
                <a:solidFill>
                  <a:srgbClr val="2D2B20"/>
                </a:solidFill>
                <a:latin typeface="Tw Cen MT"/>
                <a:cs typeface="Tw Cen MT"/>
              </a:rPr>
              <a:t>sociálních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služeb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jsou </a:t>
            </a:r>
            <a:r>
              <a:rPr sz="2000" spc="-20" dirty="0">
                <a:solidFill>
                  <a:srgbClr val="2D2B20"/>
                </a:solidFill>
                <a:latin typeface="Tw Cen MT"/>
                <a:cs typeface="Tw Cen MT"/>
              </a:rPr>
              <a:t>vždy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povinni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tuto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činnost</a:t>
            </a:r>
            <a:r>
              <a:rPr sz="2000" spc="-22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zajistit.</a:t>
            </a:r>
            <a:endParaRPr sz="2000">
              <a:latin typeface="Tw Cen MT"/>
              <a:cs typeface="Tw Cen MT"/>
            </a:endParaRPr>
          </a:p>
          <a:p>
            <a:pPr marL="12700">
              <a:lnSpc>
                <a:spcPts val="2039"/>
              </a:lnSpc>
              <a:spcBef>
                <a:spcPts val="675"/>
              </a:spcBef>
              <a:tabLst>
                <a:tab pos="1115695" algn="l"/>
                <a:tab pos="2100580" algn="l"/>
                <a:tab pos="3528695" algn="l"/>
                <a:tab pos="3888740" algn="l"/>
                <a:tab pos="5429250" algn="l"/>
                <a:tab pos="5829935" algn="l"/>
                <a:tab pos="7185025" algn="l"/>
                <a:tab pos="7626984" algn="l"/>
                <a:tab pos="8602980" algn="l"/>
                <a:tab pos="10074910" algn="l"/>
              </a:tabLst>
            </a:pPr>
            <a:r>
              <a:rPr sz="2000" b="1" dirty="0">
                <a:solidFill>
                  <a:srgbClr val="9CBDBC"/>
                </a:solidFill>
                <a:latin typeface="Tw Cen MT"/>
                <a:cs typeface="Tw Cen MT"/>
              </a:rPr>
              <a:t>Odborné	sociální	poradenství	</a:t>
            </a:r>
            <a:r>
              <a:rPr sz="2000" b="1" spc="-5" dirty="0">
                <a:solidFill>
                  <a:srgbClr val="9CBDBC"/>
                </a:solidFill>
                <a:latin typeface="Tw Cen MT"/>
                <a:cs typeface="Tw Cen MT"/>
              </a:rPr>
              <a:t>je	poskytováno	se	</a:t>
            </a:r>
            <a:r>
              <a:rPr sz="2000" b="1" dirty="0">
                <a:solidFill>
                  <a:srgbClr val="9CBDBC"/>
                </a:solidFill>
                <a:latin typeface="Tw Cen MT"/>
                <a:cs typeface="Tw Cen MT"/>
              </a:rPr>
              <a:t>zaměřením	na	</a:t>
            </a:r>
            <a:r>
              <a:rPr sz="2000" b="1" spc="-5" dirty="0">
                <a:solidFill>
                  <a:srgbClr val="9CBDBC"/>
                </a:solidFill>
                <a:latin typeface="Tw Cen MT"/>
                <a:cs typeface="Tw Cen MT"/>
              </a:rPr>
              <a:t>potřeby	</a:t>
            </a:r>
            <a:r>
              <a:rPr sz="2000" b="1" dirty="0">
                <a:solidFill>
                  <a:srgbClr val="9CBDBC"/>
                </a:solidFill>
                <a:latin typeface="Tw Cen MT"/>
                <a:cs typeface="Tw Cen MT"/>
              </a:rPr>
              <a:t>jednotlivých	okruhů</a:t>
            </a:r>
            <a:endParaRPr sz="2000">
              <a:latin typeface="Tw Cen MT"/>
              <a:cs typeface="Tw Cen MT"/>
            </a:endParaRPr>
          </a:p>
          <a:p>
            <a:pPr marL="12700">
              <a:lnSpc>
                <a:spcPts val="1680"/>
              </a:lnSpc>
            </a:pPr>
            <a:r>
              <a:rPr sz="2000" b="1" dirty="0">
                <a:solidFill>
                  <a:srgbClr val="9CBDBC"/>
                </a:solidFill>
                <a:latin typeface="Tw Cen MT"/>
                <a:cs typeface="Tw Cen MT"/>
              </a:rPr>
              <a:t>sociálních skupin osob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v 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občanských poradnách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, </a:t>
            </a:r>
            <a:r>
              <a:rPr sz="2000" b="1" spc="-5" dirty="0">
                <a:solidFill>
                  <a:srgbClr val="2D2B20"/>
                </a:solidFill>
                <a:latin typeface="Tw Cen MT"/>
                <a:cs typeface="Tw Cen MT"/>
              </a:rPr>
              <a:t>manželských 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a rodinných poradnách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, poradnách</a:t>
            </a:r>
            <a:r>
              <a:rPr sz="2000" spc="39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spc="-20" dirty="0">
                <a:solidFill>
                  <a:srgbClr val="2D2B20"/>
                </a:solidFill>
                <a:latin typeface="Tw Cen MT"/>
                <a:cs typeface="Tw Cen MT"/>
              </a:rPr>
              <a:t>pro</a:t>
            </a:r>
            <a:endParaRPr sz="2000">
              <a:latin typeface="Tw Cen MT"/>
              <a:cs typeface="Tw Cen MT"/>
            </a:endParaRPr>
          </a:p>
          <a:p>
            <a:pPr marL="12700">
              <a:lnSpc>
                <a:spcPts val="1680"/>
              </a:lnSpc>
              <a:tabLst>
                <a:tab pos="913130" algn="l"/>
                <a:tab pos="2184400" algn="l"/>
                <a:tab pos="2679700" algn="l"/>
                <a:tab pos="3469004" algn="l"/>
                <a:tab pos="3844290" algn="l"/>
                <a:tab pos="5196205" algn="l"/>
                <a:tab pos="6557009" algn="l"/>
                <a:tab pos="7829550" algn="l"/>
                <a:tab pos="8325484" algn="l"/>
                <a:tab pos="8996045" algn="l"/>
                <a:tab pos="10097770" algn="l"/>
                <a:tab pos="10683240" algn="l"/>
              </a:tabLst>
            </a:pP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sen</a:t>
            </a:r>
            <a:r>
              <a:rPr sz="2000" spc="-10" dirty="0">
                <a:solidFill>
                  <a:srgbClr val="2D2B20"/>
                </a:solidFill>
                <a:latin typeface="Tw Cen MT"/>
                <a:cs typeface="Tw Cen MT"/>
              </a:rPr>
              <a:t>i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or</a:t>
            </a:r>
            <a:r>
              <a:rPr sz="2000" spc="-145" dirty="0">
                <a:solidFill>
                  <a:srgbClr val="2D2B20"/>
                </a:solidFill>
                <a:latin typeface="Tw Cen MT"/>
                <a:cs typeface="Tw Cen MT"/>
              </a:rPr>
              <a:t>y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,	</a:t>
            </a:r>
            <a:r>
              <a:rPr sz="2000" b="1" spc="-10" dirty="0">
                <a:solidFill>
                  <a:srgbClr val="2D2B20"/>
                </a:solidFill>
                <a:latin typeface="Tw Cen MT"/>
                <a:cs typeface="Tw Cen MT"/>
              </a:rPr>
              <a:t>p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o</a:t>
            </a:r>
            <a:r>
              <a:rPr sz="2000" b="1" spc="20" dirty="0">
                <a:solidFill>
                  <a:srgbClr val="2D2B20"/>
                </a:solidFill>
                <a:latin typeface="Tw Cen MT"/>
                <a:cs typeface="Tw Cen MT"/>
              </a:rPr>
              <a:t>r</a:t>
            </a:r>
            <a:r>
              <a:rPr sz="2000" b="1" spc="-15" dirty="0">
                <a:solidFill>
                  <a:srgbClr val="2D2B20"/>
                </a:solidFill>
                <a:latin typeface="Tw Cen MT"/>
                <a:cs typeface="Tw Cen MT"/>
              </a:rPr>
              <a:t>a</a:t>
            </a:r>
            <a:r>
              <a:rPr sz="2000" b="1" spc="-10" dirty="0">
                <a:solidFill>
                  <a:srgbClr val="2D2B20"/>
                </a:solidFill>
                <a:latin typeface="Tw Cen MT"/>
                <a:cs typeface="Tw Cen MT"/>
              </a:rPr>
              <a:t>d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nách	pro	os</a:t>
            </a:r>
            <a:r>
              <a:rPr sz="2000" b="1" spc="-10" dirty="0">
                <a:solidFill>
                  <a:srgbClr val="2D2B20"/>
                </a:solidFill>
                <a:latin typeface="Tw Cen MT"/>
                <a:cs typeface="Tw Cen MT"/>
              </a:rPr>
              <a:t>o</a:t>
            </a:r>
            <a:r>
              <a:rPr sz="2000" b="1" spc="-35" dirty="0">
                <a:solidFill>
                  <a:srgbClr val="2D2B20"/>
                </a:solidFill>
                <a:latin typeface="Tw Cen MT"/>
                <a:cs typeface="Tw Cen MT"/>
              </a:rPr>
              <a:t>b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y	</a:t>
            </a:r>
            <a:r>
              <a:rPr sz="2000" b="1" spc="-5" dirty="0">
                <a:solidFill>
                  <a:srgbClr val="2D2B20"/>
                </a:solidFill>
                <a:latin typeface="Tw Cen MT"/>
                <a:cs typeface="Tw Cen MT"/>
              </a:rPr>
              <a:t>s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e	zd</a:t>
            </a:r>
            <a:r>
              <a:rPr sz="2000" b="1" spc="20" dirty="0">
                <a:solidFill>
                  <a:srgbClr val="2D2B20"/>
                </a:solidFill>
                <a:latin typeface="Tw Cen MT"/>
                <a:cs typeface="Tw Cen MT"/>
              </a:rPr>
              <a:t>r</a:t>
            </a:r>
            <a:r>
              <a:rPr sz="2000" b="1" spc="-15" dirty="0">
                <a:solidFill>
                  <a:srgbClr val="2D2B20"/>
                </a:solidFill>
                <a:latin typeface="Tw Cen MT"/>
                <a:cs typeface="Tw Cen MT"/>
              </a:rPr>
              <a:t>a</a:t>
            </a:r>
            <a:r>
              <a:rPr sz="2000" b="1" spc="-35" dirty="0">
                <a:solidFill>
                  <a:srgbClr val="2D2B20"/>
                </a:solidFill>
                <a:latin typeface="Tw Cen MT"/>
                <a:cs typeface="Tw Cen MT"/>
              </a:rPr>
              <a:t>v</a:t>
            </a:r>
            <a:r>
              <a:rPr sz="2000" b="1" spc="-10" dirty="0">
                <a:solidFill>
                  <a:srgbClr val="2D2B20"/>
                </a:solidFill>
                <a:latin typeface="Tw Cen MT"/>
                <a:cs typeface="Tw Cen MT"/>
              </a:rPr>
              <a:t>o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tn</a:t>
            </a:r>
            <a:r>
              <a:rPr sz="2000" b="1" spc="-10" dirty="0">
                <a:solidFill>
                  <a:srgbClr val="2D2B20"/>
                </a:solidFill>
                <a:latin typeface="Tw Cen MT"/>
                <a:cs typeface="Tw Cen MT"/>
              </a:rPr>
              <a:t>í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m	p</a:t>
            </a:r>
            <a:r>
              <a:rPr sz="2000" b="1" spc="5" dirty="0">
                <a:solidFill>
                  <a:srgbClr val="2D2B20"/>
                </a:solidFill>
                <a:latin typeface="Tw Cen MT"/>
                <a:cs typeface="Tw Cen MT"/>
              </a:rPr>
              <a:t>o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s</a:t>
            </a:r>
            <a:r>
              <a:rPr sz="2000" b="1" spc="-10" dirty="0">
                <a:solidFill>
                  <a:srgbClr val="2D2B20"/>
                </a:solidFill>
                <a:latin typeface="Tw Cen MT"/>
                <a:cs typeface="Tw Cen MT"/>
              </a:rPr>
              <a:t>t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ižením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,	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p</a:t>
            </a:r>
            <a:r>
              <a:rPr sz="2000" b="1" spc="5" dirty="0">
                <a:solidFill>
                  <a:srgbClr val="2D2B20"/>
                </a:solidFill>
                <a:latin typeface="Tw Cen MT"/>
                <a:cs typeface="Tw Cen MT"/>
              </a:rPr>
              <a:t>o</a:t>
            </a:r>
            <a:r>
              <a:rPr sz="2000" b="1" spc="15" dirty="0">
                <a:solidFill>
                  <a:srgbClr val="2D2B20"/>
                </a:solidFill>
                <a:latin typeface="Tw Cen MT"/>
                <a:cs typeface="Tw Cen MT"/>
              </a:rPr>
              <a:t>r</a:t>
            </a:r>
            <a:r>
              <a:rPr sz="2000" b="1" spc="-15" dirty="0">
                <a:solidFill>
                  <a:srgbClr val="2D2B20"/>
                </a:solidFill>
                <a:latin typeface="Tw Cen MT"/>
                <a:cs typeface="Tw Cen MT"/>
              </a:rPr>
              <a:t>a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dn</a:t>
            </a:r>
            <a:r>
              <a:rPr sz="2000" b="1" spc="-10" dirty="0">
                <a:solidFill>
                  <a:srgbClr val="2D2B20"/>
                </a:solidFill>
                <a:latin typeface="Tw Cen MT"/>
                <a:cs typeface="Tw Cen MT"/>
              </a:rPr>
              <a:t>á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ch	pro	o</a:t>
            </a:r>
            <a:r>
              <a:rPr sz="2000" b="1" spc="5" dirty="0">
                <a:solidFill>
                  <a:srgbClr val="2D2B20"/>
                </a:solidFill>
                <a:latin typeface="Tw Cen MT"/>
                <a:cs typeface="Tw Cen MT"/>
              </a:rPr>
              <a:t>b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ěti	t</a:t>
            </a:r>
            <a:r>
              <a:rPr sz="2000" b="1" spc="30" dirty="0">
                <a:solidFill>
                  <a:srgbClr val="2D2B20"/>
                </a:solidFill>
                <a:latin typeface="Tw Cen MT"/>
                <a:cs typeface="Tw Cen MT"/>
              </a:rPr>
              <a:t>r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es</a:t>
            </a:r>
            <a:r>
              <a:rPr sz="2000" b="1" spc="-10" dirty="0">
                <a:solidFill>
                  <a:srgbClr val="2D2B20"/>
                </a:solidFill>
                <a:latin typeface="Tw Cen MT"/>
                <a:cs typeface="Tw Cen MT"/>
              </a:rPr>
              <a:t>t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n</a:t>
            </a:r>
            <a:r>
              <a:rPr sz="2000" b="1" spc="5" dirty="0">
                <a:solidFill>
                  <a:srgbClr val="2D2B20"/>
                </a:solidFill>
                <a:latin typeface="Tw Cen MT"/>
                <a:cs typeface="Tw Cen MT"/>
              </a:rPr>
              <a:t>ý</a:t>
            </a: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ch	činů	a</a:t>
            </a:r>
            <a:endParaRPr sz="2000">
              <a:latin typeface="Tw Cen MT"/>
              <a:cs typeface="Tw Cen MT"/>
            </a:endParaRPr>
          </a:p>
          <a:p>
            <a:pPr marL="12700" marR="5080">
              <a:lnSpc>
                <a:spcPct val="70000"/>
              </a:lnSpc>
              <a:spcBef>
                <a:spcPts val="360"/>
              </a:spcBef>
            </a:pPr>
            <a:r>
              <a:rPr sz="2000" b="1" dirty="0">
                <a:solidFill>
                  <a:srgbClr val="2D2B20"/>
                </a:solidFill>
                <a:latin typeface="Tw Cen MT"/>
                <a:cs typeface="Tw Cen MT"/>
              </a:rPr>
              <a:t>domácího </a:t>
            </a:r>
            <a:r>
              <a:rPr sz="2000" b="1" spc="-5" dirty="0">
                <a:solidFill>
                  <a:srgbClr val="2D2B20"/>
                </a:solidFill>
                <a:latin typeface="Tw Cen MT"/>
                <a:cs typeface="Tw Cen MT"/>
              </a:rPr>
              <a:t>násilí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a </a:t>
            </a:r>
            <a:r>
              <a:rPr sz="2000" spc="-20" dirty="0">
                <a:solidFill>
                  <a:srgbClr val="2D2B20"/>
                </a:solidFill>
                <a:latin typeface="Tw Cen MT"/>
                <a:cs typeface="Tw Cen MT"/>
              </a:rPr>
              <a:t>ve </a:t>
            </a:r>
            <a:r>
              <a:rPr sz="2000" spc="5" dirty="0">
                <a:solidFill>
                  <a:srgbClr val="2D2B20"/>
                </a:solidFill>
                <a:latin typeface="Tw Cen MT"/>
                <a:cs typeface="Tw Cen MT"/>
              </a:rPr>
              <a:t>speciálních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lůžkových zdravotnických </a:t>
            </a:r>
            <a:r>
              <a:rPr sz="2000" spc="5" dirty="0">
                <a:solidFill>
                  <a:srgbClr val="2D2B20"/>
                </a:solidFill>
                <a:latin typeface="Tw Cen MT"/>
                <a:cs typeface="Tw Cen MT"/>
              </a:rPr>
              <a:t>zařízeních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hospicového typu;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zahrnuje též  sociální práci s osobami, </a:t>
            </a:r>
            <a:r>
              <a:rPr sz="2000" spc="10" dirty="0">
                <a:solidFill>
                  <a:srgbClr val="2D2B20"/>
                </a:solidFill>
                <a:latin typeface="Tw Cen MT"/>
                <a:cs typeface="Tw Cen MT"/>
              </a:rPr>
              <a:t>jejichž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způsob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života může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vést </a:t>
            </a:r>
            <a:r>
              <a:rPr sz="2000" spc="-20" dirty="0">
                <a:solidFill>
                  <a:srgbClr val="2D2B20"/>
                </a:solidFill>
                <a:latin typeface="Tw Cen MT"/>
                <a:cs typeface="Tw Cen MT"/>
              </a:rPr>
              <a:t>ke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konfliktu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se</a:t>
            </a:r>
            <a:r>
              <a:rPr sz="2000" spc="-235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společností.</a:t>
            </a:r>
            <a:endParaRPr sz="20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Jedná se o sociální službu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poskytovanou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bezplatně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(resp.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bez </a:t>
            </a:r>
            <a:r>
              <a:rPr sz="2000" spc="-15" dirty="0">
                <a:solidFill>
                  <a:srgbClr val="2D2B20"/>
                </a:solidFill>
                <a:latin typeface="Tw Cen MT"/>
                <a:cs typeface="Tw Cen MT"/>
              </a:rPr>
              <a:t>úhrady</a:t>
            </a:r>
            <a:r>
              <a:rPr sz="2000" spc="-254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klienta).</a:t>
            </a:r>
            <a:endParaRPr sz="20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330644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65" dirty="0"/>
              <a:t>KRIZOVÁ</a:t>
            </a:r>
            <a:r>
              <a:rPr spc="145" dirty="0"/>
              <a:t> </a:t>
            </a:r>
            <a:r>
              <a:rPr spc="70" dirty="0"/>
              <a:t>POMOC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2497" y="1825853"/>
            <a:ext cx="10833735" cy="2658110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260"/>
              </a:spcBef>
            </a:pP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§ 60, z. č. 108/2006 </a:t>
            </a:r>
            <a:r>
              <a:rPr sz="2000" spc="-10" dirty="0">
                <a:solidFill>
                  <a:srgbClr val="2D2B20"/>
                </a:solidFill>
                <a:latin typeface="Tw Cen MT"/>
                <a:cs typeface="Tw Cen MT"/>
              </a:rPr>
              <a:t>Sb.,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o </a:t>
            </a:r>
            <a:r>
              <a:rPr sz="2000" spc="10" dirty="0">
                <a:solidFill>
                  <a:srgbClr val="2D2B20"/>
                </a:solidFill>
                <a:latin typeface="Tw Cen MT"/>
                <a:cs typeface="Tw Cen MT"/>
              </a:rPr>
              <a:t>sociálních</a:t>
            </a:r>
            <a:r>
              <a:rPr sz="2000" spc="-21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spc="10" dirty="0">
                <a:solidFill>
                  <a:srgbClr val="2D2B20"/>
                </a:solidFill>
                <a:latin typeface="Tw Cen MT"/>
                <a:cs typeface="Tw Cen MT"/>
              </a:rPr>
              <a:t>službách</a:t>
            </a:r>
            <a:endParaRPr sz="2000">
              <a:latin typeface="Tw Cen MT"/>
              <a:cs typeface="Tw Cen MT"/>
            </a:endParaRPr>
          </a:p>
          <a:p>
            <a:pPr marL="12700" marR="5080" algn="just">
              <a:lnSpc>
                <a:spcPts val="2160"/>
              </a:lnSpc>
              <a:spcBef>
                <a:spcPts val="1440"/>
              </a:spcBef>
            </a:pPr>
            <a:r>
              <a:rPr sz="2000" b="1" spc="-10" dirty="0">
                <a:solidFill>
                  <a:srgbClr val="9CBDBC"/>
                </a:solidFill>
                <a:latin typeface="Tw Cen MT"/>
                <a:cs typeface="Tw Cen MT"/>
              </a:rPr>
              <a:t>Krizová </a:t>
            </a:r>
            <a:r>
              <a:rPr sz="2000" b="1" spc="-5" dirty="0">
                <a:solidFill>
                  <a:srgbClr val="9CBDBC"/>
                </a:solidFill>
                <a:latin typeface="Tw Cen MT"/>
                <a:cs typeface="Tw Cen MT"/>
              </a:rPr>
              <a:t>pomoc </a:t>
            </a:r>
            <a:r>
              <a:rPr sz="2000" b="1" dirty="0">
                <a:solidFill>
                  <a:srgbClr val="9CBDBC"/>
                </a:solidFill>
                <a:latin typeface="Tw Cen MT"/>
                <a:cs typeface="Tw Cen MT"/>
              </a:rPr>
              <a:t>je terénní, </a:t>
            </a:r>
            <a:r>
              <a:rPr sz="2000" b="1" spc="-5" dirty="0">
                <a:solidFill>
                  <a:srgbClr val="9CBDBC"/>
                </a:solidFill>
                <a:latin typeface="Tw Cen MT"/>
                <a:cs typeface="Tw Cen MT"/>
              </a:rPr>
              <a:t>ambulantní </a:t>
            </a:r>
            <a:r>
              <a:rPr sz="2000" b="1" dirty="0">
                <a:solidFill>
                  <a:srgbClr val="9CBDBC"/>
                </a:solidFill>
                <a:latin typeface="Tw Cen MT"/>
                <a:cs typeface="Tw Cen MT"/>
              </a:rPr>
              <a:t>nebo </a:t>
            </a:r>
            <a:r>
              <a:rPr sz="2000" b="1" spc="-15" dirty="0">
                <a:solidFill>
                  <a:srgbClr val="9CBDBC"/>
                </a:solidFill>
                <a:latin typeface="Tw Cen MT"/>
                <a:cs typeface="Tw Cen MT"/>
              </a:rPr>
              <a:t>pobytová </a:t>
            </a:r>
            <a:r>
              <a:rPr sz="2000" b="1" dirty="0">
                <a:solidFill>
                  <a:srgbClr val="9CBDBC"/>
                </a:solidFill>
                <a:latin typeface="Tw Cen MT"/>
                <a:cs typeface="Tw Cen MT"/>
              </a:rPr>
              <a:t>služba na přechodnou </a:t>
            </a:r>
            <a:r>
              <a:rPr sz="2000" b="1" spc="-10" dirty="0">
                <a:solidFill>
                  <a:srgbClr val="9CBDBC"/>
                </a:solidFill>
                <a:latin typeface="Tw Cen MT"/>
                <a:cs typeface="Tw Cen MT"/>
              </a:rPr>
              <a:t>dobu poskytovaná  </a:t>
            </a:r>
            <a:r>
              <a:rPr sz="2000" b="1" dirty="0">
                <a:solidFill>
                  <a:srgbClr val="9CBDBC"/>
                </a:solidFill>
                <a:latin typeface="Tw Cen MT"/>
                <a:cs typeface="Tw Cen MT"/>
              </a:rPr>
              <a:t>osobám, které </a:t>
            </a:r>
            <a:r>
              <a:rPr sz="2000" b="1" spc="-5" dirty="0">
                <a:solidFill>
                  <a:srgbClr val="9CBDBC"/>
                </a:solidFill>
                <a:latin typeface="Tw Cen MT"/>
                <a:cs typeface="Tw Cen MT"/>
              </a:rPr>
              <a:t>se nacházejí </a:t>
            </a:r>
            <a:r>
              <a:rPr sz="2000" b="1" dirty="0">
                <a:solidFill>
                  <a:srgbClr val="9CBDBC"/>
                </a:solidFill>
                <a:latin typeface="Tw Cen MT"/>
                <a:cs typeface="Tw Cen MT"/>
              </a:rPr>
              <a:t>v situaci ohrožení </a:t>
            </a:r>
            <a:r>
              <a:rPr sz="2000" b="1" spc="5" dirty="0">
                <a:solidFill>
                  <a:srgbClr val="9CBDBC"/>
                </a:solidFill>
                <a:latin typeface="Tw Cen MT"/>
                <a:cs typeface="Tw Cen MT"/>
              </a:rPr>
              <a:t>zdraví </a:t>
            </a:r>
            <a:r>
              <a:rPr sz="2000" b="1" dirty="0">
                <a:solidFill>
                  <a:srgbClr val="9CBDBC"/>
                </a:solidFill>
                <a:latin typeface="Tw Cen MT"/>
                <a:cs typeface="Tw Cen MT"/>
              </a:rPr>
              <a:t>nebo </a:t>
            </a:r>
            <a:r>
              <a:rPr sz="2000" b="1" spc="-5" dirty="0">
                <a:solidFill>
                  <a:srgbClr val="9CBDBC"/>
                </a:solidFill>
                <a:latin typeface="Tw Cen MT"/>
                <a:cs typeface="Tw Cen MT"/>
              </a:rPr>
              <a:t>života, </a:t>
            </a:r>
            <a:r>
              <a:rPr sz="2000" b="1" dirty="0">
                <a:solidFill>
                  <a:srgbClr val="9CBDBC"/>
                </a:solidFill>
                <a:latin typeface="Tw Cen MT"/>
                <a:cs typeface="Tw Cen MT"/>
              </a:rPr>
              <a:t>kdy přechodně nemohou </a:t>
            </a:r>
            <a:r>
              <a:rPr sz="2000" b="1" spc="-5" dirty="0">
                <a:solidFill>
                  <a:srgbClr val="9CBDBC"/>
                </a:solidFill>
                <a:latin typeface="Tw Cen MT"/>
                <a:cs typeface="Tw Cen MT"/>
              </a:rPr>
              <a:t>řešit svoji  nepříznivou sociální situaci vlastními</a:t>
            </a:r>
            <a:r>
              <a:rPr sz="2000" b="1" spc="75" dirty="0">
                <a:solidFill>
                  <a:srgbClr val="9CBDBC"/>
                </a:solidFill>
                <a:latin typeface="Tw Cen MT"/>
                <a:cs typeface="Tw Cen MT"/>
              </a:rPr>
              <a:t> </a:t>
            </a:r>
            <a:r>
              <a:rPr sz="2000" b="1" spc="-5" dirty="0">
                <a:solidFill>
                  <a:srgbClr val="9CBDBC"/>
                </a:solidFill>
                <a:latin typeface="Tw Cen MT"/>
                <a:cs typeface="Tw Cen MT"/>
              </a:rPr>
              <a:t>silami.</a:t>
            </a:r>
            <a:endParaRPr sz="2000">
              <a:latin typeface="Tw Cen MT"/>
              <a:cs typeface="Tw Cen MT"/>
            </a:endParaRPr>
          </a:p>
          <a:p>
            <a:pPr marL="12700" marR="5080" algn="just">
              <a:lnSpc>
                <a:spcPts val="2160"/>
              </a:lnSpc>
              <a:spcBef>
                <a:spcPts val="1405"/>
              </a:spcBef>
            </a:pP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V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případě, </a:t>
            </a:r>
            <a:r>
              <a:rPr sz="2000" spc="-10" dirty="0">
                <a:solidFill>
                  <a:srgbClr val="2D2B20"/>
                </a:solidFill>
                <a:latin typeface="Tw Cen MT"/>
                <a:cs typeface="Tw Cen MT"/>
              </a:rPr>
              <a:t>že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se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jedná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o </a:t>
            </a:r>
            <a:r>
              <a:rPr sz="2000" spc="-20" dirty="0">
                <a:solidFill>
                  <a:srgbClr val="2D2B20"/>
                </a:solidFill>
                <a:latin typeface="Tw Cen MT"/>
                <a:cs typeface="Tw Cen MT"/>
              </a:rPr>
              <a:t>pobytovou </a:t>
            </a:r>
            <a:r>
              <a:rPr sz="2000" spc="5" dirty="0">
                <a:solidFill>
                  <a:srgbClr val="2D2B20"/>
                </a:solidFill>
                <a:latin typeface="Tw Cen MT"/>
                <a:cs typeface="Tw Cen MT"/>
              </a:rPr>
              <a:t>formu,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je možné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ji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poskytnout </a:t>
            </a:r>
            <a:r>
              <a:rPr sz="2000" spc="-10" dirty="0">
                <a:solidFill>
                  <a:srgbClr val="2D2B20"/>
                </a:solidFill>
                <a:latin typeface="Tw Cen MT"/>
                <a:cs typeface="Tw Cen MT"/>
              </a:rPr>
              <a:t>na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dobu zpravidla nepřesahující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7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dní  (např.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matka s dítětem bez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domova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v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akutní</a:t>
            </a:r>
            <a:r>
              <a:rPr sz="2000" spc="-155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situaci).</a:t>
            </a:r>
            <a:endParaRPr sz="2000">
              <a:latin typeface="Tw Cen MT"/>
              <a:cs typeface="Tw Cen MT"/>
            </a:endParaRPr>
          </a:p>
          <a:p>
            <a:pPr marL="12700" algn="just">
              <a:lnSpc>
                <a:spcPct val="100000"/>
              </a:lnSpc>
              <a:spcBef>
                <a:spcPts val="1120"/>
              </a:spcBef>
            </a:pP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Jedná se o sociální službu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poskytovanou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bezplatně </a:t>
            </a:r>
            <a:r>
              <a:rPr sz="2000" spc="-5" dirty="0">
                <a:solidFill>
                  <a:srgbClr val="2D2B20"/>
                </a:solidFill>
                <a:latin typeface="Tw Cen MT"/>
                <a:cs typeface="Tw Cen MT"/>
              </a:rPr>
              <a:t>(tj.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bez </a:t>
            </a:r>
            <a:r>
              <a:rPr sz="2000" spc="-15" dirty="0">
                <a:solidFill>
                  <a:srgbClr val="2D2B20"/>
                </a:solidFill>
                <a:latin typeface="Tw Cen MT"/>
                <a:cs typeface="Tw Cen MT"/>
              </a:rPr>
              <a:t>úhrady</a:t>
            </a:r>
            <a:r>
              <a:rPr sz="2000" spc="-21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2D2B20"/>
                </a:solidFill>
                <a:latin typeface="Tw Cen MT"/>
                <a:cs typeface="Tw Cen MT"/>
              </a:rPr>
              <a:t>klienta).</a:t>
            </a:r>
            <a:endParaRPr sz="20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301053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35" dirty="0"/>
              <a:t>AZYLOVÉ</a:t>
            </a:r>
            <a:r>
              <a:rPr spc="120" dirty="0"/>
              <a:t> </a:t>
            </a:r>
            <a:r>
              <a:rPr spc="70" dirty="0"/>
              <a:t>DOMY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8915">
              <a:lnSpc>
                <a:spcPct val="100000"/>
              </a:lnSpc>
              <a:spcBef>
                <a:spcPts val="105"/>
              </a:spcBef>
            </a:pPr>
            <a:r>
              <a:rPr dirty="0"/>
              <a:t>§ 57, z. č. 108/2006 </a:t>
            </a:r>
            <a:r>
              <a:rPr spc="-10" dirty="0"/>
              <a:t>Sb., </a:t>
            </a:r>
            <a:r>
              <a:rPr dirty="0"/>
              <a:t>o </a:t>
            </a:r>
            <a:r>
              <a:rPr spc="10" dirty="0"/>
              <a:t>sociálních</a:t>
            </a:r>
            <a:r>
              <a:rPr spc="-150" dirty="0"/>
              <a:t> </a:t>
            </a:r>
            <a:r>
              <a:rPr spc="10" dirty="0"/>
              <a:t>službách</a:t>
            </a:r>
          </a:p>
          <a:p>
            <a:pPr marL="196215">
              <a:lnSpc>
                <a:spcPct val="100000"/>
              </a:lnSpc>
              <a:spcBef>
                <a:spcPts val="30"/>
              </a:spcBef>
            </a:pPr>
            <a:endParaRPr sz="3250">
              <a:latin typeface="Times New Roman"/>
              <a:cs typeface="Times New Roman"/>
            </a:endParaRPr>
          </a:p>
          <a:p>
            <a:pPr marL="208915" marR="5080">
              <a:lnSpc>
                <a:spcPct val="100000"/>
              </a:lnSpc>
            </a:pPr>
            <a:r>
              <a:rPr b="1" spc="-10" dirty="0">
                <a:solidFill>
                  <a:srgbClr val="9CBDBC"/>
                </a:solidFill>
                <a:latin typeface="Tw Cen MT"/>
                <a:cs typeface="Tw Cen MT"/>
              </a:rPr>
              <a:t>Azylové </a:t>
            </a:r>
            <a:r>
              <a:rPr b="1" spc="-15" dirty="0">
                <a:solidFill>
                  <a:srgbClr val="9CBDBC"/>
                </a:solidFill>
                <a:latin typeface="Tw Cen MT"/>
                <a:cs typeface="Tw Cen MT"/>
              </a:rPr>
              <a:t>domy </a:t>
            </a:r>
            <a:r>
              <a:rPr b="1" dirty="0">
                <a:solidFill>
                  <a:srgbClr val="9CBDBC"/>
                </a:solidFill>
                <a:latin typeface="Tw Cen MT"/>
                <a:cs typeface="Tw Cen MT"/>
              </a:rPr>
              <a:t>poskytují </a:t>
            </a:r>
            <a:r>
              <a:rPr b="1" spc="-10" dirty="0">
                <a:solidFill>
                  <a:srgbClr val="9CBDBC"/>
                </a:solidFill>
                <a:latin typeface="Tw Cen MT"/>
                <a:cs typeface="Tw Cen MT"/>
              </a:rPr>
              <a:t>pobytové </a:t>
            </a:r>
            <a:r>
              <a:rPr b="1" spc="-5" dirty="0">
                <a:solidFill>
                  <a:srgbClr val="9CBDBC"/>
                </a:solidFill>
                <a:latin typeface="Tw Cen MT"/>
                <a:cs typeface="Tw Cen MT"/>
              </a:rPr>
              <a:t>služby </a:t>
            </a:r>
            <a:r>
              <a:rPr b="1" dirty="0">
                <a:solidFill>
                  <a:srgbClr val="9CBDBC"/>
                </a:solidFill>
                <a:latin typeface="Tw Cen MT"/>
                <a:cs typeface="Tw Cen MT"/>
              </a:rPr>
              <a:t>na přechodnou </a:t>
            </a:r>
            <a:r>
              <a:rPr b="1" spc="-10" dirty="0">
                <a:solidFill>
                  <a:srgbClr val="9CBDBC"/>
                </a:solidFill>
                <a:latin typeface="Tw Cen MT"/>
                <a:cs typeface="Tw Cen MT"/>
              </a:rPr>
              <a:t>dobu </a:t>
            </a:r>
            <a:r>
              <a:rPr b="1" dirty="0">
                <a:solidFill>
                  <a:srgbClr val="9CBDBC"/>
                </a:solidFill>
                <a:latin typeface="Tw Cen MT"/>
                <a:cs typeface="Tw Cen MT"/>
              </a:rPr>
              <a:t>osobám v nepříznivé </a:t>
            </a:r>
            <a:r>
              <a:rPr b="1" spc="-5" dirty="0">
                <a:solidFill>
                  <a:srgbClr val="9CBDBC"/>
                </a:solidFill>
                <a:latin typeface="Tw Cen MT"/>
                <a:cs typeface="Tw Cen MT"/>
              </a:rPr>
              <a:t>sociální situaci  </a:t>
            </a:r>
            <a:r>
              <a:rPr b="1" dirty="0">
                <a:solidFill>
                  <a:srgbClr val="9CBDBC"/>
                </a:solidFill>
                <a:latin typeface="Tw Cen MT"/>
                <a:cs typeface="Tw Cen MT"/>
              </a:rPr>
              <a:t>spojené se </a:t>
            </a:r>
            <a:r>
              <a:rPr b="1" spc="-5" dirty="0">
                <a:solidFill>
                  <a:srgbClr val="9CBDBC"/>
                </a:solidFill>
                <a:latin typeface="Tw Cen MT"/>
                <a:cs typeface="Tw Cen MT"/>
              </a:rPr>
              <a:t>ztrátou</a:t>
            </a:r>
            <a:r>
              <a:rPr b="1" spc="5" dirty="0">
                <a:solidFill>
                  <a:srgbClr val="9CBDBC"/>
                </a:solidFill>
                <a:latin typeface="Tw Cen MT"/>
                <a:cs typeface="Tw Cen MT"/>
              </a:rPr>
              <a:t> </a:t>
            </a:r>
            <a:r>
              <a:rPr b="1" spc="-5" dirty="0">
                <a:solidFill>
                  <a:srgbClr val="9CBDBC"/>
                </a:solidFill>
                <a:latin typeface="Tw Cen MT"/>
                <a:cs typeface="Tw Cen MT"/>
              </a:rPr>
              <a:t>bydlení.</a:t>
            </a:r>
          </a:p>
          <a:p>
            <a:pPr marL="208915">
              <a:lnSpc>
                <a:spcPct val="100000"/>
              </a:lnSpc>
              <a:spcBef>
                <a:spcPts val="805"/>
              </a:spcBef>
            </a:pPr>
            <a:r>
              <a:rPr dirty="0"/>
              <a:t>Služba podle </a:t>
            </a:r>
            <a:r>
              <a:rPr spc="-5" dirty="0"/>
              <a:t>odstavce </a:t>
            </a:r>
            <a:r>
              <a:rPr dirty="0"/>
              <a:t>obsahuje tyto základní</a:t>
            </a:r>
            <a:r>
              <a:rPr spc="-160" dirty="0"/>
              <a:t> </a:t>
            </a:r>
            <a:r>
              <a:rPr dirty="0"/>
              <a:t>činnosti:</a:t>
            </a:r>
          </a:p>
          <a:p>
            <a:pPr marL="480059" indent="-271780">
              <a:lnSpc>
                <a:spcPct val="100000"/>
              </a:lnSpc>
              <a:spcBef>
                <a:spcPts val="1200"/>
              </a:spcBef>
              <a:buFont typeface="Tw Cen MT"/>
              <a:buAutoNum type="alphaLcParenR"/>
              <a:tabLst>
                <a:tab pos="481330" algn="l"/>
              </a:tabLst>
            </a:pPr>
            <a:r>
              <a:rPr i="1" dirty="0">
                <a:latin typeface="Tw Cen MT"/>
                <a:cs typeface="Tw Cen MT"/>
              </a:rPr>
              <a:t>poskytnutí </a:t>
            </a:r>
            <a:r>
              <a:rPr i="1" spc="5" dirty="0">
                <a:latin typeface="Tw Cen MT"/>
                <a:cs typeface="Tw Cen MT"/>
              </a:rPr>
              <a:t>stravy </a:t>
            </a:r>
            <a:r>
              <a:rPr i="1" spc="-5" dirty="0">
                <a:latin typeface="Tw Cen MT"/>
                <a:cs typeface="Tw Cen MT"/>
              </a:rPr>
              <a:t>nebo </a:t>
            </a:r>
            <a:r>
              <a:rPr i="1" dirty="0">
                <a:latin typeface="Tw Cen MT"/>
                <a:cs typeface="Tw Cen MT"/>
              </a:rPr>
              <a:t>pomoc při zajištění</a:t>
            </a:r>
            <a:r>
              <a:rPr i="1" spc="-180" dirty="0">
                <a:latin typeface="Tw Cen MT"/>
                <a:cs typeface="Tw Cen MT"/>
              </a:rPr>
              <a:t> </a:t>
            </a:r>
            <a:r>
              <a:rPr i="1" spc="-25" dirty="0">
                <a:latin typeface="Tw Cen MT"/>
                <a:cs typeface="Tw Cen MT"/>
              </a:rPr>
              <a:t>stravy,</a:t>
            </a:r>
          </a:p>
          <a:p>
            <a:pPr marL="480059" indent="-271780">
              <a:lnSpc>
                <a:spcPct val="100000"/>
              </a:lnSpc>
              <a:spcBef>
                <a:spcPts val="1200"/>
              </a:spcBef>
              <a:buFont typeface="Tw Cen MT"/>
              <a:buAutoNum type="alphaLcParenR"/>
              <a:tabLst>
                <a:tab pos="481330" algn="l"/>
              </a:tabLst>
            </a:pPr>
            <a:r>
              <a:rPr i="1" dirty="0">
                <a:latin typeface="Tw Cen MT"/>
                <a:cs typeface="Tw Cen MT"/>
              </a:rPr>
              <a:t>poskytnutí</a:t>
            </a:r>
            <a:r>
              <a:rPr i="1" spc="-40" dirty="0">
                <a:latin typeface="Tw Cen MT"/>
                <a:cs typeface="Tw Cen MT"/>
              </a:rPr>
              <a:t> </a:t>
            </a:r>
            <a:r>
              <a:rPr i="1" spc="-10" dirty="0">
                <a:latin typeface="Tw Cen MT"/>
                <a:cs typeface="Tw Cen MT"/>
              </a:rPr>
              <a:t>ubytování,</a:t>
            </a:r>
          </a:p>
          <a:p>
            <a:pPr marL="466090" indent="-257810">
              <a:lnSpc>
                <a:spcPct val="100000"/>
              </a:lnSpc>
              <a:spcBef>
                <a:spcPts val="1200"/>
              </a:spcBef>
              <a:buFont typeface="Tw Cen MT"/>
              <a:buAutoNum type="alphaLcParenR"/>
              <a:tabLst>
                <a:tab pos="467359" algn="l"/>
              </a:tabLst>
            </a:pPr>
            <a:r>
              <a:rPr i="1" dirty="0">
                <a:latin typeface="Tw Cen MT"/>
                <a:cs typeface="Tw Cen MT"/>
              </a:rPr>
              <a:t>pomoc při uplatňování </a:t>
            </a:r>
            <a:r>
              <a:rPr i="1" spc="-55" dirty="0">
                <a:latin typeface="Tw Cen MT"/>
                <a:cs typeface="Tw Cen MT"/>
              </a:rPr>
              <a:t>práv, </a:t>
            </a:r>
            <a:r>
              <a:rPr i="1" spc="5" dirty="0">
                <a:latin typeface="Tw Cen MT"/>
                <a:cs typeface="Tw Cen MT"/>
              </a:rPr>
              <a:t>oprávněných </a:t>
            </a:r>
            <a:r>
              <a:rPr i="1" dirty="0">
                <a:latin typeface="Tw Cen MT"/>
                <a:cs typeface="Tw Cen MT"/>
              </a:rPr>
              <a:t>zájmů a při obstarávání </a:t>
            </a:r>
            <a:r>
              <a:rPr i="1" spc="5" dirty="0">
                <a:latin typeface="Tw Cen MT"/>
                <a:cs typeface="Tw Cen MT"/>
              </a:rPr>
              <a:t>osobních</a:t>
            </a:r>
            <a:r>
              <a:rPr i="1" spc="-229" dirty="0">
                <a:latin typeface="Tw Cen MT"/>
                <a:cs typeface="Tw Cen MT"/>
              </a:rPr>
              <a:t> </a:t>
            </a:r>
            <a:r>
              <a:rPr i="1" dirty="0">
                <a:latin typeface="Tw Cen MT"/>
                <a:cs typeface="Tw Cen MT"/>
              </a:rPr>
              <a:t>záležitostí.</a:t>
            </a:r>
          </a:p>
          <a:p>
            <a:pPr marL="196215">
              <a:lnSpc>
                <a:spcPct val="100000"/>
              </a:lnSpc>
              <a:spcBef>
                <a:spcPts val="15"/>
              </a:spcBef>
            </a:pPr>
            <a:endParaRPr i="1" dirty="0">
              <a:latin typeface="Tw Cen MT"/>
              <a:cs typeface="Tw Cen MT"/>
            </a:endParaRPr>
          </a:p>
          <a:p>
            <a:pPr marL="208915">
              <a:lnSpc>
                <a:spcPct val="100000"/>
              </a:lnSpc>
              <a:spcBef>
                <a:spcPts val="5"/>
              </a:spcBef>
            </a:pPr>
            <a:r>
              <a:rPr dirty="0"/>
              <a:t>Je poskytována za</a:t>
            </a:r>
            <a:r>
              <a:rPr spc="-60" dirty="0"/>
              <a:t> </a:t>
            </a:r>
            <a:r>
              <a:rPr spc="-5" dirty="0"/>
              <a:t>úhradu.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6395">
              <a:lnSpc>
                <a:spcPct val="100000"/>
              </a:lnSpc>
              <a:spcBef>
                <a:spcPts val="105"/>
              </a:spcBef>
            </a:pPr>
            <a:r>
              <a:rPr spc="75" dirty="0"/>
              <a:t>SOCIÁLNĚ </a:t>
            </a:r>
            <a:r>
              <a:rPr spc="80" dirty="0"/>
              <a:t>AKTIVIZAČNÍ </a:t>
            </a:r>
            <a:r>
              <a:rPr spc="40" dirty="0"/>
              <a:t>SLUŽBY PRO </a:t>
            </a:r>
            <a:r>
              <a:rPr spc="65" dirty="0"/>
              <a:t>RODINY </a:t>
            </a:r>
            <a:r>
              <a:rPr dirty="0"/>
              <a:t>S</a:t>
            </a:r>
            <a:r>
              <a:rPr spc="5" dirty="0"/>
              <a:t> </a:t>
            </a:r>
            <a:r>
              <a:rPr spc="70" dirty="0"/>
              <a:t>DĚTMI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1057" y="1830730"/>
            <a:ext cx="10925175" cy="4175125"/>
          </a:xfrm>
          <a:prstGeom prst="rect">
            <a:avLst/>
          </a:prstGeom>
        </p:spPr>
        <p:txBody>
          <a:bodyPr vert="horz" wrap="square" lIns="0" tIns="13271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45"/>
              </a:spcBef>
            </a:pPr>
            <a:r>
              <a:rPr sz="1900" spc="-5" dirty="0">
                <a:solidFill>
                  <a:srgbClr val="2D2B20"/>
                </a:solidFill>
                <a:latin typeface="Tw Cen MT"/>
                <a:cs typeface="Tw Cen MT"/>
              </a:rPr>
              <a:t>§ 65, z. </a:t>
            </a:r>
            <a:r>
              <a:rPr sz="1900" dirty="0">
                <a:solidFill>
                  <a:srgbClr val="2D2B20"/>
                </a:solidFill>
                <a:latin typeface="Tw Cen MT"/>
                <a:cs typeface="Tw Cen MT"/>
              </a:rPr>
              <a:t>č. </a:t>
            </a:r>
            <a:r>
              <a:rPr sz="1900" spc="-5" dirty="0">
                <a:solidFill>
                  <a:srgbClr val="2D2B20"/>
                </a:solidFill>
                <a:latin typeface="Tw Cen MT"/>
                <a:cs typeface="Tw Cen MT"/>
              </a:rPr>
              <a:t>108/2006 </a:t>
            </a:r>
            <a:r>
              <a:rPr sz="1900" spc="-15" dirty="0">
                <a:solidFill>
                  <a:srgbClr val="2D2B20"/>
                </a:solidFill>
                <a:latin typeface="Tw Cen MT"/>
                <a:cs typeface="Tw Cen MT"/>
              </a:rPr>
              <a:t>Sb., </a:t>
            </a:r>
            <a:r>
              <a:rPr sz="1900" spc="-5" dirty="0">
                <a:solidFill>
                  <a:srgbClr val="2D2B20"/>
                </a:solidFill>
                <a:latin typeface="Tw Cen MT"/>
                <a:cs typeface="Tw Cen MT"/>
              </a:rPr>
              <a:t>o </a:t>
            </a:r>
            <a:r>
              <a:rPr sz="1900" spc="5" dirty="0">
                <a:solidFill>
                  <a:srgbClr val="2D2B20"/>
                </a:solidFill>
                <a:latin typeface="Tw Cen MT"/>
                <a:cs typeface="Tw Cen MT"/>
              </a:rPr>
              <a:t>sociálních</a:t>
            </a:r>
            <a:r>
              <a:rPr sz="1900" spc="5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1900" dirty="0">
                <a:solidFill>
                  <a:srgbClr val="2D2B20"/>
                </a:solidFill>
                <a:latin typeface="Tw Cen MT"/>
                <a:cs typeface="Tw Cen MT"/>
              </a:rPr>
              <a:t>službách</a:t>
            </a:r>
            <a:endParaRPr sz="1900">
              <a:latin typeface="Tw Cen MT"/>
              <a:cs typeface="Tw Cen MT"/>
            </a:endParaRPr>
          </a:p>
          <a:p>
            <a:pPr marL="12700" algn="just">
              <a:lnSpc>
                <a:spcPct val="100000"/>
              </a:lnSpc>
              <a:spcBef>
                <a:spcPts val="950"/>
              </a:spcBef>
            </a:pPr>
            <a:r>
              <a:rPr sz="1900" spc="-5" dirty="0">
                <a:solidFill>
                  <a:srgbClr val="2D2B20"/>
                </a:solidFill>
                <a:latin typeface="Tw Cen MT"/>
                <a:cs typeface="Tw Cen MT"/>
              </a:rPr>
              <a:t>Služba sociální </a:t>
            </a:r>
            <a:r>
              <a:rPr sz="1900" spc="-10" dirty="0">
                <a:solidFill>
                  <a:srgbClr val="2D2B20"/>
                </a:solidFill>
                <a:latin typeface="Tw Cen MT"/>
                <a:cs typeface="Tw Cen MT"/>
              </a:rPr>
              <a:t>prevence poskytovaná </a:t>
            </a:r>
            <a:r>
              <a:rPr sz="1900" spc="-5" dirty="0">
                <a:solidFill>
                  <a:srgbClr val="2D2B20"/>
                </a:solidFill>
                <a:latin typeface="Tw Cen MT"/>
                <a:cs typeface="Tw Cen MT"/>
              </a:rPr>
              <a:t>v terénní a ambulantní</a:t>
            </a:r>
            <a:r>
              <a:rPr sz="1900" spc="165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1900" spc="-5" dirty="0">
                <a:solidFill>
                  <a:srgbClr val="2D2B20"/>
                </a:solidFill>
                <a:latin typeface="Tw Cen MT"/>
                <a:cs typeface="Tw Cen MT"/>
              </a:rPr>
              <a:t>formě.</a:t>
            </a:r>
            <a:endParaRPr sz="1900">
              <a:latin typeface="Tw Cen MT"/>
              <a:cs typeface="Tw Cen MT"/>
            </a:endParaRPr>
          </a:p>
          <a:p>
            <a:pPr marL="12700" marR="5080" algn="just">
              <a:lnSpc>
                <a:spcPct val="80000"/>
              </a:lnSpc>
              <a:spcBef>
                <a:spcPts val="1395"/>
              </a:spcBef>
            </a:pPr>
            <a:r>
              <a:rPr sz="1900" b="1" spc="-10" dirty="0">
                <a:solidFill>
                  <a:srgbClr val="9CBDBC"/>
                </a:solidFill>
                <a:latin typeface="Tw Cen MT"/>
                <a:cs typeface="Tw Cen MT"/>
              </a:rPr>
              <a:t>Sociálně </a:t>
            </a:r>
            <a:r>
              <a:rPr sz="1900" b="1" spc="-5" dirty="0">
                <a:solidFill>
                  <a:srgbClr val="9CBDBC"/>
                </a:solidFill>
                <a:latin typeface="Tw Cen MT"/>
                <a:cs typeface="Tw Cen MT"/>
              </a:rPr>
              <a:t>aktivizační </a:t>
            </a:r>
            <a:r>
              <a:rPr sz="1900" b="1" spc="-10" dirty="0">
                <a:solidFill>
                  <a:srgbClr val="9CBDBC"/>
                </a:solidFill>
                <a:latin typeface="Tw Cen MT"/>
                <a:cs typeface="Tw Cen MT"/>
              </a:rPr>
              <a:t>služby </a:t>
            </a:r>
            <a:r>
              <a:rPr sz="1900" b="1" dirty="0">
                <a:solidFill>
                  <a:srgbClr val="9CBDBC"/>
                </a:solidFill>
                <a:latin typeface="Tw Cen MT"/>
                <a:cs typeface="Tw Cen MT"/>
              </a:rPr>
              <a:t>pro </a:t>
            </a:r>
            <a:r>
              <a:rPr sz="1900" b="1" spc="-10" dirty="0">
                <a:solidFill>
                  <a:srgbClr val="9CBDBC"/>
                </a:solidFill>
                <a:latin typeface="Tw Cen MT"/>
                <a:cs typeface="Tw Cen MT"/>
              </a:rPr>
              <a:t>rodiny </a:t>
            </a:r>
            <a:r>
              <a:rPr sz="1900" b="1" spc="-5" dirty="0">
                <a:solidFill>
                  <a:srgbClr val="9CBDBC"/>
                </a:solidFill>
                <a:latin typeface="Tw Cen MT"/>
                <a:cs typeface="Tw Cen MT"/>
              </a:rPr>
              <a:t>s </a:t>
            </a:r>
            <a:r>
              <a:rPr sz="1900" b="1" dirty="0">
                <a:solidFill>
                  <a:srgbClr val="9CBDBC"/>
                </a:solidFill>
                <a:latin typeface="Tw Cen MT"/>
                <a:cs typeface="Tw Cen MT"/>
              </a:rPr>
              <a:t>dětmi </a:t>
            </a:r>
            <a:r>
              <a:rPr sz="1900" b="1" spc="-5" dirty="0">
                <a:solidFill>
                  <a:srgbClr val="9CBDBC"/>
                </a:solidFill>
                <a:latin typeface="Tw Cen MT"/>
                <a:cs typeface="Tw Cen MT"/>
              </a:rPr>
              <a:t>jsou terénní, popřípadě </a:t>
            </a:r>
            <a:r>
              <a:rPr sz="1900" b="1" spc="-10" dirty="0">
                <a:solidFill>
                  <a:srgbClr val="9CBDBC"/>
                </a:solidFill>
                <a:latin typeface="Tw Cen MT"/>
                <a:cs typeface="Tw Cen MT"/>
              </a:rPr>
              <a:t>ambulantní služby poskytované  </a:t>
            </a:r>
            <a:r>
              <a:rPr sz="1900" b="1" spc="-5" dirty="0">
                <a:solidFill>
                  <a:srgbClr val="9CBDBC"/>
                </a:solidFill>
                <a:latin typeface="Tw Cen MT"/>
                <a:cs typeface="Tw Cen MT"/>
              </a:rPr>
              <a:t>rodině s dítětem, u kterého je jeho </a:t>
            </a:r>
            <a:r>
              <a:rPr sz="1900" b="1" spc="-10" dirty="0">
                <a:solidFill>
                  <a:srgbClr val="9CBDBC"/>
                </a:solidFill>
                <a:latin typeface="Tw Cen MT"/>
                <a:cs typeface="Tw Cen MT"/>
              </a:rPr>
              <a:t>vývoj </a:t>
            </a:r>
            <a:r>
              <a:rPr sz="1900" b="1" dirty="0">
                <a:solidFill>
                  <a:srgbClr val="9CBDBC"/>
                </a:solidFill>
                <a:latin typeface="Tw Cen MT"/>
                <a:cs typeface="Tw Cen MT"/>
              </a:rPr>
              <a:t>ohrožen </a:t>
            </a:r>
            <a:r>
              <a:rPr sz="1900" b="1" spc="-5" dirty="0">
                <a:solidFill>
                  <a:srgbClr val="9CBDBC"/>
                </a:solidFill>
                <a:latin typeface="Tw Cen MT"/>
                <a:cs typeface="Tw Cen MT"/>
              </a:rPr>
              <a:t>v </a:t>
            </a:r>
            <a:r>
              <a:rPr sz="1900" b="1" dirty="0">
                <a:solidFill>
                  <a:srgbClr val="9CBDBC"/>
                </a:solidFill>
                <a:latin typeface="Tw Cen MT"/>
                <a:cs typeface="Tw Cen MT"/>
              </a:rPr>
              <a:t>důsledku </a:t>
            </a:r>
            <a:r>
              <a:rPr sz="1900" b="1" spc="-5" dirty="0">
                <a:solidFill>
                  <a:srgbClr val="9CBDBC"/>
                </a:solidFill>
                <a:latin typeface="Tw Cen MT"/>
                <a:cs typeface="Tw Cen MT"/>
              </a:rPr>
              <a:t>dopadů </a:t>
            </a:r>
            <a:r>
              <a:rPr sz="1900" b="1" dirty="0">
                <a:solidFill>
                  <a:srgbClr val="9CBDBC"/>
                </a:solidFill>
                <a:latin typeface="Tw Cen MT"/>
                <a:cs typeface="Tw Cen MT"/>
              </a:rPr>
              <a:t>dlouhodobě </a:t>
            </a:r>
            <a:r>
              <a:rPr sz="1900" b="1" spc="-15" dirty="0">
                <a:solidFill>
                  <a:srgbClr val="9CBDBC"/>
                </a:solidFill>
                <a:latin typeface="Tw Cen MT"/>
                <a:cs typeface="Tw Cen MT"/>
              </a:rPr>
              <a:t>krizové </a:t>
            </a:r>
            <a:r>
              <a:rPr sz="1900" b="1" spc="-5" dirty="0">
                <a:solidFill>
                  <a:srgbClr val="9CBDBC"/>
                </a:solidFill>
                <a:latin typeface="Tw Cen MT"/>
                <a:cs typeface="Tw Cen MT"/>
              </a:rPr>
              <a:t>sociální situace,  kterou rodiče nedokáží </a:t>
            </a:r>
            <a:r>
              <a:rPr sz="1900" b="1" spc="-10" dirty="0">
                <a:solidFill>
                  <a:srgbClr val="9CBDBC"/>
                </a:solidFill>
                <a:latin typeface="Tw Cen MT"/>
                <a:cs typeface="Tw Cen MT"/>
              </a:rPr>
              <a:t>sami </a:t>
            </a:r>
            <a:r>
              <a:rPr sz="1900" b="1" spc="-5" dirty="0">
                <a:solidFill>
                  <a:srgbClr val="9CBDBC"/>
                </a:solidFill>
                <a:latin typeface="Tw Cen MT"/>
                <a:cs typeface="Tw Cen MT"/>
              </a:rPr>
              <a:t>bez pomoci překonat, a u kterého </a:t>
            </a:r>
            <a:r>
              <a:rPr sz="1900" b="1" spc="-10" dirty="0">
                <a:solidFill>
                  <a:srgbClr val="9CBDBC"/>
                </a:solidFill>
                <a:latin typeface="Tw Cen MT"/>
                <a:cs typeface="Tw Cen MT"/>
              </a:rPr>
              <a:t>existují </a:t>
            </a:r>
            <a:r>
              <a:rPr sz="1900" b="1" spc="-5" dirty="0">
                <a:solidFill>
                  <a:srgbClr val="9CBDBC"/>
                </a:solidFill>
                <a:latin typeface="Tw Cen MT"/>
                <a:cs typeface="Tw Cen MT"/>
              </a:rPr>
              <a:t>další rizika ohrožení jeho</a:t>
            </a:r>
            <a:r>
              <a:rPr sz="1900" b="1" spc="265" dirty="0">
                <a:solidFill>
                  <a:srgbClr val="9CBDBC"/>
                </a:solidFill>
                <a:latin typeface="Tw Cen MT"/>
                <a:cs typeface="Tw Cen MT"/>
              </a:rPr>
              <a:t> </a:t>
            </a:r>
            <a:r>
              <a:rPr sz="1900" b="1" spc="-10" dirty="0">
                <a:solidFill>
                  <a:srgbClr val="9CBDBC"/>
                </a:solidFill>
                <a:latin typeface="Tw Cen MT"/>
                <a:cs typeface="Tw Cen MT"/>
              </a:rPr>
              <a:t>vývoje.</a:t>
            </a:r>
            <a:endParaRPr sz="1900">
              <a:latin typeface="Tw Cen MT"/>
              <a:cs typeface="Tw Cen MT"/>
            </a:endParaRPr>
          </a:p>
          <a:p>
            <a:pPr marL="12700" algn="just">
              <a:lnSpc>
                <a:spcPct val="100000"/>
              </a:lnSpc>
              <a:spcBef>
                <a:spcPts val="944"/>
              </a:spcBef>
            </a:pPr>
            <a:r>
              <a:rPr sz="1900" spc="-5" dirty="0">
                <a:solidFill>
                  <a:srgbClr val="2D2B20"/>
                </a:solidFill>
                <a:latin typeface="Tw Cen MT"/>
                <a:cs typeface="Tw Cen MT"/>
              </a:rPr>
              <a:t>Služba obsahuje tyto </a:t>
            </a:r>
            <a:r>
              <a:rPr sz="1900" spc="-10" dirty="0">
                <a:solidFill>
                  <a:srgbClr val="2D2B20"/>
                </a:solidFill>
                <a:latin typeface="Tw Cen MT"/>
                <a:cs typeface="Tw Cen MT"/>
              </a:rPr>
              <a:t>základní</a:t>
            </a:r>
            <a:r>
              <a:rPr sz="1900" spc="9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1900" spc="-5" dirty="0">
                <a:solidFill>
                  <a:srgbClr val="2D2B20"/>
                </a:solidFill>
                <a:latin typeface="Tw Cen MT"/>
                <a:cs typeface="Tw Cen MT"/>
              </a:rPr>
              <a:t>činnosti:</a:t>
            </a:r>
            <a:endParaRPr sz="1900">
              <a:latin typeface="Tw Cen MT"/>
              <a:cs typeface="Tw Cen MT"/>
            </a:endParaRPr>
          </a:p>
          <a:p>
            <a:pPr marL="363220" indent="-259079">
              <a:lnSpc>
                <a:spcPct val="100000"/>
              </a:lnSpc>
              <a:spcBef>
                <a:spcPts val="950"/>
              </a:spcBef>
              <a:buFont typeface="Tw Cen MT"/>
              <a:buAutoNum type="alphaLcParenR"/>
              <a:tabLst>
                <a:tab pos="363220" algn="l"/>
              </a:tabLst>
            </a:pPr>
            <a:r>
              <a:rPr sz="1900" i="1" spc="-10" dirty="0">
                <a:solidFill>
                  <a:srgbClr val="2D2B20"/>
                </a:solidFill>
                <a:latin typeface="Tw Cen MT"/>
                <a:cs typeface="Tw Cen MT"/>
              </a:rPr>
              <a:t>výchovné, vzdělávací </a:t>
            </a:r>
            <a:r>
              <a:rPr sz="1900" i="1" spc="-5" dirty="0">
                <a:solidFill>
                  <a:srgbClr val="2D2B20"/>
                </a:solidFill>
                <a:latin typeface="Tw Cen MT"/>
                <a:cs typeface="Tw Cen MT"/>
              </a:rPr>
              <a:t>a aktivizační</a:t>
            </a:r>
            <a:r>
              <a:rPr sz="1900" i="1" spc="8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1900" i="1" dirty="0">
                <a:solidFill>
                  <a:srgbClr val="2D2B20"/>
                </a:solidFill>
                <a:latin typeface="Tw Cen MT"/>
                <a:cs typeface="Tw Cen MT"/>
              </a:rPr>
              <a:t>činnosti,</a:t>
            </a:r>
            <a:endParaRPr sz="1900">
              <a:latin typeface="Tw Cen MT"/>
              <a:cs typeface="Tw Cen MT"/>
            </a:endParaRPr>
          </a:p>
          <a:p>
            <a:pPr marL="363220" indent="-259079">
              <a:lnSpc>
                <a:spcPct val="100000"/>
              </a:lnSpc>
              <a:spcBef>
                <a:spcPts val="940"/>
              </a:spcBef>
              <a:buFont typeface="Tw Cen MT"/>
              <a:buAutoNum type="alphaLcParenR"/>
              <a:tabLst>
                <a:tab pos="363220" algn="l"/>
              </a:tabLst>
            </a:pPr>
            <a:r>
              <a:rPr sz="1900" i="1" spc="-10" dirty="0">
                <a:solidFill>
                  <a:srgbClr val="2D2B20"/>
                </a:solidFill>
                <a:latin typeface="Tw Cen MT"/>
                <a:cs typeface="Tw Cen MT"/>
              </a:rPr>
              <a:t>zprostředkování kontaktu </a:t>
            </a:r>
            <a:r>
              <a:rPr sz="1900" i="1" spc="-5" dirty="0">
                <a:solidFill>
                  <a:srgbClr val="2D2B20"/>
                </a:solidFill>
                <a:latin typeface="Tw Cen MT"/>
                <a:cs typeface="Tw Cen MT"/>
              </a:rPr>
              <a:t>se společenským</a:t>
            </a:r>
            <a:r>
              <a:rPr sz="1900" i="1" spc="12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1900" i="1" spc="-5" dirty="0">
                <a:solidFill>
                  <a:srgbClr val="2D2B20"/>
                </a:solidFill>
                <a:latin typeface="Tw Cen MT"/>
                <a:cs typeface="Tw Cen MT"/>
              </a:rPr>
              <a:t>prostředím,</a:t>
            </a:r>
            <a:endParaRPr sz="1900">
              <a:latin typeface="Tw Cen MT"/>
              <a:cs typeface="Tw Cen MT"/>
            </a:endParaRPr>
          </a:p>
          <a:p>
            <a:pPr marL="349250" indent="-245745">
              <a:lnSpc>
                <a:spcPct val="100000"/>
              </a:lnSpc>
              <a:spcBef>
                <a:spcPts val="944"/>
              </a:spcBef>
              <a:buFont typeface="Tw Cen MT"/>
              <a:buAutoNum type="alphaLcParenR"/>
              <a:tabLst>
                <a:tab pos="349885" algn="l"/>
              </a:tabLst>
            </a:pPr>
            <a:r>
              <a:rPr sz="1900" i="1" spc="-5" dirty="0">
                <a:solidFill>
                  <a:srgbClr val="2D2B20"/>
                </a:solidFill>
                <a:latin typeface="Tw Cen MT"/>
                <a:cs typeface="Tw Cen MT"/>
              </a:rPr>
              <a:t>sociálně </a:t>
            </a:r>
            <a:r>
              <a:rPr sz="1900" i="1" dirty="0">
                <a:solidFill>
                  <a:srgbClr val="2D2B20"/>
                </a:solidFill>
                <a:latin typeface="Tw Cen MT"/>
                <a:cs typeface="Tw Cen MT"/>
              </a:rPr>
              <a:t>terapeutické</a:t>
            </a:r>
            <a:r>
              <a:rPr sz="1900" i="1" spc="1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1900" i="1" spc="-5" dirty="0">
                <a:solidFill>
                  <a:srgbClr val="2D2B20"/>
                </a:solidFill>
                <a:latin typeface="Tw Cen MT"/>
                <a:cs typeface="Tw Cen MT"/>
              </a:rPr>
              <a:t>činnosti,</a:t>
            </a:r>
            <a:endParaRPr sz="1900">
              <a:latin typeface="Tw Cen MT"/>
              <a:cs typeface="Tw Cen MT"/>
            </a:endParaRPr>
          </a:p>
          <a:p>
            <a:pPr marL="363220" indent="-259079">
              <a:lnSpc>
                <a:spcPct val="100000"/>
              </a:lnSpc>
              <a:spcBef>
                <a:spcPts val="950"/>
              </a:spcBef>
              <a:buFont typeface="Tw Cen MT"/>
              <a:buAutoNum type="alphaLcParenR"/>
              <a:tabLst>
                <a:tab pos="363220" algn="l"/>
              </a:tabLst>
            </a:pPr>
            <a:r>
              <a:rPr sz="1900" i="1" spc="-5" dirty="0">
                <a:solidFill>
                  <a:srgbClr val="2D2B20"/>
                </a:solidFill>
                <a:latin typeface="Tw Cen MT"/>
                <a:cs typeface="Tw Cen MT"/>
              </a:rPr>
              <a:t>pomoc </a:t>
            </a:r>
            <a:r>
              <a:rPr sz="1900" i="1" dirty="0">
                <a:solidFill>
                  <a:srgbClr val="2D2B20"/>
                </a:solidFill>
                <a:latin typeface="Tw Cen MT"/>
                <a:cs typeface="Tw Cen MT"/>
              </a:rPr>
              <a:t>při </a:t>
            </a:r>
            <a:r>
              <a:rPr sz="1900" i="1" spc="-5" dirty="0">
                <a:solidFill>
                  <a:srgbClr val="2D2B20"/>
                </a:solidFill>
                <a:latin typeface="Tw Cen MT"/>
                <a:cs typeface="Tw Cen MT"/>
              </a:rPr>
              <a:t>uplatňování </a:t>
            </a:r>
            <a:r>
              <a:rPr sz="1900" i="1" spc="-55" dirty="0">
                <a:solidFill>
                  <a:srgbClr val="2D2B20"/>
                </a:solidFill>
                <a:latin typeface="Tw Cen MT"/>
                <a:cs typeface="Tw Cen MT"/>
              </a:rPr>
              <a:t>práv, </a:t>
            </a:r>
            <a:r>
              <a:rPr sz="1900" i="1" dirty="0">
                <a:solidFill>
                  <a:srgbClr val="2D2B20"/>
                </a:solidFill>
                <a:latin typeface="Tw Cen MT"/>
                <a:cs typeface="Tw Cen MT"/>
              </a:rPr>
              <a:t>oprávněných </a:t>
            </a:r>
            <a:r>
              <a:rPr sz="1900" i="1" spc="-5" dirty="0">
                <a:solidFill>
                  <a:srgbClr val="2D2B20"/>
                </a:solidFill>
                <a:latin typeface="Tw Cen MT"/>
                <a:cs typeface="Tw Cen MT"/>
              </a:rPr>
              <a:t>zájmů a </a:t>
            </a:r>
            <a:r>
              <a:rPr sz="1900" i="1" dirty="0">
                <a:solidFill>
                  <a:srgbClr val="2D2B20"/>
                </a:solidFill>
                <a:latin typeface="Tw Cen MT"/>
                <a:cs typeface="Tw Cen MT"/>
              </a:rPr>
              <a:t>při </a:t>
            </a:r>
            <a:r>
              <a:rPr sz="1900" i="1" spc="-5" dirty="0">
                <a:solidFill>
                  <a:srgbClr val="2D2B20"/>
                </a:solidFill>
                <a:latin typeface="Tw Cen MT"/>
                <a:cs typeface="Tw Cen MT"/>
              </a:rPr>
              <a:t>obstarávání </a:t>
            </a:r>
            <a:r>
              <a:rPr sz="1900" i="1" dirty="0">
                <a:solidFill>
                  <a:srgbClr val="2D2B20"/>
                </a:solidFill>
                <a:latin typeface="Tw Cen MT"/>
                <a:cs typeface="Tw Cen MT"/>
              </a:rPr>
              <a:t>osobních</a:t>
            </a:r>
            <a:r>
              <a:rPr sz="1900" i="1" spc="114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1900" i="1" spc="-5" dirty="0">
                <a:solidFill>
                  <a:srgbClr val="2D2B20"/>
                </a:solidFill>
                <a:latin typeface="Tw Cen MT"/>
                <a:cs typeface="Tw Cen MT"/>
              </a:rPr>
              <a:t>záležitostí.</a:t>
            </a:r>
            <a:endParaRPr sz="19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900" spc="-5" dirty="0">
                <a:solidFill>
                  <a:srgbClr val="2D2B20"/>
                </a:solidFill>
                <a:latin typeface="Tw Cen MT"/>
                <a:cs typeface="Tw Cen MT"/>
              </a:rPr>
              <a:t>Služba je poskytována </a:t>
            </a:r>
            <a:r>
              <a:rPr sz="1900" spc="-10" dirty="0">
                <a:solidFill>
                  <a:srgbClr val="2D2B20"/>
                </a:solidFill>
                <a:latin typeface="Tw Cen MT"/>
                <a:cs typeface="Tw Cen MT"/>
              </a:rPr>
              <a:t>bezplatně </a:t>
            </a:r>
            <a:r>
              <a:rPr sz="1900" spc="-5" dirty="0">
                <a:solidFill>
                  <a:srgbClr val="2D2B20"/>
                </a:solidFill>
                <a:latin typeface="Tw Cen MT"/>
                <a:cs typeface="Tw Cen MT"/>
              </a:rPr>
              <a:t>(tj. bez </a:t>
            </a:r>
            <a:r>
              <a:rPr sz="1900" spc="-20" dirty="0">
                <a:solidFill>
                  <a:srgbClr val="2D2B20"/>
                </a:solidFill>
                <a:latin typeface="Tw Cen MT"/>
                <a:cs typeface="Tw Cen MT"/>
              </a:rPr>
              <a:t>úhrady</a:t>
            </a:r>
            <a:r>
              <a:rPr sz="1900" spc="165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1900" spc="-5" dirty="0">
                <a:solidFill>
                  <a:srgbClr val="2D2B20"/>
                </a:solidFill>
                <a:latin typeface="Tw Cen MT"/>
                <a:cs typeface="Tw Cen MT"/>
              </a:rPr>
              <a:t>klienta).</a:t>
            </a:r>
            <a:endParaRPr sz="1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160528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65" dirty="0"/>
              <a:t>ZDROJE: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8892" y="2125497"/>
            <a:ext cx="8649335" cy="1287780"/>
          </a:xfrm>
          <a:prstGeom prst="rect">
            <a:avLst/>
          </a:prstGeom>
        </p:spPr>
        <p:txBody>
          <a:bodyPr vert="horz" wrap="square" lIns="0" tIns="157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2200" spc="-5" dirty="0">
                <a:solidFill>
                  <a:srgbClr val="2D2B20"/>
                </a:solidFill>
                <a:latin typeface="Tw Cen MT"/>
                <a:cs typeface="Tw Cen MT"/>
              </a:rPr>
              <a:t>Z. č. 108/2006 </a:t>
            </a:r>
            <a:r>
              <a:rPr sz="2200" spc="-15" dirty="0">
                <a:solidFill>
                  <a:srgbClr val="2D2B20"/>
                </a:solidFill>
                <a:latin typeface="Tw Cen MT"/>
                <a:cs typeface="Tw Cen MT"/>
              </a:rPr>
              <a:t>Sb., </a:t>
            </a:r>
            <a:r>
              <a:rPr sz="2200" spc="-5" dirty="0">
                <a:solidFill>
                  <a:srgbClr val="2D2B20"/>
                </a:solidFill>
                <a:latin typeface="Tw Cen MT"/>
                <a:cs typeface="Tw Cen MT"/>
              </a:rPr>
              <a:t>o </a:t>
            </a:r>
            <a:r>
              <a:rPr sz="2200" dirty="0">
                <a:solidFill>
                  <a:srgbClr val="2D2B20"/>
                </a:solidFill>
                <a:latin typeface="Tw Cen MT"/>
                <a:cs typeface="Tw Cen MT"/>
              </a:rPr>
              <a:t>sociálních</a:t>
            </a:r>
            <a:r>
              <a:rPr sz="2200" spc="125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200" spc="5" dirty="0">
                <a:solidFill>
                  <a:srgbClr val="2D2B20"/>
                </a:solidFill>
                <a:latin typeface="Tw Cen MT"/>
                <a:cs typeface="Tw Cen MT"/>
              </a:rPr>
              <a:t>službách</a:t>
            </a:r>
            <a:endParaRPr sz="2200">
              <a:latin typeface="Tw Cen MT"/>
              <a:cs typeface="Tw Cen MT"/>
            </a:endParaRPr>
          </a:p>
          <a:p>
            <a:pPr marL="12700" marR="5080">
              <a:lnSpc>
                <a:spcPts val="2380"/>
              </a:lnSpc>
              <a:spcBef>
                <a:spcPts val="1435"/>
              </a:spcBef>
            </a:pPr>
            <a:r>
              <a:rPr sz="2200" spc="-10" dirty="0">
                <a:solidFill>
                  <a:srgbClr val="2D2B20"/>
                </a:solidFill>
                <a:latin typeface="Tw Cen MT"/>
                <a:cs typeface="Tw Cen MT"/>
              </a:rPr>
              <a:t>Vyhláška </a:t>
            </a:r>
            <a:r>
              <a:rPr sz="2200" spc="-5" dirty="0">
                <a:solidFill>
                  <a:srgbClr val="2D2B20"/>
                </a:solidFill>
                <a:latin typeface="Tw Cen MT"/>
                <a:cs typeface="Tw Cen MT"/>
              </a:rPr>
              <a:t>č. 505/2006 </a:t>
            </a:r>
            <a:r>
              <a:rPr sz="2200" spc="-15" dirty="0">
                <a:solidFill>
                  <a:srgbClr val="2D2B20"/>
                </a:solidFill>
                <a:latin typeface="Tw Cen MT"/>
                <a:cs typeface="Tw Cen MT"/>
              </a:rPr>
              <a:t>Sb., </a:t>
            </a:r>
            <a:r>
              <a:rPr sz="2200" spc="-5" dirty="0">
                <a:solidFill>
                  <a:srgbClr val="2D2B20"/>
                </a:solidFill>
                <a:latin typeface="Tw Cen MT"/>
                <a:cs typeface="Tw Cen MT"/>
              </a:rPr>
              <a:t>o </a:t>
            </a:r>
            <a:r>
              <a:rPr sz="2200" dirty="0">
                <a:solidFill>
                  <a:srgbClr val="2D2B20"/>
                </a:solidFill>
                <a:latin typeface="Tw Cen MT"/>
                <a:cs typeface="Tw Cen MT"/>
              </a:rPr>
              <a:t>sociálních </a:t>
            </a:r>
            <a:r>
              <a:rPr sz="2200" spc="5" dirty="0">
                <a:solidFill>
                  <a:srgbClr val="2D2B20"/>
                </a:solidFill>
                <a:latin typeface="Tw Cen MT"/>
                <a:cs typeface="Tw Cen MT"/>
              </a:rPr>
              <a:t>službách, </a:t>
            </a:r>
            <a:r>
              <a:rPr sz="2200" spc="-10" dirty="0">
                <a:solidFill>
                  <a:srgbClr val="2D2B20"/>
                </a:solidFill>
                <a:latin typeface="Tw Cen MT"/>
                <a:cs typeface="Tw Cen MT"/>
              </a:rPr>
              <a:t>kterou </a:t>
            </a:r>
            <a:r>
              <a:rPr sz="2200" spc="-5" dirty="0">
                <a:solidFill>
                  <a:srgbClr val="2D2B20"/>
                </a:solidFill>
                <a:latin typeface="Tw Cen MT"/>
                <a:cs typeface="Tw Cen MT"/>
              </a:rPr>
              <a:t>se </a:t>
            </a:r>
            <a:r>
              <a:rPr sz="2200" spc="-10" dirty="0">
                <a:solidFill>
                  <a:srgbClr val="2D2B20"/>
                </a:solidFill>
                <a:latin typeface="Tw Cen MT"/>
                <a:cs typeface="Tw Cen MT"/>
              </a:rPr>
              <a:t>provádějí </a:t>
            </a:r>
            <a:r>
              <a:rPr sz="2200" spc="-5" dirty="0">
                <a:solidFill>
                  <a:srgbClr val="2D2B20"/>
                </a:solidFill>
                <a:latin typeface="Tw Cen MT"/>
                <a:cs typeface="Tw Cen MT"/>
              </a:rPr>
              <a:t>některá  </a:t>
            </a:r>
            <a:r>
              <a:rPr sz="2200" spc="-10" dirty="0">
                <a:solidFill>
                  <a:srgbClr val="2D2B20"/>
                </a:solidFill>
                <a:latin typeface="Tw Cen MT"/>
                <a:cs typeface="Tw Cen MT"/>
              </a:rPr>
              <a:t>ustanovení zákona </a:t>
            </a:r>
            <a:r>
              <a:rPr sz="2200" spc="-5" dirty="0">
                <a:solidFill>
                  <a:srgbClr val="2D2B20"/>
                </a:solidFill>
                <a:latin typeface="Tw Cen MT"/>
                <a:cs typeface="Tw Cen MT"/>
              </a:rPr>
              <a:t>o </a:t>
            </a:r>
            <a:r>
              <a:rPr sz="2200" dirty="0">
                <a:solidFill>
                  <a:srgbClr val="2D2B20"/>
                </a:solidFill>
                <a:latin typeface="Tw Cen MT"/>
                <a:cs typeface="Tw Cen MT"/>
              </a:rPr>
              <a:t>sociálních</a:t>
            </a:r>
            <a:r>
              <a:rPr sz="2200" spc="120" dirty="0">
                <a:solidFill>
                  <a:srgbClr val="2D2B20"/>
                </a:solidFill>
                <a:latin typeface="Tw Cen MT"/>
                <a:cs typeface="Tw Cen MT"/>
              </a:rPr>
              <a:t> </a:t>
            </a:r>
            <a:r>
              <a:rPr sz="2200" spc="5" dirty="0">
                <a:solidFill>
                  <a:srgbClr val="2D2B20"/>
                </a:solidFill>
                <a:latin typeface="Tw Cen MT"/>
                <a:cs typeface="Tw Cen MT"/>
              </a:rPr>
              <a:t>službách</a:t>
            </a:r>
            <a:endParaRPr sz="22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456</Words>
  <Application>Microsoft Office PowerPoint</Application>
  <PresentationFormat>Širokoúhlá obrazovka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Calibri</vt:lpstr>
      <vt:lpstr>Times New Roman</vt:lpstr>
      <vt:lpstr>Tw Cen MT</vt:lpstr>
      <vt:lpstr>Tw Cen MT Condensed</vt:lpstr>
      <vt:lpstr>Office Theme</vt:lpstr>
      <vt:lpstr>SOCIÁLNÍ PRÁCE S RODINAMI 6</vt:lpstr>
      <vt:lpstr>SOCIÁLNÍ SLUŽBY PRO RODINY S DĚTMI</vt:lpstr>
      <vt:lpstr>SOCIÁLNÍ PORADENSTVÍ</vt:lpstr>
      <vt:lpstr>KRIZOVÁ POMOC</vt:lpstr>
      <vt:lpstr>AZYLOVÉ DOMY</vt:lpstr>
      <vt:lpstr>SOCIÁLNĚ AKTIVIZAČNÍ SLUŽBY PRO RODINY S DĚTMI</vt:lpstr>
      <vt:lpstr>ZDROJE: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rodinami</dc:title>
  <dc:creator>Iva Poláčková</dc:creator>
  <cp:lastModifiedBy>Iva Poláčková</cp:lastModifiedBy>
  <cp:revision>1</cp:revision>
  <dcterms:created xsi:type="dcterms:W3CDTF">2020-02-04T16:04:20Z</dcterms:created>
  <dcterms:modified xsi:type="dcterms:W3CDTF">2020-02-04T16:05:04Z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2019-04-18T00:00:00Z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2020-02-04T00:00:00Z</vt:filetime>
  </property>
</Properties>
</file>