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57B6C0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7B6C0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57B6C0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57B6C0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812">
            <a:solidFill>
              <a:srgbClr val="57B6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7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57B6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4230" y="534670"/>
            <a:ext cx="9003538" cy="139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57B6C0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2205" y="1219326"/>
            <a:ext cx="10909300" cy="4485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57B6C0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5334000"/>
            <a:ext cx="7660003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175" dirty="0">
                <a:solidFill>
                  <a:srgbClr val="57B6C0"/>
                </a:solidFill>
                <a:latin typeface="Tw Cen MT Condensed"/>
                <a:cs typeface="Tw Cen MT Condensed"/>
              </a:rPr>
              <a:t>SOCIÁLNÍ </a:t>
            </a:r>
            <a:r>
              <a:rPr sz="5000" b="1" spc="155" dirty="0">
                <a:solidFill>
                  <a:srgbClr val="57B6C0"/>
                </a:solidFill>
                <a:latin typeface="Tw Cen MT Condensed"/>
                <a:cs typeface="Tw Cen MT Condensed"/>
              </a:rPr>
              <a:t>PRÁCE </a:t>
            </a:r>
            <a:r>
              <a:rPr sz="5000" b="1" dirty="0">
                <a:solidFill>
                  <a:srgbClr val="57B6C0"/>
                </a:solidFill>
                <a:latin typeface="Tw Cen MT Condensed"/>
                <a:cs typeface="Tw Cen MT Condensed"/>
              </a:rPr>
              <a:t>S</a:t>
            </a:r>
            <a:r>
              <a:rPr sz="5000" b="1" spc="755" dirty="0">
                <a:solidFill>
                  <a:srgbClr val="57B6C0"/>
                </a:solidFill>
                <a:latin typeface="Tw Cen MT Condensed"/>
                <a:cs typeface="Tw Cen MT Condensed"/>
              </a:rPr>
              <a:t> </a:t>
            </a:r>
            <a:r>
              <a:rPr sz="5000" b="1" spc="160" dirty="0" smtClean="0">
                <a:solidFill>
                  <a:srgbClr val="57B6C0"/>
                </a:solidFill>
                <a:latin typeface="Tw Cen MT Condensed"/>
                <a:cs typeface="Tw Cen MT Condensed"/>
              </a:rPr>
              <a:t>RODINAMI</a:t>
            </a:r>
            <a:r>
              <a:rPr lang="cs-CZ" sz="5000" b="1" spc="160" dirty="0" smtClean="0">
                <a:solidFill>
                  <a:srgbClr val="57B6C0"/>
                </a:solidFill>
                <a:latin typeface="Tw Cen MT Condensed"/>
                <a:cs typeface="Tw Cen MT Condensed"/>
              </a:rPr>
              <a:t> 5</a:t>
            </a:r>
            <a:endParaRPr sz="5000" dirty="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90609" y="5530697"/>
            <a:ext cx="796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w Cen MT"/>
                <a:cs typeface="Tw Cen MT"/>
              </a:rPr>
              <a:t>LS</a:t>
            </a:r>
            <a:r>
              <a:rPr sz="1800" spc="-85" dirty="0">
                <a:solidFill>
                  <a:srgbClr val="0D0D0D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0D0D0D"/>
                </a:solidFill>
                <a:latin typeface="Tw Cen MT"/>
                <a:cs typeface="Tw Cen MT"/>
              </a:rPr>
              <a:t>2019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1679" y="435305"/>
            <a:ext cx="7520305" cy="139890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399415" marR="5080" indent="-387350">
              <a:lnSpc>
                <a:spcPts val="4800"/>
              </a:lnSpc>
              <a:spcBef>
                <a:spcPts val="1265"/>
              </a:spcBef>
            </a:pPr>
            <a:r>
              <a:rPr spc="80" dirty="0"/>
              <a:t>ZAŘÍZENÍ </a:t>
            </a:r>
            <a:r>
              <a:rPr spc="30" dirty="0"/>
              <a:t>PRO </a:t>
            </a:r>
            <a:r>
              <a:rPr spc="70" dirty="0"/>
              <a:t>DĚTI </a:t>
            </a:r>
            <a:r>
              <a:rPr spc="85" dirty="0"/>
              <a:t>VYŽADUJÍCÍ  </a:t>
            </a:r>
            <a:r>
              <a:rPr spc="70" dirty="0"/>
              <a:t>OKAMŽITOU POMOC</a:t>
            </a:r>
            <a:r>
              <a:rPr spc="270" dirty="0"/>
              <a:t> </a:t>
            </a:r>
            <a:r>
              <a:rPr spc="65" dirty="0"/>
              <a:t>(ZDVOP)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2205" y="2130069"/>
            <a:ext cx="10905490" cy="413194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11760" indent="-99060">
              <a:lnSpc>
                <a:spcPct val="100000"/>
              </a:lnSpc>
              <a:spcBef>
                <a:spcPts val="97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Jsou </a:t>
            </a:r>
            <a:r>
              <a:rPr sz="2200" spc="-10" dirty="0">
                <a:latin typeface="Tw Cen MT"/>
                <a:cs typeface="Tw Cen MT"/>
              </a:rPr>
              <a:t>zřizovány zákonem </a:t>
            </a:r>
            <a:r>
              <a:rPr sz="2200" spc="-5" dirty="0">
                <a:latin typeface="Tw Cen MT"/>
                <a:cs typeface="Tw Cen MT"/>
              </a:rPr>
              <a:t>č. 359/1999 </a:t>
            </a:r>
            <a:r>
              <a:rPr sz="2200" spc="-15" dirty="0">
                <a:latin typeface="Tw Cen MT"/>
                <a:cs typeface="Tw Cen MT"/>
              </a:rPr>
              <a:t>Sb., </a:t>
            </a:r>
            <a:r>
              <a:rPr sz="2200" spc="-5" dirty="0">
                <a:latin typeface="Tw Cen MT"/>
                <a:cs typeface="Tw Cen MT"/>
              </a:rPr>
              <a:t>o sociálně-právní </a:t>
            </a:r>
            <a:r>
              <a:rPr sz="2200" spc="5" dirty="0">
                <a:latin typeface="Tw Cen MT"/>
                <a:cs typeface="Tw Cen MT"/>
              </a:rPr>
              <a:t>ochraně</a:t>
            </a:r>
            <a:r>
              <a:rPr sz="2200" spc="24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dětí</a:t>
            </a:r>
            <a:endParaRPr sz="2200">
              <a:latin typeface="Tw Cen MT"/>
              <a:cs typeface="Tw Cen MT"/>
            </a:endParaRPr>
          </a:p>
          <a:p>
            <a:pPr marL="103505" marR="5080" indent="-91440">
              <a:lnSpc>
                <a:spcPct val="80000"/>
              </a:lnSpc>
              <a:spcBef>
                <a:spcPts val="140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15" dirty="0">
                <a:latin typeface="Tw Cen MT"/>
                <a:cs typeface="Tw Cen MT"/>
              </a:rPr>
              <a:t>Poskytuje </a:t>
            </a:r>
            <a:r>
              <a:rPr sz="2200" dirty="0">
                <a:latin typeface="Tw Cen MT"/>
                <a:cs typeface="Tw Cen MT"/>
              </a:rPr>
              <a:t>pomoc dítěti, které </a:t>
            </a:r>
            <a:r>
              <a:rPr sz="2200" spc="-5" dirty="0">
                <a:latin typeface="Tw Cen MT"/>
                <a:cs typeface="Tw Cen MT"/>
              </a:rPr>
              <a:t>se </a:t>
            </a:r>
            <a:r>
              <a:rPr sz="2200" dirty="0">
                <a:latin typeface="Tw Cen MT"/>
                <a:cs typeface="Tw Cen MT"/>
              </a:rPr>
              <a:t>ocitlo </a:t>
            </a:r>
            <a:r>
              <a:rPr sz="2200" spc="-5" dirty="0">
                <a:latin typeface="Tw Cen MT"/>
                <a:cs typeface="Tw Cen MT"/>
              </a:rPr>
              <a:t>bez </a:t>
            </a:r>
            <a:r>
              <a:rPr sz="2200" spc="-10" dirty="0">
                <a:latin typeface="Tw Cen MT"/>
                <a:cs typeface="Tw Cen MT"/>
              </a:rPr>
              <a:t>jakékoliv </a:t>
            </a:r>
            <a:r>
              <a:rPr sz="2200" dirty="0">
                <a:latin typeface="Tw Cen MT"/>
                <a:cs typeface="Tw Cen MT"/>
              </a:rPr>
              <a:t>péče </a:t>
            </a:r>
            <a:r>
              <a:rPr sz="2200" spc="-15" dirty="0">
                <a:latin typeface="Tw Cen MT"/>
                <a:cs typeface="Tw Cen MT"/>
              </a:rPr>
              <a:t>nebo </a:t>
            </a:r>
            <a:r>
              <a:rPr sz="2200" dirty="0">
                <a:latin typeface="Tw Cen MT"/>
                <a:cs typeface="Tw Cen MT"/>
              </a:rPr>
              <a:t>jsou-li </a:t>
            </a:r>
            <a:r>
              <a:rPr sz="2200" spc="-10" dirty="0">
                <a:latin typeface="Tw Cen MT"/>
                <a:cs typeface="Tw Cen MT"/>
              </a:rPr>
              <a:t>jeho život </a:t>
            </a:r>
            <a:r>
              <a:rPr sz="2200" spc="-15" dirty="0">
                <a:latin typeface="Tw Cen MT"/>
                <a:cs typeface="Tw Cen MT"/>
              </a:rPr>
              <a:t>nebo </a:t>
            </a:r>
            <a:r>
              <a:rPr sz="2200" spc="-5" dirty="0">
                <a:latin typeface="Tw Cen MT"/>
                <a:cs typeface="Tw Cen MT"/>
              </a:rPr>
              <a:t>příznivý  </a:t>
            </a:r>
            <a:r>
              <a:rPr sz="2200" spc="-15" dirty="0">
                <a:latin typeface="Tw Cen MT"/>
                <a:cs typeface="Tw Cen MT"/>
              </a:rPr>
              <a:t>vývoj </a:t>
            </a:r>
            <a:r>
              <a:rPr sz="2200" spc="-5" dirty="0">
                <a:latin typeface="Tw Cen MT"/>
                <a:cs typeface="Tw Cen MT"/>
              </a:rPr>
              <a:t>vážně</a:t>
            </a:r>
            <a:r>
              <a:rPr sz="2200" spc="35" dirty="0">
                <a:latin typeface="Tw Cen MT"/>
                <a:cs typeface="Tw Cen MT"/>
              </a:rPr>
              <a:t> </a:t>
            </a:r>
            <a:r>
              <a:rPr sz="2200" spc="-30" dirty="0">
                <a:latin typeface="Tw Cen MT"/>
                <a:cs typeface="Tw Cen MT"/>
              </a:rPr>
              <a:t>ohroženy.</a:t>
            </a:r>
            <a:endParaRPr sz="2200">
              <a:latin typeface="Tw Cen MT"/>
              <a:cs typeface="Tw Cen MT"/>
            </a:endParaRPr>
          </a:p>
          <a:p>
            <a:pPr marL="103505" marR="5080" indent="-91440">
              <a:lnSpc>
                <a:spcPct val="80000"/>
              </a:lnSpc>
              <a:spcBef>
                <a:spcPts val="139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  <a:tab pos="1236345" algn="l"/>
                <a:tab pos="1539875" algn="l"/>
                <a:tab pos="2414270" algn="l"/>
                <a:tab pos="3394710" algn="l"/>
                <a:tab pos="3665854" algn="l"/>
                <a:tab pos="5243195" algn="l"/>
                <a:tab pos="6586220" algn="l"/>
                <a:tab pos="7677150" algn="l"/>
                <a:tab pos="8627110" algn="l"/>
                <a:tab pos="9481820" algn="l"/>
                <a:tab pos="10770235" algn="l"/>
              </a:tabLst>
            </a:pPr>
            <a:r>
              <a:rPr sz="2200" dirty="0">
                <a:latin typeface="Tw Cen MT"/>
                <a:cs typeface="Tw Cen MT"/>
              </a:rPr>
              <a:t>O</a:t>
            </a:r>
            <a:r>
              <a:rPr sz="2200" spc="70" dirty="0">
                <a:latin typeface="Tw Cen MT"/>
                <a:cs typeface="Tw Cen MT"/>
              </a:rPr>
              <a:t>c</a:t>
            </a:r>
            <a:r>
              <a:rPr sz="2200" dirty="0">
                <a:latin typeface="Tw Cen MT"/>
                <a:cs typeface="Tw Cen MT"/>
              </a:rPr>
              <a:t>h</a:t>
            </a:r>
            <a:r>
              <a:rPr sz="2200" spc="-30" dirty="0">
                <a:latin typeface="Tw Cen MT"/>
                <a:cs typeface="Tw Cen MT"/>
              </a:rPr>
              <a:t>r</a:t>
            </a:r>
            <a:r>
              <a:rPr sz="2200" spc="-5" dirty="0">
                <a:latin typeface="Tw Cen MT"/>
                <a:cs typeface="Tw Cen MT"/>
              </a:rPr>
              <a:t>ana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a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pom</a:t>
            </a:r>
            <a:r>
              <a:rPr sz="2200" dirty="0">
                <a:latin typeface="Tw Cen MT"/>
                <a:cs typeface="Tw Cen MT"/>
              </a:rPr>
              <a:t>o</a:t>
            </a:r>
            <a:r>
              <a:rPr sz="2200" spc="-5" dirty="0">
                <a:latin typeface="Tw Cen MT"/>
                <a:cs typeface="Tw Cen MT"/>
              </a:rPr>
              <a:t>c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spo</a:t>
            </a:r>
            <a:r>
              <a:rPr sz="2200" spc="5" dirty="0">
                <a:latin typeface="Tw Cen MT"/>
                <a:cs typeface="Tw Cen MT"/>
              </a:rPr>
              <a:t>č</a:t>
            </a:r>
            <a:r>
              <a:rPr sz="2200" spc="-10" dirty="0">
                <a:latin typeface="Tw Cen MT"/>
                <a:cs typeface="Tw Cen MT"/>
              </a:rPr>
              <a:t>í</a:t>
            </a:r>
            <a:r>
              <a:rPr sz="2200" dirty="0">
                <a:latin typeface="Tw Cen MT"/>
                <a:cs typeface="Tw Cen MT"/>
              </a:rPr>
              <a:t>v</a:t>
            </a:r>
            <a:r>
              <a:rPr sz="2200" spc="-5" dirty="0">
                <a:latin typeface="Tw Cen MT"/>
                <a:cs typeface="Tw Cen MT"/>
              </a:rPr>
              <a:t>á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v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uspo</a:t>
            </a:r>
            <a:r>
              <a:rPr sz="2200" spc="-30" dirty="0">
                <a:latin typeface="Tw Cen MT"/>
                <a:cs typeface="Tw Cen MT"/>
              </a:rPr>
              <a:t>k</a:t>
            </a:r>
            <a:r>
              <a:rPr sz="2200" spc="-5" dirty="0">
                <a:latin typeface="Tw Cen MT"/>
                <a:cs typeface="Tw Cen MT"/>
              </a:rPr>
              <a:t>oj</a:t>
            </a:r>
            <a:r>
              <a:rPr sz="2200" spc="15" dirty="0">
                <a:latin typeface="Tw Cen MT"/>
                <a:cs typeface="Tw Cen MT"/>
              </a:rPr>
              <a:t>o</a:t>
            </a:r>
            <a:r>
              <a:rPr sz="2200" spc="-5" dirty="0">
                <a:latin typeface="Tw Cen MT"/>
                <a:cs typeface="Tw Cen MT"/>
              </a:rPr>
              <a:t>vání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z</a:t>
            </a:r>
            <a:r>
              <a:rPr sz="2200" dirty="0">
                <a:latin typeface="Tw Cen MT"/>
                <a:cs typeface="Tw Cen MT"/>
              </a:rPr>
              <a:t>á</a:t>
            </a:r>
            <a:r>
              <a:rPr sz="2200" spc="-5" dirty="0">
                <a:latin typeface="Tw Cen MT"/>
                <a:cs typeface="Tw Cen MT"/>
              </a:rPr>
              <a:t>kla</a:t>
            </a:r>
            <a:r>
              <a:rPr sz="2200" dirty="0">
                <a:latin typeface="Tw Cen MT"/>
                <a:cs typeface="Tw Cen MT"/>
              </a:rPr>
              <a:t>dní</a:t>
            </a:r>
            <a:r>
              <a:rPr sz="2200" spc="70" dirty="0">
                <a:latin typeface="Tw Cen MT"/>
                <a:cs typeface="Tw Cen MT"/>
              </a:rPr>
              <a:t>c</a:t>
            </a:r>
            <a:r>
              <a:rPr sz="2200" spc="-5" dirty="0">
                <a:latin typeface="Tw Cen MT"/>
                <a:cs typeface="Tw Cen MT"/>
              </a:rPr>
              <a:t>h</a:t>
            </a:r>
            <a:r>
              <a:rPr sz="2200" dirty="0">
                <a:latin typeface="Tw Cen MT"/>
                <a:cs typeface="Tw Cen MT"/>
              </a:rPr>
              <a:t>	ž</a:t>
            </a:r>
            <a:r>
              <a:rPr sz="2200" spc="-10" dirty="0">
                <a:latin typeface="Tw Cen MT"/>
                <a:cs typeface="Tw Cen MT"/>
              </a:rPr>
              <a:t>i</a:t>
            </a:r>
            <a:r>
              <a:rPr sz="2200" spc="-60" dirty="0">
                <a:latin typeface="Tw Cen MT"/>
                <a:cs typeface="Tw Cen MT"/>
              </a:rPr>
              <a:t>v</a:t>
            </a:r>
            <a:r>
              <a:rPr sz="2200" spc="-5" dirty="0">
                <a:latin typeface="Tw Cen MT"/>
                <a:cs typeface="Tw Cen MT"/>
              </a:rPr>
              <a:t>o</a:t>
            </a:r>
            <a:r>
              <a:rPr sz="2200" dirty="0">
                <a:latin typeface="Tw Cen MT"/>
                <a:cs typeface="Tw Cen MT"/>
              </a:rPr>
              <a:t>tní</a:t>
            </a:r>
            <a:r>
              <a:rPr sz="2200" spc="70" dirty="0">
                <a:latin typeface="Tw Cen MT"/>
                <a:cs typeface="Tw Cen MT"/>
              </a:rPr>
              <a:t>c</a:t>
            </a:r>
            <a:r>
              <a:rPr sz="2200" spc="-5" dirty="0">
                <a:latin typeface="Tw Cen MT"/>
                <a:cs typeface="Tw Cen MT"/>
              </a:rPr>
              <a:t>h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po</a:t>
            </a:r>
            <a:r>
              <a:rPr sz="2200" dirty="0">
                <a:latin typeface="Tw Cen MT"/>
                <a:cs typeface="Tw Cen MT"/>
              </a:rPr>
              <a:t>t</a:t>
            </a:r>
            <a:r>
              <a:rPr sz="2200" spc="-5" dirty="0">
                <a:latin typeface="Tw Cen MT"/>
                <a:cs typeface="Tw Cen MT"/>
              </a:rPr>
              <a:t>ř</a:t>
            </a:r>
            <a:r>
              <a:rPr sz="2200" spc="-50" dirty="0">
                <a:latin typeface="Tw Cen MT"/>
                <a:cs typeface="Tw Cen MT"/>
              </a:rPr>
              <a:t>e</a:t>
            </a:r>
            <a:r>
              <a:rPr sz="2200" spc="-90" dirty="0">
                <a:latin typeface="Tw Cen MT"/>
                <a:cs typeface="Tw Cen MT"/>
              </a:rPr>
              <a:t>b</a:t>
            </a:r>
            <a:r>
              <a:rPr sz="2200" spc="-5" dirty="0">
                <a:latin typeface="Tw Cen MT"/>
                <a:cs typeface="Tw Cen MT"/>
              </a:rPr>
              <a:t>,</a:t>
            </a:r>
            <a:r>
              <a:rPr sz="2200" dirty="0">
                <a:latin typeface="Tw Cen MT"/>
                <a:cs typeface="Tw Cen MT"/>
              </a:rPr>
              <a:t>	v</a:t>
            </a:r>
            <a:r>
              <a:rPr sz="2200" spc="-5" dirty="0">
                <a:latin typeface="Tw Cen MT"/>
                <a:cs typeface="Tw Cen MT"/>
              </a:rPr>
              <a:t>četně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u</a:t>
            </a:r>
            <a:r>
              <a:rPr sz="2200" spc="-114" dirty="0">
                <a:latin typeface="Tw Cen MT"/>
                <a:cs typeface="Tw Cen MT"/>
              </a:rPr>
              <a:t>b</a:t>
            </a:r>
            <a:r>
              <a:rPr sz="2200" spc="-5" dirty="0">
                <a:latin typeface="Tw Cen MT"/>
                <a:cs typeface="Tw Cen MT"/>
              </a:rPr>
              <a:t>y</a:t>
            </a:r>
            <a:r>
              <a:rPr sz="2200" dirty="0">
                <a:latin typeface="Tw Cen MT"/>
                <a:cs typeface="Tw Cen MT"/>
              </a:rPr>
              <a:t>t</a:t>
            </a:r>
            <a:r>
              <a:rPr sz="2200" spc="-5" dirty="0">
                <a:latin typeface="Tw Cen MT"/>
                <a:cs typeface="Tw Cen MT"/>
              </a:rPr>
              <a:t>ován</a:t>
            </a:r>
            <a:r>
              <a:rPr sz="2200" spc="5" dirty="0">
                <a:latin typeface="Tw Cen MT"/>
                <a:cs typeface="Tw Cen MT"/>
              </a:rPr>
              <a:t>í</a:t>
            </a:r>
            <a:r>
              <a:rPr sz="2200" spc="-5" dirty="0">
                <a:latin typeface="Tw Cen MT"/>
                <a:cs typeface="Tw Cen MT"/>
              </a:rPr>
              <a:t>,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v  zajištění zdravotních </a:t>
            </a:r>
            <a:r>
              <a:rPr sz="2200" spc="-10" dirty="0">
                <a:latin typeface="Tw Cen MT"/>
                <a:cs typeface="Tw Cen MT"/>
              </a:rPr>
              <a:t>služeb </a:t>
            </a:r>
            <a:r>
              <a:rPr sz="2200" spc="-5" dirty="0">
                <a:latin typeface="Tw Cen MT"/>
                <a:cs typeface="Tw Cen MT"/>
              </a:rPr>
              <a:t>a v </a:t>
            </a:r>
            <a:r>
              <a:rPr sz="2200" dirty="0">
                <a:latin typeface="Tw Cen MT"/>
                <a:cs typeface="Tw Cen MT"/>
              </a:rPr>
              <a:t>psychologické</a:t>
            </a:r>
            <a:r>
              <a:rPr sz="2200" spc="17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péči.</a:t>
            </a:r>
            <a:endParaRPr sz="2200">
              <a:latin typeface="Tw Cen MT"/>
              <a:cs typeface="Tw Cen MT"/>
            </a:endParaRPr>
          </a:p>
          <a:p>
            <a:pPr marL="111760" indent="-99060">
              <a:lnSpc>
                <a:spcPct val="100000"/>
              </a:lnSpc>
              <a:spcBef>
                <a:spcPts val="87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Dítě může být do </a:t>
            </a:r>
            <a:r>
              <a:rPr sz="2200" spc="-25" dirty="0">
                <a:latin typeface="Tw Cen MT"/>
                <a:cs typeface="Tw Cen MT"/>
              </a:rPr>
              <a:t>ZDVOP</a:t>
            </a:r>
            <a:r>
              <a:rPr sz="2200" spc="4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umístěno: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200" spc="-5" dirty="0">
                <a:solidFill>
                  <a:srgbClr val="57B6C0"/>
                </a:solidFill>
                <a:latin typeface="Tw Cen MT"/>
                <a:cs typeface="Tw Cen MT"/>
              </a:rPr>
              <a:t>-</a:t>
            </a:r>
            <a:r>
              <a:rPr sz="2200" i="1" spc="-5" dirty="0">
                <a:latin typeface="Tw Cen MT"/>
                <a:cs typeface="Tw Cen MT"/>
              </a:rPr>
              <a:t>rozhodnutím</a:t>
            </a:r>
            <a:r>
              <a:rPr sz="2200" i="1" spc="25" dirty="0">
                <a:latin typeface="Tw Cen MT"/>
                <a:cs typeface="Tw Cen MT"/>
              </a:rPr>
              <a:t> </a:t>
            </a:r>
            <a:r>
              <a:rPr sz="2200" i="1" spc="-5" dirty="0">
                <a:latin typeface="Tw Cen MT"/>
                <a:cs typeface="Tw Cen MT"/>
              </a:rPr>
              <a:t>soudu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200" spc="-5" dirty="0">
                <a:solidFill>
                  <a:srgbClr val="57B6C0"/>
                </a:solidFill>
                <a:latin typeface="Tw Cen MT"/>
                <a:cs typeface="Tw Cen MT"/>
              </a:rPr>
              <a:t>-</a:t>
            </a:r>
            <a:r>
              <a:rPr sz="2200" i="1" spc="-5" dirty="0">
                <a:latin typeface="Tw Cen MT"/>
                <a:cs typeface="Tw Cen MT"/>
              </a:rPr>
              <a:t>žádosti obecního úřadu obce s rozšířenou</a:t>
            </a:r>
            <a:r>
              <a:rPr sz="2200" i="1" spc="130" dirty="0">
                <a:latin typeface="Tw Cen MT"/>
                <a:cs typeface="Tw Cen MT"/>
              </a:rPr>
              <a:t> </a:t>
            </a:r>
            <a:r>
              <a:rPr sz="2200" i="1" spc="-5" dirty="0">
                <a:latin typeface="Tw Cen MT"/>
                <a:cs typeface="Tw Cen MT"/>
              </a:rPr>
              <a:t>působností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200" spc="-5" dirty="0">
                <a:solidFill>
                  <a:srgbClr val="57B6C0"/>
                </a:solidFill>
                <a:latin typeface="Tw Cen MT"/>
                <a:cs typeface="Tw Cen MT"/>
              </a:rPr>
              <a:t>-</a:t>
            </a:r>
            <a:r>
              <a:rPr sz="2200" i="1" spc="-5" dirty="0">
                <a:latin typeface="Tw Cen MT"/>
                <a:cs typeface="Tw Cen MT"/>
              </a:rPr>
              <a:t>žádosti </a:t>
            </a:r>
            <a:r>
              <a:rPr sz="2200" i="1" spc="-10" dirty="0">
                <a:latin typeface="Tw Cen MT"/>
                <a:cs typeface="Tw Cen MT"/>
              </a:rPr>
              <a:t>zákonného </a:t>
            </a:r>
            <a:r>
              <a:rPr sz="2200" i="1" spc="-5" dirty="0">
                <a:latin typeface="Tw Cen MT"/>
                <a:cs typeface="Tw Cen MT"/>
              </a:rPr>
              <a:t>zástupce dítěte (na základě</a:t>
            </a:r>
            <a:r>
              <a:rPr sz="2200" i="1" spc="135" dirty="0">
                <a:latin typeface="Tw Cen MT"/>
                <a:cs typeface="Tw Cen MT"/>
              </a:rPr>
              <a:t> </a:t>
            </a:r>
            <a:r>
              <a:rPr sz="2200" i="1" dirty="0">
                <a:latin typeface="Tw Cen MT"/>
                <a:cs typeface="Tw Cen MT"/>
              </a:rPr>
              <a:t>dohody)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200" spc="-5" dirty="0">
                <a:solidFill>
                  <a:srgbClr val="57B6C0"/>
                </a:solidFill>
                <a:latin typeface="Tw Cen MT"/>
                <a:cs typeface="Tw Cen MT"/>
              </a:rPr>
              <a:t>-</a:t>
            </a:r>
            <a:r>
              <a:rPr sz="2200" i="1" spc="-5" dirty="0">
                <a:latin typeface="Tw Cen MT"/>
                <a:cs typeface="Tw Cen MT"/>
              </a:rPr>
              <a:t>požádá-li o to</a:t>
            </a:r>
            <a:r>
              <a:rPr sz="2200" i="1" spc="30" dirty="0">
                <a:latin typeface="Tw Cen MT"/>
                <a:cs typeface="Tw Cen MT"/>
              </a:rPr>
              <a:t> </a:t>
            </a:r>
            <a:r>
              <a:rPr sz="2200" i="1" spc="-5" dirty="0">
                <a:latin typeface="Tw Cen MT"/>
                <a:cs typeface="Tw Cen MT"/>
              </a:rPr>
              <a:t>dítě.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3167380" marR="5080" indent="-2864485">
              <a:lnSpc>
                <a:spcPts val="4800"/>
              </a:lnSpc>
              <a:spcBef>
                <a:spcPts val="1265"/>
              </a:spcBef>
            </a:pPr>
            <a:r>
              <a:rPr spc="35" dirty="0"/>
              <a:t>ÚSTAVNÍ </a:t>
            </a:r>
            <a:r>
              <a:rPr spc="70" dirty="0"/>
              <a:t>PÉČE </a:t>
            </a:r>
            <a:r>
              <a:rPr dirty="0"/>
              <a:t>/ </a:t>
            </a:r>
            <a:r>
              <a:rPr spc="85" dirty="0"/>
              <a:t>INSTITUCIONÁLNÍ  </a:t>
            </a:r>
            <a:r>
              <a:rPr spc="40" dirty="0"/>
              <a:t>VÝCHOVA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1057" y="2750947"/>
            <a:ext cx="10525125" cy="25800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04139" marR="5080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latin typeface="Tw Cen MT"/>
                <a:cs typeface="Tw Cen MT"/>
              </a:rPr>
              <a:t>Systém ústavní péče je </a:t>
            </a:r>
            <a:r>
              <a:rPr sz="2200" spc="5" dirty="0">
                <a:latin typeface="Tw Cen MT"/>
                <a:cs typeface="Tw Cen MT"/>
              </a:rPr>
              <a:t>poměrně </a:t>
            </a:r>
            <a:r>
              <a:rPr sz="2200" spc="-5" dirty="0">
                <a:latin typeface="Tw Cen MT"/>
                <a:cs typeface="Tw Cen MT"/>
              </a:rPr>
              <a:t>složitý, </a:t>
            </a:r>
            <a:r>
              <a:rPr sz="2200" spc="-10" dirty="0">
                <a:latin typeface="Tw Cen MT"/>
                <a:cs typeface="Tw Cen MT"/>
              </a:rPr>
              <a:t>hovoříme </a:t>
            </a:r>
            <a:r>
              <a:rPr sz="2200" spc="-5" dirty="0">
                <a:latin typeface="Tw Cen MT"/>
                <a:cs typeface="Tw Cen MT"/>
              </a:rPr>
              <a:t>o </a:t>
            </a:r>
            <a:r>
              <a:rPr sz="2200" spc="-40" dirty="0">
                <a:latin typeface="Tw Cen MT"/>
                <a:cs typeface="Tw Cen MT"/>
              </a:rPr>
              <a:t>tzv. </a:t>
            </a:r>
            <a:r>
              <a:rPr sz="2200" spc="5" dirty="0">
                <a:latin typeface="Tw Cen MT"/>
                <a:cs typeface="Tw Cen MT"/>
              </a:rPr>
              <a:t>rezortismu, </a:t>
            </a:r>
            <a:r>
              <a:rPr sz="2200" spc="-10" dirty="0">
                <a:latin typeface="Tw Cen MT"/>
                <a:cs typeface="Tw Cen MT"/>
              </a:rPr>
              <a:t>protože </a:t>
            </a:r>
            <a:r>
              <a:rPr sz="2200" spc="-5" dirty="0">
                <a:latin typeface="Tw Cen MT"/>
                <a:cs typeface="Tw Cen MT"/>
              </a:rPr>
              <a:t>péče o děti, které  nemohou z </a:t>
            </a:r>
            <a:r>
              <a:rPr sz="2200" dirty="0">
                <a:latin typeface="Tw Cen MT"/>
                <a:cs typeface="Tw Cen MT"/>
              </a:rPr>
              <a:t>rozličných </a:t>
            </a:r>
            <a:r>
              <a:rPr sz="2200" spc="-15" dirty="0">
                <a:latin typeface="Tw Cen MT"/>
                <a:cs typeface="Tw Cen MT"/>
              </a:rPr>
              <a:t>důvodů </a:t>
            </a:r>
            <a:r>
              <a:rPr sz="2200" spc="-5" dirty="0">
                <a:latin typeface="Tw Cen MT"/>
                <a:cs typeface="Tw Cen MT"/>
              </a:rPr>
              <a:t>vyrůstat </a:t>
            </a:r>
            <a:r>
              <a:rPr sz="2200" spc="-30" dirty="0">
                <a:latin typeface="Tw Cen MT"/>
                <a:cs typeface="Tw Cen MT"/>
              </a:rPr>
              <a:t>ve </a:t>
            </a:r>
            <a:r>
              <a:rPr sz="2200" spc="-5" dirty="0">
                <a:latin typeface="Tw Cen MT"/>
                <a:cs typeface="Tw Cen MT"/>
              </a:rPr>
              <a:t>své </a:t>
            </a:r>
            <a:r>
              <a:rPr sz="2200" spc="-10" dirty="0">
                <a:latin typeface="Tw Cen MT"/>
                <a:cs typeface="Tw Cen MT"/>
              </a:rPr>
              <a:t>původní rodině, </a:t>
            </a:r>
            <a:r>
              <a:rPr sz="2200" spc="-5" dirty="0">
                <a:latin typeface="Tw Cen MT"/>
                <a:cs typeface="Tw Cen MT"/>
              </a:rPr>
              <a:t>je </a:t>
            </a:r>
            <a:r>
              <a:rPr sz="2200" spc="-15" dirty="0">
                <a:latin typeface="Tw Cen MT"/>
                <a:cs typeface="Tw Cen MT"/>
              </a:rPr>
              <a:t>spravován </a:t>
            </a:r>
            <a:r>
              <a:rPr sz="2200" spc="-5" dirty="0">
                <a:latin typeface="Tw Cen MT"/>
                <a:cs typeface="Tw Cen MT"/>
              </a:rPr>
              <a:t>několika</a:t>
            </a:r>
            <a:r>
              <a:rPr sz="2200" spc="405" dirty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rezorty.</a:t>
            </a:r>
            <a:endParaRPr sz="2200">
              <a:latin typeface="Tw Cen MT"/>
              <a:cs typeface="Tw Cen MT"/>
            </a:endParaRPr>
          </a:p>
          <a:p>
            <a:pPr marL="104139">
              <a:lnSpc>
                <a:spcPct val="100000"/>
              </a:lnSpc>
              <a:spcBef>
                <a:spcPts val="1090"/>
              </a:spcBef>
            </a:pPr>
            <a:r>
              <a:rPr sz="2200" spc="-5" dirty="0">
                <a:latin typeface="Tw Cen MT"/>
                <a:cs typeface="Tw Cen MT"/>
              </a:rPr>
              <a:t>Při umísťování dětí bez </a:t>
            </a:r>
            <a:r>
              <a:rPr sz="2200" spc="-10" dirty="0">
                <a:latin typeface="Tw Cen MT"/>
                <a:cs typeface="Tw Cen MT"/>
              </a:rPr>
              <a:t>rodinného </a:t>
            </a:r>
            <a:r>
              <a:rPr sz="2200" spc="-5" dirty="0">
                <a:latin typeface="Tw Cen MT"/>
                <a:cs typeface="Tw Cen MT"/>
              </a:rPr>
              <a:t>zázemí do </a:t>
            </a:r>
            <a:r>
              <a:rPr sz="2200" dirty="0">
                <a:latin typeface="Tw Cen MT"/>
                <a:cs typeface="Tw Cen MT"/>
              </a:rPr>
              <a:t>jednotlivých </a:t>
            </a:r>
            <a:r>
              <a:rPr sz="2200" spc="-5" dirty="0">
                <a:latin typeface="Tw Cen MT"/>
                <a:cs typeface="Tw Cen MT"/>
              </a:rPr>
              <a:t>typů zařízení platí</a:t>
            </a:r>
            <a:r>
              <a:rPr sz="2200" spc="29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následující: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200" spc="-5" dirty="0">
                <a:solidFill>
                  <a:srgbClr val="57B6C0"/>
                </a:solidFill>
                <a:latin typeface="Tw Cen MT"/>
                <a:cs typeface="Tw Cen MT"/>
              </a:rPr>
              <a:t>-</a:t>
            </a:r>
            <a:r>
              <a:rPr sz="2200" i="1" spc="-5" dirty="0">
                <a:latin typeface="Tw Cen MT"/>
                <a:cs typeface="Tw Cen MT"/>
              </a:rPr>
              <a:t>děti </a:t>
            </a:r>
            <a:r>
              <a:rPr sz="2200" i="1" dirty="0">
                <a:latin typeface="Tw Cen MT"/>
                <a:cs typeface="Tw Cen MT"/>
              </a:rPr>
              <a:t>mladší </a:t>
            </a:r>
            <a:r>
              <a:rPr sz="2200" i="1" spc="-5" dirty="0">
                <a:latin typeface="Tw Cen MT"/>
                <a:cs typeface="Tw Cen MT"/>
              </a:rPr>
              <a:t>3 let bez </a:t>
            </a:r>
            <a:r>
              <a:rPr sz="2200" i="1" spc="-10" dirty="0">
                <a:latin typeface="Tw Cen MT"/>
                <a:cs typeface="Tw Cen MT"/>
              </a:rPr>
              <a:t>rozdílu zdravotního </a:t>
            </a:r>
            <a:r>
              <a:rPr sz="2200" i="1" spc="5" dirty="0">
                <a:latin typeface="Tw Cen MT"/>
                <a:cs typeface="Tw Cen MT"/>
              </a:rPr>
              <a:t>stavu </a:t>
            </a:r>
            <a:r>
              <a:rPr sz="2200" i="1" spc="-10" dirty="0">
                <a:latin typeface="Tw Cen MT"/>
                <a:cs typeface="Tw Cen MT"/>
              </a:rPr>
              <a:t>jsou </a:t>
            </a:r>
            <a:r>
              <a:rPr sz="2200" i="1" spc="-5" dirty="0">
                <a:latin typeface="Tw Cen MT"/>
                <a:cs typeface="Tw Cen MT"/>
              </a:rPr>
              <a:t>umístěny do zařízení </a:t>
            </a:r>
            <a:r>
              <a:rPr sz="2200" i="1" spc="-15" dirty="0">
                <a:latin typeface="Tw Cen MT"/>
                <a:cs typeface="Tw Cen MT"/>
              </a:rPr>
              <a:t>rezortu</a:t>
            </a:r>
            <a:r>
              <a:rPr sz="2200" i="1" spc="409" dirty="0">
                <a:latin typeface="Tw Cen MT"/>
                <a:cs typeface="Tw Cen MT"/>
              </a:rPr>
              <a:t> </a:t>
            </a:r>
            <a:r>
              <a:rPr sz="2200" i="1" spc="-10" dirty="0">
                <a:latin typeface="Tw Cen MT"/>
                <a:cs typeface="Tw Cen MT"/>
              </a:rPr>
              <a:t>zdravotnictví,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200" spc="-5" dirty="0">
                <a:solidFill>
                  <a:srgbClr val="57B6C0"/>
                </a:solidFill>
                <a:latin typeface="Tw Cen MT"/>
                <a:cs typeface="Tw Cen MT"/>
              </a:rPr>
              <a:t>-</a:t>
            </a:r>
            <a:r>
              <a:rPr sz="2200" i="1" spc="-5" dirty="0">
                <a:latin typeface="Tw Cen MT"/>
                <a:cs typeface="Tw Cen MT"/>
              </a:rPr>
              <a:t>děti starší 3 let se </a:t>
            </a:r>
            <a:r>
              <a:rPr sz="2200" i="1" spc="-10" dirty="0">
                <a:latin typeface="Tw Cen MT"/>
                <a:cs typeface="Tw Cen MT"/>
              </a:rPr>
              <a:t>zdravotním </a:t>
            </a:r>
            <a:r>
              <a:rPr sz="2200" i="1" spc="-5" dirty="0">
                <a:latin typeface="Tw Cen MT"/>
                <a:cs typeface="Tw Cen MT"/>
              </a:rPr>
              <a:t>postižením do zařízení působnosti </a:t>
            </a:r>
            <a:r>
              <a:rPr sz="2200" i="1" spc="-15" dirty="0">
                <a:latin typeface="Tw Cen MT"/>
                <a:cs typeface="Tw Cen MT"/>
              </a:rPr>
              <a:t>rezortu </a:t>
            </a:r>
            <a:r>
              <a:rPr sz="2200" i="1" spc="-5" dirty="0">
                <a:latin typeface="Tw Cen MT"/>
                <a:cs typeface="Tw Cen MT"/>
              </a:rPr>
              <a:t>práce a </a:t>
            </a:r>
            <a:r>
              <a:rPr sz="2200" i="1" dirty="0">
                <a:latin typeface="Tw Cen MT"/>
                <a:cs typeface="Tw Cen MT"/>
              </a:rPr>
              <a:t>sociálních</a:t>
            </a:r>
            <a:r>
              <a:rPr sz="2200" i="1" spc="520" dirty="0">
                <a:latin typeface="Tw Cen MT"/>
                <a:cs typeface="Tw Cen MT"/>
              </a:rPr>
              <a:t> </a:t>
            </a:r>
            <a:r>
              <a:rPr sz="2200" i="1" spc="-10" dirty="0">
                <a:latin typeface="Tw Cen MT"/>
                <a:cs typeface="Tw Cen MT"/>
              </a:rPr>
              <a:t>věcí.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200" spc="-5" dirty="0">
                <a:solidFill>
                  <a:srgbClr val="57B6C0"/>
                </a:solidFill>
                <a:latin typeface="Tw Cen MT"/>
                <a:cs typeface="Tw Cen MT"/>
              </a:rPr>
              <a:t>-</a:t>
            </a:r>
            <a:r>
              <a:rPr sz="2200" i="1" spc="-5" dirty="0">
                <a:latin typeface="Tw Cen MT"/>
                <a:cs typeface="Tw Cen MT"/>
              </a:rPr>
              <a:t>děti starší 3 let pak </a:t>
            </a:r>
            <a:r>
              <a:rPr sz="2200" i="1" dirty="0">
                <a:latin typeface="Tw Cen MT"/>
                <a:cs typeface="Tw Cen MT"/>
              </a:rPr>
              <a:t>do </a:t>
            </a:r>
            <a:r>
              <a:rPr sz="2200" i="1" spc="-5" dirty="0">
                <a:latin typeface="Tw Cen MT"/>
                <a:cs typeface="Tw Cen MT"/>
              </a:rPr>
              <a:t>zařízení </a:t>
            </a:r>
            <a:r>
              <a:rPr sz="2200" i="1" spc="-15" dirty="0">
                <a:latin typeface="Tw Cen MT"/>
                <a:cs typeface="Tw Cen MT"/>
              </a:rPr>
              <a:t>rezortu</a:t>
            </a:r>
            <a:r>
              <a:rPr sz="2200" i="1" spc="110" dirty="0">
                <a:latin typeface="Tw Cen MT"/>
                <a:cs typeface="Tw Cen MT"/>
              </a:rPr>
              <a:t> </a:t>
            </a:r>
            <a:r>
              <a:rPr sz="2200" i="1" spc="-10" dirty="0">
                <a:latin typeface="Tw Cen MT"/>
                <a:cs typeface="Tw Cen MT"/>
              </a:rPr>
              <a:t>školství.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3167380" marR="5080" indent="-2864485">
              <a:lnSpc>
                <a:spcPts val="4800"/>
              </a:lnSpc>
              <a:spcBef>
                <a:spcPts val="1265"/>
              </a:spcBef>
            </a:pPr>
            <a:r>
              <a:rPr spc="35" dirty="0"/>
              <a:t>ÚSTAVNÍ </a:t>
            </a:r>
            <a:r>
              <a:rPr spc="70" dirty="0"/>
              <a:t>PÉČE </a:t>
            </a:r>
            <a:r>
              <a:rPr dirty="0"/>
              <a:t>/ </a:t>
            </a:r>
            <a:r>
              <a:rPr spc="85" dirty="0"/>
              <a:t>INSTITUCIONÁLNÍ  </a:t>
            </a:r>
            <a:r>
              <a:rPr spc="40" dirty="0"/>
              <a:t>VÝCHOVA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1057" y="2241930"/>
            <a:ext cx="10866755" cy="375475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04139" marR="8255" indent="-91440" algn="just">
              <a:lnSpc>
                <a:spcPct val="80000"/>
              </a:lnSpc>
              <a:spcBef>
                <a:spcPts val="62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10" dirty="0">
                <a:latin typeface="Tw Cen MT"/>
                <a:cs typeface="Tw Cen MT"/>
              </a:rPr>
              <a:t>Zákon </a:t>
            </a:r>
            <a:r>
              <a:rPr sz="2200" spc="-5" dirty="0">
                <a:latin typeface="Tw Cen MT"/>
                <a:cs typeface="Tw Cen MT"/>
              </a:rPr>
              <a:t>č. 109/2002 </a:t>
            </a:r>
            <a:r>
              <a:rPr sz="2200" spc="-15" dirty="0">
                <a:latin typeface="Tw Cen MT"/>
                <a:cs typeface="Tw Cen MT"/>
              </a:rPr>
              <a:t>Sb., </a:t>
            </a:r>
            <a:r>
              <a:rPr sz="2200" spc="-5" dirty="0">
                <a:latin typeface="Tw Cen MT"/>
                <a:cs typeface="Tw Cen MT"/>
              </a:rPr>
              <a:t>o výkonu </a:t>
            </a:r>
            <a:r>
              <a:rPr sz="2200" dirty="0">
                <a:latin typeface="Tw Cen MT"/>
                <a:cs typeface="Tw Cen MT"/>
              </a:rPr>
              <a:t>ústavní </a:t>
            </a:r>
            <a:r>
              <a:rPr sz="2200" spc="10" dirty="0">
                <a:latin typeface="Tw Cen MT"/>
                <a:cs typeface="Tw Cen MT"/>
              </a:rPr>
              <a:t>výchovy </a:t>
            </a:r>
            <a:r>
              <a:rPr sz="2200" spc="-15" dirty="0">
                <a:latin typeface="Tw Cen MT"/>
                <a:cs typeface="Tw Cen MT"/>
              </a:rPr>
              <a:t>nebo </a:t>
            </a:r>
            <a:r>
              <a:rPr sz="2200" spc="5" dirty="0">
                <a:latin typeface="Tw Cen MT"/>
                <a:cs typeface="Tw Cen MT"/>
              </a:rPr>
              <a:t>ochranné </a:t>
            </a:r>
            <a:r>
              <a:rPr sz="2200" spc="10" dirty="0">
                <a:latin typeface="Tw Cen MT"/>
                <a:cs typeface="Tw Cen MT"/>
              </a:rPr>
              <a:t>výchovy </a:t>
            </a:r>
            <a:r>
              <a:rPr sz="2200" spc="-30" dirty="0">
                <a:latin typeface="Tw Cen MT"/>
                <a:cs typeface="Tw Cen MT"/>
              </a:rPr>
              <a:t>ve </a:t>
            </a:r>
            <a:r>
              <a:rPr sz="2200" spc="5" dirty="0">
                <a:latin typeface="Tw Cen MT"/>
                <a:cs typeface="Tw Cen MT"/>
              </a:rPr>
              <a:t>školských  </a:t>
            </a:r>
            <a:r>
              <a:rPr sz="2200" dirty="0">
                <a:latin typeface="Tw Cen MT"/>
                <a:cs typeface="Tw Cen MT"/>
              </a:rPr>
              <a:t>zařízeních.</a:t>
            </a:r>
            <a:endParaRPr sz="2200">
              <a:latin typeface="Tw Cen MT"/>
              <a:cs typeface="Tw Cen MT"/>
            </a:endParaRPr>
          </a:p>
          <a:p>
            <a:pPr marL="111760" indent="-99060" algn="just">
              <a:lnSpc>
                <a:spcPct val="100000"/>
              </a:lnSpc>
              <a:spcBef>
                <a:spcPts val="88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Soud dává přednost svěření dítěte do péče </a:t>
            </a:r>
            <a:r>
              <a:rPr sz="2200" dirty="0">
                <a:latin typeface="Tw Cen MT"/>
                <a:cs typeface="Tw Cen MT"/>
              </a:rPr>
              <a:t>fyzické </a:t>
            </a:r>
            <a:r>
              <a:rPr sz="2200" spc="-25" dirty="0">
                <a:latin typeface="Tw Cen MT"/>
                <a:cs typeface="Tw Cen MT"/>
              </a:rPr>
              <a:t>osoby </a:t>
            </a:r>
            <a:r>
              <a:rPr sz="2200" spc="-5" dirty="0">
                <a:latin typeface="Tw Cen MT"/>
                <a:cs typeface="Tw Cen MT"/>
              </a:rPr>
              <a:t>než</a:t>
            </a:r>
            <a:r>
              <a:rPr sz="2200" spc="204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ústavní.</a:t>
            </a:r>
            <a:endParaRPr sz="2200">
              <a:latin typeface="Tw Cen MT"/>
              <a:cs typeface="Tw Cen MT"/>
            </a:endParaRPr>
          </a:p>
          <a:p>
            <a:pPr marL="104139" marR="7620" indent="-91440" algn="just">
              <a:lnSpc>
                <a:spcPct val="80000"/>
              </a:lnSpc>
              <a:spcBef>
                <a:spcPts val="139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Jestliže </a:t>
            </a:r>
            <a:r>
              <a:rPr sz="2200" spc="-10" dirty="0">
                <a:latin typeface="Tw Cen MT"/>
                <a:cs typeface="Tw Cen MT"/>
              </a:rPr>
              <a:t>rodiče </a:t>
            </a:r>
            <a:r>
              <a:rPr sz="2200" spc="-5" dirty="0">
                <a:latin typeface="Tw Cen MT"/>
                <a:cs typeface="Tw Cen MT"/>
              </a:rPr>
              <a:t>nemohu zabezpečit </a:t>
            </a:r>
            <a:r>
              <a:rPr sz="2200" dirty="0">
                <a:latin typeface="Tw Cen MT"/>
                <a:cs typeface="Tw Cen MT"/>
              </a:rPr>
              <a:t>péči </a:t>
            </a:r>
            <a:r>
              <a:rPr sz="2200" spc="-5" dirty="0">
                <a:latin typeface="Tw Cen MT"/>
                <a:cs typeface="Tw Cen MT"/>
              </a:rPr>
              <a:t>o dítě na </a:t>
            </a:r>
            <a:r>
              <a:rPr sz="2200" spc="5" dirty="0">
                <a:latin typeface="Tw Cen MT"/>
                <a:cs typeface="Tw Cen MT"/>
              </a:rPr>
              <a:t>přechodnou </a:t>
            </a:r>
            <a:r>
              <a:rPr sz="2200" dirty="0">
                <a:latin typeface="Tw Cen MT"/>
                <a:cs typeface="Tw Cen MT"/>
              </a:rPr>
              <a:t>dobu, svěří </a:t>
            </a:r>
            <a:r>
              <a:rPr sz="2200" spc="-5" dirty="0">
                <a:latin typeface="Tw Cen MT"/>
                <a:cs typeface="Tw Cen MT"/>
              </a:rPr>
              <a:t>soud dítě do zařízení  </a:t>
            </a:r>
            <a:r>
              <a:rPr sz="2200" spc="-20" dirty="0">
                <a:latin typeface="Tw Cen MT"/>
                <a:cs typeface="Tw Cen MT"/>
              </a:rPr>
              <a:t>pro </a:t>
            </a:r>
            <a:r>
              <a:rPr sz="2200" spc="-5" dirty="0">
                <a:latin typeface="Tw Cen MT"/>
                <a:cs typeface="Tw Cen MT"/>
              </a:rPr>
              <a:t>děti vyžadující okamžitou pomoc na dobu nejdéle šest</a:t>
            </a:r>
            <a:r>
              <a:rPr sz="2200" spc="18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měsíců.</a:t>
            </a:r>
            <a:endParaRPr sz="2200">
              <a:latin typeface="Tw Cen MT"/>
              <a:cs typeface="Tw Cen MT"/>
            </a:endParaRPr>
          </a:p>
          <a:p>
            <a:pPr marL="104139" marR="5715" indent="-91440" algn="just">
              <a:lnSpc>
                <a:spcPct val="80000"/>
              </a:lnSpc>
              <a:spcBef>
                <a:spcPts val="140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Současná </a:t>
            </a:r>
            <a:r>
              <a:rPr sz="2200" spc="-10" dirty="0">
                <a:latin typeface="Tw Cen MT"/>
                <a:cs typeface="Tw Cen MT"/>
              </a:rPr>
              <a:t>legislativa </a:t>
            </a:r>
            <a:r>
              <a:rPr sz="2200" dirty="0">
                <a:latin typeface="Tw Cen MT"/>
                <a:cs typeface="Tw Cen MT"/>
              </a:rPr>
              <a:t>uvádí, </a:t>
            </a:r>
            <a:r>
              <a:rPr sz="2200" spc="-5" dirty="0">
                <a:latin typeface="Tw Cen MT"/>
                <a:cs typeface="Tw Cen MT"/>
              </a:rPr>
              <a:t>že nedostatečné </a:t>
            </a:r>
            <a:r>
              <a:rPr sz="2200" spc="-20" dirty="0">
                <a:latin typeface="Tw Cen MT"/>
                <a:cs typeface="Tw Cen MT"/>
              </a:rPr>
              <a:t>bytové </a:t>
            </a:r>
            <a:r>
              <a:rPr sz="2200" spc="-5" dirty="0">
                <a:latin typeface="Tw Cen MT"/>
                <a:cs typeface="Tw Cen MT"/>
              </a:rPr>
              <a:t>poměry </a:t>
            </a:r>
            <a:r>
              <a:rPr sz="2200" spc="-15" dirty="0">
                <a:latin typeface="Tw Cen MT"/>
                <a:cs typeface="Tw Cen MT"/>
              </a:rPr>
              <a:t>nebo </a:t>
            </a:r>
            <a:r>
              <a:rPr sz="2200" spc="-10" dirty="0">
                <a:latin typeface="Tw Cen MT"/>
                <a:cs typeface="Tw Cen MT"/>
              </a:rPr>
              <a:t>majetkové </a:t>
            </a:r>
            <a:r>
              <a:rPr sz="2200" spc="-5" dirty="0">
                <a:latin typeface="Tw Cen MT"/>
                <a:cs typeface="Tw Cen MT"/>
              </a:rPr>
              <a:t>poměry </a:t>
            </a:r>
            <a:r>
              <a:rPr sz="2200" spc="-10" dirty="0">
                <a:latin typeface="Tw Cen MT"/>
                <a:cs typeface="Tw Cen MT"/>
              </a:rPr>
              <a:t>rodičů  </a:t>
            </a:r>
            <a:r>
              <a:rPr sz="2200" spc="-5" dirty="0">
                <a:latin typeface="Tw Cen MT"/>
                <a:cs typeface="Tw Cen MT"/>
              </a:rPr>
              <a:t>dítěte nemohou být </a:t>
            </a:r>
            <a:r>
              <a:rPr sz="2200" spc="-15" dirty="0">
                <a:latin typeface="Tw Cen MT"/>
                <a:cs typeface="Tw Cen MT"/>
              </a:rPr>
              <a:t>samy </a:t>
            </a:r>
            <a:r>
              <a:rPr sz="2200" spc="-5" dirty="0">
                <a:latin typeface="Tw Cen MT"/>
                <a:cs typeface="Tw Cen MT"/>
              </a:rPr>
              <a:t>o sobě </a:t>
            </a:r>
            <a:r>
              <a:rPr sz="2200" spc="-10" dirty="0">
                <a:latin typeface="Tw Cen MT"/>
                <a:cs typeface="Tw Cen MT"/>
              </a:rPr>
              <a:t>důvodem </a:t>
            </a:r>
            <a:r>
              <a:rPr sz="2200" spc="-20" dirty="0">
                <a:latin typeface="Tw Cen MT"/>
                <a:cs typeface="Tw Cen MT"/>
              </a:rPr>
              <a:t>pro </a:t>
            </a:r>
            <a:r>
              <a:rPr sz="2200" spc="-10" dirty="0">
                <a:latin typeface="Tw Cen MT"/>
                <a:cs typeface="Tw Cen MT"/>
              </a:rPr>
              <a:t>rozhodnutí </a:t>
            </a:r>
            <a:r>
              <a:rPr sz="2200" spc="-5" dirty="0">
                <a:latin typeface="Tw Cen MT"/>
                <a:cs typeface="Tw Cen MT"/>
              </a:rPr>
              <a:t>soudu o </a:t>
            </a:r>
            <a:r>
              <a:rPr sz="2200" dirty="0">
                <a:latin typeface="Tw Cen MT"/>
                <a:cs typeface="Tw Cen MT"/>
              </a:rPr>
              <a:t>ústavní </a:t>
            </a:r>
            <a:r>
              <a:rPr sz="2200" spc="10" dirty="0">
                <a:latin typeface="Tw Cen MT"/>
                <a:cs typeface="Tw Cen MT"/>
              </a:rPr>
              <a:t>výchově. </a:t>
            </a:r>
            <a:r>
              <a:rPr sz="2200" dirty="0">
                <a:latin typeface="Tw Cen MT"/>
                <a:cs typeface="Tw Cen MT"/>
              </a:rPr>
              <a:t>(Ústavní  výchova </a:t>
            </a:r>
            <a:r>
              <a:rPr sz="2200" spc="-5" dirty="0">
                <a:latin typeface="Tw Cen MT"/>
                <a:cs typeface="Tw Cen MT"/>
              </a:rPr>
              <a:t>je nařizována na dobu </a:t>
            </a:r>
            <a:r>
              <a:rPr sz="2200" dirty="0">
                <a:latin typeface="Tw Cen MT"/>
                <a:cs typeface="Tw Cen MT"/>
              </a:rPr>
              <a:t>nejdéle tří </a:t>
            </a:r>
            <a:r>
              <a:rPr sz="2200" spc="-5" dirty="0">
                <a:latin typeface="Tw Cen MT"/>
                <a:cs typeface="Tw Cen MT"/>
              </a:rPr>
              <a:t>let, </a:t>
            </a:r>
            <a:r>
              <a:rPr sz="2200" dirty="0">
                <a:latin typeface="Tw Cen MT"/>
                <a:cs typeface="Tw Cen MT"/>
              </a:rPr>
              <a:t>přičemž </a:t>
            </a:r>
            <a:r>
              <a:rPr sz="2200" spc="-5" dirty="0">
                <a:latin typeface="Tw Cen MT"/>
                <a:cs typeface="Tw Cen MT"/>
              </a:rPr>
              <a:t>její </a:t>
            </a:r>
            <a:r>
              <a:rPr sz="2200" spc="15" dirty="0">
                <a:latin typeface="Tw Cen MT"/>
                <a:cs typeface="Tw Cen MT"/>
              </a:rPr>
              <a:t>trvání </a:t>
            </a:r>
            <a:r>
              <a:rPr sz="2200" spc="-5" dirty="0">
                <a:latin typeface="Tw Cen MT"/>
                <a:cs typeface="Tw Cen MT"/>
              </a:rPr>
              <a:t>lze prodloužit </a:t>
            </a:r>
            <a:r>
              <a:rPr sz="2200" spc="-10" dirty="0">
                <a:latin typeface="Tw Cen MT"/>
                <a:cs typeface="Tw Cen MT"/>
              </a:rPr>
              <a:t>opakovaně,  </a:t>
            </a:r>
            <a:r>
              <a:rPr sz="2200" spc="-5" dirty="0">
                <a:latin typeface="Tw Cen MT"/>
                <a:cs typeface="Tw Cen MT"/>
              </a:rPr>
              <a:t>nejdéle na dobu tří</a:t>
            </a:r>
            <a:r>
              <a:rPr sz="2200" spc="5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let.</a:t>
            </a:r>
            <a:endParaRPr sz="2200">
              <a:latin typeface="Tw Cen MT"/>
              <a:cs typeface="Tw Cen MT"/>
            </a:endParaRPr>
          </a:p>
          <a:p>
            <a:pPr marL="104139" marR="5080" indent="-91440" algn="just">
              <a:lnSpc>
                <a:spcPts val="2110"/>
              </a:lnSpc>
              <a:spcBef>
                <a:spcPts val="139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5" dirty="0">
                <a:latin typeface="Tw Cen MT"/>
                <a:cs typeface="Tw Cen MT"/>
              </a:rPr>
              <a:t>Po </a:t>
            </a:r>
            <a:r>
              <a:rPr sz="2200" spc="-5" dirty="0">
                <a:latin typeface="Tw Cen MT"/>
                <a:cs typeface="Tw Cen MT"/>
              </a:rPr>
              <a:t>dosažení zletilosti </a:t>
            </a:r>
            <a:r>
              <a:rPr sz="2200" spc="-15" dirty="0">
                <a:latin typeface="Tw Cen MT"/>
                <a:cs typeface="Tw Cen MT"/>
              </a:rPr>
              <a:t>dítěte, </a:t>
            </a:r>
            <a:r>
              <a:rPr sz="2200" spc="-5" dirty="0">
                <a:latin typeface="Tw Cen MT"/>
                <a:cs typeface="Tw Cen MT"/>
              </a:rPr>
              <a:t>může být soudem ústavní </a:t>
            </a:r>
            <a:r>
              <a:rPr sz="2200" dirty="0">
                <a:latin typeface="Tw Cen MT"/>
                <a:cs typeface="Tw Cen MT"/>
              </a:rPr>
              <a:t>výchova </a:t>
            </a:r>
            <a:r>
              <a:rPr sz="2200" spc="-5" dirty="0">
                <a:latin typeface="Tw Cen MT"/>
                <a:cs typeface="Tw Cen MT"/>
              </a:rPr>
              <a:t>prodloužena o jeden </a:t>
            </a:r>
            <a:r>
              <a:rPr sz="2200" spc="-15" dirty="0">
                <a:latin typeface="Tw Cen MT"/>
                <a:cs typeface="Tw Cen MT"/>
              </a:rPr>
              <a:t>rok. </a:t>
            </a:r>
            <a:r>
              <a:rPr sz="2200" spc="-5" dirty="0">
                <a:latin typeface="Tw Cen MT"/>
                <a:cs typeface="Tw Cen MT"/>
              </a:rPr>
              <a:t>Soud </a:t>
            </a:r>
            <a:r>
              <a:rPr sz="2200" spc="5" dirty="0">
                <a:latin typeface="Tw Cen MT"/>
                <a:cs typeface="Tw Cen MT"/>
              </a:rPr>
              <a:t>je  </a:t>
            </a:r>
            <a:r>
              <a:rPr sz="2200" spc="-5" dirty="0">
                <a:latin typeface="Tw Cen MT"/>
                <a:cs typeface="Tw Cen MT"/>
              </a:rPr>
              <a:t>povinen nejméně jednou za šest měsíců </a:t>
            </a:r>
            <a:r>
              <a:rPr sz="2200" spc="-10" dirty="0">
                <a:latin typeface="Tw Cen MT"/>
                <a:cs typeface="Tw Cen MT"/>
              </a:rPr>
              <a:t>prozkoumat </a:t>
            </a:r>
            <a:r>
              <a:rPr sz="2200" spc="-20" dirty="0">
                <a:latin typeface="Tw Cen MT"/>
                <a:cs typeface="Tw Cen MT"/>
              </a:rPr>
              <a:t>důvody </a:t>
            </a:r>
            <a:r>
              <a:rPr sz="2200" spc="-5" dirty="0">
                <a:latin typeface="Tw Cen MT"/>
                <a:cs typeface="Tw Cen MT"/>
              </a:rPr>
              <a:t>nařízení ústavní</a:t>
            </a:r>
            <a:r>
              <a:rPr sz="2200" spc="245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výchovy.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8857" y="740790"/>
            <a:ext cx="846772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5" dirty="0"/>
              <a:t>DĚTSKÉ </a:t>
            </a:r>
            <a:r>
              <a:rPr spc="65" dirty="0"/>
              <a:t>DOMOVY </a:t>
            </a:r>
            <a:r>
              <a:rPr spc="35" dirty="0"/>
              <a:t>PRO </a:t>
            </a:r>
            <a:r>
              <a:rPr spc="70" dirty="0"/>
              <a:t>DĚTI </a:t>
            </a:r>
            <a:r>
              <a:rPr spc="45" dirty="0"/>
              <a:t>DO </a:t>
            </a:r>
            <a:r>
              <a:rPr dirty="0"/>
              <a:t>3</a:t>
            </a:r>
            <a:r>
              <a:rPr spc="785" dirty="0"/>
              <a:t> </a:t>
            </a:r>
            <a:r>
              <a:rPr spc="55" dirty="0"/>
              <a:t>LET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2205" y="1825015"/>
            <a:ext cx="10909300" cy="393446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11760" indent="-99060" algn="just">
              <a:lnSpc>
                <a:spcPct val="100000"/>
              </a:lnSpc>
              <a:spcBef>
                <a:spcPts val="124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Zdravotnické zařízení (také kojenecký </a:t>
            </a:r>
            <a:r>
              <a:rPr sz="2200" spc="-35" dirty="0">
                <a:latin typeface="Tw Cen MT"/>
                <a:cs typeface="Tw Cen MT"/>
              </a:rPr>
              <a:t>ústav, </a:t>
            </a:r>
            <a:r>
              <a:rPr sz="2200" spc="-5" dirty="0">
                <a:latin typeface="Tw Cen MT"/>
                <a:cs typeface="Tw Cen MT"/>
              </a:rPr>
              <a:t>dětské</a:t>
            </a:r>
            <a:r>
              <a:rPr sz="2200" spc="195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centrum)</a:t>
            </a:r>
            <a:endParaRPr sz="2200">
              <a:latin typeface="Tw Cen MT"/>
              <a:cs typeface="Tw Cen MT"/>
            </a:endParaRPr>
          </a:p>
          <a:p>
            <a:pPr marL="103505" marR="5080" indent="-91440" algn="just">
              <a:lnSpc>
                <a:spcPts val="2380"/>
              </a:lnSpc>
              <a:spcBef>
                <a:spcPts val="144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15" dirty="0">
                <a:latin typeface="Tw Cen MT"/>
                <a:cs typeface="Tw Cen MT"/>
              </a:rPr>
              <a:t>Poskytuje </a:t>
            </a:r>
            <a:r>
              <a:rPr sz="2200" spc="-20" dirty="0">
                <a:latin typeface="Tw Cen MT"/>
                <a:cs typeface="Tw Cen MT"/>
              </a:rPr>
              <a:t>pobytovou </a:t>
            </a:r>
            <a:r>
              <a:rPr sz="2200" spc="-5" dirty="0">
                <a:latin typeface="Tw Cen MT"/>
                <a:cs typeface="Tw Cen MT"/>
              </a:rPr>
              <a:t>službu </a:t>
            </a:r>
            <a:r>
              <a:rPr sz="2200" spc="-20" dirty="0">
                <a:latin typeface="Tw Cen MT"/>
                <a:cs typeface="Tw Cen MT"/>
              </a:rPr>
              <a:t>pro </a:t>
            </a:r>
            <a:r>
              <a:rPr sz="2200" dirty="0">
                <a:latin typeface="Tw Cen MT"/>
                <a:cs typeface="Tw Cen MT"/>
              </a:rPr>
              <a:t>děti od </a:t>
            </a:r>
            <a:r>
              <a:rPr sz="2200" spc="-10" dirty="0">
                <a:latin typeface="Tw Cen MT"/>
                <a:cs typeface="Tw Cen MT"/>
              </a:rPr>
              <a:t>narození </a:t>
            </a:r>
            <a:r>
              <a:rPr sz="2200" spc="-5" dirty="0">
                <a:latin typeface="Tw Cen MT"/>
                <a:cs typeface="Tw Cen MT"/>
              </a:rPr>
              <a:t>do 3 let </a:t>
            </a:r>
            <a:r>
              <a:rPr sz="2200" dirty="0">
                <a:latin typeface="Tw Cen MT"/>
                <a:cs typeface="Tw Cen MT"/>
              </a:rPr>
              <a:t>věku, </a:t>
            </a:r>
            <a:r>
              <a:rPr sz="2200" spc="-5" dirty="0">
                <a:latin typeface="Tw Cen MT"/>
                <a:cs typeface="Tw Cen MT"/>
              </a:rPr>
              <a:t>u </a:t>
            </a:r>
            <a:r>
              <a:rPr sz="2200" spc="15" dirty="0">
                <a:latin typeface="Tw Cen MT"/>
                <a:cs typeface="Tw Cen MT"/>
              </a:rPr>
              <a:t>nichž </a:t>
            </a:r>
            <a:r>
              <a:rPr sz="2200" spc="-5" dirty="0">
                <a:latin typeface="Tw Cen MT"/>
                <a:cs typeface="Tw Cen MT"/>
              </a:rPr>
              <a:t>je </a:t>
            </a:r>
            <a:r>
              <a:rPr sz="2200" spc="-10" dirty="0">
                <a:latin typeface="Tw Cen MT"/>
                <a:cs typeface="Tw Cen MT"/>
              </a:rPr>
              <a:t>vývoj ohrožen </a:t>
            </a:r>
            <a:r>
              <a:rPr sz="2200" spc="-15" dirty="0">
                <a:latin typeface="Tw Cen MT"/>
                <a:cs typeface="Tw Cen MT"/>
              </a:rPr>
              <a:t>nebo  </a:t>
            </a:r>
            <a:r>
              <a:rPr sz="2200" dirty="0">
                <a:latin typeface="Tw Cen MT"/>
                <a:cs typeface="Tw Cen MT"/>
              </a:rPr>
              <a:t>narušen </a:t>
            </a:r>
            <a:r>
              <a:rPr sz="2200" spc="-5" dirty="0">
                <a:latin typeface="Tw Cen MT"/>
                <a:cs typeface="Tw Cen MT"/>
              </a:rPr>
              <a:t>z </a:t>
            </a:r>
            <a:r>
              <a:rPr sz="2200" spc="-15" dirty="0">
                <a:latin typeface="Tw Cen MT"/>
                <a:cs typeface="Tw Cen MT"/>
              </a:rPr>
              <a:t>důvodů </a:t>
            </a:r>
            <a:r>
              <a:rPr sz="2200" spc="-5" dirty="0">
                <a:latin typeface="Tw Cen MT"/>
                <a:cs typeface="Tw Cen MT"/>
              </a:rPr>
              <a:t>zdravotních </a:t>
            </a:r>
            <a:r>
              <a:rPr sz="2200" spc="-15" dirty="0">
                <a:latin typeface="Tw Cen MT"/>
                <a:cs typeface="Tw Cen MT"/>
              </a:rPr>
              <a:t>nebo </a:t>
            </a:r>
            <a:r>
              <a:rPr sz="2200" spc="5" dirty="0">
                <a:latin typeface="Tw Cen MT"/>
                <a:cs typeface="Tw Cen MT"/>
              </a:rPr>
              <a:t>sociálních </a:t>
            </a:r>
            <a:r>
              <a:rPr sz="2200" spc="-5" dirty="0">
                <a:latin typeface="Tw Cen MT"/>
                <a:cs typeface="Tw Cen MT"/>
              </a:rPr>
              <a:t>a jimž nelze zajistit řádnou péči v </a:t>
            </a:r>
            <a:r>
              <a:rPr sz="2200" spc="-10" dirty="0">
                <a:latin typeface="Tw Cen MT"/>
                <a:cs typeface="Tw Cen MT"/>
              </a:rPr>
              <a:t>rodinném  prostředí.</a:t>
            </a:r>
            <a:endParaRPr sz="2200">
              <a:latin typeface="Tw Cen MT"/>
              <a:cs typeface="Tw Cen MT"/>
            </a:endParaRPr>
          </a:p>
          <a:p>
            <a:pPr marL="111760" indent="-99060" algn="just">
              <a:lnSpc>
                <a:spcPts val="2510"/>
              </a:lnSpc>
              <a:spcBef>
                <a:spcPts val="108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Dále</a:t>
            </a:r>
            <a:r>
              <a:rPr sz="2200" spc="12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také</a:t>
            </a:r>
            <a:r>
              <a:rPr sz="2200" spc="140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možnost</a:t>
            </a:r>
            <a:r>
              <a:rPr sz="2200" spc="135" dirty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ubytování</a:t>
            </a:r>
            <a:r>
              <a:rPr sz="2200" spc="13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žen</a:t>
            </a:r>
            <a:r>
              <a:rPr sz="2200" spc="14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v</a:t>
            </a:r>
            <a:r>
              <a:rPr sz="2200" spc="12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průběhu</a:t>
            </a:r>
            <a:r>
              <a:rPr sz="2200" spc="125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těhotenství,</a:t>
            </a:r>
            <a:r>
              <a:rPr sz="2200" spc="145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je-li</a:t>
            </a:r>
            <a:r>
              <a:rPr sz="2200" spc="13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z</a:t>
            </a:r>
            <a:r>
              <a:rPr sz="2200" spc="140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důvodů</a:t>
            </a:r>
            <a:r>
              <a:rPr sz="2200" spc="120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nepříznivé</a:t>
            </a:r>
            <a:r>
              <a:rPr sz="2200" spc="130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životní</a:t>
            </a:r>
            <a:r>
              <a:rPr sz="2200" spc="15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situace</a:t>
            </a:r>
            <a:endParaRPr sz="2200">
              <a:latin typeface="Tw Cen MT"/>
              <a:cs typeface="Tw Cen MT"/>
            </a:endParaRPr>
          </a:p>
          <a:p>
            <a:pPr marL="103505" algn="just">
              <a:lnSpc>
                <a:spcPts val="2510"/>
              </a:lnSpc>
            </a:pPr>
            <a:r>
              <a:rPr sz="2200" spc="-10" dirty="0">
                <a:latin typeface="Tw Cen MT"/>
                <a:cs typeface="Tw Cen MT"/>
              </a:rPr>
              <a:t>ohroženo </a:t>
            </a:r>
            <a:r>
              <a:rPr sz="2200" spc="5" dirty="0">
                <a:latin typeface="Tw Cen MT"/>
                <a:cs typeface="Tw Cen MT"/>
              </a:rPr>
              <a:t>jejich</a:t>
            </a:r>
            <a:r>
              <a:rPr sz="2200" spc="55" dirty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zdraví.</a:t>
            </a:r>
            <a:endParaRPr sz="2200">
              <a:latin typeface="Tw Cen MT"/>
              <a:cs typeface="Tw Cen MT"/>
            </a:endParaRPr>
          </a:p>
          <a:p>
            <a:pPr marL="103505" marR="7620" indent="-91440" algn="just">
              <a:lnSpc>
                <a:spcPts val="2380"/>
              </a:lnSpc>
              <a:spcBef>
                <a:spcPts val="143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Edukační </a:t>
            </a:r>
            <a:r>
              <a:rPr sz="2200" spc="-20" dirty="0">
                <a:latin typeface="Tw Cen MT"/>
                <a:cs typeface="Tw Cen MT"/>
              </a:rPr>
              <a:t>pobyty pro </a:t>
            </a:r>
            <a:r>
              <a:rPr sz="2200" dirty="0">
                <a:latin typeface="Tw Cen MT"/>
                <a:cs typeface="Tw Cen MT"/>
              </a:rPr>
              <a:t>matky </a:t>
            </a:r>
            <a:r>
              <a:rPr sz="2200" spc="-5" dirty="0">
                <a:latin typeface="Tw Cen MT"/>
                <a:cs typeface="Tw Cen MT"/>
              </a:rPr>
              <a:t>s dětmi a zácvik matek v </a:t>
            </a:r>
            <a:r>
              <a:rPr sz="2200" dirty="0">
                <a:latin typeface="Tw Cen MT"/>
                <a:cs typeface="Tw Cen MT"/>
              </a:rPr>
              <a:t>péči </a:t>
            </a:r>
            <a:r>
              <a:rPr sz="2200" spc="-5" dirty="0">
                <a:latin typeface="Tw Cen MT"/>
                <a:cs typeface="Tw Cen MT"/>
              </a:rPr>
              <a:t>o </a:t>
            </a:r>
            <a:r>
              <a:rPr sz="2200" dirty="0">
                <a:latin typeface="Tw Cen MT"/>
                <a:cs typeface="Tw Cen MT"/>
              </a:rPr>
              <a:t>dítě </a:t>
            </a:r>
            <a:r>
              <a:rPr sz="2200" spc="-5" dirty="0">
                <a:latin typeface="Tw Cen MT"/>
                <a:cs typeface="Tw Cen MT"/>
              </a:rPr>
              <a:t>se </a:t>
            </a:r>
            <a:r>
              <a:rPr sz="2200" spc="-15" dirty="0">
                <a:latin typeface="Tw Cen MT"/>
                <a:cs typeface="Tw Cen MT"/>
              </a:rPr>
              <a:t>zdravotním </a:t>
            </a:r>
            <a:r>
              <a:rPr sz="2200" spc="-5" dirty="0">
                <a:latin typeface="Tw Cen MT"/>
                <a:cs typeface="Tw Cen MT"/>
              </a:rPr>
              <a:t>postižením,  </a:t>
            </a:r>
            <a:r>
              <a:rPr sz="2200" spc="5" dirty="0">
                <a:latin typeface="Tw Cen MT"/>
                <a:cs typeface="Tw Cen MT"/>
              </a:rPr>
              <a:t>chronicky </a:t>
            </a:r>
            <a:r>
              <a:rPr sz="2200" spc="-5" dirty="0">
                <a:latin typeface="Tw Cen MT"/>
                <a:cs typeface="Tw Cen MT"/>
              </a:rPr>
              <a:t>nemocné </a:t>
            </a:r>
            <a:r>
              <a:rPr sz="2200" dirty="0">
                <a:latin typeface="Tw Cen MT"/>
                <a:cs typeface="Tw Cen MT"/>
              </a:rPr>
              <a:t>dítě, </a:t>
            </a:r>
            <a:r>
              <a:rPr sz="2200" spc="-10" dirty="0">
                <a:latin typeface="Tw Cen MT"/>
                <a:cs typeface="Tw Cen MT"/>
              </a:rPr>
              <a:t>zdravé </a:t>
            </a:r>
            <a:r>
              <a:rPr sz="2200" spc="-5" dirty="0">
                <a:latin typeface="Tw Cen MT"/>
                <a:cs typeface="Tw Cen MT"/>
              </a:rPr>
              <a:t>dítě vyžadující zvláštní </a:t>
            </a:r>
            <a:r>
              <a:rPr sz="2200" spc="-15" dirty="0">
                <a:latin typeface="Tw Cen MT"/>
                <a:cs typeface="Tw Cen MT"/>
              </a:rPr>
              <a:t>přístup, </a:t>
            </a:r>
            <a:r>
              <a:rPr sz="2200" spc="-5" dirty="0">
                <a:latin typeface="Tw Cen MT"/>
                <a:cs typeface="Tw Cen MT"/>
              </a:rPr>
              <a:t>dítě se </a:t>
            </a:r>
            <a:r>
              <a:rPr sz="2200" dirty="0">
                <a:latin typeface="Tw Cen MT"/>
                <a:cs typeface="Tw Cen MT"/>
              </a:rPr>
              <a:t>specifickými </a:t>
            </a:r>
            <a:r>
              <a:rPr sz="2200" spc="-10" dirty="0">
                <a:latin typeface="Tw Cen MT"/>
                <a:cs typeface="Tw Cen MT"/>
              </a:rPr>
              <a:t>potřebami  </a:t>
            </a:r>
            <a:r>
              <a:rPr sz="2200" spc="-5" dirty="0">
                <a:latin typeface="Tw Cen MT"/>
                <a:cs typeface="Tw Cen MT"/>
              </a:rPr>
              <a:t>apod.</a:t>
            </a:r>
            <a:endParaRPr sz="2200">
              <a:latin typeface="Tw Cen MT"/>
              <a:cs typeface="Tw Cen MT"/>
            </a:endParaRPr>
          </a:p>
          <a:p>
            <a:pPr marL="111760" indent="-99060" algn="just">
              <a:lnSpc>
                <a:spcPct val="100000"/>
              </a:lnSpc>
              <a:spcBef>
                <a:spcPts val="110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Např. Dětské </a:t>
            </a:r>
            <a:r>
              <a:rPr sz="2200" spc="5" dirty="0">
                <a:latin typeface="Tw Cen MT"/>
                <a:cs typeface="Tw Cen MT"/>
              </a:rPr>
              <a:t>centrum </a:t>
            </a:r>
            <a:r>
              <a:rPr sz="2200" spc="-5" dirty="0">
                <a:latin typeface="Tw Cen MT"/>
                <a:cs typeface="Tw Cen MT"/>
              </a:rPr>
              <a:t>při </a:t>
            </a:r>
            <a:r>
              <a:rPr sz="2200" spc="-15" dirty="0">
                <a:latin typeface="Tw Cen MT"/>
                <a:cs typeface="Tw Cen MT"/>
              </a:rPr>
              <a:t>Thomayerově </a:t>
            </a:r>
            <a:r>
              <a:rPr sz="2200" spc="-5" dirty="0">
                <a:latin typeface="Tw Cen MT"/>
                <a:cs typeface="Tw Cen MT"/>
              </a:rPr>
              <a:t>nemocnici</a:t>
            </a:r>
            <a:r>
              <a:rPr sz="2200" spc="12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atd.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4303" y="740790"/>
            <a:ext cx="516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5" dirty="0"/>
              <a:t>DIAGNOSTICKÝ</a:t>
            </a:r>
            <a:r>
              <a:rPr spc="114" dirty="0"/>
              <a:t> </a:t>
            </a:r>
            <a:r>
              <a:rPr spc="10" dirty="0"/>
              <a:t>ÚSTAV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2205" y="1899031"/>
            <a:ext cx="10908665" cy="2785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03505" marR="5080" indent="-91440" algn="just">
              <a:lnSpc>
                <a:spcPts val="2160"/>
              </a:lnSpc>
              <a:spcBef>
                <a:spcPts val="37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b="1" dirty="0">
                <a:latin typeface="Tw Cen MT"/>
                <a:cs typeface="Tw Cen MT"/>
              </a:rPr>
              <a:t>Diagnostický </a:t>
            </a:r>
            <a:r>
              <a:rPr sz="2000" b="1" spc="-5" dirty="0">
                <a:latin typeface="Tw Cen MT"/>
                <a:cs typeface="Tw Cen MT"/>
              </a:rPr>
              <a:t>ústav </a:t>
            </a:r>
            <a:r>
              <a:rPr sz="2000" b="1" dirty="0">
                <a:latin typeface="Tw Cen MT"/>
                <a:cs typeface="Tw Cen MT"/>
              </a:rPr>
              <a:t>přijímá děti s </a:t>
            </a:r>
            <a:r>
              <a:rPr sz="2000" b="1" spc="-5" dirty="0">
                <a:latin typeface="Tw Cen MT"/>
                <a:cs typeface="Tw Cen MT"/>
              </a:rPr>
              <a:t>nařízeným </a:t>
            </a:r>
            <a:r>
              <a:rPr sz="2000" b="1" dirty="0">
                <a:latin typeface="Tw Cen MT"/>
                <a:cs typeface="Tw Cen MT"/>
              </a:rPr>
              <a:t>předběžným opatřením, nařízenou </a:t>
            </a:r>
            <a:r>
              <a:rPr sz="2000" b="1" spc="-5" dirty="0">
                <a:latin typeface="Tw Cen MT"/>
                <a:cs typeface="Tw Cen MT"/>
              </a:rPr>
              <a:t>ústavní </a:t>
            </a:r>
            <a:r>
              <a:rPr sz="2000" b="1" spc="-15" dirty="0">
                <a:latin typeface="Tw Cen MT"/>
                <a:cs typeface="Tw Cen MT"/>
              </a:rPr>
              <a:t>výchovou  </a:t>
            </a:r>
            <a:r>
              <a:rPr sz="2000" b="1" dirty="0">
                <a:latin typeface="Tw Cen MT"/>
                <a:cs typeface="Tw Cen MT"/>
              </a:rPr>
              <a:t>nebo uloženou ochrannou </a:t>
            </a:r>
            <a:r>
              <a:rPr sz="2000" b="1" spc="-10" dirty="0">
                <a:latin typeface="Tw Cen MT"/>
                <a:cs typeface="Tw Cen MT"/>
              </a:rPr>
              <a:t>výchovou; </a:t>
            </a:r>
            <a:r>
              <a:rPr sz="2000" b="1" dirty="0">
                <a:latin typeface="Tw Cen MT"/>
                <a:cs typeface="Tw Cen MT"/>
              </a:rPr>
              <a:t>děti s uloženou ochrannou </a:t>
            </a:r>
            <a:r>
              <a:rPr sz="2000" b="1" spc="-15" dirty="0">
                <a:latin typeface="Tw Cen MT"/>
                <a:cs typeface="Tw Cen MT"/>
              </a:rPr>
              <a:t>výchovou </a:t>
            </a:r>
            <a:r>
              <a:rPr sz="2000" b="1" spc="-5" dirty="0">
                <a:latin typeface="Tw Cen MT"/>
                <a:cs typeface="Tw Cen MT"/>
              </a:rPr>
              <a:t>také </a:t>
            </a:r>
            <a:r>
              <a:rPr sz="2000" b="1" dirty="0">
                <a:latin typeface="Tw Cen MT"/>
                <a:cs typeface="Tw Cen MT"/>
              </a:rPr>
              <a:t>na základě výsledků  </a:t>
            </a:r>
            <a:r>
              <a:rPr sz="2000" b="1" spc="-5" dirty="0">
                <a:latin typeface="Tw Cen MT"/>
                <a:cs typeface="Tw Cen MT"/>
              </a:rPr>
              <a:t>komplexního </a:t>
            </a:r>
            <a:r>
              <a:rPr sz="2000" b="1" dirty="0">
                <a:latin typeface="Tw Cen MT"/>
                <a:cs typeface="Tw Cen MT"/>
              </a:rPr>
              <a:t>vyšetření, zdravotního </a:t>
            </a:r>
            <a:r>
              <a:rPr sz="2000" b="1" spc="-5" dirty="0">
                <a:latin typeface="Tw Cen MT"/>
                <a:cs typeface="Tw Cen MT"/>
              </a:rPr>
              <a:t>stavu </a:t>
            </a:r>
            <a:r>
              <a:rPr sz="2000" b="1" dirty="0">
                <a:latin typeface="Tw Cen MT"/>
                <a:cs typeface="Tw Cen MT"/>
              </a:rPr>
              <a:t>dětí a </a:t>
            </a:r>
            <a:r>
              <a:rPr sz="2000" b="1" spc="-10" dirty="0">
                <a:latin typeface="Tw Cen MT"/>
                <a:cs typeface="Tw Cen MT"/>
              </a:rPr>
              <a:t>volné </a:t>
            </a:r>
            <a:r>
              <a:rPr sz="2000" b="1" dirty="0">
                <a:latin typeface="Tw Cen MT"/>
                <a:cs typeface="Tw Cen MT"/>
              </a:rPr>
              <a:t>kapacity jednotlivých </a:t>
            </a:r>
            <a:r>
              <a:rPr sz="2000" b="1" spc="-5" dirty="0">
                <a:latin typeface="Tw Cen MT"/>
                <a:cs typeface="Tw Cen MT"/>
              </a:rPr>
              <a:t>zařízení </a:t>
            </a:r>
            <a:r>
              <a:rPr sz="2000" b="1" dirty="0">
                <a:latin typeface="Tw Cen MT"/>
                <a:cs typeface="Tw Cen MT"/>
              </a:rPr>
              <a:t>umísťuje do  dětských </a:t>
            </a:r>
            <a:r>
              <a:rPr sz="2000" b="1" spc="-10" dirty="0">
                <a:latin typeface="Tw Cen MT"/>
                <a:cs typeface="Tw Cen MT"/>
              </a:rPr>
              <a:t>domovů </a:t>
            </a:r>
            <a:r>
              <a:rPr sz="2000" b="1" spc="-5" dirty="0">
                <a:latin typeface="Tw Cen MT"/>
                <a:cs typeface="Tw Cen MT"/>
              </a:rPr>
              <a:t>se školou </a:t>
            </a:r>
            <a:r>
              <a:rPr sz="2000" b="1" dirty="0">
                <a:latin typeface="Tw Cen MT"/>
                <a:cs typeface="Tw Cen MT"/>
              </a:rPr>
              <a:t>nebo </a:t>
            </a:r>
            <a:r>
              <a:rPr sz="2000" b="1" spc="-5" dirty="0">
                <a:latin typeface="Tw Cen MT"/>
                <a:cs typeface="Tw Cen MT"/>
              </a:rPr>
              <a:t>výchovných</a:t>
            </a:r>
            <a:r>
              <a:rPr sz="2000" b="1" spc="15" dirty="0">
                <a:latin typeface="Tw Cen MT"/>
                <a:cs typeface="Tw Cen MT"/>
              </a:rPr>
              <a:t> </a:t>
            </a:r>
            <a:r>
              <a:rPr sz="2000" b="1" dirty="0">
                <a:latin typeface="Tw Cen MT"/>
                <a:cs typeface="Tw Cen MT"/>
              </a:rPr>
              <a:t>ústavů.</a:t>
            </a:r>
            <a:endParaRPr sz="2000">
              <a:latin typeface="Tw Cen MT"/>
              <a:cs typeface="Tw Cen MT"/>
            </a:endParaRPr>
          </a:p>
          <a:p>
            <a:pPr marL="104139" indent="-91440" algn="just">
              <a:lnSpc>
                <a:spcPct val="100000"/>
              </a:lnSpc>
              <a:spcBef>
                <a:spcPts val="113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spc="-40" dirty="0">
                <a:latin typeface="Tw Cen MT"/>
                <a:cs typeface="Tw Cen MT"/>
              </a:rPr>
              <a:t>Pobyt </a:t>
            </a:r>
            <a:r>
              <a:rPr sz="2000" dirty="0">
                <a:latin typeface="Tw Cen MT"/>
                <a:cs typeface="Tw Cen MT"/>
              </a:rPr>
              <a:t>v diagnostickém ústavu </a:t>
            </a:r>
            <a:r>
              <a:rPr sz="2000" spc="20" dirty="0">
                <a:latin typeface="Tw Cen MT"/>
                <a:cs typeface="Tw Cen MT"/>
              </a:rPr>
              <a:t>trvá </a:t>
            </a:r>
            <a:r>
              <a:rPr sz="2000" spc="-5" dirty="0">
                <a:latin typeface="Tw Cen MT"/>
                <a:cs typeface="Tw Cen MT"/>
              </a:rPr>
              <a:t>zpravidla </a:t>
            </a:r>
            <a:r>
              <a:rPr sz="2000" dirty="0">
                <a:latin typeface="Tw Cen MT"/>
                <a:cs typeface="Tw Cen MT"/>
              </a:rPr>
              <a:t>8</a:t>
            </a:r>
            <a:r>
              <a:rPr sz="2000" spc="-16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týdnů.</a:t>
            </a:r>
            <a:endParaRPr sz="2000">
              <a:latin typeface="Tw Cen MT"/>
              <a:cs typeface="Tw Cen MT"/>
            </a:endParaRPr>
          </a:p>
          <a:p>
            <a:pPr marL="103505" marR="220345" indent="-91440" algn="just">
              <a:lnSpc>
                <a:spcPts val="2160"/>
              </a:lnSpc>
              <a:spcBef>
                <a:spcPts val="143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Diagnostické ústavy </a:t>
            </a:r>
            <a:r>
              <a:rPr sz="2000" spc="-10" dirty="0">
                <a:latin typeface="Tw Cen MT"/>
                <a:cs typeface="Tw Cen MT"/>
              </a:rPr>
              <a:t>nebo </a:t>
            </a:r>
            <a:r>
              <a:rPr sz="2000" spc="10" dirty="0">
                <a:latin typeface="Tw Cen MT"/>
                <a:cs typeface="Tw Cen MT"/>
              </a:rPr>
              <a:t>výchovné </a:t>
            </a:r>
            <a:r>
              <a:rPr sz="2000" spc="-10" dirty="0">
                <a:latin typeface="Tw Cen MT"/>
                <a:cs typeface="Tw Cen MT"/>
              </a:rPr>
              <a:t>skupiny </a:t>
            </a:r>
            <a:r>
              <a:rPr sz="2000" spc="5" dirty="0">
                <a:latin typeface="Tw Cen MT"/>
                <a:cs typeface="Tw Cen MT"/>
              </a:rPr>
              <a:t>diagnostických </a:t>
            </a:r>
            <a:r>
              <a:rPr sz="2000" dirty="0">
                <a:latin typeface="Tw Cen MT"/>
                <a:cs typeface="Tw Cen MT"/>
              </a:rPr>
              <a:t>ústavů jsou </a:t>
            </a:r>
            <a:r>
              <a:rPr sz="2000" spc="-10" dirty="0">
                <a:latin typeface="Tw Cen MT"/>
                <a:cs typeface="Tw Cen MT"/>
              </a:rPr>
              <a:t>členěny </a:t>
            </a:r>
            <a:r>
              <a:rPr sz="2000" dirty="0">
                <a:latin typeface="Tw Cen MT"/>
                <a:cs typeface="Tw Cen MT"/>
              </a:rPr>
              <a:t>podle pohlaví </a:t>
            </a:r>
            <a:r>
              <a:rPr sz="2000" spc="-10" dirty="0">
                <a:latin typeface="Tw Cen MT"/>
                <a:cs typeface="Tw Cen MT"/>
              </a:rPr>
              <a:t>nebo</a:t>
            </a:r>
            <a:r>
              <a:rPr sz="2000" spc="-18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podle  věku</a:t>
            </a:r>
            <a:r>
              <a:rPr sz="2000" spc="-20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dítěte.</a:t>
            </a:r>
            <a:endParaRPr sz="2000">
              <a:latin typeface="Tw Cen MT"/>
              <a:cs typeface="Tw Cen MT"/>
            </a:endParaRPr>
          </a:p>
          <a:p>
            <a:pPr marL="104139" indent="-91440" algn="just">
              <a:lnSpc>
                <a:spcPct val="100000"/>
              </a:lnSpc>
              <a:spcBef>
                <a:spcPts val="1120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Děti v diagnostickém ústavu žijí </a:t>
            </a:r>
            <a:r>
              <a:rPr sz="2000" spc="-20" dirty="0">
                <a:latin typeface="Tw Cen MT"/>
                <a:cs typeface="Tw Cen MT"/>
              </a:rPr>
              <a:t>ve </a:t>
            </a:r>
            <a:r>
              <a:rPr sz="2000" spc="15" dirty="0">
                <a:latin typeface="Tw Cen MT"/>
                <a:cs typeface="Tw Cen MT"/>
              </a:rPr>
              <a:t>výchovných </a:t>
            </a:r>
            <a:r>
              <a:rPr sz="2000" spc="5" dirty="0">
                <a:latin typeface="Tw Cen MT"/>
                <a:cs typeface="Tw Cen MT"/>
              </a:rPr>
              <a:t>skupinách </a:t>
            </a:r>
            <a:r>
              <a:rPr sz="2000" dirty="0">
                <a:latin typeface="Tw Cen MT"/>
                <a:cs typeface="Tw Cen MT"/>
              </a:rPr>
              <a:t>o počtu 4-8</a:t>
            </a:r>
            <a:r>
              <a:rPr sz="2000" spc="-21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dětí.</a:t>
            </a:r>
            <a:endParaRPr sz="2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0395" y="740790"/>
            <a:ext cx="36918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5" dirty="0"/>
              <a:t>DĚTSKÝ</a:t>
            </a:r>
            <a:r>
              <a:rPr spc="125" dirty="0"/>
              <a:t> </a:t>
            </a:r>
            <a:r>
              <a:rPr spc="55" dirty="0"/>
              <a:t>DOMOV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2205" y="1895982"/>
            <a:ext cx="10909300" cy="37884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03505" marR="5080" indent="-91440" algn="just">
              <a:lnSpc>
                <a:spcPts val="2380"/>
              </a:lnSpc>
              <a:spcBef>
                <a:spcPts val="39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b="1" spc="-5" dirty="0">
                <a:latin typeface="Tw Cen MT"/>
                <a:cs typeface="Tw Cen MT"/>
              </a:rPr>
              <a:t>Dětský </a:t>
            </a:r>
            <a:r>
              <a:rPr sz="2200" b="1" spc="-20" dirty="0">
                <a:latin typeface="Tw Cen MT"/>
                <a:cs typeface="Tw Cen MT"/>
              </a:rPr>
              <a:t>domov </a:t>
            </a:r>
            <a:r>
              <a:rPr sz="2200" b="1" spc="-5" dirty="0">
                <a:latin typeface="Tw Cen MT"/>
                <a:cs typeface="Tw Cen MT"/>
              </a:rPr>
              <a:t>pečuje o děti podle jejich individuálních </a:t>
            </a:r>
            <a:r>
              <a:rPr sz="2200" b="1" spc="-15" dirty="0">
                <a:latin typeface="Tw Cen MT"/>
                <a:cs typeface="Tw Cen MT"/>
              </a:rPr>
              <a:t>potřeb. </a:t>
            </a:r>
            <a:r>
              <a:rPr sz="2200" b="1" spc="-70" dirty="0">
                <a:latin typeface="Tw Cen MT"/>
                <a:cs typeface="Tw Cen MT"/>
              </a:rPr>
              <a:t>Ve </a:t>
            </a:r>
            <a:r>
              <a:rPr sz="2200" b="1" spc="-10" dirty="0">
                <a:latin typeface="Tw Cen MT"/>
                <a:cs typeface="Tw Cen MT"/>
              </a:rPr>
              <a:t>vztahu </a:t>
            </a:r>
            <a:r>
              <a:rPr sz="2200" b="1" spc="-5" dirty="0">
                <a:latin typeface="Tw Cen MT"/>
                <a:cs typeface="Tw Cen MT"/>
              </a:rPr>
              <a:t>k dětem plní  zejména </a:t>
            </a:r>
            <a:r>
              <a:rPr sz="2200" b="1" spc="-10" dirty="0">
                <a:latin typeface="Tw Cen MT"/>
                <a:cs typeface="Tw Cen MT"/>
              </a:rPr>
              <a:t>úkoly výchovné, </a:t>
            </a:r>
            <a:r>
              <a:rPr sz="2200" b="1" spc="-5" dirty="0">
                <a:latin typeface="Tw Cen MT"/>
                <a:cs typeface="Tw Cen MT"/>
              </a:rPr>
              <a:t>vzdělávací a sociální.</a:t>
            </a:r>
            <a:endParaRPr sz="2200">
              <a:latin typeface="Tw Cen MT"/>
              <a:cs typeface="Tw Cen MT"/>
            </a:endParaRPr>
          </a:p>
          <a:p>
            <a:pPr marL="103505" marR="5080" indent="-91440" algn="just">
              <a:lnSpc>
                <a:spcPts val="2380"/>
              </a:lnSpc>
              <a:spcBef>
                <a:spcPts val="139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b="1" spc="-5" dirty="0">
                <a:latin typeface="Tw Cen MT"/>
                <a:cs typeface="Tw Cen MT"/>
              </a:rPr>
              <a:t>Účelem dětského </a:t>
            </a:r>
            <a:r>
              <a:rPr sz="2200" b="1" spc="-25" dirty="0">
                <a:latin typeface="Tw Cen MT"/>
                <a:cs typeface="Tw Cen MT"/>
              </a:rPr>
              <a:t>domova </a:t>
            </a:r>
            <a:r>
              <a:rPr sz="2200" b="1" dirty="0">
                <a:latin typeface="Tw Cen MT"/>
                <a:cs typeface="Tw Cen MT"/>
              </a:rPr>
              <a:t>je </a:t>
            </a:r>
            <a:r>
              <a:rPr sz="2200" b="1" spc="-10" dirty="0">
                <a:latin typeface="Tw Cen MT"/>
                <a:cs typeface="Tw Cen MT"/>
              </a:rPr>
              <a:t>zajišťovat </a:t>
            </a:r>
            <a:r>
              <a:rPr sz="2200" b="1" spc="-5" dirty="0">
                <a:latin typeface="Tw Cen MT"/>
                <a:cs typeface="Tw Cen MT"/>
              </a:rPr>
              <a:t>péči o děti s </a:t>
            </a:r>
            <a:r>
              <a:rPr sz="2200" b="1" spc="-10" dirty="0">
                <a:latin typeface="Tw Cen MT"/>
                <a:cs typeface="Tw Cen MT"/>
              </a:rPr>
              <a:t>nařízenou </a:t>
            </a:r>
            <a:r>
              <a:rPr sz="2200" b="1" spc="-5" dirty="0">
                <a:latin typeface="Tw Cen MT"/>
                <a:cs typeface="Tw Cen MT"/>
              </a:rPr>
              <a:t>ústavní </a:t>
            </a:r>
            <a:r>
              <a:rPr sz="2200" b="1" spc="-20" dirty="0">
                <a:latin typeface="Tw Cen MT"/>
                <a:cs typeface="Tw Cen MT"/>
              </a:rPr>
              <a:t>výchovou, </a:t>
            </a:r>
            <a:r>
              <a:rPr sz="2200" b="1" spc="-10" dirty="0">
                <a:latin typeface="Tw Cen MT"/>
                <a:cs typeface="Tw Cen MT"/>
              </a:rPr>
              <a:t>které  </a:t>
            </a:r>
            <a:r>
              <a:rPr sz="2200" b="1" spc="-5" dirty="0">
                <a:latin typeface="Tw Cen MT"/>
                <a:cs typeface="Tw Cen MT"/>
              </a:rPr>
              <a:t>nemají závažné </a:t>
            </a:r>
            <a:r>
              <a:rPr sz="2200" b="1" spc="-15" dirty="0">
                <a:latin typeface="Tw Cen MT"/>
                <a:cs typeface="Tw Cen MT"/>
              </a:rPr>
              <a:t>poruchy </a:t>
            </a:r>
            <a:r>
              <a:rPr sz="2200" b="1" spc="-10" dirty="0">
                <a:latin typeface="Tw Cen MT"/>
                <a:cs typeface="Tw Cen MT"/>
              </a:rPr>
              <a:t>chování. </a:t>
            </a:r>
            <a:r>
              <a:rPr sz="2200" b="1" spc="-35" dirty="0">
                <a:latin typeface="Tw Cen MT"/>
                <a:cs typeface="Tw Cen MT"/>
              </a:rPr>
              <a:t>Tyto </a:t>
            </a:r>
            <a:r>
              <a:rPr sz="2200" b="1" spc="-5" dirty="0">
                <a:latin typeface="Tw Cen MT"/>
                <a:cs typeface="Tw Cen MT"/>
              </a:rPr>
              <a:t>děti se </a:t>
            </a:r>
            <a:r>
              <a:rPr sz="2200" b="1" spc="-10" dirty="0">
                <a:latin typeface="Tw Cen MT"/>
                <a:cs typeface="Tw Cen MT"/>
              </a:rPr>
              <a:t>vzdělávají </a:t>
            </a:r>
            <a:r>
              <a:rPr sz="2200" b="1" spc="-25" dirty="0">
                <a:latin typeface="Tw Cen MT"/>
                <a:cs typeface="Tw Cen MT"/>
              </a:rPr>
              <a:t>ve </a:t>
            </a:r>
            <a:r>
              <a:rPr sz="2200" b="1" spc="-10" dirty="0">
                <a:latin typeface="Tw Cen MT"/>
                <a:cs typeface="Tw Cen MT"/>
              </a:rPr>
              <a:t>školách, </a:t>
            </a:r>
            <a:r>
              <a:rPr sz="2200" b="1" spc="-5" dirty="0">
                <a:latin typeface="Tw Cen MT"/>
                <a:cs typeface="Tw Cen MT"/>
              </a:rPr>
              <a:t>které nejsou </a:t>
            </a:r>
            <a:r>
              <a:rPr sz="2200" b="1" spc="-10" dirty="0">
                <a:latin typeface="Tw Cen MT"/>
                <a:cs typeface="Tw Cen MT"/>
              </a:rPr>
              <a:t>součástí  </a:t>
            </a:r>
            <a:r>
              <a:rPr sz="2200" b="1" spc="-5" dirty="0">
                <a:latin typeface="Tw Cen MT"/>
                <a:cs typeface="Tw Cen MT"/>
              </a:rPr>
              <a:t>dětského</a:t>
            </a:r>
            <a:r>
              <a:rPr sz="2200" b="1" spc="-25" dirty="0">
                <a:latin typeface="Tw Cen MT"/>
                <a:cs typeface="Tw Cen MT"/>
              </a:rPr>
              <a:t> </a:t>
            </a:r>
            <a:r>
              <a:rPr sz="2200" b="1" spc="-20" dirty="0">
                <a:latin typeface="Tw Cen MT"/>
                <a:cs typeface="Tw Cen MT"/>
              </a:rPr>
              <a:t>domova.</a:t>
            </a:r>
            <a:endParaRPr sz="2200">
              <a:latin typeface="Tw Cen MT"/>
              <a:cs typeface="Tw Cen MT"/>
            </a:endParaRPr>
          </a:p>
          <a:p>
            <a:pPr marL="103505" marR="6985" indent="-91440" algn="just">
              <a:lnSpc>
                <a:spcPts val="2380"/>
              </a:lnSpc>
              <a:spcBef>
                <a:spcPts val="138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dirty="0">
                <a:latin typeface="Tw Cen MT"/>
                <a:cs typeface="Tw Cen MT"/>
              </a:rPr>
              <a:t>Do </a:t>
            </a:r>
            <a:r>
              <a:rPr sz="2200" spc="-5" dirty="0">
                <a:latin typeface="Tw Cen MT"/>
                <a:cs typeface="Tw Cen MT"/>
              </a:rPr>
              <a:t>dětského </a:t>
            </a:r>
            <a:r>
              <a:rPr sz="2200" spc="-15" dirty="0">
                <a:latin typeface="Tw Cen MT"/>
                <a:cs typeface="Tw Cen MT"/>
              </a:rPr>
              <a:t>domova </a:t>
            </a:r>
            <a:r>
              <a:rPr sz="2200" dirty="0">
                <a:latin typeface="Tw Cen MT"/>
                <a:cs typeface="Tw Cen MT"/>
              </a:rPr>
              <a:t>mohou </a:t>
            </a:r>
            <a:r>
              <a:rPr sz="2200" spc="-5" dirty="0">
                <a:latin typeface="Tw Cen MT"/>
                <a:cs typeface="Tw Cen MT"/>
              </a:rPr>
              <a:t>být </a:t>
            </a:r>
            <a:r>
              <a:rPr sz="2200" spc="-10" dirty="0">
                <a:latin typeface="Tw Cen MT"/>
                <a:cs typeface="Tw Cen MT"/>
              </a:rPr>
              <a:t>umísťovány </a:t>
            </a:r>
            <a:r>
              <a:rPr sz="2200" spc="-5" dirty="0">
                <a:latin typeface="Tw Cen MT"/>
                <a:cs typeface="Tw Cen MT"/>
              </a:rPr>
              <a:t>děti </a:t>
            </a:r>
            <a:r>
              <a:rPr sz="2200" spc="-25" dirty="0">
                <a:latin typeface="Tw Cen MT"/>
                <a:cs typeface="Tw Cen MT"/>
              </a:rPr>
              <a:t>ve </a:t>
            </a:r>
            <a:r>
              <a:rPr sz="2200" spc="-5" dirty="0">
                <a:latin typeface="Tw Cen MT"/>
                <a:cs typeface="Tw Cen MT"/>
              </a:rPr>
              <a:t>věku </a:t>
            </a:r>
            <a:r>
              <a:rPr sz="2200" spc="-10" dirty="0">
                <a:latin typeface="Tw Cen MT"/>
                <a:cs typeface="Tw Cen MT"/>
              </a:rPr>
              <a:t>zpravidla </a:t>
            </a:r>
            <a:r>
              <a:rPr sz="2200" dirty="0">
                <a:latin typeface="Tw Cen MT"/>
                <a:cs typeface="Tw Cen MT"/>
              </a:rPr>
              <a:t>od </a:t>
            </a:r>
            <a:r>
              <a:rPr sz="2200" spc="-5" dirty="0">
                <a:latin typeface="Tw Cen MT"/>
                <a:cs typeface="Tw Cen MT"/>
              </a:rPr>
              <a:t>3 do nejvýše 18 </a:t>
            </a:r>
            <a:r>
              <a:rPr sz="2200" spc="-10" dirty="0">
                <a:latin typeface="Tw Cen MT"/>
                <a:cs typeface="Tw Cen MT"/>
              </a:rPr>
              <a:t>let  </a:t>
            </a:r>
            <a:r>
              <a:rPr sz="2200" spc="-5" dirty="0">
                <a:latin typeface="Tw Cen MT"/>
                <a:cs typeface="Tw Cen MT"/>
              </a:rPr>
              <a:t>(výjimečně 19 let, </a:t>
            </a:r>
            <a:r>
              <a:rPr sz="2200" spc="-10" dirty="0">
                <a:latin typeface="Tw Cen MT"/>
                <a:cs typeface="Tw Cen MT"/>
              </a:rPr>
              <a:t>příp. </a:t>
            </a:r>
            <a:r>
              <a:rPr sz="2200" spc="-5" dirty="0">
                <a:latin typeface="Tw Cen MT"/>
                <a:cs typeface="Tw Cen MT"/>
              </a:rPr>
              <a:t>do 26 let, připravují-li se soustavně na budoucí </a:t>
            </a:r>
            <a:r>
              <a:rPr sz="2200" spc="-10" dirty="0">
                <a:latin typeface="Tw Cen MT"/>
                <a:cs typeface="Tw Cen MT"/>
              </a:rPr>
              <a:t>povolání </a:t>
            </a:r>
            <a:r>
              <a:rPr sz="2200" spc="-5" dirty="0">
                <a:latin typeface="Tw Cen MT"/>
                <a:cs typeface="Tw Cen MT"/>
              </a:rPr>
              <a:t>dalším </a:t>
            </a:r>
            <a:r>
              <a:rPr sz="2200" dirty="0">
                <a:latin typeface="Tw Cen MT"/>
                <a:cs typeface="Tw Cen MT"/>
              </a:rPr>
              <a:t>studiem).  </a:t>
            </a:r>
            <a:r>
              <a:rPr sz="2200" spc="-5" dirty="0">
                <a:latin typeface="Tw Cen MT"/>
                <a:cs typeface="Tw Cen MT"/>
              </a:rPr>
              <a:t>Do dětského </a:t>
            </a:r>
            <a:r>
              <a:rPr sz="2200" spc="-10" dirty="0">
                <a:latin typeface="Tw Cen MT"/>
                <a:cs typeface="Tw Cen MT"/>
              </a:rPr>
              <a:t>domova </a:t>
            </a:r>
            <a:r>
              <a:rPr sz="2200" spc="-5" dirty="0">
                <a:latin typeface="Tw Cen MT"/>
                <a:cs typeface="Tw Cen MT"/>
              </a:rPr>
              <a:t>se </a:t>
            </a:r>
            <a:r>
              <a:rPr sz="2200" spc="-10" dirty="0">
                <a:latin typeface="Tw Cen MT"/>
                <a:cs typeface="Tw Cen MT"/>
              </a:rPr>
              <a:t>rovněž </a:t>
            </a:r>
            <a:r>
              <a:rPr sz="2200" spc="-5" dirty="0">
                <a:latin typeface="Tw Cen MT"/>
                <a:cs typeface="Tw Cen MT"/>
              </a:rPr>
              <a:t>umísťují nezletilé matky spolu s </a:t>
            </a:r>
            <a:r>
              <a:rPr sz="2200" spc="5" dirty="0">
                <a:latin typeface="Tw Cen MT"/>
                <a:cs typeface="Tw Cen MT"/>
              </a:rPr>
              <a:t>jejich</a:t>
            </a:r>
            <a:r>
              <a:rPr sz="2200" spc="23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dětmi.</a:t>
            </a:r>
            <a:endParaRPr sz="2200">
              <a:latin typeface="Tw Cen MT"/>
              <a:cs typeface="Tw Cen MT"/>
            </a:endParaRPr>
          </a:p>
          <a:p>
            <a:pPr marL="111760" indent="-99060" algn="just">
              <a:lnSpc>
                <a:spcPct val="100000"/>
              </a:lnSpc>
              <a:spcBef>
                <a:spcPts val="110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Základní </a:t>
            </a:r>
            <a:r>
              <a:rPr sz="2200" spc="-10" dirty="0">
                <a:latin typeface="Tw Cen MT"/>
                <a:cs typeface="Tw Cen MT"/>
              </a:rPr>
              <a:t>organizační jednotkou jsou rodinné </a:t>
            </a:r>
            <a:r>
              <a:rPr sz="2200" spc="-15" dirty="0">
                <a:latin typeface="Tw Cen MT"/>
                <a:cs typeface="Tw Cen MT"/>
              </a:rPr>
              <a:t>skupiny </a:t>
            </a:r>
            <a:r>
              <a:rPr sz="2200" spc="-5" dirty="0">
                <a:latin typeface="Tw Cen MT"/>
                <a:cs typeface="Tw Cen MT"/>
              </a:rPr>
              <a:t>o 6-8</a:t>
            </a:r>
            <a:r>
              <a:rPr sz="2200" spc="240" dirty="0">
                <a:latin typeface="Tw Cen MT"/>
                <a:cs typeface="Tw Cen MT"/>
              </a:rPr>
              <a:t> </a:t>
            </a:r>
            <a:r>
              <a:rPr sz="2200" spc="10" dirty="0">
                <a:latin typeface="Tw Cen MT"/>
                <a:cs typeface="Tw Cen MT"/>
              </a:rPr>
              <a:t>dětech.</a:t>
            </a:r>
            <a:endParaRPr sz="2200">
              <a:latin typeface="Tw Cen MT"/>
              <a:cs typeface="Tw Cen MT"/>
            </a:endParaRPr>
          </a:p>
          <a:p>
            <a:pPr marL="111760" indent="-99060" algn="just">
              <a:lnSpc>
                <a:spcPct val="100000"/>
              </a:lnSpc>
              <a:spcBef>
                <a:spcPts val="113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Jeden dětský domov je </a:t>
            </a:r>
            <a:r>
              <a:rPr sz="2200" spc="-10" dirty="0">
                <a:latin typeface="Tw Cen MT"/>
                <a:cs typeface="Tw Cen MT"/>
              </a:rPr>
              <a:t>tvořen </a:t>
            </a:r>
            <a:r>
              <a:rPr sz="2200" spc="-5" dirty="0">
                <a:latin typeface="Tw Cen MT"/>
                <a:cs typeface="Tw Cen MT"/>
              </a:rPr>
              <a:t>2-6 </a:t>
            </a:r>
            <a:r>
              <a:rPr sz="2200" spc="-10" dirty="0">
                <a:latin typeface="Tw Cen MT"/>
                <a:cs typeface="Tw Cen MT"/>
              </a:rPr>
              <a:t>rodinnými</a:t>
            </a:r>
            <a:r>
              <a:rPr sz="2200" spc="114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skupinami.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658" y="740790"/>
            <a:ext cx="632142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5" dirty="0"/>
              <a:t>DĚTSKÝ </a:t>
            </a:r>
            <a:r>
              <a:rPr spc="55" dirty="0"/>
              <a:t>DOMOV </a:t>
            </a:r>
            <a:r>
              <a:rPr spc="40" dirty="0"/>
              <a:t>SE</a:t>
            </a:r>
            <a:r>
              <a:rPr spc="405" dirty="0"/>
              <a:t> </a:t>
            </a:r>
            <a:r>
              <a:rPr spc="40" dirty="0"/>
              <a:t>ŠKOLOU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2205" y="1895982"/>
            <a:ext cx="10910570" cy="43922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03505" marR="5080" indent="-91440" algn="just">
              <a:lnSpc>
                <a:spcPts val="2380"/>
              </a:lnSpc>
              <a:spcBef>
                <a:spcPts val="39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Účelem </a:t>
            </a:r>
            <a:r>
              <a:rPr sz="2200" dirty="0">
                <a:latin typeface="Tw Cen MT"/>
                <a:cs typeface="Tw Cen MT"/>
              </a:rPr>
              <a:t>dětského </a:t>
            </a:r>
            <a:r>
              <a:rPr sz="2200" spc="-15" dirty="0">
                <a:latin typeface="Tw Cen MT"/>
                <a:cs typeface="Tw Cen MT"/>
              </a:rPr>
              <a:t>domova </a:t>
            </a:r>
            <a:r>
              <a:rPr sz="2200" spc="-5" dirty="0">
                <a:latin typeface="Tw Cen MT"/>
                <a:cs typeface="Tw Cen MT"/>
              </a:rPr>
              <a:t>se školou je </a:t>
            </a:r>
            <a:r>
              <a:rPr sz="2200" spc="-10" dirty="0">
                <a:latin typeface="Tw Cen MT"/>
                <a:cs typeface="Tw Cen MT"/>
              </a:rPr>
              <a:t>zajišťovat </a:t>
            </a:r>
            <a:r>
              <a:rPr sz="2200" dirty="0">
                <a:latin typeface="Tw Cen MT"/>
                <a:cs typeface="Tw Cen MT"/>
              </a:rPr>
              <a:t>péči </a:t>
            </a:r>
            <a:r>
              <a:rPr sz="2200" spc="-5" dirty="0">
                <a:latin typeface="Tw Cen MT"/>
                <a:cs typeface="Tw Cen MT"/>
              </a:rPr>
              <a:t>o děti </a:t>
            </a:r>
            <a:r>
              <a:rPr sz="2200" b="1" spc="-5" dirty="0">
                <a:latin typeface="Tw Cen MT"/>
                <a:cs typeface="Tw Cen MT"/>
              </a:rPr>
              <a:t>s nařízenou ústavní </a:t>
            </a:r>
            <a:r>
              <a:rPr sz="2200" b="1" spc="-20" dirty="0">
                <a:latin typeface="Tw Cen MT"/>
                <a:cs typeface="Tw Cen MT"/>
              </a:rPr>
              <a:t>výchovou</a:t>
            </a:r>
            <a:r>
              <a:rPr sz="2200" spc="-20" dirty="0">
                <a:latin typeface="Tw Cen MT"/>
                <a:cs typeface="Tw Cen MT"/>
              </a:rPr>
              <a:t>,  </a:t>
            </a:r>
            <a:r>
              <a:rPr sz="2200" b="1" spc="-5" dirty="0">
                <a:latin typeface="Tw Cen MT"/>
                <a:cs typeface="Tw Cen MT"/>
              </a:rPr>
              <a:t>které mají </a:t>
            </a:r>
            <a:r>
              <a:rPr sz="2200" b="1" spc="-10" dirty="0">
                <a:latin typeface="Tw Cen MT"/>
                <a:cs typeface="Tw Cen MT"/>
              </a:rPr>
              <a:t>závažné </a:t>
            </a:r>
            <a:r>
              <a:rPr sz="2200" b="1" spc="-15" dirty="0">
                <a:latin typeface="Tw Cen MT"/>
                <a:cs typeface="Tw Cen MT"/>
              </a:rPr>
              <a:t>poruchy </a:t>
            </a:r>
            <a:r>
              <a:rPr sz="2200" b="1" spc="-10" dirty="0">
                <a:latin typeface="Tw Cen MT"/>
                <a:cs typeface="Tw Cen MT"/>
              </a:rPr>
              <a:t>chování, </a:t>
            </a:r>
            <a:r>
              <a:rPr sz="2200" b="1" spc="-5" dirty="0">
                <a:latin typeface="Tw Cen MT"/>
                <a:cs typeface="Tw Cen MT"/>
              </a:rPr>
              <a:t>pro </a:t>
            </a:r>
            <a:r>
              <a:rPr sz="2200" b="1" spc="-20" dirty="0">
                <a:latin typeface="Tw Cen MT"/>
                <a:cs typeface="Tw Cen MT"/>
              </a:rPr>
              <a:t>svou </a:t>
            </a:r>
            <a:r>
              <a:rPr sz="2200" b="1" spc="-5" dirty="0">
                <a:latin typeface="Tw Cen MT"/>
                <a:cs typeface="Tw Cen MT"/>
              </a:rPr>
              <a:t>přechodnou </a:t>
            </a:r>
            <a:r>
              <a:rPr sz="2200" b="1" spc="-10" dirty="0">
                <a:latin typeface="Tw Cen MT"/>
                <a:cs typeface="Tw Cen MT"/>
              </a:rPr>
              <a:t>nebo </a:t>
            </a:r>
            <a:r>
              <a:rPr sz="2200" b="1" dirty="0">
                <a:latin typeface="Tw Cen MT"/>
                <a:cs typeface="Tw Cen MT"/>
              </a:rPr>
              <a:t>trvalou </a:t>
            </a:r>
            <a:r>
              <a:rPr sz="2200" b="1" spc="-10" dirty="0">
                <a:latin typeface="Tw Cen MT"/>
                <a:cs typeface="Tw Cen MT"/>
              </a:rPr>
              <a:t>duševní </a:t>
            </a:r>
            <a:r>
              <a:rPr sz="2200" b="1" spc="-5" dirty="0">
                <a:latin typeface="Tw Cen MT"/>
                <a:cs typeface="Tw Cen MT"/>
              </a:rPr>
              <a:t>poruchu  vyžadují </a:t>
            </a:r>
            <a:r>
              <a:rPr sz="2200" b="1" spc="-15" dirty="0">
                <a:latin typeface="Tw Cen MT"/>
                <a:cs typeface="Tw Cen MT"/>
              </a:rPr>
              <a:t>výchovně </a:t>
            </a:r>
            <a:r>
              <a:rPr sz="2200" b="1" spc="-5" dirty="0">
                <a:latin typeface="Tw Cen MT"/>
                <a:cs typeface="Tw Cen MT"/>
              </a:rPr>
              <a:t>léčebnou péči, </a:t>
            </a:r>
            <a:r>
              <a:rPr sz="2200" b="1" spc="-10" dirty="0">
                <a:latin typeface="Tw Cen MT"/>
                <a:cs typeface="Tw Cen MT"/>
              </a:rPr>
              <a:t>nebo </a:t>
            </a:r>
            <a:r>
              <a:rPr sz="2200" b="1" spc="-5" dirty="0">
                <a:latin typeface="Tw Cen MT"/>
                <a:cs typeface="Tw Cen MT"/>
              </a:rPr>
              <a:t>mají nařízenou ochrannou </a:t>
            </a:r>
            <a:r>
              <a:rPr sz="2200" b="1" spc="-15" dirty="0">
                <a:latin typeface="Tw Cen MT"/>
                <a:cs typeface="Tw Cen MT"/>
              </a:rPr>
              <a:t>výchovu. </a:t>
            </a:r>
            <a:r>
              <a:rPr sz="2200" spc="-25" dirty="0">
                <a:latin typeface="Tw Cen MT"/>
                <a:cs typeface="Tw Cen MT"/>
              </a:rPr>
              <a:t>Tyto </a:t>
            </a:r>
            <a:r>
              <a:rPr sz="2200" spc="-5" dirty="0">
                <a:latin typeface="Tw Cen MT"/>
                <a:cs typeface="Tw Cen MT"/>
              </a:rPr>
              <a:t>děti se  převážně </a:t>
            </a:r>
            <a:r>
              <a:rPr sz="2200" spc="-10" dirty="0">
                <a:latin typeface="Tw Cen MT"/>
                <a:cs typeface="Tw Cen MT"/>
              </a:rPr>
              <a:t>vzdělávají </a:t>
            </a:r>
            <a:r>
              <a:rPr sz="2200" spc="-30" dirty="0">
                <a:latin typeface="Tw Cen MT"/>
                <a:cs typeface="Tw Cen MT"/>
              </a:rPr>
              <a:t>ve </a:t>
            </a:r>
            <a:r>
              <a:rPr sz="2200" spc="-20" dirty="0">
                <a:latin typeface="Tw Cen MT"/>
                <a:cs typeface="Tw Cen MT"/>
              </a:rPr>
              <a:t>škole, </a:t>
            </a:r>
            <a:r>
              <a:rPr sz="2200" spc="-5" dirty="0">
                <a:latin typeface="Tw Cen MT"/>
                <a:cs typeface="Tw Cen MT"/>
              </a:rPr>
              <a:t>která je součástí</a:t>
            </a:r>
            <a:r>
              <a:rPr sz="2200" spc="21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zařízení.</a:t>
            </a:r>
            <a:endParaRPr sz="2200">
              <a:latin typeface="Tw Cen MT"/>
              <a:cs typeface="Tw Cen MT"/>
            </a:endParaRPr>
          </a:p>
          <a:p>
            <a:pPr marL="103505" marR="6350" indent="-91440" algn="just">
              <a:lnSpc>
                <a:spcPts val="2380"/>
              </a:lnSpc>
              <a:spcBef>
                <a:spcPts val="139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25" dirty="0">
                <a:latin typeface="Tw Cen MT"/>
                <a:cs typeface="Tw Cen MT"/>
              </a:rPr>
              <a:t>Pokud </a:t>
            </a:r>
            <a:r>
              <a:rPr sz="2200" spc="-5" dirty="0">
                <a:latin typeface="Tw Cen MT"/>
                <a:cs typeface="Tw Cen MT"/>
              </a:rPr>
              <a:t>v </a:t>
            </a:r>
            <a:r>
              <a:rPr sz="2200" dirty="0">
                <a:latin typeface="Tw Cen MT"/>
                <a:cs typeface="Tw Cen MT"/>
              </a:rPr>
              <a:t>průběhu </a:t>
            </a:r>
            <a:r>
              <a:rPr sz="2200" spc="-5" dirty="0">
                <a:latin typeface="Tw Cen MT"/>
                <a:cs typeface="Tw Cen MT"/>
              </a:rPr>
              <a:t>povinné školní </a:t>
            </a:r>
            <a:r>
              <a:rPr sz="2200" spc="10" dirty="0">
                <a:latin typeface="Tw Cen MT"/>
                <a:cs typeface="Tw Cen MT"/>
              </a:rPr>
              <a:t>docházky </a:t>
            </a:r>
            <a:r>
              <a:rPr sz="2200" spc="-5" dirty="0">
                <a:latin typeface="Tw Cen MT"/>
                <a:cs typeface="Tw Cen MT"/>
              </a:rPr>
              <a:t>pominuly </a:t>
            </a:r>
            <a:r>
              <a:rPr sz="2200" spc="-20" dirty="0">
                <a:latin typeface="Tw Cen MT"/>
                <a:cs typeface="Tw Cen MT"/>
              </a:rPr>
              <a:t>důvody pro </a:t>
            </a:r>
            <a:r>
              <a:rPr sz="2200" spc="-5" dirty="0">
                <a:latin typeface="Tw Cen MT"/>
                <a:cs typeface="Tw Cen MT"/>
              </a:rPr>
              <a:t>zařazení dítěte do </a:t>
            </a:r>
            <a:r>
              <a:rPr sz="2200" spc="-10" dirty="0">
                <a:latin typeface="Tw Cen MT"/>
                <a:cs typeface="Tw Cen MT"/>
              </a:rPr>
              <a:t>školy </a:t>
            </a:r>
            <a:r>
              <a:rPr sz="2200" spc="-5" dirty="0">
                <a:latin typeface="Tw Cen MT"/>
                <a:cs typeface="Tw Cen MT"/>
              </a:rPr>
              <a:t>zřízené  při dětském domově, je dítě na základě </a:t>
            </a:r>
            <a:r>
              <a:rPr sz="2200" dirty="0">
                <a:latin typeface="Tw Cen MT"/>
                <a:cs typeface="Tw Cen MT"/>
              </a:rPr>
              <a:t>žádosti </a:t>
            </a:r>
            <a:r>
              <a:rPr sz="2200" spc="-5" dirty="0">
                <a:latin typeface="Tw Cen MT"/>
                <a:cs typeface="Tw Cen MT"/>
              </a:rPr>
              <a:t>ředitele </a:t>
            </a:r>
            <a:r>
              <a:rPr sz="2200" dirty="0">
                <a:latin typeface="Tw Cen MT"/>
                <a:cs typeface="Tw Cen MT"/>
              </a:rPr>
              <a:t>dětského </a:t>
            </a:r>
            <a:r>
              <a:rPr sz="2200" spc="-15" dirty="0">
                <a:latin typeface="Tw Cen MT"/>
                <a:cs typeface="Tw Cen MT"/>
              </a:rPr>
              <a:t>domova </a:t>
            </a:r>
            <a:r>
              <a:rPr sz="2200" spc="-5" dirty="0">
                <a:latin typeface="Tw Cen MT"/>
                <a:cs typeface="Tw Cen MT"/>
              </a:rPr>
              <a:t>se školou zařazeno  do </a:t>
            </a:r>
            <a:r>
              <a:rPr sz="2200" spc="-30" dirty="0">
                <a:latin typeface="Tw Cen MT"/>
                <a:cs typeface="Tw Cen MT"/>
              </a:rPr>
              <a:t>školy, </a:t>
            </a:r>
            <a:r>
              <a:rPr sz="2200" spc="-5" dirty="0">
                <a:latin typeface="Tw Cen MT"/>
                <a:cs typeface="Tw Cen MT"/>
              </a:rPr>
              <a:t>která není součástí dětského </a:t>
            </a:r>
            <a:r>
              <a:rPr sz="2200" spc="-15" dirty="0">
                <a:latin typeface="Tw Cen MT"/>
                <a:cs typeface="Tw Cen MT"/>
              </a:rPr>
              <a:t>domova </a:t>
            </a:r>
            <a:r>
              <a:rPr sz="2200" spc="-5" dirty="0">
                <a:latin typeface="Tw Cen MT"/>
                <a:cs typeface="Tw Cen MT"/>
              </a:rPr>
              <a:t>se</a:t>
            </a:r>
            <a:r>
              <a:rPr sz="2200" spc="190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školou.</a:t>
            </a:r>
            <a:endParaRPr sz="2200">
              <a:latin typeface="Tw Cen MT"/>
              <a:cs typeface="Tw Cen MT"/>
            </a:endParaRPr>
          </a:p>
          <a:p>
            <a:pPr marL="103505" marR="8890" indent="-91440" algn="just">
              <a:lnSpc>
                <a:spcPct val="90100"/>
              </a:lnSpc>
              <a:spcBef>
                <a:spcPts val="134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Nemůže-li se dítě po ukončení </a:t>
            </a:r>
            <a:r>
              <a:rPr sz="2200" dirty="0">
                <a:latin typeface="Tw Cen MT"/>
                <a:cs typeface="Tw Cen MT"/>
              </a:rPr>
              <a:t>povinné </a:t>
            </a:r>
            <a:r>
              <a:rPr sz="2200" spc="-5" dirty="0">
                <a:latin typeface="Tw Cen MT"/>
                <a:cs typeface="Tw Cen MT"/>
              </a:rPr>
              <a:t>školní </a:t>
            </a:r>
            <a:r>
              <a:rPr sz="2200" spc="5" dirty="0">
                <a:latin typeface="Tw Cen MT"/>
                <a:cs typeface="Tw Cen MT"/>
              </a:rPr>
              <a:t>docházky </a:t>
            </a:r>
            <a:r>
              <a:rPr sz="2200" spc="-20" dirty="0">
                <a:latin typeface="Tw Cen MT"/>
                <a:cs typeface="Tw Cen MT"/>
              </a:rPr>
              <a:t>pro </a:t>
            </a:r>
            <a:r>
              <a:rPr sz="2200" spc="-5" dirty="0">
                <a:latin typeface="Tw Cen MT"/>
                <a:cs typeface="Tw Cen MT"/>
              </a:rPr>
              <a:t>pokračující </a:t>
            </a:r>
            <a:r>
              <a:rPr sz="2200" spc="-15" dirty="0">
                <a:latin typeface="Tw Cen MT"/>
                <a:cs typeface="Tw Cen MT"/>
              </a:rPr>
              <a:t>závažné </a:t>
            </a:r>
            <a:r>
              <a:rPr sz="2200" spc="5" dirty="0">
                <a:latin typeface="Tw Cen MT"/>
                <a:cs typeface="Tw Cen MT"/>
              </a:rPr>
              <a:t>poruchy </a:t>
            </a:r>
            <a:r>
              <a:rPr sz="2200" spc="10" dirty="0">
                <a:latin typeface="Tw Cen MT"/>
                <a:cs typeface="Tw Cen MT"/>
              </a:rPr>
              <a:t>chování  </a:t>
            </a:r>
            <a:r>
              <a:rPr sz="2200" spc="-10" dirty="0">
                <a:latin typeface="Tw Cen MT"/>
                <a:cs typeface="Tw Cen MT"/>
              </a:rPr>
              <a:t>vzdělávat </a:t>
            </a:r>
            <a:r>
              <a:rPr sz="2200" spc="-30" dirty="0">
                <a:latin typeface="Tw Cen MT"/>
                <a:cs typeface="Tw Cen MT"/>
              </a:rPr>
              <a:t>ve </a:t>
            </a:r>
            <a:r>
              <a:rPr sz="2200" dirty="0">
                <a:latin typeface="Tw Cen MT"/>
                <a:cs typeface="Tw Cen MT"/>
              </a:rPr>
              <a:t>střední </a:t>
            </a:r>
            <a:r>
              <a:rPr sz="2200" spc="-10" dirty="0">
                <a:latin typeface="Tw Cen MT"/>
                <a:cs typeface="Tw Cen MT"/>
              </a:rPr>
              <a:t>škole </a:t>
            </a:r>
            <a:r>
              <a:rPr sz="2200" spc="-5" dirty="0">
                <a:latin typeface="Tw Cen MT"/>
                <a:cs typeface="Tw Cen MT"/>
              </a:rPr>
              <a:t>mimo zařízení </a:t>
            </a:r>
            <a:r>
              <a:rPr sz="2200" spc="-15" dirty="0">
                <a:latin typeface="Tw Cen MT"/>
                <a:cs typeface="Tw Cen MT"/>
              </a:rPr>
              <a:t>nebo </a:t>
            </a:r>
            <a:r>
              <a:rPr sz="2200" dirty="0">
                <a:latin typeface="Tw Cen MT"/>
                <a:cs typeface="Tw Cen MT"/>
              </a:rPr>
              <a:t>neuzavře-li </a:t>
            </a:r>
            <a:r>
              <a:rPr sz="2200" spc="-5" dirty="0">
                <a:latin typeface="Tw Cen MT"/>
                <a:cs typeface="Tw Cen MT"/>
              </a:rPr>
              <a:t>pracovněprávní </a:t>
            </a:r>
            <a:r>
              <a:rPr sz="2200" dirty="0">
                <a:latin typeface="Tw Cen MT"/>
                <a:cs typeface="Tw Cen MT"/>
              </a:rPr>
              <a:t>vztah, </a:t>
            </a:r>
            <a:r>
              <a:rPr sz="2200" spc="-5" dirty="0">
                <a:latin typeface="Tw Cen MT"/>
                <a:cs typeface="Tw Cen MT"/>
              </a:rPr>
              <a:t>je </a:t>
            </a:r>
            <a:r>
              <a:rPr sz="2200" dirty="0">
                <a:latin typeface="Tw Cen MT"/>
                <a:cs typeface="Tw Cen MT"/>
              </a:rPr>
              <a:t>přeřazeno  </a:t>
            </a:r>
            <a:r>
              <a:rPr sz="2200" spc="-5" dirty="0">
                <a:latin typeface="Tw Cen MT"/>
                <a:cs typeface="Tw Cen MT"/>
              </a:rPr>
              <a:t>do </a:t>
            </a:r>
            <a:r>
              <a:rPr sz="2200" spc="5" dirty="0">
                <a:latin typeface="Tw Cen MT"/>
                <a:cs typeface="Tw Cen MT"/>
              </a:rPr>
              <a:t>výchovného</a:t>
            </a:r>
            <a:r>
              <a:rPr sz="2200" spc="4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ústavu.</a:t>
            </a:r>
            <a:endParaRPr sz="2200">
              <a:latin typeface="Tw Cen MT"/>
              <a:cs typeface="Tw Cen MT"/>
            </a:endParaRPr>
          </a:p>
          <a:p>
            <a:pPr marL="111760" indent="-99060" algn="just">
              <a:lnSpc>
                <a:spcPct val="100000"/>
              </a:lnSpc>
              <a:spcBef>
                <a:spcPts val="114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Základní </a:t>
            </a:r>
            <a:r>
              <a:rPr sz="2200" spc="-10" dirty="0">
                <a:latin typeface="Tw Cen MT"/>
                <a:cs typeface="Tw Cen MT"/>
              </a:rPr>
              <a:t>organizační jednotkou jsou rodinné </a:t>
            </a:r>
            <a:r>
              <a:rPr sz="2200" spc="-15" dirty="0">
                <a:latin typeface="Tw Cen MT"/>
                <a:cs typeface="Tw Cen MT"/>
              </a:rPr>
              <a:t>skupiny </a:t>
            </a:r>
            <a:r>
              <a:rPr sz="2200" spc="-5" dirty="0">
                <a:latin typeface="Tw Cen MT"/>
                <a:cs typeface="Tw Cen MT"/>
              </a:rPr>
              <a:t>o 5-8</a:t>
            </a:r>
            <a:r>
              <a:rPr sz="2200" spc="240" dirty="0">
                <a:latin typeface="Tw Cen MT"/>
                <a:cs typeface="Tw Cen MT"/>
              </a:rPr>
              <a:t> </a:t>
            </a:r>
            <a:r>
              <a:rPr sz="2200" spc="10" dirty="0">
                <a:latin typeface="Tw Cen MT"/>
                <a:cs typeface="Tw Cen MT"/>
              </a:rPr>
              <a:t>dětech.</a:t>
            </a:r>
            <a:endParaRPr sz="2200">
              <a:latin typeface="Tw Cen MT"/>
              <a:cs typeface="Tw Cen MT"/>
            </a:endParaRPr>
          </a:p>
          <a:p>
            <a:pPr marL="111760" indent="-99060" algn="just">
              <a:lnSpc>
                <a:spcPct val="100000"/>
              </a:lnSpc>
              <a:spcBef>
                <a:spcPts val="114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Jeden dětský domov se školou je </a:t>
            </a:r>
            <a:r>
              <a:rPr sz="2200" spc="-10" dirty="0">
                <a:latin typeface="Tw Cen MT"/>
                <a:cs typeface="Tw Cen MT"/>
              </a:rPr>
              <a:t>tvořen </a:t>
            </a:r>
            <a:r>
              <a:rPr sz="2200" spc="-5" dirty="0">
                <a:latin typeface="Tw Cen MT"/>
                <a:cs typeface="Tw Cen MT"/>
              </a:rPr>
              <a:t>2-6 </a:t>
            </a:r>
            <a:r>
              <a:rPr sz="2200" spc="-10" dirty="0">
                <a:latin typeface="Tw Cen MT"/>
                <a:cs typeface="Tw Cen MT"/>
              </a:rPr>
              <a:t>rodinnými</a:t>
            </a:r>
            <a:r>
              <a:rPr sz="2200" spc="14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skupinami.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8454" y="740790"/>
            <a:ext cx="42545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VÝCHOVNÝ</a:t>
            </a:r>
            <a:r>
              <a:rPr spc="130" dirty="0"/>
              <a:t> </a:t>
            </a:r>
            <a:r>
              <a:rPr spc="10" dirty="0"/>
              <a:t>ÚSTAV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2205" y="2223643"/>
            <a:ext cx="10909300" cy="370268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03505" marR="6985" indent="-91440">
              <a:lnSpc>
                <a:spcPct val="70000"/>
              </a:lnSpc>
              <a:spcBef>
                <a:spcPts val="715"/>
              </a:spcBef>
              <a:buClr>
                <a:srgbClr val="57B6C0"/>
              </a:buClr>
              <a:buFont typeface="Arial"/>
              <a:buChar char="•"/>
              <a:tabLst>
                <a:tab pos="104139" algn="l"/>
              </a:tabLst>
            </a:pPr>
            <a:r>
              <a:rPr sz="1700" b="1" spc="-10" dirty="0">
                <a:latin typeface="Tw Cen MT"/>
                <a:cs typeface="Tw Cen MT"/>
              </a:rPr>
              <a:t>Výchovný </a:t>
            </a:r>
            <a:r>
              <a:rPr sz="1700" b="1" spc="-5" dirty="0">
                <a:latin typeface="Tw Cen MT"/>
                <a:cs typeface="Tw Cen MT"/>
              </a:rPr>
              <a:t>ústav </a:t>
            </a:r>
            <a:r>
              <a:rPr sz="1700" b="1" dirty="0">
                <a:latin typeface="Tw Cen MT"/>
                <a:cs typeface="Tw Cen MT"/>
              </a:rPr>
              <a:t>pečuje o </a:t>
            </a:r>
            <a:r>
              <a:rPr sz="1700" b="1" spc="-5" dirty="0">
                <a:latin typeface="Tw Cen MT"/>
                <a:cs typeface="Tw Cen MT"/>
              </a:rPr>
              <a:t>děti starší 15 let </a:t>
            </a:r>
            <a:r>
              <a:rPr sz="1700" b="1" dirty="0">
                <a:latin typeface="Tw Cen MT"/>
                <a:cs typeface="Tw Cen MT"/>
              </a:rPr>
              <a:t>se </a:t>
            </a:r>
            <a:r>
              <a:rPr sz="1700" b="1" spc="-10" dirty="0">
                <a:latin typeface="Tw Cen MT"/>
                <a:cs typeface="Tw Cen MT"/>
              </a:rPr>
              <a:t>závažnými </a:t>
            </a:r>
            <a:r>
              <a:rPr sz="1700" b="1" spc="-5" dirty="0">
                <a:latin typeface="Tw Cen MT"/>
                <a:cs typeface="Tw Cen MT"/>
              </a:rPr>
              <a:t>poruchami </a:t>
            </a:r>
            <a:r>
              <a:rPr sz="1700" b="1" spc="-10" dirty="0">
                <a:latin typeface="Tw Cen MT"/>
                <a:cs typeface="Tw Cen MT"/>
              </a:rPr>
              <a:t>chování, </a:t>
            </a:r>
            <a:r>
              <a:rPr sz="1700" b="1" dirty="0">
                <a:latin typeface="Tw Cen MT"/>
                <a:cs typeface="Tw Cen MT"/>
              </a:rPr>
              <a:t>u </a:t>
            </a:r>
            <a:r>
              <a:rPr sz="1700" b="1" spc="-10" dirty="0">
                <a:latin typeface="Tw Cen MT"/>
                <a:cs typeface="Tw Cen MT"/>
              </a:rPr>
              <a:t>nichž byla </a:t>
            </a:r>
            <a:r>
              <a:rPr sz="1700" b="1" spc="-5" dirty="0">
                <a:latin typeface="Tw Cen MT"/>
                <a:cs typeface="Tw Cen MT"/>
              </a:rPr>
              <a:t>nařízena ústavní </a:t>
            </a:r>
            <a:r>
              <a:rPr sz="1700" b="1" spc="-15" dirty="0">
                <a:latin typeface="Tw Cen MT"/>
                <a:cs typeface="Tw Cen MT"/>
              </a:rPr>
              <a:t>výchova  </a:t>
            </a:r>
            <a:r>
              <a:rPr sz="1700" b="1" spc="-5" dirty="0">
                <a:latin typeface="Tw Cen MT"/>
                <a:cs typeface="Tw Cen MT"/>
              </a:rPr>
              <a:t>nebo uložena ochranná </a:t>
            </a:r>
            <a:r>
              <a:rPr sz="1700" b="1" spc="-10" dirty="0">
                <a:latin typeface="Tw Cen MT"/>
                <a:cs typeface="Tw Cen MT"/>
              </a:rPr>
              <a:t>výchova. </a:t>
            </a:r>
            <a:r>
              <a:rPr sz="1700" spc="-50" dirty="0">
                <a:latin typeface="Tw Cen MT"/>
                <a:cs typeface="Tw Cen MT"/>
              </a:rPr>
              <a:t>Ve </a:t>
            </a:r>
            <a:r>
              <a:rPr sz="1700" spc="-5" dirty="0">
                <a:latin typeface="Tw Cen MT"/>
                <a:cs typeface="Tw Cen MT"/>
              </a:rPr>
              <a:t>vztahu </a:t>
            </a:r>
            <a:r>
              <a:rPr sz="1700" dirty="0">
                <a:latin typeface="Tw Cen MT"/>
                <a:cs typeface="Tw Cen MT"/>
              </a:rPr>
              <a:t>k dětem plní zejména </a:t>
            </a:r>
            <a:r>
              <a:rPr sz="1700" spc="-5" dirty="0">
                <a:latin typeface="Tw Cen MT"/>
                <a:cs typeface="Tw Cen MT"/>
              </a:rPr>
              <a:t>úkoly </a:t>
            </a:r>
            <a:r>
              <a:rPr sz="1700" spc="5" dirty="0">
                <a:latin typeface="Tw Cen MT"/>
                <a:cs typeface="Tw Cen MT"/>
              </a:rPr>
              <a:t>výchovné, </a:t>
            </a:r>
            <a:r>
              <a:rPr sz="1700" spc="-10" dirty="0">
                <a:latin typeface="Tw Cen MT"/>
                <a:cs typeface="Tw Cen MT"/>
              </a:rPr>
              <a:t>vzdělávací </a:t>
            </a:r>
            <a:r>
              <a:rPr sz="1700" dirty="0">
                <a:latin typeface="Tw Cen MT"/>
                <a:cs typeface="Tw Cen MT"/>
              </a:rPr>
              <a:t>a</a:t>
            </a:r>
            <a:r>
              <a:rPr sz="1700" spc="190" dirty="0">
                <a:latin typeface="Tw Cen MT"/>
                <a:cs typeface="Tw Cen MT"/>
              </a:rPr>
              <a:t> </a:t>
            </a:r>
            <a:r>
              <a:rPr sz="1700" spc="-5" dirty="0">
                <a:latin typeface="Tw Cen MT"/>
                <a:cs typeface="Tw Cen MT"/>
              </a:rPr>
              <a:t>sociální.</a:t>
            </a:r>
            <a:endParaRPr sz="1700">
              <a:latin typeface="Tw Cen MT"/>
              <a:cs typeface="Tw Cen MT"/>
            </a:endParaRPr>
          </a:p>
          <a:p>
            <a:pPr marL="103505">
              <a:lnSpc>
                <a:spcPct val="100000"/>
              </a:lnSpc>
              <a:spcBef>
                <a:spcPts val="790"/>
              </a:spcBef>
            </a:pPr>
            <a:r>
              <a:rPr sz="1700" spc="10" dirty="0">
                <a:latin typeface="Tw Cen MT"/>
                <a:cs typeface="Tw Cen MT"/>
              </a:rPr>
              <a:t>Výchovné </a:t>
            </a:r>
            <a:r>
              <a:rPr sz="1700" spc="-5" dirty="0">
                <a:latin typeface="Tw Cen MT"/>
                <a:cs typeface="Tw Cen MT"/>
              </a:rPr>
              <a:t>ústavy </a:t>
            </a:r>
            <a:r>
              <a:rPr sz="1700" dirty="0">
                <a:latin typeface="Tw Cen MT"/>
                <a:cs typeface="Tw Cen MT"/>
              </a:rPr>
              <a:t>se </a:t>
            </a:r>
            <a:r>
              <a:rPr sz="1700" spc="-5" dirty="0">
                <a:latin typeface="Tw Cen MT"/>
                <a:cs typeface="Tw Cen MT"/>
              </a:rPr>
              <a:t>zřizují </a:t>
            </a:r>
            <a:r>
              <a:rPr sz="1700" dirty="0">
                <a:latin typeface="Tw Cen MT"/>
                <a:cs typeface="Tw Cen MT"/>
              </a:rPr>
              <a:t>odděleně </a:t>
            </a:r>
            <a:r>
              <a:rPr sz="1700" spc="-15" dirty="0">
                <a:latin typeface="Tw Cen MT"/>
                <a:cs typeface="Tw Cen MT"/>
              </a:rPr>
              <a:t>pro</a:t>
            </a:r>
            <a:r>
              <a:rPr sz="1700" spc="40" dirty="0">
                <a:latin typeface="Tw Cen MT"/>
                <a:cs typeface="Tw Cen MT"/>
              </a:rPr>
              <a:t> </a:t>
            </a:r>
            <a:r>
              <a:rPr sz="1700" spc="-5" dirty="0">
                <a:latin typeface="Tw Cen MT"/>
                <a:cs typeface="Tw Cen MT"/>
              </a:rPr>
              <a:t>děti</a:t>
            </a:r>
            <a:endParaRPr sz="1700">
              <a:latin typeface="Tw Cen MT"/>
              <a:cs typeface="Tw Cen MT"/>
            </a:endParaRPr>
          </a:p>
          <a:p>
            <a:pPr marL="342900" lvl="1" indent="-240029">
              <a:lnSpc>
                <a:spcPct val="100000"/>
              </a:lnSpc>
              <a:spcBef>
                <a:spcPts val="785"/>
              </a:spcBef>
              <a:buAutoNum type="alphaLcParenR"/>
              <a:tabLst>
                <a:tab pos="343535" algn="l"/>
              </a:tabLst>
            </a:pPr>
            <a:r>
              <a:rPr sz="1700" i="1" dirty="0">
                <a:latin typeface="Tw Cen MT"/>
                <a:cs typeface="Tw Cen MT"/>
              </a:rPr>
              <a:t>s </a:t>
            </a:r>
            <a:r>
              <a:rPr sz="1700" i="1" spc="-5" dirty="0">
                <a:latin typeface="Tw Cen MT"/>
                <a:cs typeface="Tw Cen MT"/>
              </a:rPr>
              <a:t>nařízenou </a:t>
            </a:r>
            <a:r>
              <a:rPr sz="1700" i="1" dirty="0">
                <a:latin typeface="Tw Cen MT"/>
                <a:cs typeface="Tw Cen MT"/>
              </a:rPr>
              <a:t>ústavní</a:t>
            </a:r>
            <a:r>
              <a:rPr sz="1700" i="1" spc="15" dirty="0">
                <a:latin typeface="Tw Cen MT"/>
                <a:cs typeface="Tw Cen MT"/>
              </a:rPr>
              <a:t> </a:t>
            </a:r>
            <a:r>
              <a:rPr sz="1700" i="1" spc="-10" dirty="0">
                <a:latin typeface="Tw Cen MT"/>
                <a:cs typeface="Tw Cen MT"/>
              </a:rPr>
              <a:t>výchovou,</a:t>
            </a:r>
            <a:endParaRPr sz="1700">
              <a:latin typeface="Tw Cen MT"/>
              <a:cs typeface="Tw Cen MT"/>
            </a:endParaRPr>
          </a:p>
          <a:p>
            <a:pPr marL="342900" lvl="1" indent="-240029">
              <a:lnSpc>
                <a:spcPct val="100000"/>
              </a:lnSpc>
              <a:spcBef>
                <a:spcPts val="790"/>
              </a:spcBef>
              <a:buAutoNum type="alphaLcParenR"/>
              <a:tabLst>
                <a:tab pos="343535" algn="l"/>
              </a:tabLst>
            </a:pPr>
            <a:r>
              <a:rPr sz="1700" i="1" dirty="0">
                <a:latin typeface="Tw Cen MT"/>
                <a:cs typeface="Tw Cen MT"/>
              </a:rPr>
              <a:t>s uloženou ochrannou</a:t>
            </a:r>
            <a:r>
              <a:rPr sz="1700" i="1" spc="-5" dirty="0">
                <a:latin typeface="Tw Cen MT"/>
                <a:cs typeface="Tw Cen MT"/>
              </a:rPr>
              <a:t> </a:t>
            </a:r>
            <a:r>
              <a:rPr sz="1700" i="1" spc="-10" dirty="0">
                <a:latin typeface="Tw Cen MT"/>
                <a:cs typeface="Tw Cen MT"/>
              </a:rPr>
              <a:t>výchovou,</a:t>
            </a:r>
            <a:endParaRPr sz="1700">
              <a:latin typeface="Tw Cen MT"/>
              <a:cs typeface="Tw Cen MT"/>
            </a:endParaRPr>
          </a:p>
          <a:p>
            <a:pPr marL="318770" lvl="1" indent="-215900">
              <a:lnSpc>
                <a:spcPct val="100000"/>
              </a:lnSpc>
              <a:spcBef>
                <a:spcPts val="790"/>
              </a:spcBef>
              <a:buAutoNum type="alphaLcParenR"/>
              <a:tabLst>
                <a:tab pos="319405" algn="l"/>
              </a:tabLst>
            </a:pPr>
            <a:r>
              <a:rPr sz="1700" i="1" spc="-5" dirty="0">
                <a:latin typeface="Tw Cen MT"/>
                <a:cs typeface="Tw Cen MT"/>
              </a:rPr>
              <a:t>které jsou nezletilými </a:t>
            </a:r>
            <a:r>
              <a:rPr sz="1700" i="1" dirty="0">
                <a:latin typeface="Tw Cen MT"/>
                <a:cs typeface="Tw Cen MT"/>
              </a:rPr>
              <a:t>matkami, a </a:t>
            </a:r>
            <a:r>
              <a:rPr sz="1700" i="1" spc="-5" dirty="0">
                <a:latin typeface="Tw Cen MT"/>
                <a:cs typeface="Tw Cen MT"/>
              </a:rPr>
              <a:t>pro </a:t>
            </a:r>
            <a:r>
              <a:rPr sz="1700" i="1" dirty="0">
                <a:latin typeface="Tw Cen MT"/>
                <a:cs typeface="Tw Cen MT"/>
              </a:rPr>
              <a:t>jejich </a:t>
            </a:r>
            <a:r>
              <a:rPr sz="1700" i="1" spc="-5" dirty="0">
                <a:latin typeface="Tw Cen MT"/>
                <a:cs typeface="Tw Cen MT"/>
              </a:rPr>
              <a:t>děti,</a:t>
            </a:r>
            <a:r>
              <a:rPr sz="1700" i="1" spc="90" dirty="0">
                <a:latin typeface="Tw Cen MT"/>
                <a:cs typeface="Tw Cen MT"/>
              </a:rPr>
              <a:t> </a:t>
            </a:r>
            <a:r>
              <a:rPr sz="1700" i="1" spc="-5" dirty="0">
                <a:latin typeface="Tw Cen MT"/>
                <a:cs typeface="Tw Cen MT"/>
              </a:rPr>
              <a:t>nebo</a:t>
            </a:r>
            <a:endParaRPr sz="1700">
              <a:latin typeface="Tw Cen MT"/>
              <a:cs typeface="Tw Cen MT"/>
            </a:endParaRPr>
          </a:p>
          <a:p>
            <a:pPr marL="342900" lvl="1" indent="-240029">
              <a:lnSpc>
                <a:spcPct val="100000"/>
              </a:lnSpc>
              <a:spcBef>
                <a:spcPts val="780"/>
              </a:spcBef>
              <a:buAutoNum type="alphaLcParenR"/>
              <a:tabLst>
                <a:tab pos="343535" algn="l"/>
              </a:tabLst>
            </a:pPr>
            <a:r>
              <a:rPr sz="1700" i="1" spc="-5" dirty="0">
                <a:latin typeface="Tw Cen MT"/>
                <a:cs typeface="Tw Cen MT"/>
              </a:rPr>
              <a:t>které </a:t>
            </a:r>
            <a:r>
              <a:rPr sz="1700" i="1" dirty="0">
                <a:latin typeface="Tw Cen MT"/>
                <a:cs typeface="Tw Cen MT"/>
              </a:rPr>
              <a:t>vyžadují </a:t>
            </a:r>
            <a:r>
              <a:rPr sz="1700" i="1" spc="-5" dirty="0">
                <a:latin typeface="Tw Cen MT"/>
                <a:cs typeface="Tw Cen MT"/>
              </a:rPr>
              <a:t>výchovně léčebnou </a:t>
            </a:r>
            <a:r>
              <a:rPr sz="1700" i="1" dirty="0">
                <a:latin typeface="Tw Cen MT"/>
                <a:cs typeface="Tw Cen MT"/>
              </a:rPr>
              <a:t>péči, popřípadě </a:t>
            </a:r>
            <a:r>
              <a:rPr sz="1700" i="1" spc="-5" dirty="0">
                <a:latin typeface="Tw Cen MT"/>
                <a:cs typeface="Tw Cen MT"/>
              </a:rPr>
              <a:t>se </a:t>
            </a:r>
            <a:r>
              <a:rPr sz="1700" i="1" spc="-10" dirty="0">
                <a:latin typeface="Tw Cen MT"/>
                <a:cs typeface="Tw Cen MT"/>
              </a:rPr>
              <a:t>ve </a:t>
            </a:r>
            <a:r>
              <a:rPr sz="1700" i="1" spc="-5" dirty="0">
                <a:latin typeface="Tw Cen MT"/>
                <a:cs typeface="Tw Cen MT"/>
              </a:rPr>
              <a:t>výchovném </a:t>
            </a:r>
            <a:r>
              <a:rPr sz="1700" i="1" dirty="0">
                <a:latin typeface="Tw Cen MT"/>
                <a:cs typeface="Tw Cen MT"/>
              </a:rPr>
              <a:t>ústavu </a:t>
            </a:r>
            <a:r>
              <a:rPr sz="1700" i="1" spc="-5" dirty="0">
                <a:latin typeface="Tw Cen MT"/>
                <a:cs typeface="Tw Cen MT"/>
              </a:rPr>
              <a:t>pro tyto děti zřizují </a:t>
            </a:r>
            <a:r>
              <a:rPr sz="1700" i="1" dirty="0">
                <a:latin typeface="Tw Cen MT"/>
                <a:cs typeface="Tw Cen MT"/>
              </a:rPr>
              <a:t>oddělené </a:t>
            </a:r>
            <a:r>
              <a:rPr sz="1700" i="1" spc="-5" dirty="0">
                <a:latin typeface="Tw Cen MT"/>
                <a:cs typeface="Tw Cen MT"/>
              </a:rPr>
              <a:t>výchovné</a:t>
            </a:r>
            <a:r>
              <a:rPr sz="1700" i="1" spc="280" dirty="0">
                <a:latin typeface="Tw Cen MT"/>
                <a:cs typeface="Tw Cen MT"/>
              </a:rPr>
              <a:t> </a:t>
            </a:r>
            <a:r>
              <a:rPr sz="1700" i="1" spc="-15" dirty="0">
                <a:latin typeface="Tw Cen MT"/>
                <a:cs typeface="Tw Cen MT"/>
              </a:rPr>
              <a:t>skupiny.</a:t>
            </a:r>
            <a:endParaRPr sz="1700">
              <a:latin typeface="Tw Cen MT"/>
              <a:cs typeface="Tw Cen MT"/>
            </a:endParaRPr>
          </a:p>
          <a:p>
            <a:pPr marL="103505" marR="5080" indent="-91440" algn="just">
              <a:lnSpc>
                <a:spcPct val="70000"/>
              </a:lnSpc>
              <a:spcBef>
                <a:spcPts val="1410"/>
              </a:spcBef>
              <a:buClr>
                <a:srgbClr val="57B6C0"/>
              </a:buClr>
              <a:buFont typeface="Arial"/>
              <a:buChar char="•"/>
              <a:tabLst>
                <a:tab pos="104139" algn="l"/>
              </a:tabLst>
            </a:pPr>
            <a:r>
              <a:rPr sz="1700" dirty="0">
                <a:latin typeface="Tw Cen MT"/>
                <a:cs typeface="Tw Cen MT"/>
              </a:rPr>
              <a:t>Do </a:t>
            </a:r>
            <a:r>
              <a:rPr sz="1700" spc="5" dirty="0">
                <a:latin typeface="Tw Cen MT"/>
                <a:cs typeface="Tw Cen MT"/>
              </a:rPr>
              <a:t>výchovného </a:t>
            </a:r>
            <a:r>
              <a:rPr sz="1700" dirty="0">
                <a:latin typeface="Tw Cen MT"/>
                <a:cs typeface="Tw Cen MT"/>
              </a:rPr>
              <a:t>ústavu může být </a:t>
            </a:r>
            <a:r>
              <a:rPr sz="1700" spc="-5" dirty="0">
                <a:latin typeface="Tw Cen MT"/>
                <a:cs typeface="Tw Cen MT"/>
              </a:rPr>
              <a:t>umístěno </a:t>
            </a:r>
            <a:r>
              <a:rPr sz="1700" dirty="0">
                <a:latin typeface="Tw Cen MT"/>
                <a:cs typeface="Tw Cen MT"/>
              </a:rPr>
              <a:t>i dítě </a:t>
            </a:r>
            <a:r>
              <a:rPr sz="1700" spc="-5" dirty="0">
                <a:latin typeface="Tw Cen MT"/>
                <a:cs typeface="Tw Cen MT"/>
              </a:rPr>
              <a:t>starší 12 let, má-li </a:t>
            </a:r>
            <a:r>
              <a:rPr sz="1700" dirty="0">
                <a:latin typeface="Tw Cen MT"/>
                <a:cs typeface="Tw Cen MT"/>
              </a:rPr>
              <a:t>uloženu </a:t>
            </a:r>
            <a:r>
              <a:rPr sz="1700" spc="5" dirty="0">
                <a:latin typeface="Tw Cen MT"/>
                <a:cs typeface="Tw Cen MT"/>
              </a:rPr>
              <a:t>ochrannou </a:t>
            </a:r>
            <a:r>
              <a:rPr sz="1700" spc="10" dirty="0">
                <a:latin typeface="Tw Cen MT"/>
                <a:cs typeface="Tw Cen MT"/>
              </a:rPr>
              <a:t>výchovu, </a:t>
            </a:r>
            <a:r>
              <a:rPr sz="1700" dirty="0">
                <a:latin typeface="Tw Cen MT"/>
                <a:cs typeface="Tw Cen MT"/>
              </a:rPr>
              <a:t>a v jeho </a:t>
            </a:r>
            <a:r>
              <a:rPr sz="1700" spc="10" dirty="0">
                <a:latin typeface="Tw Cen MT"/>
                <a:cs typeface="Tw Cen MT"/>
              </a:rPr>
              <a:t>chování </a:t>
            </a:r>
            <a:r>
              <a:rPr sz="1700" spc="-5" dirty="0">
                <a:latin typeface="Tw Cen MT"/>
                <a:cs typeface="Tw Cen MT"/>
              </a:rPr>
              <a:t>se projevují  tak závažné </a:t>
            </a:r>
            <a:r>
              <a:rPr sz="1700" spc="-10" dirty="0">
                <a:latin typeface="Tw Cen MT"/>
                <a:cs typeface="Tw Cen MT"/>
              </a:rPr>
              <a:t>poruchy, </a:t>
            </a:r>
            <a:r>
              <a:rPr sz="1700" spc="-5" dirty="0">
                <a:latin typeface="Tw Cen MT"/>
                <a:cs typeface="Tw Cen MT"/>
              </a:rPr>
              <a:t>že </a:t>
            </a:r>
            <a:r>
              <a:rPr sz="1700" dirty="0">
                <a:latin typeface="Tw Cen MT"/>
                <a:cs typeface="Tw Cen MT"/>
              </a:rPr>
              <a:t>nemůže být umístěno v </a:t>
            </a:r>
            <a:r>
              <a:rPr sz="1700" spc="-5" dirty="0">
                <a:latin typeface="Tw Cen MT"/>
                <a:cs typeface="Tw Cen MT"/>
              </a:rPr>
              <a:t>dětském </a:t>
            </a:r>
            <a:r>
              <a:rPr sz="1700" dirty="0">
                <a:latin typeface="Tw Cen MT"/>
                <a:cs typeface="Tw Cen MT"/>
              </a:rPr>
              <a:t>domově </a:t>
            </a:r>
            <a:r>
              <a:rPr sz="1700" spc="-5" dirty="0">
                <a:latin typeface="Tw Cen MT"/>
                <a:cs typeface="Tw Cen MT"/>
              </a:rPr>
              <a:t>se školou. </a:t>
            </a:r>
            <a:r>
              <a:rPr sz="1700" dirty="0">
                <a:latin typeface="Tw Cen MT"/>
                <a:cs typeface="Tw Cen MT"/>
              </a:rPr>
              <a:t>Výjimečně, v </a:t>
            </a:r>
            <a:r>
              <a:rPr sz="1700" spc="5" dirty="0">
                <a:latin typeface="Tw Cen MT"/>
                <a:cs typeface="Tw Cen MT"/>
              </a:rPr>
              <a:t>případech </a:t>
            </a:r>
            <a:r>
              <a:rPr sz="1700" dirty="0">
                <a:latin typeface="Tw Cen MT"/>
                <a:cs typeface="Tw Cen MT"/>
              </a:rPr>
              <a:t>zvláště </a:t>
            </a:r>
            <a:r>
              <a:rPr sz="1700" spc="5" dirty="0">
                <a:latin typeface="Tw Cen MT"/>
                <a:cs typeface="Tw Cen MT"/>
              </a:rPr>
              <a:t>závažných  </a:t>
            </a:r>
            <a:r>
              <a:rPr sz="1700" spc="15" dirty="0">
                <a:latin typeface="Tw Cen MT"/>
                <a:cs typeface="Tw Cen MT"/>
              </a:rPr>
              <a:t>poruch </a:t>
            </a:r>
            <a:r>
              <a:rPr sz="1700" spc="5" dirty="0">
                <a:latin typeface="Tw Cen MT"/>
                <a:cs typeface="Tw Cen MT"/>
              </a:rPr>
              <a:t>chování, </a:t>
            </a:r>
            <a:r>
              <a:rPr sz="1700" spc="-5" dirty="0">
                <a:latin typeface="Tw Cen MT"/>
                <a:cs typeface="Tw Cen MT"/>
              </a:rPr>
              <a:t>lze do </a:t>
            </a:r>
            <a:r>
              <a:rPr sz="1700" spc="5" dirty="0">
                <a:latin typeface="Tw Cen MT"/>
                <a:cs typeface="Tw Cen MT"/>
              </a:rPr>
              <a:t>výchovného </a:t>
            </a:r>
            <a:r>
              <a:rPr sz="1700" spc="-5" dirty="0">
                <a:latin typeface="Tw Cen MT"/>
                <a:cs typeface="Tw Cen MT"/>
              </a:rPr>
              <a:t>ústavu umístit </a:t>
            </a:r>
            <a:r>
              <a:rPr sz="1700" dirty="0">
                <a:latin typeface="Tw Cen MT"/>
                <a:cs typeface="Tw Cen MT"/>
              </a:rPr>
              <a:t>i </a:t>
            </a:r>
            <a:r>
              <a:rPr sz="1700" spc="-5" dirty="0">
                <a:latin typeface="Tw Cen MT"/>
                <a:cs typeface="Tw Cen MT"/>
              </a:rPr>
              <a:t>dítě </a:t>
            </a:r>
            <a:r>
              <a:rPr sz="1700" dirty="0">
                <a:latin typeface="Tw Cen MT"/>
                <a:cs typeface="Tw Cen MT"/>
              </a:rPr>
              <a:t>s </a:t>
            </a:r>
            <a:r>
              <a:rPr sz="1700" spc="-5" dirty="0">
                <a:latin typeface="Tw Cen MT"/>
                <a:cs typeface="Tw Cen MT"/>
              </a:rPr>
              <a:t>nařízenou ústavní </a:t>
            </a:r>
            <a:r>
              <a:rPr sz="1700" dirty="0">
                <a:latin typeface="Tw Cen MT"/>
                <a:cs typeface="Tw Cen MT"/>
              </a:rPr>
              <a:t>výchovou </a:t>
            </a:r>
            <a:r>
              <a:rPr sz="1700" spc="-5" dirty="0">
                <a:latin typeface="Tw Cen MT"/>
                <a:cs typeface="Tw Cen MT"/>
              </a:rPr>
              <a:t>starší 12</a:t>
            </a:r>
            <a:r>
              <a:rPr sz="1700" spc="204" dirty="0">
                <a:latin typeface="Tw Cen MT"/>
                <a:cs typeface="Tw Cen MT"/>
              </a:rPr>
              <a:t> </a:t>
            </a:r>
            <a:r>
              <a:rPr sz="1700" spc="-5" dirty="0">
                <a:latin typeface="Tw Cen MT"/>
                <a:cs typeface="Tw Cen MT"/>
              </a:rPr>
              <a:t>let.</a:t>
            </a:r>
            <a:endParaRPr sz="1700">
              <a:latin typeface="Tw Cen MT"/>
              <a:cs typeface="Tw Cen MT"/>
            </a:endParaRPr>
          </a:p>
          <a:p>
            <a:pPr marL="104139" indent="-91440" algn="just">
              <a:lnSpc>
                <a:spcPct val="100000"/>
              </a:lnSpc>
              <a:spcBef>
                <a:spcPts val="790"/>
              </a:spcBef>
              <a:buClr>
                <a:srgbClr val="57B6C0"/>
              </a:buClr>
              <a:buFont typeface="Arial"/>
              <a:buChar char="•"/>
              <a:tabLst>
                <a:tab pos="104139" algn="l"/>
              </a:tabLst>
            </a:pPr>
            <a:r>
              <a:rPr sz="1700" spc="-5" dirty="0">
                <a:latin typeface="Tw Cen MT"/>
                <a:cs typeface="Tw Cen MT"/>
              </a:rPr>
              <a:t>Základní </a:t>
            </a:r>
            <a:r>
              <a:rPr sz="1700" spc="-10" dirty="0">
                <a:latin typeface="Tw Cen MT"/>
                <a:cs typeface="Tw Cen MT"/>
              </a:rPr>
              <a:t>organizační </a:t>
            </a:r>
            <a:r>
              <a:rPr sz="1700" spc="-5" dirty="0">
                <a:latin typeface="Tw Cen MT"/>
                <a:cs typeface="Tw Cen MT"/>
              </a:rPr>
              <a:t>jednotkou jsou </a:t>
            </a:r>
            <a:r>
              <a:rPr sz="1700" spc="5" dirty="0">
                <a:latin typeface="Tw Cen MT"/>
                <a:cs typeface="Tw Cen MT"/>
              </a:rPr>
              <a:t>výchovné </a:t>
            </a:r>
            <a:r>
              <a:rPr sz="1700" spc="-10" dirty="0">
                <a:latin typeface="Tw Cen MT"/>
                <a:cs typeface="Tw Cen MT"/>
              </a:rPr>
              <a:t>skupiny </a:t>
            </a:r>
            <a:r>
              <a:rPr sz="1700" spc="-5" dirty="0">
                <a:latin typeface="Tw Cen MT"/>
                <a:cs typeface="Tw Cen MT"/>
              </a:rPr>
              <a:t>5-8</a:t>
            </a:r>
            <a:r>
              <a:rPr sz="1700" spc="135" dirty="0">
                <a:latin typeface="Tw Cen MT"/>
                <a:cs typeface="Tw Cen MT"/>
              </a:rPr>
              <a:t> </a:t>
            </a:r>
            <a:r>
              <a:rPr sz="1700" spc="10" dirty="0">
                <a:latin typeface="Tw Cen MT"/>
                <a:cs typeface="Tw Cen MT"/>
              </a:rPr>
              <a:t>dětech.</a:t>
            </a:r>
            <a:endParaRPr sz="1700">
              <a:latin typeface="Tw Cen MT"/>
              <a:cs typeface="Tw Cen MT"/>
            </a:endParaRPr>
          </a:p>
          <a:p>
            <a:pPr marL="104139" indent="-91440" algn="just">
              <a:lnSpc>
                <a:spcPct val="100000"/>
              </a:lnSpc>
              <a:spcBef>
                <a:spcPts val="780"/>
              </a:spcBef>
              <a:buClr>
                <a:srgbClr val="57B6C0"/>
              </a:buClr>
              <a:buFont typeface="Arial"/>
              <a:buChar char="•"/>
              <a:tabLst>
                <a:tab pos="104139" algn="l"/>
              </a:tabLst>
            </a:pPr>
            <a:r>
              <a:rPr sz="1700" dirty="0">
                <a:latin typeface="Tw Cen MT"/>
                <a:cs typeface="Tw Cen MT"/>
              </a:rPr>
              <a:t>VÚ </a:t>
            </a:r>
            <a:r>
              <a:rPr sz="1700" spc="-5" dirty="0">
                <a:latin typeface="Tw Cen MT"/>
                <a:cs typeface="Tw Cen MT"/>
              </a:rPr>
              <a:t>je </a:t>
            </a:r>
            <a:r>
              <a:rPr sz="1700" spc="-10" dirty="0">
                <a:latin typeface="Tw Cen MT"/>
                <a:cs typeface="Tw Cen MT"/>
              </a:rPr>
              <a:t>tvořen </a:t>
            </a:r>
            <a:r>
              <a:rPr sz="1700" spc="-5" dirty="0">
                <a:latin typeface="Tw Cen MT"/>
                <a:cs typeface="Tw Cen MT"/>
              </a:rPr>
              <a:t>2-6 </a:t>
            </a:r>
            <a:r>
              <a:rPr sz="1700" spc="5" dirty="0">
                <a:latin typeface="Tw Cen MT"/>
                <a:cs typeface="Tw Cen MT"/>
              </a:rPr>
              <a:t>výchovnými</a:t>
            </a:r>
            <a:r>
              <a:rPr sz="1700" spc="50" dirty="0">
                <a:latin typeface="Tw Cen MT"/>
                <a:cs typeface="Tw Cen MT"/>
              </a:rPr>
              <a:t> </a:t>
            </a:r>
            <a:r>
              <a:rPr sz="1700" spc="-5" dirty="0">
                <a:latin typeface="Tw Cen MT"/>
                <a:cs typeface="Tw Cen MT"/>
              </a:rPr>
              <a:t>skupinami.</a:t>
            </a:r>
            <a:endParaRPr sz="17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7647" y="706421"/>
            <a:ext cx="6511290" cy="8293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250" i="1" spc="-40" dirty="0">
                <a:latin typeface="Tw Cen MT Condensed"/>
                <a:cs typeface="Tw Cen MT Condensed"/>
              </a:rPr>
              <a:t>STŘEDISKO </a:t>
            </a:r>
            <a:r>
              <a:rPr sz="5250" i="1" spc="-50" dirty="0">
                <a:latin typeface="Tw Cen MT Condensed"/>
                <a:cs typeface="Tw Cen MT Condensed"/>
              </a:rPr>
              <a:t>VÝCHOVNÉ</a:t>
            </a:r>
            <a:r>
              <a:rPr sz="5250" i="1" spc="260" dirty="0">
                <a:latin typeface="Tw Cen MT Condensed"/>
                <a:cs typeface="Tw Cen MT Condensed"/>
              </a:rPr>
              <a:t> </a:t>
            </a:r>
            <a:r>
              <a:rPr sz="5250" i="1" spc="-35" dirty="0">
                <a:latin typeface="Tw Cen MT Condensed"/>
                <a:cs typeface="Tw Cen MT Condensed"/>
              </a:rPr>
              <a:t>PÉČE</a:t>
            </a:r>
            <a:endParaRPr sz="525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2205" y="1895982"/>
            <a:ext cx="10908665" cy="378841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03505" marR="5080" indent="-91440" algn="just">
              <a:lnSpc>
                <a:spcPct val="90000"/>
              </a:lnSpc>
              <a:spcBef>
                <a:spcPts val="359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Střediska </a:t>
            </a:r>
            <a:r>
              <a:rPr sz="2200" spc="5" dirty="0">
                <a:latin typeface="Tw Cen MT"/>
                <a:cs typeface="Tw Cen MT"/>
              </a:rPr>
              <a:t>výchovné </a:t>
            </a:r>
            <a:r>
              <a:rPr sz="2200" dirty="0">
                <a:latin typeface="Tw Cen MT"/>
                <a:cs typeface="Tw Cen MT"/>
              </a:rPr>
              <a:t>péče (dále </a:t>
            </a:r>
            <a:r>
              <a:rPr sz="2200" spc="-5" dirty="0">
                <a:latin typeface="Tw Cen MT"/>
                <a:cs typeface="Tw Cen MT"/>
              </a:rPr>
              <a:t>jen </a:t>
            </a:r>
            <a:r>
              <a:rPr sz="2200" dirty="0">
                <a:latin typeface="Tw Cen MT"/>
                <a:cs typeface="Tw Cen MT"/>
              </a:rPr>
              <a:t>střediska) </a:t>
            </a:r>
            <a:r>
              <a:rPr sz="2200" spc="-5" dirty="0">
                <a:latin typeface="Tw Cen MT"/>
                <a:cs typeface="Tw Cen MT"/>
              </a:rPr>
              <a:t>jsou </a:t>
            </a:r>
            <a:r>
              <a:rPr sz="2200" spc="5" dirty="0">
                <a:latin typeface="Tw Cen MT"/>
                <a:cs typeface="Tw Cen MT"/>
              </a:rPr>
              <a:t>od </a:t>
            </a:r>
            <a:r>
              <a:rPr sz="2200" spc="-75" dirty="0">
                <a:latin typeface="Tw Cen MT"/>
                <a:cs typeface="Tw Cen MT"/>
              </a:rPr>
              <a:t>r. </a:t>
            </a:r>
            <a:r>
              <a:rPr sz="2200" spc="-5" dirty="0">
                <a:latin typeface="Tw Cen MT"/>
                <a:cs typeface="Tw Cen MT"/>
              </a:rPr>
              <a:t>1991 součástí sítě </a:t>
            </a:r>
            <a:r>
              <a:rPr sz="2200" spc="5" dirty="0">
                <a:latin typeface="Tw Cen MT"/>
                <a:cs typeface="Tw Cen MT"/>
              </a:rPr>
              <a:t>školských </a:t>
            </a:r>
            <a:r>
              <a:rPr sz="2200" dirty="0">
                <a:latin typeface="Tw Cen MT"/>
                <a:cs typeface="Tw Cen MT"/>
              </a:rPr>
              <a:t>zařízení  </a:t>
            </a:r>
            <a:r>
              <a:rPr sz="2200" spc="-10" dirty="0">
                <a:latin typeface="Tw Cen MT"/>
                <a:cs typeface="Tw Cen MT"/>
              </a:rPr>
              <a:t>preventivně </a:t>
            </a:r>
            <a:r>
              <a:rPr sz="2200" spc="5" dirty="0">
                <a:latin typeface="Tw Cen MT"/>
                <a:cs typeface="Tw Cen MT"/>
              </a:rPr>
              <a:t>výchovné </a:t>
            </a:r>
            <a:r>
              <a:rPr sz="2200" spc="-5" dirty="0">
                <a:latin typeface="Tw Cen MT"/>
                <a:cs typeface="Tw Cen MT"/>
              </a:rPr>
              <a:t>péče a </a:t>
            </a:r>
            <a:r>
              <a:rPr sz="2200" spc="5" dirty="0">
                <a:latin typeface="Tw Cen MT"/>
                <a:cs typeface="Tw Cen MT"/>
              </a:rPr>
              <a:t>školských </a:t>
            </a:r>
            <a:r>
              <a:rPr sz="2200" spc="-5" dirty="0">
                <a:latin typeface="Tw Cen MT"/>
                <a:cs typeface="Tw Cen MT"/>
              </a:rPr>
              <a:t>zařízení </a:t>
            </a:r>
            <a:r>
              <a:rPr sz="2200" spc="-20" dirty="0">
                <a:latin typeface="Tw Cen MT"/>
                <a:cs typeface="Tw Cen MT"/>
              </a:rPr>
              <a:t>pro </a:t>
            </a:r>
            <a:r>
              <a:rPr sz="2200" spc="-10" dirty="0">
                <a:latin typeface="Tw Cen MT"/>
                <a:cs typeface="Tw Cen MT"/>
              </a:rPr>
              <a:t>výkon </a:t>
            </a:r>
            <a:r>
              <a:rPr sz="2200" dirty="0">
                <a:latin typeface="Tw Cen MT"/>
                <a:cs typeface="Tw Cen MT"/>
              </a:rPr>
              <a:t>ústavní </a:t>
            </a:r>
            <a:r>
              <a:rPr sz="2200" spc="10" dirty="0">
                <a:latin typeface="Tw Cen MT"/>
                <a:cs typeface="Tw Cen MT"/>
              </a:rPr>
              <a:t>výchovy </a:t>
            </a:r>
            <a:r>
              <a:rPr sz="2200" spc="-5" dirty="0">
                <a:latin typeface="Tw Cen MT"/>
                <a:cs typeface="Tw Cen MT"/>
              </a:rPr>
              <a:t>a </a:t>
            </a:r>
            <a:r>
              <a:rPr sz="2200" spc="5" dirty="0">
                <a:latin typeface="Tw Cen MT"/>
                <a:cs typeface="Tw Cen MT"/>
              </a:rPr>
              <a:t>ochranné </a:t>
            </a:r>
            <a:r>
              <a:rPr sz="2200" spc="-5" dirty="0">
                <a:latin typeface="Tw Cen MT"/>
                <a:cs typeface="Tw Cen MT"/>
              </a:rPr>
              <a:t>výchovy.  </a:t>
            </a:r>
            <a:r>
              <a:rPr sz="2200" b="1" dirty="0">
                <a:latin typeface="Tw Cen MT"/>
                <a:cs typeface="Tw Cen MT"/>
              </a:rPr>
              <a:t>Jejich </a:t>
            </a:r>
            <a:r>
              <a:rPr sz="2200" b="1" spc="-5" dirty="0">
                <a:latin typeface="Tw Cen MT"/>
                <a:cs typeface="Tw Cen MT"/>
              </a:rPr>
              <a:t>cílem </a:t>
            </a:r>
            <a:r>
              <a:rPr sz="2200" b="1" spc="-10" dirty="0">
                <a:latin typeface="Tw Cen MT"/>
                <a:cs typeface="Tw Cen MT"/>
              </a:rPr>
              <a:t>je předcházet </a:t>
            </a:r>
            <a:r>
              <a:rPr sz="2200" b="1" spc="-5" dirty="0">
                <a:latin typeface="Tw Cen MT"/>
                <a:cs typeface="Tw Cen MT"/>
              </a:rPr>
              <a:t>vzniku a </a:t>
            </a:r>
            <a:r>
              <a:rPr sz="2200" b="1" spc="-15" dirty="0">
                <a:latin typeface="Tw Cen MT"/>
                <a:cs typeface="Tw Cen MT"/>
              </a:rPr>
              <a:t>rozvoji </a:t>
            </a:r>
            <a:r>
              <a:rPr sz="2200" b="1" spc="5" dirty="0">
                <a:latin typeface="Tw Cen MT"/>
                <a:cs typeface="Tw Cen MT"/>
              </a:rPr>
              <a:t>negativních </a:t>
            </a:r>
            <a:r>
              <a:rPr sz="2200" b="1" spc="-10" dirty="0">
                <a:latin typeface="Tw Cen MT"/>
                <a:cs typeface="Tw Cen MT"/>
              </a:rPr>
              <a:t>projevů </a:t>
            </a:r>
            <a:r>
              <a:rPr sz="2200" b="1" spc="-15" dirty="0">
                <a:latin typeface="Tw Cen MT"/>
                <a:cs typeface="Tw Cen MT"/>
              </a:rPr>
              <a:t>chování </a:t>
            </a:r>
            <a:r>
              <a:rPr sz="2200" b="1" spc="-5" dirty="0">
                <a:latin typeface="Tw Cen MT"/>
                <a:cs typeface="Tw Cen MT"/>
              </a:rPr>
              <a:t>dětí nebo narušení  </a:t>
            </a:r>
            <a:r>
              <a:rPr sz="2200" b="1" dirty="0">
                <a:latin typeface="Tw Cen MT"/>
                <a:cs typeface="Tw Cen MT"/>
              </a:rPr>
              <a:t>jejich </a:t>
            </a:r>
            <a:r>
              <a:rPr sz="2200" b="1" spc="-5" dirty="0">
                <a:latin typeface="Tw Cen MT"/>
                <a:cs typeface="Tw Cen MT"/>
              </a:rPr>
              <a:t>zdravého </a:t>
            </a:r>
            <a:r>
              <a:rPr sz="2200" b="1" spc="-10" dirty="0">
                <a:latin typeface="Tw Cen MT"/>
                <a:cs typeface="Tw Cen MT"/>
              </a:rPr>
              <a:t>vývoje, zmírňovat, nebo </a:t>
            </a:r>
            <a:r>
              <a:rPr sz="2200" b="1" spc="-5" dirty="0">
                <a:latin typeface="Tw Cen MT"/>
                <a:cs typeface="Tw Cen MT"/>
              </a:rPr>
              <a:t>odstraňovat </a:t>
            </a:r>
            <a:r>
              <a:rPr sz="2200" b="1" spc="-10" dirty="0">
                <a:latin typeface="Tw Cen MT"/>
                <a:cs typeface="Tw Cen MT"/>
              </a:rPr>
              <a:t>příčiny nebo </a:t>
            </a:r>
            <a:r>
              <a:rPr sz="2200" b="1" spc="-5" dirty="0">
                <a:latin typeface="Tw Cen MT"/>
                <a:cs typeface="Tw Cen MT"/>
              </a:rPr>
              <a:t>důsledky </a:t>
            </a:r>
            <a:r>
              <a:rPr sz="2200" b="1" dirty="0">
                <a:latin typeface="Tw Cen MT"/>
                <a:cs typeface="Tw Cen MT"/>
              </a:rPr>
              <a:t>již </a:t>
            </a:r>
            <a:r>
              <a:rPr sz="2200" b="1" spc="-10" dirty="0">
                <a:latin typeface="Tw Cen MT"/>
                <a:cs typeface="Tw Cen MT"/>
              </a:rPr>
              <a:t>rozvinutých  </a:t>
            </a:r>
            <a:r>
              <a:rPr sz="2200" b="1" spc="-5" dirty="0">
                <a:latin typeface="Tw Cen MT"/>
                <a:cs typeface="Tw Cen MT"/>
              </a:rPr>
              <a:t>poruch </a:t>
            </a:r>
            <a:r>
              <a:rPr sz="2200" b="1" spc="-15" dirty="0">
                <a:latin typeface="Tw Cen MT"/>
                <a:cs typeface="Tw Cen MT"/>
              </a:rPr>
              <a:t>chování  </a:t>
            </a:r>
            <a:r>
              <a:rPr sz="2200" b="1" spc="-5" dirty="0">
                <a:latin typeface="Tw Cen MT"/>
                <a:cs typeface="Tw Cen MT"/>
              </a:rPr>
              <a:t>a </a:t>
            </a:r>
            <a:r>
              <a:rPr sz="2200" b="1" spc="5" dirty="0">
                <a:latin typeface="Tw Cen MT"/>
                <a:cs typeface="Tw Cen MT"/>
              </a:rPr>
              <a:t>negativních </a:t>
            </a:r>
            <a:r>
              <a:rPr sz="2200" b="1" spc="-20" dirty="0">
                <a:latin typeface="Tw Cen MT"/>
                <a:cs typeface="Tw Cen MT"/>
              </a:rPr>
              <a:t>jevů </a:t>
            </a:r>
            <a:r>
              <a:rPr sz="2200" b="1" spc="-5" dirty="0">
                <a:latin typeface="Tw Cen MT"/>
                <a:cs typeface="Tw Cen MT"/>
              </a:rPr>
              <a:t>v sociálním </a:t>
            </a:r>
            <a:r>
              <a:rPr sz="2200" b="1" spc="-15" dirty="0">
                <a:latin typeface="Tw Cen MT"/>
                <a:cs typeface="Tw Cen MT"/>
              </a:rPr>
              <a:t>vývoji  </a:t>
            </a:r>
            <a:r>
              <a:rPr sz="2200" b="1" spc="-5" dirty="0">
                <a:latin typeface="Tw Cen MT"/>
                <a:cs typeface="Tw Cen MT"/>
              </a:rPr>
              <a:t>a </a:t>
            </a:r>
            <a:r>
              <a:rPr sz="2200" b="1" dirty="0">
                <a:latin typeface="Tw Cen MT"/>
                <a:cs typeface="Tw Cen MT"/>
              </a:rPr>
              <a:t>přispívat </a:t>
            </a:r>
            <a:r>
              <a:rPr sz="2200" b="1" spc="-5" dirty="0">
                <a:latin typeface="Tw Cen MT"/>
                <a:cs typeface="Tw Cen MT"/>
              </a:rPr>
              <a:t>ke zdravému  </a:t>
            </a:r>
            <a:r>
              <a:rPr sz="2200" b="1" spc="-10" dirty="0">
                <a:latin typeface="Tw Cen MT"/>
                <a:cs typeface="Tw Cen MT"/>
              </a:rPr>
              <a:t>osobnostnímu </a:t>
            </a:r>
            <a:r>
              <a:rPr sz="2200" b="1" spc="-15" dirty="0">
                <a:latin typeface="Tw Cen MT"/>
                <a:cs typeface="Tw Cen MT"/>
              </a:rPr>
              <a:t>rozvoji</a:t>
            </a:r>
            <a:r>
              <a:rPr sz="2200" b="1" spc="10" dirty="0">
                <a:latin typeface="Tw Cen MT"/>
                <a:cs typeface="Tw Cen MT"/>
              </a:rPr>
              <a:t> </a:t>
            </a:r>
            <a:r>
              <a:rPr sz="2200" b="1" spc="-5" dirty="0">
                <a:latin typeface="Tw Cen MT"/>
                <a:cs typeface="Tw Cen MT"/>
              </a:rPr>
              <a:t>dětí.</a:t>
            </a:r>
            <a:endParaRPr sz="2200">
              <a:latin typeface="Tw Cen MT"/>
              <a:cs typeface="Tw Cen MT"/>
            </a:endParaRPr>
          </a:p>
          <a:p>
            <a:pPr marL="111760" indent="-99060" algn="just">
              <a:lnSpc>
                <a:spcPct val="100000"/>
              </a:lnSpc>
              <a:spcBef>
                <a:spcPts val="114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20" dirty="0">
                <a:latin typeface="Tw Cen MT"/>
                <a:cs typeface="Tw Cen MT"/>
              </a:rPr>
              <a:t>Pro </a:t>
            </a:r>
            <a:r>
              <a:rPr sz="2200" spc="-5" dirty="0">
                <a:latin typeface="Tw Cen MT"/>
                <a:cs typeface="Tw Cen MT"/>
              </a:rPr>
              <a:t>děti </a:t>
            </a:r>
            <a:r>
              <a:rPr sz="2200" spc="-30" dirty="0">
                <a:latin typeface="Tw Cen MT"/>
                <a:cs typeface="Tw Cen MT"/>
              </a:rPr>
              <a:t>ve </a:t>
            </a:r>
            <a:r>
              <a:rPr sz="2200" spc="-5" dirty="0">
                <a:latin typeface="Tw Cen MT"/>
                <a:cs typeface="Tw Cen MT"/>
              </a:rPr>
              <a:t>věku </a:t>
            </a:r>
            <a:r>
              <a:rPr sz="2200" dirty="0">
                <a:latin typeface="Tw Cen MT"/>
                <a:cs typeface="Tw Cen MT"/>
              </a:rPr>
              <a:t>od </a:t>
            </a:r>
            <a:r>
              <a:rPr sz="2200" spc="-5" dirty="0">
                <a:latin typeface="Tw Cen MT"/>
                <a:cs typeface="Tw Cen MT"/>
              </a:rPr>
              <a:t>3 let do </a:t>
            </a:r>
            <a:r>
              <a:rPr sz="2200" spc="-10" dirty="0">
                <a:latin typeface="Tw Cen MT"/>
                <a:cs typeface="Tw Cen MT"/>
              </a:rPr>
              <a:t>ukončení </a:t>
            </a:r>
            <a:r>
              <a:rPr sz="2200" spc="-5" dirty="0">
                <a:latin typeface="Tw Cen MT"/>
                <a:cs typeface="Tw Cen MT"/>
              </a:rPr>
              <a:t>přípravy na </a:t>
            </a:r>
            <a:r>
              <a:rPr sz="2200" spc="-10" dirty="0">
                <a:latin typeface="Tw Cen MT"/>
                <a:cs typeface="Tw Cen MT"/>
              </a:rPr>
              <a:t>povolání, </a:t>
            </a:r>
            <a:r>
              <a:rPr sz="2200" spc="-5" dirty="0">
                <a:latin typeface="Tw Cen MT"/>
                <a:cs typeface="Tw Cen MT"/>
              </a:rPr>
              <a:t>nejdéle do 26 let</a:t>
            </a:r>
            <a:r>
              <a:rPr sz="2200" spc="36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věku.</a:t>
            </a:r>
            <a:endParaRPr sz="2200">
              <a:latin typeface="Tw Cen MT"/>
              <a:cs typeface="Tw Cen MT"/>
            </a:endParaRPr>
          </a:p>
          <a:p>
            <a:pPr marL="111760" indent="-99060" algn="just">
              <a:lnSpc>
                <a:spcPct val="100000"/>
              </a:lnSpc>
              <a:spcBef>
                <a:spcPts val="112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Zřizována</a:t>
            </a:r>
            <a:r>
              <a:rPr sz="2200" spc="10" dirty="0">
                <a:latin typeface="Tw Cen MT"/>
                <a:cs typeface="Tw Cen MT"/>
              </a:rPr>
              <a:t> </a:t>
            </a:r>
            <a:r>
              <a:rPr sz="2200" spc="-40" dirty="0">
                <a:latin typeface="Tw Cen MT"/>
                <a:cs typeface="Tw Cen MT"/>
              </a:rPr>
              <a:t>MŠMT.</a:t>
            </a:r>
            <a:endParaRPr sz="2200">
              <a:latin typeface="Tw Cen MT"/>
              <a:cs typeface="Tw Cen MT"/>
            </a:endParaRPr>
          </a:p>
          <a:p>
            <a:pPr marL="111760" indent="-99060" algn="just">
              <a:lnSpc>
                <a:spcPct val="100000"/>
              </a:lnSpc>
              <a:spcBef>
                <a:spcPts val="114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Ambulantní, </a:t>
            </a:r>
            <a:r>
              <a:rPr sz="2200" spc="-15" dirty="0">
                <a:latin typeface="Tw Cen MT"/>
                <a:cs typeface="Tw Cen MT"/>
              </a:rPr>
              <a:t>pobytová</a:t>
            </a:r>
            <a:r>
              <a:rPr sz="2200" spc="3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forma.</a:t>
            </a:r>
            <a:endParaRPr sz="2200">
              <a:latin typeface="Tw Cen MT"/>
              <a:cs typeface="Tw Cen MT"/>
            </a:endParaRPr>
          </a:p>
          <a:p>
            <a:pPr marL="111760" indent="-99060" algn="just">
              <a:lnSpc>
                <a:spcPct val="100000"/>
              </a:lnSpc>
              <a:spcBef>
                <a:spcPts val="114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Možnost dobrovolných </a:t>
            </a:r>
            <a:r>
              <a:rPr sz="2200" spc="-20" dirty="0">
                <a:latin typeface="Tw Cen MT"/>
                <a:cs typeface="Tw Cen MT"/>
              </a:rPr>
              <a:t>pobytů, </a:t>
            </a:r>
            <a:r>
              <a:rPr sz="2200" spc="-5" dirty="0">
                <a:latin typeface="Tw Cen MT"/>
                <a:cs typeface="Tw Cen MT"/>
              </a:rPr>
              <a:t>které </a:t>
            </a:r>
            <a:r>
              <a:rPr sz="2200" spc="-10" dirty="0">
                <a:latin typeface="Tw Cen MT"/>
                <a:cs typeface="Tw Cen MT"/>
              </a:rPr>
              <a:t>hradí</a:t>
            </a:r>
            <a:r>
              <a:rPr sz="2200" spc="130" dirty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rodiče.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3325495" marR="5080" indent="-2815590">
              <a:lnSpc>
                <a:spcPts val="4800"/>
              </a:lnSpc>
              <a:spcBef>
                <a:spcPts val="1265"/>
              </a:spcBef>
            </a:pPr>
            <a:r>
              <a:rPr spc="80" dirty="0"/>
              <a:t>ZAŘÍZENÍ </a:t>
            </a:r>
            <a:r>
              <a:rPr spc="30" dirty="0"/>
              <a:t>PRO </a:t>
            </a:r>
            <a:r>
              <a:rPr spc="70" dirty="0"/>
              <a:t>DĚTI </a:t>
            </a:r>
            <a:r>
              <a:rPr spc="40" dirty="0"/>
              <a:t>SE </a:t>
            </a:r>
            <a:r>
              <a:rPr spc="50" dirty="0"/>
              <a:t>ZDRAVOTNÍM  </a:t>
            </a:r>
            <a:r>
              <a:rPr spc="80" dirty="0"/>
              <a:t>POSTIŽENÍM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7452" y="2125497"/>
            <a:ext cx="7221220" cy="146431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11760" indent="-99060">
              <a:lnSpc>
                <a:spcPct val="100000"/>
              </a:lnSpc>
              <a:spcBef>
                <a:spcPts val="124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15" dirty="0">
                <a:latin typeface="Tw Cen MT"/>
                <a:cs typeface="Tw Cen MT"/>
              </a:rPr>
              <a:t>Zřizovány </a:t>
            </a:r>
            <a:r>
              <a:rPr sz="2200" spc="-5" dirty="0">
                <a:latin typeface="Tw Cen MT"/>
                <a:cs typeface="Tw Cen MT"/>
              </a:rPr>
              <a:t>podle </a:t>
            </a:r>
            <a:r>
              <a:rPr sz="2200" spc="-10" dirty="0">
                <a:latin typeface="Tw Cen MT"/>
                <a:cs typeface="Tw Cen MT"/>
              </a:rPr>
              <a:t>zákona </a:t>
            </a:r>
            <a:r>
              <a:rPr sz="2200" spc="-5" dirty="0">
                <a:latin typeface="Tw Cen MT"/>
                <a:cs typeface="Tw Cen MT"/>
              </a:rPr>
              <a:t>č. 108/2006 </a:t>
            </a:r>
            <a:r>
              <a:rPr sz="2200" spc="-15" dirty="0">
                <a:latin typeface="Tw Cen MT"/>
                <a:cs typeface="Tw Cen MT"/>
              </a:rPr>
              <a:t>Sb., </a:t>
            </a:r>
            <a:r>
              <a:rPr sz="2200" spc="-5" dirty="0">
                <a:latin typeface="Tw Cen MT"/>
                <a:cs typeface="Tw Cen MT"/>
              </a:rPr>
              <a:t>o </a:t>
            </a:r>
            <a:r>
              <a:rPr sz="2200" dirty="0">
                <a:latin typeface="Tw Cen MT"/>
                <a:cs typeface="Tw Cen MT"/>
              </a:rPr>
              <a:t>sociálních</a:t>
            </a:r>
            <a:r>
              <a:rPr sz="2200" spc="229" dirty="0">
                <a:latin typeface="Tw Cen MT"/>
                <a:cs typeface="Tw Cen MT"/>
              </a:rPr>
              <a:t> </a:t>
            </a:r>
            <a:r>
              <a:rPr sz="2200" spc="5" dirty="0">
                <a:latin typeface="Tw Cen MT"/>
                <a:cs typeface="Tw Cen MT"/>
              </a:rPr>
              <a:t>službách</a:t>
            </a:r>
            <a:endParaRPr sz="2200">
              <a:latin typeface="Tw Cen MT"/>
              <a:cs typeface="Tw Cen MT"/>
            </a:endParaRPr>
          </a:p>
          <a:p>
            <a:pPr marL="111760" indent="-99060">
              <a:lnSpc>
                <a:spcPct val="100000"/>
              </a:lnSpc>
              <a:spcBef>
                <a:spcPts val="114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Domovy </a:t>
            </a:r>
            <a:r>
              <a:rPr sz="2200" spc="-25" dirty="0">
                <a:latin typeface="Tw Cen MT"/>
                <a:cs typeface="Tw Cen MT"/>
              </a:rPr>
              <a:t>pro osoby </a:t>
            </a:r>
            <a:r>
              <a:rPr sz="2200" spc="-5" dirty="0">
                <a:latin typeface="Tw Cen MT"/>
                <a:cs typeface="Tw Cen MT"/>
              </a:rPr>
              <a:t>se </a:t>
            </a:r>
            <a:r>
              <a:rPr sz="2200" spc="-15" dirty="0">
                <a:latin typeface="Tw Cen MT"/>
                <a:cs typeface="Tw Cen MT"/>
              </a:rPr>
              <a:t>zdravotním</a:t>
            </a:r>
            <a:r>
              <a:rPr sz="2200" spc="9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postižením</a:t>
            </a:r>
            <a:endParaRPr sz="2200">
              <a:latin typeface="Tw Cen MT"/>
              <a:cs typeface="Tw Cen MT"/>
            </a:endParaRPr>
          </a:p>
          <a:p>
            <a:pPr marL="111760" indent="-99060">
              <a:lnSpc>
                <a:spcPct val="100000"/>
              </a:lnSpc>
              <a:spcBef>
                <a:spcPts val="112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Stacionáře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613917"/>
            <a:ext cx="937514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60"/>
              </a:lnSpc>
              <a:spcBef>
                <a:spcPts val="100"/>
              </a:spcBef>
            </a:pPr>
            <a:r>
              <a:rPr sz="4500" spc="80" dirty="0"/>
              <a:t>NÁHRADNÍ </a:t>
            </a:r>
            <a:r>
              <a:rPr sz="4500" spc="65" dirty="0"/>
              <a:t>RODINNÁ</a:t>
            </a:r>
            <a:r>
              <a:rPr sz="4500" spc="360" dirty="0"/>
              <a:t> </a:t>
            </a:r>
            <a:r>
              <a:rPr sz="4500" spc="65" dirty="0"/>
              <a:t>PÉČE</a:t>
            </a:r>
            <a:endParaRPr sz="4500"/>
          </a:p>
          <a:p>
            <a:pPr marL="12700">
              <a:lnSpc>
                <a:spcPts val="4860"/>
              </a:lnSpc>
            </a:pPr>
            <a:r>
              <a:rPr sz="4500" spc="35" dirty="0"/>
              <a:t>ÚSTAVNÍ </a:t>
            </a:r>
            <a:r>
              <a:rPr sz="4500" spc="60" dirty="0"/>
              <a:t>PÉČE </a:t>
            </a:r>
            <a:r>
              <a:rPr sz="4500" dirty="0"/>
              <a:t>/ </a:t>
            </a:r>
            <a:r>
              <a:rPr sz="4500" spc="80" dirty="0"/>
              <a:t>INSTITUCIONÁLNÍ</a:t>
            </a:r>
            <a:r>
              <a:rPr sz="4500" spc="790" dirty="0"/>
              <a:t> </a:t>
            </a:r>
            <a:r>
              <a:rPr sz="4500" spc="35" dirty="0"/>
              <a:t>VÝCHOVA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874267" y="2125497"/>
            <a:ext cx="10706735" cy="224663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200" b="1" spc="-30" dirty="0">
                <a:latin typeface="Tw Cen MT"/>
                <a:cs typeface="Tw Cen MT"/>
              </a:rPr>
              <a:t>LEGISLATIVA: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200" spc="-10" dirty="0">
                <a:latin typeface="Tw Cen MT"/>
                <a:cs typeface="Tw Cen MT"/>
              </a:rPr>
              <a:t>Zákon </a:t>
            </a:r>
            <a:r>
              <a:rPr sz="2200" spc="-5" dirty="0">
                <a:latin typeface="Tw Cen MT"/>
                <a:cs typeface="Tw Cen MT"/>
              </a:rPr>
              <a:t>č. 89/2012 </a:t>
            </a:r>
            <a:r>
              <a:rPr sz="2200" spc="-15" dirty="0">
                <a:latin typeface="Tw Cen MT"/>
                <a:cs typeface="Tw Cen MT"/>
              </a:rPr>
              <a:t>Sb., </a:t>
            </a:r>
            <a:r>
              <a:rPr sz="2200" spc="-5" dirty="0">
                <a:latin typeface="Tw Cen MT"/>
                <a:cs typeface="Tw Cen MT"/>
              </a:rPr>
              <a:t>občanský</a:t>
            </a:r>
            <a:r>
              <a:rPr sz="2200" spc="100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zákoník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200" spc="-10" dirty="0">
                <a:latin typeface="Tw Cen MT"/>
                <a:cs typeface="Tw Cen MT"/>
              </a:rPr>
              <a:t>Zákon </a:t>
            </a:r>
            <a:r>
              <a:rPr sz="2200" spc="-5" dirty="0">
                <a:latin typeface="Tw Cen MT"/>
                <a:cs typeface="Tw Cen MT"/>
              </a:rPr>
              <a:t>č. 359/1999 </a:t>
            </a:r>
            <a:r>
              <a:rPr sz="2200" spc="-15" dirty="0">
                <a:latin typeface="Tw Cen MT"/>
                <a:cs typeface="Tw Cen MT"/>
              </a:rPr>
              <a:t>Sb., </a:t>
            </a:r>
            <a:r>
              <a:rPr sz="2200" spc="-10" dirty="0">
                <a:latin typeface="Tw Cen MT"/>
                <a:cs typeface="Tw Cen MT"/>
              </a:rPr>
              <a:t>zákon </a:t>
            </a:r>
            <a:r>
              <a:rPr sz="2200" spc="-5" dirty="0">
                <a:latin typeface="Tw Cen MT"/>
                <a:cs typeface="Tw Cen MT"/>
              </a:rPr>
              <a:t>o sociálně-právní </a:t>
            </a:r>
            <a:r>
              <a:rPr sz="2200" spc="5" dirty="0">
                <a:latin typeface="Tw Cen MT"/>
                <a:cs typeface="Tw Cen MT"/>
              </a:rPr>
              <a:t>ochraně</a:t>
            </a:r>
            <a:r>
              <a:rPr sz="2200" spc="16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dětí</a:t>
            </a:r>
            <a:endParaRPr sz="2200">
              <a:latin typeface="Tw Cen MT"/>
              <a:cs typeface="Tw Cen MT"/>
            </a:endParaRPr>
          </a:p>
          <a:p>
            <a:pPr marL="12700" marR="5080">
              <a:lnSpc>
                <a:spcPts val="2380"/>
              </a:lnSpc>
              <a:spcBef>
                <a:spcPts val="1440"/>
              </a:spcBef>
              <a:tabLst>
                <a:tab pos="845819" algn="l"/>
                <a:tab pos="1173480" algn="l"/>
                <a:tab pos="2551430" algn="l"/>
                <a:tab pos="3122930" algn="l"/>
                <a:tab pos="3423285" algn="l"/>
                <a:tab pos="4348480" algn="l"/>
                <a:tab pos="5260340" algn="l"/>
                <a:tab pos="6323965" algn="l"/>
                <a:tab pos="7032625" algn="l"/>
                <a:tab pos="8203565" algn="l"/>
                <a:tab pos="9269095" algn="l"/>
                <a:tab pos="9683115" algn="l"/>
              </a:tabLst>
            </a:pPr>
            <a:r>
              <a:rPr sz="2200" spc="-5" dirty="0">
                <a:latin typeface="Tw Cen MT"/>
                <a:cs typeface="Tw Cen MT"/>
              </a:rPr>
              <a:t>Zá</a:t>
            </a:r>
            <a:r>
              <a:rPr sz="2200" spc="-25" dirty="0">
                <a:latin typeface="Tw Cen MT"/>
                <a:cs typeface="Tw Cen MT"/>
              </a:rPr>
              <a:t>k</a:t>
            </a:r>
            <a:r>
              <a:rPr sz="2200" spc="-5" dirty="0">
                <a:latin typeface="Tw Cen MT"/>
                <a:cs typeface="Tw Cen MT"/>
              </a:rPr>
              <a:t>on</a:t>
            </a:r>
            <a:r>
              <a:rPr sz="2200" dirty="0">
                <a:latin typeface="Tw Cen MT"/>
                <a:cs typeface="Tw Cen MT"/>
              </a:rPr>
              <a:t>	č</a:t>
            </a:r>
            <a:r>
              <a:rPr sz="2200" spc="-5" dirty="0">
                <a:latin typeface="Tw Cen MT"/>
                <a:cs typeface="Tw Cen MT"/>
              </a:rPr>
              <a:t>.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5" dirty="0">
                <a:latin typeface="Tw Cen MT"/>
                <a:cs typeface="Tw Cen MT"/>
              </a:rPr>
              <a:t>10</a:t>
            </a:r>
            <a:r>
              <a:rPr sz="2200" spc="-5" dirty="0">
                <a:latin typeface="Tw Cen MT"/>
                <a:cs typeface="Tw Cen MT"/>
              </a:rPr>
              <a:t>9</a:t>
            </a:r>
            <a:r>
              <a:rPr sz="2200" dirty="0">
                <a:latin typeface="Tw Cen MT"/>
                <a:cs typeface="Tw Cen MT"/>
              </a:rPr>
              <a:t>/</a:t>
            </a:r>
            <a:r>
              <a:rPr sz="2200" spc="-5" dirty="0">
                <a:latin typeface="Tw Cen MT"/>
                <a:cs typeface="Tw Cen MT"/>
              </a:rPr>
              <a:t>2002</a:t>
            </a:r>
            <a:r>
              <a:rPr sz="2200" dirty="0">
                <a:latin typeface="Tw Cen MT"/>
                <a:cs typeface="Tw Cen MT"/>
              </a:rPr>
              <a:t>	S</a:t>
            </a:r>
            <a:r>
              <a:rPr sz="2200" spc="-45" dirty="0">
                <a:latin typeface="Tw Cen MT"/>
                <a:cs typeface="Tw Cen MT"/>
              </a:rPr>
              <a:t>b</a:t>
            </a:r>
            <a:r>
              <a:rPr sz="2200" spc="5" dirty="0">
                <a:latin typeface="Tw Cen MT"/>
                <a:cs typeface="Tw Cen MT"/>
              </a:rPr>
              <a:t>.</a:t>
            </a:r>
            <a:r>
              <a:rPr sz="2200" spc="-5" dirty="0">
                <a:latin typeface="Tw Cen MT"/>
                <a:cs typeface="Tw Cen MT"/>
              </a:rPr>
              <a:t>,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o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vý</a:t>
            </a:r>
            <a:r>
              <a:rPr sz="2200" spc="-30" dirty="0">
                <a:latin typeface="Tw Cen MT"/>
                <a:cs typeface="Tw Cen MT"/>
              </a:rPr>
              <a:t>k</a:t>
            </a:r>
            <a:r>
              <a:rPr sz="2200" spc="-5" dirty="0">
                <a:latin typeface="Tw Cen MT"/>
                <a:cs typeface="Tw Cen MT"/>
              </a:rPr>
              <a:t>onu</a:t>
            </a:r>
            <a:r>
              <a:rPr sz="2200" dirty="0">
                <a:latin typeface="Tw Cen MT"/>
                <a:cs typeface="Tw Cen MT"/>
              </a:rPr>
              <a:t>	ú</a:t>
            </a:r>
            <a:r>
              <a:rPr sz="2200" spc="-5" dirty="0">
                <a:latin typeface="Tw Cen MT"/>
                <a:cs typeface="Tw Cen MT"/>
              </a:rPr>
              <a:t>stav</a:t>
            </a:r>
            <a:r>
              <a:rPr sz="2200" spc="5" dirty="0">
                <a:latin typeface="Tw Cen MT"/>
                <a:cs typeface="Tw Cen MT"/>
              </a:rPr>
              <a:t>n</a:t>
            </a:r>
            <a:r>
              <a:rPr sz="2200" spc="-5" dirty="0">
                <a:latin typeface="Tw Cen MT"/>
                <a:cs typeface="Tw Cen MT"/>
              </a:rPr>
              <a:t>í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v</a:t>
            </a:r>
            <a:r>
              <a:rPr sz="2200" spc="5" dirty="0">
                <a:latin typeface="Tw Cen MT"/>
                <a:cs typeface="Tw Cen MT"/>
              </a:rPr>
              <a:t>ý</a:t>
            </a:r>
            <a:r>
              <a:rPr sz="2200" spc="70" dirty="0">
                <a:latin typeface="Tw Cen MT"/>
                <a:cs typeface="Tw Cen MT"/>
              </a:rPr>
              <a:t>c</a:t>
            </a:r>
            <a:r>
              <a:rPr sz="2200" spc="-5" dirty="0">
                <a:latin typeface="Tw Cen MT"/>
                <a:cs typeface="Tw Cen MT"/>
              </a:rPr>
              <a:t>ho</a:t>
            </a:r>
            <a:r>
              <a:rPr sz="2200" spc="5" dirty="0">
                <a:latin typeface="Tw Cen MT"/>
                <a:cs typeface="Tw Cen MT"/>
              </a:rPr>
              <a:t>v</a:t>
            </a:r>
            <a:r>
              <a:rPr sz="2200" spc="-5" dirty="0">
                <a:latin typeface="Tw Cen MT"/>
                <a:cs typeface="Tw Cen MT"/>
              </a:rPr>
              <a:t>y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n</a:t>
            </a:r>
            <a:r>
              <a:rPr sz="2200" spc="-50" dirty="0">
                <a:latin typeface="Tw Cen MT"/>
                <a:cs typeface="Tw Cen MT"/>
              </a:rPr>
              <a:t>e</a:t>
            </a:r>
            <a:r>
              <a:rPr sz="2200" spc="-5" dirty="0">
                <a:latin typeface="Tw Cen MT"/>
                <a:cs typeface="Tw Cen MT"/>
              </a:rPr>
              <a:t>bo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10" dirty="0">
                <a:latin typeface="Tw Cen MT"/>
                <a:cs typeface="Tw Cen MT"/>
              </a:rPr>
              <a:t>o</a:t>
            </a:r>
            <a:r>
              <a:rPr sz="2200" spc="80" dirty="0">
                <a:latin typeface="Tw Cen MT"/>
                <a:cs typeface="Tw Cen MT"/>
              </a:rPr>
              <a:t>c</a:t>
            </a:r>
            <a:r>
              <a:rPr sz="2200" spc="-5" dirty="0">
                <a:latin typeface="Tw Cen MT"/>
                <a:cs typeface="Tw Cen MT"/>
              </a:rPr>
              <a:t>h</a:t>
            </a:r>
            <a:r>
              <a:rPr sz="2200" spc="-20" dirty="0">
                <a:latin typeface="Tw Cen MT"/>
                <a:cs typeface="Tw Cen MT"/>
              </a:rPr>
              <a:t>r</a:t>
            </a:r>
            <a:r>
              <a:rPr sz="2200" spc="-5" dirty="0">
                <a:latin typeface="Tw Cen MT"/>
                <a:cs typeface="Tw Cen MT"/>
              </a:rPr>
              <a:t>anné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v</a:t>
            </a:r>
            <a:r>
              <a:rPr sz="2200" spc="5" dirty="0">
                <a:latin typeface="Tw Cen MT"/>
                <a:cs typeface="Tw Cen MT"/>
              </a:rPr>
              <a:t>ý</a:t>
            </a:r>
            <a:r>
              <a:rPr sz="2200" spc="70" dirty="0">
                <a:latin typeface="Tw Cen MT"/>
                <a:cs typeface="Tw Cen MT"/>
              </a:rPr>
              <a:t>c</a:t>
            </a:r>
            <a:r>
              <a:rPr sz="2200" spc="-5" dirty="0">
                <a:latin typeface="Tw Cen MT"/>
                <a:cs typeface="Tw Cen MT"/>
              </a:rPr>
              <a:t>ho</a:t>
            </a:r>
            <a:r>
              <a:rPr sz="2200" spc="5" dirty="0">
                <a:latin typeface="Tw Cen MT"/>
                <a:cs typeface="Tw Cen MT"/>
              </a:rPr>
              <a:t>v</a:t>
            </a:r>
            <a:r>
              <a:rPr sz="2200" spc="-5" dirty="0">
                <a:latin typeface="Tw Cen MT"/>
                <a:cs typeface="Tw Cen MT"/>
              </a:rPr>
              <a:t>y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5" dirty="0">
                <a:latin typeface="Tw Cen MT"/>
                <a:cs typeface="Tw Cen MT"/>
              </a:rPr>
              <a:t>v</a:t>
            </a:r>
            <a:r>
              <a:rPr sz="2200" spc="-5" dirty="0">
                <a:latin typeface="Tw Cen MT"/>
                <a:cs typeface="Tw Cen MT"/>
              </a:rPr>
              <a:t>e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5" dirty="0">
                <a:latin typeface="Tw Cen MT"/>
                <a:cs typeface="Tw Cen MT"/>
              </a:rPr>
              <a:t>š</a:t>
            </a:r>
            <a:r>
              <a:rPr sz="2200" spc="-35" dirty="0">
                <a:latin typeface="Tw Cen MT"/>
                <a:cs typeface="Tw Cen MT"/>
              </a:rPr>
              <a:t>k</a:t>
            </a:r>
            <a:r>
              <a:rPr sz="2200" spc="-5" dirty="0">
                <a:latin typeface="Tw Cen MT"/>
                <a:cs typeface="Tw Cen MT"/>
              </a:rPr>
              <a:t>ol</a:t>
            </a:r>
            <a:r>
              <a:rPr sz="2200" spc="10" dirty="0">
                <a:latin typeface="Tw Cen MT"/>
                <a:cs typeface="Tw Cen MT"/>
              </a:rPr>
              <a:t>s</a:t>
            </a:r>
            <a:r>
              <a:rPr sz="2200" spc="-5" dirty="0">
                <a:latin typeface="Tw Cen MT"/>
                <a:cs typeface="Tw Cen MT"/>
              </a:rPr>
              <a:t>ký</a:t>
            </a:r>
            <a:r>
              <a:rPr sz="2200" spc="75" dirty="0">
                <a:latin typeface="Tw Cen MT"/>
                <a:cs typeface="Tw Cen MT"/>
              </a:rPr>
              <a:t>c</a:t>
            </a:r>
            <a:r>
              <a:rPr sz="2200" spc="-5" dirty="0">
                <a:latin typeface="Tw Cen MT"/>
                <a:cs typeface="Tw Cen MT"/>
              </a:rPr>
              <a:t>h  </a:t>
            </a:r>
            <a:r>
              <a:rPr sz="2200" spc="5" dirty="0">
                <a:latin typeface="Tw Cen MT"/>
                <a:cs typeface="Tw Cen MT"/>
              </a:rPr>
              <a:t>zařízeních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2722" y="740790"/>
            <a:ext cx="91147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SILNÉ </a:t>
            </a:r>
            <a:r>
              <a:rPr dirty="0"/>
              <a:t>A </a:t>
            </a:r>
            <a:r>
              <a:rPr spc="70" dirty="0"/>
              <a:t>SLABÉ </a:t>
            </a:r>
            <a:r>
              <a:rPr spc="75" dirty="0"/>
              <a:t>STRÁNKY </a:t>
            </a:r>
            <a:r>
              <a:rPr spc="35" dirty="0"/>
              <a:t>ÚSTAVNÍ</a:t>
            </a:r>
            <a:r>
              <a:rPr spc="730" dirty="0"/>
              <a:t> </a:t>
            </a:r>
            <a:r>
              <a:rPr spc="70" dirty="0"/>
              <a:t>PÉČE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3645" y="3027044"/>
            <a:ext cx="13017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w Cen MT"/>
                <a:cs typeface="Tw Cen MT"/>
              </a:rPr>
              <a:t>„děti</a:t>
            </a:r>
            <a:r>
              <a:rPr sz="2200" spc="-4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ulice“.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105" y="1755165"/>
            <a:ext cx="10983595" cy="118681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75"/>
              </a:spcBef>
              <a:tabLst>
                <a:tab pos="5491480" algn="l"/>
              </a:tabLst>
            </a:pPr>
            <a:r>
              <a:rPr sz="2200" b="1" spc="-5" dirty="0">
                <a:latin typeface="Tw Cen MT"/>
                <a:cs typeface="Tw Cen MT"/>
              </a:rPr>
              <a:t>Silné</a:t>
            </a:r>
            <a:r>
              <a:rPr sz="2200" b="1" spc="15" dirty="0">
                <a:latin typeface="Tw Cen MT"/>
                <a:cs typeface="Tw Cen MT"/>
              </a:rPr>
              <a:t> </a:t>
            </a:r>
            <a:r>
              <a:rPr sz="2200" b="1" spc="-5" dirty="0">
                <a:latin typeface="Tw Cen MT"/>
                <a:cs typeface="Tw Cen MT"/>
              </a:rPr>
              <a:t>stránky:	Slabé</a:t>
            </a:r>
            <a:r>
              <a:rPr sz="2200" b="1" spc="5" dirty="0">
                <a:latin typeface="Tw Cen MT"/>
                <a:cs typeface="Tw Cen MT"/>
              </a:rPr>
              <a:t> </a:t>
            </a:r>
            <a:r>
              <a:rPr sz="2200" b="1" spc="-5" dirty="0">
                <a:latin typeface="Tw Cen MT"/>
                <a:cs typeface="Tw Cen MT"/>
              </a:rPr>
              <a:t>stránky:</a:t>
            </a:r>
            <a:endParaRPr sz="2200">
              <a:latin typeface="Tw Cen MT"/>
              <a:cs typeface="Tw Cen MT"/>
            </a:endParaRPr>
          </a:p>
          <a:p>
            <a:pPr marL="149860" indent="-99060">
              <a:lnSpc>
                <a:spcPts val="2375"/>
              </a:lnSpc>
              <a:spcBef>
                <a:spcPts val="87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49860" algn="l"/>
                <a:tab pos="5491480" algn="l"/>
              </a:tabLst>
            </a:pPr>
            <a:r>
              <a:rPr sz="2200" spc="-5" dirty="0">
                <a:latin typeface="Tw Cen MT"/>
                <a:cs typeface="Tw Cen MT"/>
              </a:rPr>
              <a:t>Dobré</a:t>
            </a:r>
            <a:r>
              <a:rPr sz="2200" spc="2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materiální</a:t>
            </a:r>
            <a:r>
              <a:rPr sz="2200" spc="6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zabezpečení.	</a:t>
            </a:r>
            <a:r>
              <a:rPr sz="2200" dirty="0">
                <a:solidFill>
                  <a:srgbClr val="57B6C0"/>
                </a:solidFill>
                <a:latin typeface="Arial"/>
                <a:cs typeface="Arial"/>
              </a:rPr>
              <a:t>•</a:t>
            </a:r>
            <a:r>
              <a:rPr sz="2200" dirty="0">
                <a:latin typeface="Tw Cen MT"/>
                <a:cs typeface="Tw Cen MT"/>
              </a:rPr>
              <a:t>Většina </a:t>
            </a:r>
            <a:r>
              <a:rPr sz="2200" spc="-5" dirty="0">
                <a:latin typeface="Tw Cen MT"/>
                <a:cs typeface="Tw Cen MT"/>
              </a:rPr>
              <a:t>dětí </a:t>
            </a:r>
            <a:r>
              <a:rPr sz="2200" dirty="0">
                <a:latin typeface="Tw Cen MT"/>
                <a:cs typeface="Tw Cen MT"/>
              </a:rPr>
              <a:t>trpí </a:t>
            </a:r>
            <a:r>
              <a:rPr sz="2200" spc="-5" dirty="0">
                <a:latin typeface="Tw Cen MT"/>
                <a:cs typeface="Tw Cen MT"/>
              </a:rPr>
              <a:t>více </a:t>
            </a:r>
            <a:r>
              <a:rPr sz="2200" dirty="0">
                <a:latin typeface="Tw Cen MT"/>
                <a:cs typeface="Tw Cen MT"/>
              </a:rPr>
              <a:t>či méně </a:t>
            </a:r>
            <a:r>
              <a:rPr sz="2200" spc="-5" dirty="0">
                <a:latin typeface="Tw Cen MT"/>
                <a:cs typeface="Tw Cen MT"/>
              </a:rPr>
              <a:t>vážnými</a:t>
            </a:r>
            <a:r>
              <a:rPr sz="2200" spc="8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následky</a:t>
            </a:r>
            <a:endParaRPr sz="2200">
              <a:latin typeface="Tw Cen MT"/>
              <a:cs typeface="Tw Cen MT"/>
            </a:endParaRPr>
          </a:p>
          <a:p>
            <a:pPr marL="149860" indent="-99060">
              <a:lnSpc>
                <a:spcPts val="2375"/>
              </a:lnSpc>
              <a:buClr>
                <a:srgbClr val="57B6C0"/>
              </a:buClr>
              <a:buSzPct val="95454"/>
              <a:buFont typeface="Arial"/>
              <a:buChar char="•"/>
              <a:tabLst>
                <a:tab pos="149860" algn="l"/>
                <a:tab pos="1051560" algn="l"/>
                <a:tab pos="2172335" algn="l"/>
                <a:tab pos="3178175" algn="l"/>
                <a:tab pos="4426585" algn="l"/>
              </a:tabLst>
            </a:pPr>
            <a:r>
              <a:rPr sz="3300" spc="-7" baseline="-35353" dirty="0">
                <a:latin typeface="Tw Cen MT"/>
                <a:cs typeface="Tw Cen MT"/>
              </a:rPr>
              <a:t>Systém	</a:t>
            </a:r>
            <a:r>
              <a:rPr sz="3300" spc="7" baseline="-35353" dirty="0">
                <a:latin typeface="Tw Cen MT"/>
                <a:cs typeface="Tw Cen MT"/>
              </a:rPr>
              <a:t>ústavních	</a:t>
            </a:r>
            <a:r>
              <a:rPr sz="3300" baseline="-35353" dirty="0">
                <a:latin typeface="Tw Cen MT"/>
                <a:cs typeface="Tw Cen MT"/>
              </a:rPr>
              <a:t>zařízení	</a:t>
            </a:r>
            <a:r>
              <a:rPr sz="3300" spc="7" baseline="-35353" dirty="0">
                <a:latin typeface="Tw Cen MT"/>
                <a:cs typeface="Tw Cen MT"/>
              </a:rPr>
              <a:t>předchází	</a:t>
            </a:r>
            <a:r>
              <a:rPr sz="3300" spc="-7" baseline="-35353" dirty="0">
                <a:latin typeface="Tw Cen MT"/>
                <a:cs typeface="Tw Cen MT"/>
              </a:rPr>
              <a:t>fenoménu </a:t>
            </a:r>
            <a:r>
              <a:rPr sz="2200" spc="5" dirty="0">
                <a:latin typeface="Tw Cen MT"/>
                <a:cs typeface="Tw Cen MT"/>
              </a:rPr>
              <a:t>psychické </a:t>
            </a:r>
            <a:r>
              <a:rPr sz="2200" spc="-10" dirty="0">
                <a:latin typeface="Tw Cen MT"/>
                <a:cs typeface="Tw Cen MT"/>
              </a:rPr>
              <a:t>deprivace vlivem </a:t>
            </a:r>
            <a:r>
              <a:rPr sz="2200" spc="-5" dirty="0">
                <a:latin typeface="Tw Cen MT"/>
                <a:cs typeface="Tw Cen MT"/>
              </a:rPr>
              <a:t>dlouhodobé</a:t>
            </a:r>
            <a:r>
              <a:rPr sz="2200" spc="31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ústavní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4985" y="2849702"/>
            <a:ext cx="5374005" cy="62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1090295" algn="l"/>
                <a:tab pos="1792605" algn="l"/>
                <a:tab pos="2937510" algn="l"/>
                <a:tab pos="3330575" algn="l"/>
                <a:tab pos="4373245" algn="l"/>
              </a:tabLst>
            </a:pPr>
            <a:r>
              <a:rPr sz="2200" spc="-10" dirty="0">
                <a:latin typeface="Tw Cen MT"/>
                <a:cs typeface="Tw Cen MT"/>
              </a:rPr>
              <a:t>výchovy,	</a:t>
            </a:r>
            <a:r>
              <a:rPr sz="2200" dirty="0">
                <a:latin typeface="Tw Cen MT"/>
                <a:cs typeface="Tw Cen MT"/>
              </a:rPr>
              <a:t>které	</a:t>
            </a:r>
            <a:r>
              <a:rPr sz="2200" spc="-10" dirty="0">
                <a:latin typeface="Tw Cen MT"/>
                <a:cs typeface="Tw Cen MT"/>
              </a:rPr>
              <a:t>vyplývají	</a:t>
            </a:r>
            <a:r>
              <a:rPr sz="2200" dirty="0">
                <a:latin typeface="Tw Cen MT"/>
                <a:cs typeface="Tw Cen MT"/>
              </a:rPr>
              <a:t>ze	</a:t>
            </a:r>
            <a:r>
              <a:rPr sz="2200" spc="-5" dirty="0">
                <a:latin typeface="Tw Cen MT"/>
                <a:cs typeface="Tw Cen MT"/>
              </a:rPr>
              <a:t>samotné	podstaty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ts val="2375"/>
              </a:lnSpc>
            </a:pPr>
            <a:r>
              <a:rPr sz="2200" spc="-5" dirty="0">
                <a:latin typeface="Tw Cen MT"/>
                <a:cs typeface="Tw Cen MT"/>
              </a:rPr>
              <a:t>kolektivní</a:t>
            </a:r>
            <a:r>
              <a:rPr sz="2200" spc="20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výchovy.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3546" y="3563492"/>
            <a:ext cx="5468620" cy="152209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03505" marR="5080" indent="-91440">
              <a:lnSpc>
                <a:spcPct val="80000"/>
              </a:lnSpc>
              <a:spcBef>
                <a:spcPts val="62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  <a:tab pos="1155700" algn="l"/>
                <a:tab pos="2306320" algn="l"/>
                <a:tab pos="3123565" algn="l"/>
                <a:tab pos="3940175" algn="l"/>
              </a:tabLst>
            </a:pPr>
            <a:r>
              <a:rPr sz="2200" dirty="0">
                <a:latin typeface="Tw Cen MT"/>
                <a:cs typeface="Tw Cen MT"/>
              </a:rPr>
              <a:t>Ú</a:t>
            </a:r>
            <a:r>
              <a:rPr sz="2200" spc="-5" dirty="0">
                <a:latin typeface="Tw Cen MT"/>
                <a:cs typeface="Tw Cen MT"/>
              </a:rPr>
              <a:t>st</a:t>
            </a:r>
            <a:r>
              <a:rPr sz="2200" dirty="0">
                <a:latin typeface="Tw Cen MT"/>
                <a:cs typeface="Tw Cen MT"/>
              </a:rPr>
              <a:t>a</a:t>
            </a:r>
            <a:r>
              <a:rPr sz="2200" spc="-5" dirty="0">
                <a:latin typeface="Tw Cen MT"/>
                <a:cs typeface="Tw Cen MT"/>
              </a:rPr>
              <a:t>vní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vý</a:t>
            </a:r>
            <a:r>
              <a:rPr sz="2200" spc="85" dirty="0">
                <a:latin typeface="Tw Cen MT"/>
                <a:cs typeface="Tw Cen MT"/>
              </a:rPr>
              <a:t>c</a:t>
            </a:r>
            <a:r>
              <a:rPr sz="2200" dirty="0">
                <a:latin typeface="Tw Cen MT"/>
                <a:cs typeface="Tw Cen MT"/>
              </a:rPr>
              <a:t>h</a:t>
            </a:r>
            <a:r>
              <a:rPr sz="2200" spc="-5" dirty="0">
                <a:latin typeface="Tw Cen MT"/>
                <a:cs typeface="Tw Cen MT"/>
              </a:rPr>
              <a:t>ovy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b</a:t>
            </a:r>
            <a:r>
              <a:rPr sz="2200" dirty="0">
                <a:latin typeface="Tw Cen MT"/>
                <a:cs typeface="Tw Cen MT"/>
              </a:rPr>
              <a:t>ý</a:t>
            </a:r>
            <a:r>
              <a:rPr sz="2200" spc="-5" dirty="0">
                <a:latin typeface="Tw Cen MT"/>
                <a:cs typeface="Tw Cen MT"/>
              </a:rPr>
              <a:t>vá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často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dlouh</a:t>
            </a:r>
            <a:r>
              <a:rPr sz="2200" spc="10" dirty="0">
                <a:latin typeface="Tw Cen MT"/>
                <a:cs typeface="Tw Cen MT"/>
              </a:rPr>
              <a:t>o</a:t>
            </a:r>
            <a:r>
              <a:rPr sz="2200" spc="-5" dirty="0">
                <a:latin typeface="Tw Cen MT"/>
                <a:cs typeface="Tw Cen MT"/>
              </a:rPr>
              <a:t>dob</a:t>
            </a:r>
            <a:r>
              <a:rPr sz="2200" dirty="0">
                <a:latin typeface="Tw Cen MT"/>
                <a:cs typeface="Tw Cen MT"/>
              </a:rPr>
              <a:t>ý</a:t>
            </a:r>
            <a:r>
              <a:rPr sz="2200" spc="-5" dirty="0">
                <a:latin typeface="Tw Cen MT"/>
                <a:cs typeface="Tw Cen MT"/>
              </a:rPr>
              <a:t>m  řešením.</a:t>
            </a:r>
            <a:endParaRPr sz="2200">
              <a:latin typeface="Tw Cen MT"/>
              <a:cs typeface="Tw Cen MT"/>
            </a:endParaRPr>
          </a:p>
          <a:p>
            <a:pPr marL="111760" indent="-99060">
              <a:lnSpc>
                <a:spcPct val="100000"/>
              </a:lnSpc>
              <a:spcBef>
                <a:spcPts val="88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Místy horší dostupnost </a:t>
            </a:r>
            <a:r>
              <a:rPr sz="2200" spc="10" dirty="0">
                <a:latin typeface="Tw Cen MT"/>
                <a:cs typeface="Tw Cen MT"/>
              </a:rPr>
              <a:t>odborných</a:t>
            </a:r>
            <a:r>
              <a:rPr sz="2200" spc="110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služeb</a:t>
            </a:r>
            <a:endParaRPr sz="2200">
              <a:latin typeface="Tw Cen MT"/>
              <a:cs typeface="Tw Cen MT"/>
            </a:endParaRPr>
          </a:p>
          <a:p>
            <a:pPr marL="111760" indent="-99060">
              <a:lnSpc>
                <a:spcPct val="100000"/>
              </a:lnSpc>
              <a:spcBef>
                <a:spcPts val="88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Nedostatek </a:t>
            </a:r>
            <a:r>
              <a:rPr sz="2200" spc="5" dirty="0">
                <a:latin typeface="Tw Cen MT"/>
                <a:cs typeface="Tw Cen MT"/>
              </a:rPr>
              <a:t>mužů </a:t>
            </a:r>
            <a:r>
              <a:rPr sz="2200" spc="-5" dirty="0">
                <a:latin typeface="Tw Cen MT"/>
                <a:cs typeface="Tw Cen MT"/>
              </a:rPr>
              <a:t>mezi </a:t>
            </a:r>
            <a:r>
              <a:rPr sz="2200" spc="5" dirty="0">
                <a:latin typeface="Tw Cen MT"/>
                <a:cs typeface="Tw Cen MT"/>
              </a:rPr>
              <a:t>výchovnými</a:t>
            </a:r>
            <a:r>
              <a:rPr sz="2200" spc="65" dirty="0">
                <a:latin typeface="Tw Cen MT"/>
                <a:cs typeface="Tw Cen MT"/>
              </a:rPr>
              <a:t> </a:t>
            </a:r>
            <a:r>
              <a:rPr sz="2200" spc="-20" dirty="0">
                <a:latin typeface="Tw Cen MT"/>
                <a:cs typeface="Tw Cen MT"/>
              </a:rPr>
              <a:t>pracovníky.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10219" y="5170170"/>
            <a:ext cx="36290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0770" algn="l"/>
                <a:tab pos="1565275" algn="l"/>
                <a:tab pos="2616835" algn="l"/>
              </a:tabLst>
            </a:pPr>
            <a:r>
              <a:rPr sz="2200" spc="-5" dirty="0">
                <a:latin typeface="Tw Cen MT"/>
                <a:cs typeface="Tw Cen MT"/>
              </a:rPr>
              <a:t>pol</a:t>
            </a:r>
            <a:r>
              <a:rPr sz="2200" dirty="0">
                <a:latin typeface="Tw Cen MT"/>
                <a:cs typeface="Tw Cen MT"/>
              </a:rPr>
              <a:t>o</a:t>
            </a:r>
            <a:r>
              <a:rPr sz="2200" spc="-5" dirty="0">
                <a:latin typeface="Tw Cen MT"/>
                <a:cs typeface="Tw Cen MT"/>
              </a:rPr>
              <a:t>ha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+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špatná</a:t>
            </a:r>
            <a:r>
              <a:rPr sz="2200" dirty="0">
                <a:latin typeface="Tw Cen MT"/>
                <a:cs typeface="Tw Cen MT"/>
              </a:rPr>
              <a:t>	d</a:t>
            </a:r>
            <a:r>
              <a:rPr sz="2200" spc="-5" dirty="0">
                <a:latin typeface="Tw Cen MT"/>
                <a:cs typeface="Tw Cen MT"/>
              </a:rPr>
              <a:t>op</a:t>
            </a:r>
            <a:r>
              <a:rPr sz="2200" spc="-25" dirty="0">
                <a:latin typeface="Tw Cen MT"/>
                <a:cs typeface="Tw Cen MT"/>
              </a:rPr>
              <a:t>r</a:t>
            </a:r>
            <a:r>
              <a:rPr sz="2200" spc="-5" dirty="0">
                <a:latin typeface="Tw Cen MT"/>
                <a:cs typeface="Tw Cen MT"/>
              </a:rPr>
              <a:t>avní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3546" y="5170170"/>
            <a:ext cx="1563370" cy="107505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03505" marR="5080" indent="-91440">
              <a:lnSpc>
                <a:spcPct val="80000"/>
              </a:lnSpc>
              <a:spcBef>
                <a:spcPts val="62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Geo</a:t>
            </a:r>
            <a:r>
              <a:rPr sz="2200" dirty="0">
                <a:latin typeface="Tw Cen MT"/>
                <a:cs typeface="Tw Cen MT"/>
              </a:rPr>
              <a:t>g</a:t>
            </a:r>
            <a:r>
              <a:rPr sz="2200" spc="-30" dirty="0">
                <a:latin typeface="Tw Cen MT"/>
                <a:cs typeface="Tw Cen MT"/>
              </a:rPr>
              <a:t>r</a:t>
            </a:r>
            <a:r>
              <a:rPr sz="2200" spc="-5" dirty="0">
                <a:latin typeface="Tw Cen MT"/>
                <a:cs typeface="Tw Cen MT"/>
              </a:rPr>
              <a:t>a</a:t>
            </a:r>
            <a:r>
              <a:rPr sz="2200" spc="5" dirty="0">
                <a:latin typeface="Tw Cen MT"/>
                <a:cs typeface="Tw Cen MT"/>
              </a:rPr>
              <a:t>f</a:t>
            </a:r>
            <a:r>
              <a:rPr sz="2200" spc="-10" dirty="0">
                <a:latin typeface="Tw Cen MT"/>
                <a:cs typeface="Tw Cen MT"/>
              </a:rPr>
              <a:t>i</a:t>
            </a:r>
            <a:r>
              <a:rPr sz="2200" spc="45" dirty="0">
                <a:latin typeface="Tw Cen MT"/>
                <a:cs typeface="Tw Cen MT"/>
              </a:rPr>
              <a:t>c</a:t>
            </a:r>
            <a:r>
              <a:rPr sz="2200" spc="-5" dirty="0">
                <a:latin typeface="Tw Cen MT"/>
                <a:cs typeface="Tw Cen MT"/>
              </a:rPr>
              <a:t>ká  obslužnost</a:t>
            </a:r>
            <a:endParaRPr sz="2200">
              <a:latin typeface="Tw Cen MT"/>
              <a:cs typeface="Tw Cen MT"/>
            </a:endParaRPr>
          </a:p>
          <a:p>
            <a:pPr marL="111760" indent="-99060">
              <a:lnSpc>
                <a:spcPct val="100000"/>
              </a:lnSpc>
              <a:spcBef>
                <a:spcPts val="87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Roztříštěnost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39470"/>
            <a:ext cx="1923414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0" dirty="0"/>
              <a:t>Z</a:t>
            </a:r>
            <a:r>
              <a:rPr spc="95" dirty="0"/>
              <a:t>D</a:t>
            </a:r>
            <a:r>
              <a:rPr spc="5" dirty="0"/>
              <a:t>R</a:t>
            </a:r>
            <a:r>
              <a:rPr spc="90" dirty="0"/>
              <a:t>O</a:t>
            </a:r>
            <a:r>
              <a:rPr spc="95" dirty="0"/>
              <a:t>J</a:t>
            </a:r>
            <a:r>
              <a:rPr spc="114" dirty="0"/>
              <a:t>E</a:t>
            </a:r>
            <a:r>
              <a:rPr b="0" dirty="0">
                <a:latin typeface="Tw Cen MT Condensed"/>
                <a:cs typeface="Tw Cen MT Condensed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956" y="2069718"/>
            <a:ext cx="10417810" cy="27044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latin typeface="Tw Cen MT"/>
                <a:cs typeface="Tw Cen MT"/>
              </a:rPr>
              <a:t>JANSKÝ, </a:t>
            </a:r>
            <a:r>
              <a:rPr sz="2200" spc="-35" dirty="0">
                <a:latin typeface="Tw Cen MT"/>
                <a:cs typeface="Tw Cen MT"/>
              </a:rPr>
              <a:t>Pavel. </a:t>
            </a:r>
            <a:r>
              <a:rPr sz="2200" i="1" spc="-5" dirty="0">
                <a:latin typeface="Tw Cen MT"/>
                <a:cs typeface="Tw Cen MT"/>
              </a:rPr>
              <a:t>Dítě s </a:t>
            </a:r>
            <a:r>
              <a:rPr sz="2200" i="1" spc="-15" dirty="0">
                <a:latin typeface="Tw Cen MT"/>
                <a:cs typeface="Tw Cen MT"/>
              </a:rPr>
              <a:t>problémovým </a:t>
            </a:r>
            <a:r>
              <a:rPr sz="2200" i="1" spc="-5" dirty="0">
                <a:latin typeface="Tw Cen MT"/>
                <a:cs typeface="Tw Cen MT"/>
              </a:rPr>
              <a:t>chováním a náhradní výchovná péče </a:t>
            </a:r>
            <a:r>
              <a:rPr sz="2200" i="1" spc="-20" dirty="0">
                <a:latin typeface="Tw Cen MT"/>
                <a:cs typeface="Tw Cen MT"/>
              </a:rPr>
              <a:t>ve </a:t>
            </a:r>
            <a:r>
              <a:rPr sz="2200" i="1" spc="-5" dirty="0">
                <a:latin typeface="Tw Cen MT"/>
                <a:cs typeface="Tw Cen MT"/>
              </a:rPr>
              <a:t>školských </a:t>
            </a:r>
            <a:r>
              <a:rPr sz="2200" i="1" dirty="0">
                <a:latin typeface="Tw Cen MT"/>
                <a:cs typeface="Tw Cen MT"/>
              </a:rPr>
              <a:t>zařízeních  </a:t>
            </a:r>
            <a:r>
              <a:rPr sz="2200" i="1" spc="-10" dirty="0">
                <a:latin typeface="Tw Cen MT"/>
                <a:cs typeface="Tw Cen MT"/>
              </a:rPr>
              <a:t>pro </a:t>
            </a:r>
            <a:r>
              <a:rPr sz="2200" i="1" spc="-15" dirty="0">
                <a:latin typeface="Tw Cen MT"/>
                <a:cs typeface="Tw Cen MT"/>
              </a:rPr>
              <a:t>výkon </a:t>
            </a:r>
            <a:r>
              <a:rPr sz="2200" i="1" spc="5" dirty="0">
                <a:latin typeface="Tw Cen MT"/>
                <a:cs typeface="Tw Cen MT"/>
              </a:rPr>
              <a:t>ústavní </a:t>
            </a:r>
            <a:r>
              <a:rPr sz="2200" i="1" spc="-5" dirty="0">
                <a:latin typeface="Tw Cen MT"/>
                <a:cs typeface="Tw Cen MT"/>
              </a:rPr>
              <a:t>a </a:t>
            </a:r>
            <a:r>
              <a:rPr sz="2200" i="1" dirty="0">
                <a:latin typeface="Tw Cen MT"/>
                <a:cs typeface="Tw Cen MT"/>
              </a:rPr>
              <a:t>ochranné </a:t>
            </a:r>
            <a:r>
              <a:rPr sz="2200" i="1" spc="-5" dirty="0">
                <a:latin typeface="Tw Cen MT"/>
                <a:cs typeface="Tw Cen MT"/>
              </a:rPr>
              <a:t>výchovy</a:t>
            </a:r>
            <a:r>
              <a:rPr sz="2200" spc="-5" dirty="0">
                <a:latin typeface="Tw Cen MT"/>
                <a:cs typeface="Tw Cen MT"/>
              </a:rPr>
              <a:t>. </a:t>
            </a:r>
            <a:r>
              <a:rPr sz="2200" spc="-10" dirty="0">
                <a:latin typeface="Tw Cen MT"/>
                <a:cs typeface="Tw Cen MT"/>
              </a:rPr>
              <a:t>Hradec </a:t>
            </a:r>
            <a:r>
              <a:rPr sz="2200" spc="-5" dirty="0">
                <a:latin typeface="Tw Cen MT"/>
                <a:cs typeface="Tw Cen MT"/>
              </a:rPr>
              <a:t>Králové: Gaudeamus, 2014. </a:t>
            </a:r>
            <a:r>
              <a:rPr sz="2200" spc="-15" dirty="0">
                <a:latin typeface="Tw Cen MT"/>
                <a:cs typeface="Tw Cen MT"/>
              </a:rPr>
              <a:t>Recenzované  </a:t>
            </a:r>
            <a:r>
              <a:rPr sz="2200" spc="-10" dirty="0">
                <a:latin typeface="Tw Cen MT"/>
                <a:cs typeface="Tw Cen MT"/>
              </a:rPr>
              <a:t>monografie. </a:t>
            </a:r>
            <a:r>
              <a:rPr sz="2200" spc="-5" dirty="0">
                <a:latin typeface="Tw Cen MT"/>
                <a:cs typeface="Tw Cen MT"/>
              </a:rPr>
              <a:t>ISBN</a:t>
            </a:r>
            <a:r>
              <a:rPr sz="2200" spc="2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978-80-7435-534-9.</a:t>
            </a:r>
            <a:endParaRPr sz="2200">
              <a:latin typeface="Tw Cen MT"/>
              <a:cs typeface="Tw Cen MT"/>
            </a:endParaRPr>
          </a:p>
          <a:p>
            <a:pPr marL="12700" marR="55244">
              <a:lnSpc>
                <a:spcPts val="2380"/>
              </a:lnSpc>
              <a:spcBef>
                <a:spcPts val="1395"/>
              </a:spcBef>
            </a:pPr>
            <a:r>
              <a:rPr sz="2200" spc="-25" dirty="0">
                <a:latin typeface="Tw Cen MT"/>
                <a:cs typeface="Tw Cen MT"/>
              </a:rPr>
              <a:t>PAZLAROVÁ, </a:t>
            </a:r>
            <a:r>
              <a:rPr sz="2200" spc="-5" dirty="0">
                <a:latin typeface="Tw Cen MT"/>
                <a:cs typeface="Tw Cen MT"/>
              </a:rPr>
              <a:t>Hana, </a:t>
            </a:r>
            <a:r>
              <a:rPr sz="2200" dirty="0">
                <a:latin typeface="Tw Cen MT"/>
                <a:cs typeface="Tw Cen MT"/>
              </a:rPr>
              <a:t>ed. </a:t>
            </a:r>
            <a:r>
              <a:rPr sz="2200" i="1" spc="-5" dirty="0">
                <a:latin typeface="Tw Cen MT"/>
                <a:cs typeface="Tw Cen MT"/>
              </a:rPr>
              <a:t>Pěstounská péče: manuál </a:t>
            </a:r>
            <a:r>
              <a:rPr sz="2200" i="1" spc="-10" dirty="0">
                <a:latin typeface="Tw Cen MT"/>
                <a:cs typeface="Tw Cen MT"/>
              </a:rPr>
              <a:t>pro </a:t>
            </a:r>
            <a:r>
              <a:rPr sz="2200" i="1" spc="-5" dirty="0">
                <a:latin typeface="Tw Cen MT"/>
                <a:cs typeface="Tw Cen MT"/>
              </a:rPr>
              <a:t>pomáhající </a:t>
            </a:r>
            <a:r>
              <a:rPr sz="2200" i="1" spc="-10" dirty="0">
                <a:latin typeface="Tw Cen MT"/>
                <a:cs typeface="Tw Cen MT"/>
              </a:rPr>
              <a:t>profese</a:t>
            </a:r>
            <a:r>
              <a:rPr sz="2200" spc="-10" dirty="0">
                <a:latin typeface="Tw Cen MT"/>
                <a:cs typeface="Tw Cen MT"/>
              </a:rPr>
              <a:t>. Praha: </a:t>
            </a:r>
            <a:r>
              <a:rPr sz="2200" spc="-15" dirty="0">
                <a:latin typeface="Tw Cen MT"/>
                <a:cs typeface="Tw Cen MT"/>
              </a:rPr>
              <a:t>Portál, </a:t>
            </a:r>
            <a:r>
              <a:rPr sz="2200" spc="-5" dirty="0">
                <a:latin typeface="Tw Cen MT"/>
                <a:cs typeface="Tw Cen MT"/>
              </a:rPr>
              <a:t>2016.  ISBN</a:t>
            </a:r>
            <a:r>
              <a:rPr sz="2200" spc="-1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978-80-262-1020-7.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200" spc="-10" dirty="0">
                <a:latin typeface="Tw Cen MT"/>
                <a:cs typeface="Tw Cen MT"/>
              </a:rPr>
              <a:t>Zákon </a:t>
            </a:r>
            <a:r>
              <a:rPr sz="2200" spc="-5" dirty="0">
                <a:latin typeface="Tw Cen MT"/>
                <a:cs typeface="Tw Cen MT"/>
              </a:rPr>
              <a:t>č. 89/2012 </a:t>
            </a:r>
            <a:r>
              <a:rPr sz="2200" spc="-15" dirty="0">
                <a:latin typeface="Tw Cen MT"/>
                <a:cs typeface="Tw Cen MT"/>
              </a:rPr>
              <a:t>Sb., </a:t>
            </a:r>
            <a:r>
              <a:rPr sz="2200" spc="-5" dirty="0">
                <a:latin typeface="Tw Cen MT"/>
                <a:cs typeface="Tw Cen MT"/>
              </a:rPr>
              <a:t>občanský</a:t>
            </a:r>
            <a:r>
              <a:rPr sz="2200" spc="100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zákoník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200" spc="-10" dirty="0">
                <a:latin typeface="Tw Cen MT"/>
                <a:cs typeface="Tw Cen MT"/>
              </a:rPr>
              <a:t>Zákon </a:t>
            </a:r>
            <a:r>
              <a:rPr sz="2200" spc="-5" dirty="0">
                <a:latin typeface="Tw Cen MT"/>
                <a:cs typeface="Tw Cen MT"/>
              </a:rPr>
              <a:t>č. 359/1999 </a:t>
            </a:r>
            <a:r>
              <a:rPr sz="2200" spc="-15" dirty="0">
                <a:latin typeface="Tw Cen MT"/>
                <a:cs typeface="Tw Cen MT"/>
              </a:rPr>
              <a:t>Sb., </a:t>
            </a:r>
            <a:r>
              <a:rPr sz="2200" spc="-10" dirty="0">
                <a:latin typeface="Tw Cen MT"/>
                <a:cs typeface="Tw Cen MT"/>
              </a:rPr>
              <a:t>zákon </a:t>
            </a:r>
            <a:r>
              <a:rPr sz="2200" spc="-5" dirty="0">
                <a:latin typeface="Tw Cen MT"/>
                <a:cs typeface="Tw Cen MT"/>
              </a:rPr>
              <a:t>o sociálně-právní </a:t>
            </a:r>
            <a:r>
              <a:rPr sz="2200" spc="5" dirty="0">
                <a:latin typeface="Tw Cen MT"/>
                <a:cs typeface="Tw Cen MT"/>
              </a:rPr>
              <a:t>ochraně</a:t>
            </a:r>
            <a:r>
              <a:rPr sz="2200" spc="19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dětí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233679" marR="5080" indent="459740">
              <a:lnSpc>
                <a:spcPts val="4800"/>
              </a:lnSpc>
              <a:spcBef>
                <a:spcPts val="1265"/>
              </a:spcBef>
            </a:pPr>
            <a:r>
              <a:rPr spc="-35" dirty="0"/>
              <a:t>DŮVODY, </a:t>
            </a:r>
            <a:r>
              <a:rPr spc="45" dirty="0"/>
              <a:t>PROČ </a:t>
            </a:r>
            <a:r>
              <a:rPr spc="70" dirty="0"/>
              <a:t>DĚTI </a:t>
            </a:r>
            <a:r>
              <a:rPr spc="75" dirty="0"/>
              <a:t>NEMOHOU  </a:t>
            </a:r>
            <a:r>
              <a:rPr spc="35" dirty="0"/>
              <a:t>VYRŮSTAT </a:t>
            </a:r>
            <a:r>
              <a:rPr dirty="0"/>
              <a:t>V </a:t>
            </a:r>
            <a:r>
              <a:rPr spc="75" dirty="0"/>
              <a:t>(BIOLOGICKÉ)</a:t>
            </a:r>
            <a:r>
              <a:rPr spc="509" dirty="0"/>
              <a:t> </a:t>
            </a:r>
            <a:r>
              <a:rPr spc="60" dirty="0"/>
              <a:t>RODINĚ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7452" y="2125497"/>
            <a:ext cx="3327400" cy="194437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11760" indent="-99060">
              <a:lnSpc>
                <a:spcPct val="100000"/>
              </a:lnSpc>
              <a:spcBef>
                <a:spcPts val="124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15" dirty="0">
                <a:latin typeface="Tw Cen MT"/>
                <a:cs typeface="Tw Cen MT"/>
              </a:rPr>
              <a:t>Rodiče </a:t>
            </a:r>
            <a:r>
              <a:rPr sz="2200" spc="-5" dirty="0">
                <a:latin typeface="Tw Cen MT"/>
                <a:cs typeface="Tw Cen MT"/>
              </a:rPr>
              <a:t>se nemohou</a:t>
            </a:r>
            <a:r>
              <a:rPr sz="2200" spc="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starat</a:t>
            </a:r>
            <a:endParaRPr sz="2200">
              <a:latin typeface="Tw Cen MT"/>
              <a:cs typeface="Tw Cen MT"/>
            </a:endParaRPr>
          </a:p>
          <a:p>
            <a:pPr marL="111760" indent="-99060">
              <a:lnSpc>
                <a:spcPct val="100000"/>
              </a:lnSpc>
              <a:spcBef>
                <a:spcPts val="114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15" dirty="0">
                <a:latin typeface="Tw Cen MT"/>
                <a:cs typeface="Tw Cen MT"/>
              </a:rPr>
              <a:t>Rodiče </a:t>
            </a:r>
            <a:r>
              <a:rPr sz="2200" spc="-5" dirty="0">
                <a:latin typeface="Tw Cen MT"/>
                <a:cs typeface="Tw Cen MT"/>
              </a:rPr>
              <a:t>se </a:t>
            </a:r>
            <a:r>
              <a:rPr sz="2200" spc="5" dirty="0">
                <a:latin typeface="Tw Cen MT"/>
                <a:cs typeface="Tw Cen MT"/>
              </a:rPr>
              <a:t>nechtějí</a:t>
            </a:r>
            <a:r>
              <a:rPr sz="2200" spc="3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starat</a:t>
            </a:r>
            <a:endParaRPr sz="2200">
              <a:latin typeface="Tw Cen MT"/>
              <a:cs typeface="Tw Cen MT"/>
            </a:endParaRPr>
          </a:p>
          <a:p>
            <a:pPr marL="111760" indent="-99060">
              <a:lnSpc>
                <a:spcPct val="100000"/>
              </a:lnSpc>
              <a:spcBef>
                <a:spcPts val="112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10" dirty="0">
                <a:latin typeface="Tw Cen MT"/>
                <a:cs typeface="Tw Cen MT"/>
              </a:rPr>
              <a:t>Rodiče </a:t>
            </a:r>
            <a:r>
              <a:rPr sz="2200" spc="-5" dirty="0">
                <a:latin typeface="Tw Cen MT"/>
                <a:cs typeface="Tw Cen MT"/>
              </a:rPr>
              <a:t>se neumí o dítě starat</a:t>
            </a:r>
            <a:endParaRPr sz="2200">
              <a:latin typeface="Tw Cen MT"/>
              <a:cs typeface="Tw Cen MT"/>
            </a:endParaRPr>
          </a:p>
          <a:p>
            <a:pPr marL="111760" indent="-99060">
              <a:lnSpc>
                <a:spcPct val="100000"/>
              </a:lnSpc>
              <a:spcBef>
                <a:spcPts val="114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Dítě </a:t>
            </a:r>
            <a:r>
              <a:rPr sz="2200" spc="5" dirty="0">
                <a:latin typeface="Tw Cen MT"/>
                <a:cs typeface="Tw Cen MT"/>
              </a:rPr>
              <a:t>nechce </a:t>
            </a:r>
            <a:r>
              <a:rPr sz="2200" spc="-5" dirty="0">
                <a:latin typeface="Tw Cen MT"/>
                <a:cs typeface="Tw Cen MT"/>
              </a:rPr>
              <a:t>žít </a:t>
            </a:r>
            <a:r>
              <a:rPr sz="2200" spc="-30" dirty="0">
                <a:latin typeface="Tw Cen MT"/>
                <a:cs typeface="Tw Cen MT"/>
              </a:rPr>
              <a:t>ve </a:t>
            </a:r>
            <a:r>
              <a:rPr sz="2200" spc="-5" dirty="0">
                <a:latin typeface="Tw Cen MT"/>
                <a:cs typeface="Tw Cen MT"/>
              </a:rPr>
              <a:t>své</a:t>
            </a:r>
            <a:r>
              <a:rPr sz="2200" spc="70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rodině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988" y="613917"/>
            <a:ext cx="953516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ts val="4860"/>
              </a:lnSpc>
              <a:spcBef>
                <a:spcPts val="100"/>
              </a:spcBef>
            </a:pPr>
            <a:r>
              <a:rPr sz="4500" spc="70" dirty="0"/>
              <a:t>FORMY </a:t>
            </a:r>
            <a:r>
              <a:rPr sz="4500" spc="80" dirty="0"/>
              <a:t>NÁHRADNÍ </a:t>
            </a:r>
            <a:r>
              <a:rPr sz="4500" spc="65" dirty="0"/>
              <a:t>RODINNÉ</a:t>
            </a:r>
            <a:r>
              <a:rPr sz="4500" spc="505" dirty="0"/>
              <a:t> </a:t>
            </a:r>
            <a:r>
              <a:rPr sz="4500" spc="65" dirty="0"/>
              <a:t>PÉČE</a:t>
            </a:r>
            <a:endParaRPr sz="4500"/>
          </a:p>
          <a:p>
            <a:pPr algn="ctr">
              <a:lnSpc>
                <a:spcPts val="4860"/>
              </a:lnSpc>
            </a:pPr>
            <a:r>
              <a:rPr sz="4500" dirty="0"/>
              <a:t>A </a:t>
            </a:r>
            <a:r>
              <a:rPr sz="4500" spc="35" dirty="0"/>
              <a:t>ÚSTAVNÍ </a:t>
            </a:r>
            <a:r>
              <a:rPr sz="4500" spc="85" dirty="0"/>
              <a:t>PÉČE/INSTITUCIONÁLNÍ</a:t>
            </a:r>
            <a:r>
              <a:rPr sz="4500" spc="585" dirty="0"/>
              <a:t> </a:t>
            </a:r>
            <a:r>
              <a:rPr sz="4500" spc="35" dirty="0"/>
              <a:t>VÝCHOVA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782827" y="2138908"/>
            <a:ext cx="3937000" cy="237299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780"/>
              </a:spcBef>
            </a:pPr>
            <a:r>
              <a:rPr sz="2000" b="1" dirty="0">
                <a:solidFill>
                  <a:srgbClr val="57B6C0"/>
                </a:solidFill>
                <a:latin typeface="Tw Cen MT"/>
                <a:cs typeface="Tw Cen MT"/>
              </a:rPr>
              <a:t>NÁHRADNÍ </a:t>
            </a:r>
            <a:r>
              <a:rPr sz="2000" b="1" spc="-15" dirty="0">
                <a:solidFill>
                  <a:srgbClr val="57B6C0"/>
                </a:solidFill>
                <a:latin typeface="Tw Cen MT"/>
                <a:cs typeface="Tw Cen MT"/>
              </a:rPr>
              <a:t>RODINNÁ</a:t>
            </a:r>
            <a:r>
              <a:rPr sz="2000" b="1" spc="-25" dirty="0">
                <a:solidFill>
                  <a:srgbClr val="57B6C0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57B6C0"/>
                </a:solidFill>
                <a:latin typeface="Tw Cen MT"/>
                <a:cs typeface="Tw Cen MT"/>
              </a:rPr>
              <a:t>PÉČE</a:t>
            </a:r>
            <a:endParaRPr sz="20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68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Svěření do péče jiné </a:t>
            </a:r>
            <a:r>
              <a:rPr sz="2000" spc="5" dirty="0">
                <a:latin typeface="Tw Cen MT"/>
                <a:cs typeface="Tw Cen MT"/>
              </a:rPr>
              <a:t>fyzické</a:t>
            </a:r>
            <a:r>
              <a:rPr sz="2000" spc="-125" dirty="0">
                <a:latin typeface="Tw Cen MT"/>
                <a:cs typeface="Tw Cen MT"/>
              </a:rPr>
              <a:t> </a:t>
            </a:r>
            <a:r>
              <a:rPr sz="2000" spc="-20" dirty="0">
                <a:latin typeface="Tw Cen MT"/>
                <a:cs typeface="Tw Cen MT"/>
              </a:rPr>
              <a:t>osoby</a:t>
            </a:r>
            <a:endParaRPr sz="20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67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Pěstounská</a:t>
            </a:r>
            <a:r>
              <a:rPr sz="2000" spc="-6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péče</a:t>
            </a:r>
            <a:endParaRPr sz="20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680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Pěstounská péče na </a:t>
            </a:r>
            <a:r>
              <a:rPr sz="2000" spc="5" dirty="0">
                <a:latin typeface="Tw Cen MT"/>
                <a:cs typeface="Tw Cen MT"/>
              </a:rPr>
              <a:t>přechodnou</a:t>
            </a:r>
            <a:r>
              <a:rPr sz="2000" spc="-11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dobu</a:t>
            </a:r>
            <a:endParaRPr sz="20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690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spc="-5" dirty="0">
                <a:latin typeface="Tw Cen MT"/>
                <a:cs typeface="Tw Cen MT"/>
              </a:rPr>
              <a:t>Poručenství </a:t>
            </a:r>
            <a:r>
              <a:rPr sz="2000" dirty="0">
                <a:latin typeface="Tw Cen MT"/>
                <a:cs typeface="Tw Cen MT"/>
              </a:rPr>
              <a:t>(s osobní</a:t>
            </a:r>
            <a:r>
              <a:rPr sz="2000" spc="-11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péčí)</a:t>
            </a:r>
            <a:endParaRPr sz="20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670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spc="-5" dirty="0">
                <a:latin typeface="Tw Cen MT"/>
                <a:cs typeface="Tw Cen MT"/>
              </a:rPr>
              <a:t>Osvojení</a:t>
            </a:r>
            <a:r>
              <a:rPr sz="2000" spc="-5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(adopce)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1095" y="2138908"/>
            <a:ext cx="5046980" cy="336994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000" b="1" dirty="0">
                <a:solidFill>
                  <a:srgbClr val="57B6C0"/>
                </a:solidFill>
                <a:latin typeface="Tw Cen MT"/>
                <a:cs typeface="Tw Cen MT"/>
              </a:rPr>
              <a:t>INSTITUCIONÁLNÍ</a:t>
            </a:r>
            <a:r>
              <a:rPr sz="2000" b="1" spc="-5" dirty="0">
                <a:solidFill>
                  <a:srgbClr val="57B6C0"/>
                </a:solidFill>
                <a:latin typeface="Tw Cen MT"/>
                <a:cs typeface="Tw Cen MT"/>
              </a:rPr>
              <a:t> </a:t>
            </a:r>
            <a:r>
              <a:rPr sz="2000" b="1" spc="-35" dirty="0">
                <a:solidFill>
                  <a:srgbClr val="57B6C0"/>
                </a:solidFill>
                <a:latin typeface="Tw Cen MT"/>
                <a:cs typeface="Tw Cen MT"/>
              </a:rPr>
              <a:t>VÝCHOVA</a:t>
            </a:r>
            <a:endParaRPr sz="2000">
              <a:latin typeface="Tw Cen MT"/>
              <a:cs typeface="Tw Cen MT"/>
            </a:endParaRPr>
          </a:p>
          <a:p>
            <a:pPr marL="103505" marR="347980" indent="-91440">
              <a:lnSpc>
                <a:spcPct val="70000"/>
              </a:lnSpc>
              <a:spcBef>
                <a:spcPts val="140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Zařízení </a:t>
            </a:r>
            <a:r>
              <a:rPr sz="2000" spc="-10" dirty="0">
                <a:latin typeface="Tw Cen MT"/>
                <a:cs typeface="Tw Cen MT"/>
              </a:rPr>
              <a:t>pro </a:t>
            </a:r>
            <a:r>
              <a:rPr sz="2000" dirty="0">
                <a:latin typeface="Tw Cen MT"/>
                <a:cs typeface="Tw Cen MT"/>
              </a:rPr>
              <a:t>děti vyžadující okamžitou</a:t>
            </a:r>
            <a:r>
              <a:rPr sz="2000" spc="-16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pomoc  (SPOD)</a:t>
            </a:r>
            <a:endParaRPr sz="20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67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Dětský domov </a:t>
            </a:r>
            <a:r>
              <a:rPr sz="2000" spc="-10" dirty="0">
                <a:latin typeface="Tw Cen MT"/>
                <a:cs typeface="Tw Cen MT"/>
              </a:rPr>
              <a:t>pro </a:t>
            </a:r>
            <a:r>
              <a:rPr sz="2000" dirty="0">
                <a:latin typeface="Tw Cen MT"/>
                <a:cs typeface="Tw Cen MT"/>
              </a:rPr>
              <a:t>děti do 3 let / dětské</a:t>
            </a:r>
            <a:r>
              <a:rPr sz="2000" spc="-190" dirty="0">
                <a:latin typeface="Tw Cen MT"/>
                <a:cs typeface="Tw Cen MT"/>
              </a:rPr>
              <a:t> </a:t>
            </a:r>
            <a:r>
              <a:rPr sz="2000" spc="5" dirty="0">
                <a:latin typeface="Tw Cen MT"/>
                <a:cs typeface="Tw Cen MT"/>
              </a:rPr>
              <a:t>centrum</a:t>
            </a:r>
            <a:endParaRPr sz="20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68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Dětský</a:t>
            </a:r>
            <a:r>
              <a:rPr sz="2000" spc="-4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domov</a:t>
            </a:r>
            <a:endParaRPr sz="20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68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Dětský domov se</a:t>
            </a:r>
            <a:r>
              <a:rPr sz="2000" spc="-70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školou</a:t>
            </a:r>
            <a:endParaRPr sz="20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670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Diagnostický</a:t>
            </a:r>
            <a:r>
              <a:rPr sz="2000" spc="-4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ústav</a:t>
            </a:r>
            <a:endParaRPr sz="20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68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spc="10" dirty="0">
                <a:latin typeface="Tw Cen MT"/>
                <a:cs typeface="Tw Cen MT"/>
              </a:rPr>
              <a:t>Výchovný</a:t>
            </a:r>
            <a:r>
              <a:rPr sz="2000" spc="-3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ústav</a:t>
            </a:r>
            <a:endParaRPr sz="20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68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Zařízení </a:t>
            </a:r>
            <a:r>
              <a:rPr sz="2000" spc="-10" dirty="0">
                <a:latin typeface="Tw Cen MT"/>
                <a:cs typeface="Tw Cen MT"/>
              </a:rPr>
              <a:t>pro </a:t>
            </a:r>
            <a:r>
              <a:rPr sz="2000" dirty="0">
                <a:latin typeface="Tw Cen MT"/>
                <a:cs typeface="Tw Cen MT"/>
              </a:rPr>
              <a:t>děti se </a:t>
            </a:r>
            <a:r>
              <a:rPr sz="2000" spc="-10" dirty="0">
                <a:latin typeface="Tw Cen MT"/>
                <a:cs typeface="Tw Cen MT"/>
              </a:rPr>
              <a:t>zdravotním</a:t>
            </a:r>
            <a:r>
              <a:rPr sz="2000" spc="-14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postižením</a:t>
            </a:r>
            <a:endParaRPr sz="2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8472" y="644397"/>
            <a:ext cx="8756650" cy="1187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650"/>
              </a:lnSpc>
              <a:spcBef>
                <a:spcPts val="105"/>
              </a:spcBef>
            </a:pPr>
            <a:r>
              <a:rPr spc="75" dirty="0"/>
              <a:t>SVĚŘENÍ DÍTĚTE </a:t>
            </a:r>
            <a:r>
              <a:rPr spc="45" dirty="0"/>
              <a:t>DO </a:t>
            </a:r>
            <a:r>
              <a:rPr spc="70" dirty="0"/>
              <a:t>PÉČE JINÉ</a:t>
            </a:r>
            <a:r>
              <a:rPr spc="775" dirty="0"/>
              <a:t> </a:t>
            </a:r>
            <a:r>
              <a:rPr spc="70" dirty="0"/>
              <a:t>OSOBY</a:t>
            </a:r>
          </a:p>
          <a:p>
            <a:pPr algn="ctr">
              <a:lnSpc>
                <a:spcPts val="3490"/>
              </a:lnSpc>
            </a:pPr>
            <a:r>
              <a:rPr sz="3200" spc="80" dirty="0"/>
              <a:t>(OBČANSKÝ</a:t>
            </a:r>
            <a:r>
              <a:rPr sz="3200" spc="204" dirty="0"/>
              <a:t> </a:t>
            </a:r>
            <a:r>
              <a:rPr sz="3200" spc="70" dirty="0"/>
              <a:t>ZÁKONÍK)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32205" y="2750947"/>
            <a:ext cx="10784840" cy="3183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03505" marR="5080" indent="-91440">
              <a:lnSpc>
                <a:spcPts val="2380"/>
              </a:lnSpc>
              <a:spcBef>
                <a:spcPts val="39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Vyžaduje-li </a:t>
            </a:r>
            <a:r>
              <a:rPr sz="2200" spc="5" dirty="0">
                <a:latin typeface="Tw Cen MT"/>
                <a:cs typeface="Tw Cen MT"/>
              </a:rPr>
              <a:t>to </a:t>
            </a:r>
            <a:r>
              <a:rPr sz="2200" spc="-5" dirty="0">
                <a:latin typeface="Tw Cen MT"/>
                <a:cs typeface="Tw Cen MT"/>
              </a:rPr>
              <a:t>zájem </a:t>
            </a:r>
            <a:r>
              <a:rPr sz="2200" spc="-10" dirty="0">
                <a:latin typeface="Tw Cen MT"/>
                <a:cs typeface="Tw Cen MT"/>
              </a:rPr>
              <a:t>dítěte, </a:t>
            </a:r>
            <a:r>
              <a:rPr sz="2200" spc="-5" dirty="0">
                <a:latin typeface="Tw Cen MT"/>
                <a:cs typeface="Tw Cen MT"/>
              </a:rPr>
              <a:t>může soud </a:t>
            </a:r>
            <a:r>
              <a:rPr sz="2200" dirty="0">
                <a:latin typeface="Tw Cen MT"/>
                <a:cs typeface="Tw Cen MT"/>
              </a:rPr>
              <a:t>svěřit </a:t>
            </a:r>
            <a:r>
              <a:rPr sz="2200" spc="-5" dirty="0">
                <a:latin typeface="Tw Cen MT"/>
                <a:cs typeface="Tw Cen MT"/>
              </a:rPr>
              <a:t>dítě </a:t>
            </a:r>
            <a:r>
              <a:rPr sz="2200" dirty="0">
                <a:latin typeface="Tw Cen MT"/>
                <a:cs typeface="Tw Cen MT"/>
              </a:rPr>
              <a:t>do </a:t>
            </a:r>
            <a:r>
              <a:rPr sz="2200" spc="10" dirty="0">
                <a:latin typeface="Tw Cen MT"/>
                <a:cs typeface="Tw Cen MT"/>
              </a:rPr>
              <a:t>výchovy </a:t>
            </a:r>
            <a:r>
              <a:rPr sz="2200" spc="-5" dirty="0">
                <a:latin typeface="Tw Cen MT"/>
                <a:cs typeface="Tw Cen MT"/>
              </a:rPr>
              <a:t>jiné </a:t>
            </a:r>
            <a:r>
              <a:rPr sz="2200" dirty="0">
                <a:latin typeface="Tw Cen MT"/>
                <a:cs typeface="Tw Cen MT"/>
              </a:rPr>
              <a:t>fyzické </a:t>
            </a:r>
            <a:r>
              <a:rPr sz="2200" spc="-25" dirty="0">
                <a:latin typeface="Tw Cen MT"/>
                <a:cs typeface="Tw Cen MT"/>
              </a:rPr>
              <a:t>osoby </a:t>
            </a:r>
            <a:r>
              <a:rPr sz="2200" spc="-5" dirty="0">
                <a:latin typeface="Tw Cen MT"/>
                <a:cs typeface="Tw Cen MT"/>
              </a:rPr>
              <a:t>než </a:t>
            </a:r>
            <a:r>
              <a:rPr sz="2200" spc="-20" dirty="0">
                <a:latin typeface="Tw Cen MT"/>
                <a:cs typeface="Tw Cen MT"/>
              </a:rPr>
              <a:t>rodiče,  </a:t>
            </a:r>
            <a:r>
              <a:rPr sz="2200" spc="-5" dirty="0">
                <a:latin typeface="Tw Cen MT"/>
                <a:cs typeface="Tw Cen MT"/>
              </a:rPr>
              <a:t>pokud tato osoba se svěřením dítěte do své péče</a:t>
            </a:r>
            <a:r>
              <a:rPr sz="2200" spc="15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souhlasí.</a:t>
            </a:r>
            <a:endParaRPr sz="2200">
              <a:latin typeface="Tw Cen MT"/>
              <a:cs typeface="Tw Cen MT"/>
            </a:endParaRPr>
          </a:p>
          <a:p>
            <a:pPr marL="111760" indent="-99060">
              <a:lnSpc>
                <a:spcPct val="100000"/>
              </a:lnSpc>
              <a:spcBef>
                <a:spcPts val="109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20" dirty="0">
                <a:latin typeface="Tw Cen MT"/>
                <a:cs typeface="Tw Cen MT"/>
              </a:rPr>
              <a:t>Podmínkou </a:t>
            </a:r>
            <a:r>
              <a:rPr sz="2200" spc="-30" dirty="0">
                <a:latin typeface="Tw Cen MT"/>
                <a:cs typeface="Tw Cen MT"/>
              </a:rPr>
              <a:t>je, </a:t>
            </a:r>
            <a:r>
              <a:rPr sz="2200" spc="-40" dirty="0">
                <a:latin typeface="Tw Cen MT"/>
                <a:cs typeface="Tw Cen MT"/>
              </a:rPr>
              <a:t>aby </a:t>
            </a:r>
            <a:r>
              <a:rPr sz="2200" spc="-5" dirty="0">
                <a:latin typeface="Tw Cen MT"/>
                <a:cs typeface="Tw Cen MT"/>
              </a:rPr>
              <a:t>daná osoba </a:t>
            </a:r>
            <a:r>
              <a:rPr sz="2200" spc="-10" dirty="0">
                <a:latin typeface="Tw Cen MT"/>
                <a:cs typeface="Tw Cen MT"/>
              </a:rPr>
              <a:t>poskytovala </a:t>
            </a:r>
            <a:r>
              <a:rPr sz="2200" dirty="0">
                <a:latin typeface="Tw Cen MT"/>
                <a:cs typeface="Tw Cen MT"/>
              </a:rPr>
              <a:t>záruku zdárné </a:t>
            </a:r>
            <a:r>
              <a:rPr sz="2200" spc="5" dirty="0">
                <a:latin typeface="Tw Cen MT"/>
                <a:cs typeface="Tw Cen MT"/>
              </a:rPr>
              <a:t>výchovy</a:t>
            </a:r>
            <a:r>
              <a:rPr sz="2200" spc="24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dítěte.</a:t>
            </a:r>
            <a:endParaRPr sz="2200">
              <a:latin typeface="Tw Cen MT"/>
              <a:cs typeface="Tw Cen MT"/>
            </a:endParaRPr>
          </a:p>
          <a:p>
            <a:pPr marL="111760" indent="-99060">
              <a:lnSpc>
                <a:spcPct val="100000"/>
              </a:lnSpc>
              <a:spcBef>
                <a:spcPts val="114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Většinou příbuzný, ale případně i </a:t>
            </a:r>
            <a:r>
              <a:rPr sz="2200" spc="-10" dirty="0">
                <a:latin typeface="Tw Cen MT"/>
                <a:cs typeface="Tw Cen MT"/>
              </a:rPr>
              <a:t>jiná </a:t>
            </a:r>
            <a:r>
              <a:rPr sz="2200" spc="-5" dirty="0">
                <a:latin typeface="Tw Cen MT"/>
                <a:cs typeface="Tw Cen MT"/>
              </a:rPr>
              <a:t>blízká</a:t>
            </a:r>
            <a:r>
              <a:rPr sz="2200" spc="16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osoba.</a:t>
            </a:r>
            <a:endParaRPr sz="2200">
              <a:latin typeface="Tw Cen MT"/>
              <a:cs typeface="Tw Cen MT"/>
            </a:endParaRPr>
          </a:p>
          <a:p>
            <a:pPr marL="111760" indent="-99060">
              <a:lnSpc>
                <a:spcPts val="2510"/>
              </a:lnSpc>
              <a:spcBef>
                <a:spcPts val="114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Svěření</a:t>
            </a:r>
            <a:r>
              <a:rPr sz="2200" spc="17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do</a:t>
            </a:r>
            <a:r>
              <a:rPr sz="2200" spc="17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péče</a:t>
            </a:r>
            <a:r>
              <a:rPr sz="2200" spc="18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jiné</a:t>
            </a:r>
            <a:r>
              <a:rPr sz="2200" spc="180" dirty="0">
                <a:latin typeface="Tw Cen MT"/>
                <a:cs typeface="Tw Cen MT"/>
              </a:rPr>
              <a:t> </a:t>
            </a:r>
            <a:r>
              <a:rPr sz="2200" spc="-25" dirty="0">
                <a:latin typeface="Tw Cen MT"/>
                <a:cs typeface="Tw Cen MT"/>
              </a:rPr>
              <a:t>osoby</a:t>
            </a:r>
            <a:r>
              <a:rPr sz="2200" spc="17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než</a:t>
            </a:r>
            <a:r>
              <a:rPr sz="2200" spc="195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rodiče</a:t>
            </a:r>
            <a:r>
              <a:rPr sz="2200" spc="19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je</a:t>
            </a:r>
            <a:r>
              <a:rPr sz="2200" spc="17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možné</a:t>
            </a:r>
            <a:r>
              <a:rPr sz="2200" spc="185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pouze</a:t>
            </a:r>
            <a:r>
              <a:rPr sz="2200" spc="17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v</a:t>
            </a:r>
            <a:r>
              <a:rPr sz="2200" spc="17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případě,</a:t>
            </a:r>
            <a:r>
              <a:rPr sz="2200" spc="18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že</a:t>
            </a:r>
            <a:r>
              <a:rPr sz="2200" spc="195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rodičům</a:t>
            </a:r>
            <a:r>
              <a:rPr sz="2200" spc="190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je</a:t>
            </a:r>
            <a:r>
              <a:rPr sz="2200" spc="17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možné</a:t>
            </a:r>
            <a:r>
              <a:rPr sz="2200" spc="185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uložit</a:t>
            </a:r>
            <a:endParaRPr sz="2200">
              <a:latin typeface="Tw Cen MT"/>
              <a:cs typeface="Tw Cen MT"/>
            </a:endParaRPr>
          </a:p>
          <a:p>
            <a:pPr marL="103505">
              <a:lnSpc>
                <a:spcPts val="2510"/>
              </a:lnSpc>
            </a:pPr>
            <a:r>
              <a:rPr sz="2200" spc="-15" dirty="0">
                <a:latin typeface="Tw Cen MT"/>
                <a:cs typeface="Tw Cen MT"/>
              </a:rPr>
              <a:t>vyživovací </a:t>
            </a:r>
            <a:r>
              <a:rPr sz="2200" spc="-5" dirty="0">
                <a:latin typeface="Tw Cen MT"/>
                <a:cs typeface="Tw Cen MT"/>
              </a:rPr>
              <a:t>povinnost k</a:t>
            </a:r>
            <a:r>
              <a:rPr sz="2200" spc="7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dítěti.</a:t>
            </a:r>
            <a:endParaRPr sz="2200">
              <a:latin typeface="Tw Cen MT"/>
              <a:cs typeface="Tw Cen MT"/>
            </a:endParaRPr>
          </a:p>
          <a:p>
            <a:pPr marL="103505" marR="8255" indent="-91440">
              <a:lnSpc>
                <a:spcPts val="2380"/>
              </a:lnSpc>
              <a:spcBef>
                <a:spcPts val="142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Tw Cen MT"/>
                <a:cs typeface="Tw Cen MT"/>
              </a:rPr>
              <a:t>K této formě péče o děti </a:t>
            </a:r>
            <a:r>
              <a:rPr sz="2200" dirty="0">
                <a:latin typeface="Tw Cen MT"/>
                <a:cs typeface="Tw Cen MT"/>
              </a:rPr>
              <a:t>nejsou </a:t>
            </a:r>
            <a:r>
              <a:rPr sz="2200" spc="-15" dirty="0">
                <a:latin typeface="Tw Cen MT"/>
                <a:cs typeface="Tw Cen MT"/>
              </a:rPr>
              <a:t>vázány </a:t>
            </a:r>
            <a:r>
              <a:rPr sz="2200" spc="-5" dirty="0">
                <a:latin typeface="Tw Cen MT"/>
                <a:cs typeface="Tw Cen MT"/>
              </a:rPr>
              <a:t>žádné </a:t>
            </a:r>
            <a:r>
              <a:rPr sz="2200" dirty="0">
                <a:latin typeface="Tw Cen MT"/>
                <a:cs typeface="Tw Cen MT"/>
              </a:rPr>
              <a:t>speciální sociální </a:t>
            </a:r>
            <a:r>
              <a:rPr sz="2200" spc="-5" dirty="0">
                <a:latin typeface="Tw Cen MT"/>
                <a:cs typeface="Tw Cen MT"/>
              </a:rPr>
              <a:t>dávky </a:t>
            </a:r>
            <a:r>
              <a:rPr sz="2200" spc="-10" dirty="0">
                <a:latin typeface="Tw Cen MT"/>
                <a:cs typeface="Tw Cen MT"/>
              </a:rPr>
              <a:t>(kromě </a:t>
            </a:r>
            <a:r>
              <a:rPr sz="2200" spc="5" dirty="0">
                <a:latin typeface="Tw Cen MT"/>
                <a:cs typeface="Tw Cen MT"/>
              </a:rPr>
              <a:t>standardních  </a:t>
            </a:r>
            <a:r>
              <a:rPr sz="2200" spc="-15" dirty="0">
                <a:latin typeface="Tw Cen MT"/>
                <a:cs typeface="Tw Cen MT"/>
              </a:rPr>
              <a:t>dávek </a:t>
            </a:r>
            <a:r>
              <a:rPr sz="2200" spc="-90" dirty="0">
                <a:latin typeface="Tw Cen MT"/>
                <a:cs typeface="Tw Cen MT"/>
              </a:rPr>
              <a:t>SSP, </a:t>
            </a:r>
            <a:r>
              <a:rPr sz="2200" dirty="0">
                <a:latin typeface="Tw Cen MT"/>
                <a:cs typeface="Tw Cen MT"/>
              </a:rPr>
              <a:t>HN </a:t>
            </a:r>
            <a:r>
              <a:rPr sz="2200" spc="-5" dirty="0">
                <a:latin typeface="Tw Cen MT"/>
                <a:cs typeface="Tw Cen MT"/>
              </a:rPr>
              <a:t>apod., vznikne-li vzhledem k situaci</a:t>
            </a:r>
            <a:r>
              <a:rPr sz="2200" spc="235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nárok).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2138" y="644397"/>
            <a:ext cx="42926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PĚSTOUNSKÁ</a:t>
            </a:r>
            <a:r>
              <a:rPr spc="150" dirty="0"/>
              <a:t> </a:t>
            </a:r>
            <a:r>
              <a:rPr spc="70" dirty="0"/>
              <a:t>PÉČE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7602" y="1318006"/>
            <a:ext cx="102222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80" dirty="0">
                <a:solidFill>
                  <a:srgbClr val="57B6C0"/>
                </a:solidFill>
                <a:latin typeface="Tw Cen MT Condensed"/>
                <a:cs typeface="Tw Cen MT Condensed"/>
              </a:rPr>
              <a:t>(OBČANSKÝ </a:t>
            </a:r>
            <a:r>
              <a:rPr sz="3200" b="1" spc="70" dirty="0">
                <a:solidFill>
                  <a:srgbClr val="57B6C0"/>
                </a:solidFill>
                <a:latin typeface="Tw Cen MT Condensed"/>
                <a:cs typeface="Tw Cen MT Condensed"/>
              </a:rPr>
              <a:t>ZÁKONÍK, </a:t>
            </a:r>
            <a:r>
              <a:rPr sz="3200" b="1" spc="55" dirty="0">
                <a:solidFill>
                  <a:srgbClr val="57B6C0"/>
                </a:solidFill>
                <a:latin typeface="Tw Cen MT Condensed"/>
                <a:cs typeface="Tw Cen MT Condensed"/>
              </a:rPr>
              <a:t>ZÁKON </a:t>
            </a:r>
            <a:r>
              <a:rPr sz="3200" b="1" dirty="0">
                <a:solidFill>
                  <a:srgbClr val="57B6C0"/>
                </a:solidFill>
                <a:latin typeface="Tw Cen MT Condensed"/>
                <a:cs typeface="Tw Cen MT Condensed"/>
              </a:rPr>
              <a:t>O </a:t>
            </a:r>
            <a:r>
              <a:rPr sz="3200" b="1" spc="95" dirty="0">
                <a:solidFill>
                  <a:srgbClr val="57B6C0"/>
                </a:solidFill>
                <a:latin typeface="Tw Cen MT Condensed"/>
                <a:cs typeface="Tw Cen MT Condensed"/>
              </a:rPr>
              <a:t>SOCIÁLNĚ-PRÁVNÍ </a:t>
            </a:r>
            <a:r>
              <a:rPr sz="3200" b="1" spc="80" dirty="0">
                <a:solidFill>
                  <a:srgbClr val="57B6C0"/>
                </a:solidFill>
                <a:latin typeface="Tw Cen MT Condensed"/>
                <a:cs typeface="Tw Cen MT Condensed"/>
              </a:rPr>
              <a:t>OCHRANĚ</a:t>
            </a:r>
            <a:r>
              <a:rPr sz="3200" b="1" spc="85" dirty="0">
                <a:solidFill>
                  <a:srgbClr val="57B6C0"/>
                </a:solidFill>
                <a:latin typeface="Tw Cen MT Condensed"/>
                <a:cs typeface="Tw Cen MT Condensed"/>
              </a:rPr>
              <a:t> </a:t>
            </a:r>
            <a:r>
              <a:rPr sz="3200" b="1" spc="70" dirty="0">
                <a:solidFill>
                  <a:srgbClr val="57B6C0"/>
                </a:solidFill>
                <a:latin typeface="Tw Cen MT Condensed"/>
                <a:cs typeface="Tw Cen MT Condensed"/>
              </a:rPr>
              <a:t>DĚTÍ)</a:t>
            </a:r>
            <a:endParaRPr sz="3200">
              <a:latin typeface="Tw Cen MT Condensed"/>
              <a:cs typeface="Tw Cen MT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2205" y="2138908"/>
            <a:ext cx="10909300" cy="38315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780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Forma </a:t>
            </a:r>
            <a:r>
              <a:rPr sz="2000" spc="-80" dirty="0">
                <a:latin typeface="Tw Cen MT"/>
                <a:cs typeface="Tw Cen MT"/>
              </a:rPr>
              <a:t>NRP, </a:t>
            </a:r>
            <a:r>
              <a:rPr sz="2000" spc="-20" dirty="0">
                <a:latin typeface="Tw Cen MT"/>
                <a:cs typeface="Tw Cen MT"/>
              </a:rPr>
              <a:t>kdy </a:t>
            </a:r>
            <a:r>
              <a:rPr sz="2000" spc="-5" dirty="0">
                <a:latin typeface="Tw Cen MT"/>
                <a:cs typeface="Tw Cen MT"/>
              </a:rPr>
              <a:t>jednotlivec </a:t>
            </a:r>
            <a:r>
              <a:rPr sz="2000" spc="-10" dirty="0">
                <a:latin typeface="Tw Cen MT"/>
                <a:cs typeface="Tw Cen MT"/>
              </a:rPr>
              <a:t>nebo </a:t>
            </a:r>
            <a:r>
              <a:rPr sz="2000" dirty="0">
                <a:latin typeface="Tw Cen MT"/>
                <a:cs typeface="Tw Cen MT"/>
              </a:rPr>
              <a:t>manželé </a:t>
            </a:r>
            <a:r>
              <a:rPr sz="2000" spc="-5" dirty="0">
                <a:latin typeface="Tw Cen MT"/>
                <a:cs typeface="Tw Cen MT"/>
              </a:rPr>
              <a:t>převezmou </a:t>
            </a:r>
            <a:r>
              <a:rPr sz="2000" dirty="0">
                <a:latin typeface="Tw Cen MT"/>
                <a:cs typeface="Tw Cen MT"/>
              </a:rPr>
              <a:t>dočasně </a:t>
            </a:r>
            <a:r>
              <a:rPr sz="2000" spc="-5" dirty="0">
                <a:latin typeface="Tw Cen MT"/>
                <a:cs typeface="Tw Cen MT"/>
              </a:rPr>
              <a:t>do </a:t>
            </a:r>
            <a:r>
              <a:rPr sz="2000" dirty="0">
                <a:latin typeface="Tw Cen MT"/>
                <a:cs typeface="Tw Cen MT"/>
              </a:rPr>
              <a:t>své </a:t>
            </a:r>
            <a:r>
              <a:rPr sz="2000" spc="10" dirty="0">
                <a:latin typeface="Tw Cen MT"/>
                <a:cs typeface="Tw Cen MT"/>
              </a:rPr>
              <a:t>výchovy</a:t>
            </a:r>
            <a:r>
              <a:rPr sz="2000" spc="-9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dítě.</a:t>
            </a:r>
            <a:endParaRPr sz="20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68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Vzniká a </a:t>
            </a:r>
            <a:r>
              <a:rPr sz="2000" spc="-5" dirty="0">
                <a:latin typeface="Tw Cen MT"/>
                <a:cs typeface="Tw Cen MT"/>
              </a:rPr>
              <a:t>končí rozhodnutím</a:t>
            </a:r>
            <a:r>
              <a:rPr sz="2000" spc="-6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soudu.</a:t>
            </a:r>
            <a:endParaRPr sz="20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67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V rámci pěstounské péče nevzniká příbuzenský</a:t>
            </a:r>
            <a:r>
              <a:rPr sz="2000" spc="-130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vztah.</a:t>
            </a:r>
            <a:endParaRPr sz="2000">
              <a:latin typeface="Tw Cen MT"/>
              <a:cs typeface="Tw Cen MT"/>
            </a:endParaRPr>
          </a:p>
          <a:p>
            <a:pPr marL="104139" indent="-91440">
              <a:lnSpc>
                <a:spcPts val="2039"/>
              </a:lnSpc>
              <a:spcBef>
                <a:spcPts val="680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  <a:tab pos="923925" algn="l"/>
                <a:tab pos="1865630" algn="l"/>
                <a:tab pos="2630805" algn="l"/>
                <a:tab pos="3234055" algn="l"/>
                <a:tab pos="3888740" algn="l"/>
                <a:tab pos="4358005" algn="l"/>
                <a:tab pos="5816600" algn="l"/>
                <a:tab pos="6578600" algn="l"/>
                <a:tab pos="6924675" algn="l"/>
                <a:tab pos="7448550" algn="l"/>
                <a:tab pos="8547735" algn="l"/>
                <a:tab pos="9727565" algn="l"/>
                <a:tab pos="10113010" algn="l"/>
              </a:tabLst>
            </a:pPr>
            <a:r>
              <a:rPr sz="2000" dirty="0">
                <a:latin typeface="Tw Cen MT"/>
                <a:cs typeface="Tw Cen MT"/>
              </a:rPr>
              <a:t>Za</a:t>
            </a:r>
            <a:r>
              <a:rPr sz="2000" spc="-15" dirty="0">
                <a:latin typeface="Tw Cen MT"/>
                <a:cs typeface="Tw Cen MT"/>
              </a:rPr>
              <a:t>n</a:t>
            </a:r>
            <a:r>
              <a:rPr sz="2000" spc="-5" dirty="0">
                <a:latin typeface="Tw Cen MT"/>
                <a:cs typeface="Tw Cen MT"/>
              </a:rPr>
              <a:t>ik</a:t>
            </a:r>
            <a:r>
              <a:rPr sz="2000" dirty="0">
                <a:latin typeface="Tw Cen MT"/>
                <a:cs typeface="Tw Cen MT"/>
              </a:rPr>
              <a:t>á	</a:t>
            </a:r>
            <a:r>
              <a:rPr sz="2000" spc="-15" dirty="0">
                <a:latin typeface="Tw Cen MT"/>
                <a:cs typeface="Tw Cen MT"/>
              </a:rPr>
              <a:t>z</a:t>
            </a:r>
            <a:r>
              <a:rPr sz="2000" spc="-5" dirty="0">
                <a:latin typeface="Tw Cen MT"/>
                <a:cs typeface="Tw Cen MT"/>
              </a:rPr>
              <a:t>l</a:t>
            </a:r>
            <a:r>
              <a:rPr sz="2000" spc="5" dirty="0">
                <a:latin typeface="Tw Cen MT"/>
                <a:cs typeface="Tw Cen MT"/>
              </a:rPr>
              <a:t>e</a:t>
            </a:r>
            <a:r>
              <a:rPr sz="2000" spc="-20" dirty="0">
                <a:latin typeface="Tw Cen MT"/>
                <a:cs typeface="Tw Cen MT"/>
              </a:rPr>
              <a:t>t</a:t>
            </a:r>
            <a:r>
              <a:rPr sz="2000" spc="-10" dirty="0">
                <a:latin typeface="Tw Cen MT"/>
                <a:cs typeface="Tw Cen MT"/>
              </a:rPr>
              <a:t>i</a:t>
            </a:r>
            <a:r>
              <a:rPr sz="2000" spc="-5" dirty="0">
                <a:latin typeface="Tw Cen MT"/>
                <a:cs typeface="Tw Cen MT"/>
              </a:rPr>
              <a:t>lo</a:t>
            </a:r>
            <a:r>
              <a:rPr sz="2000" spc="-15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tí	</a:t>
            </a:r>
            <a:r>
              <a:rPr sz="2000" spc="-20" dirty="0">
                <a:latin typeface="Tw Cen MT"/>
                <a:cs typeface="Tw Cen MT"/>
              </a:rPr>
              <a:t>d</a:t>
            </a:r>
            <a:r>
              <a:rPr sz="2000" spc="-5" dirty="0">
                <a:latin typeface="Tw Cen MT"/>
                <a:cs typeface="Tw Cen MT"/>
              </a:rPr>
              <a:t>ít</a:t>
            </a:r>
            <a:r>
              <a:rPr sz="2000" spc="-10" dirty="0">
                <a:latin typeface="Tw Cen MT"/>
                <a:cs typeface="Tw Cen MT"/>
              </a:rPr>
              <a:t>ě</a:t>
            </a:r>
            <a:r>
              <a:rPr sz="2000" dirty="0">
                <a:latin typeface="Tw Cen MT"/>
                <a:cs typeface="Tw Cen MT"/>
              </a:rPr>
              <a:t>t</a:t>
            </a:r>
            <a:r>
              <a:rPr sz="2000" spc="-85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,	p</a:t>
            </a:r>
            <a:r>
              <a:rPr sz="2000" spc="-15" dirty="0">
                <a:latin typeface="Tw Cen MT"/>
                <a:cs typeface="Tw Cen MT"/>
              </a:rPr>
              <a:t>ř</a:t>
            </a:r>
            <a:r>
              <a:rPr sz="2000" spc="-10" dirty="0">
                <a:latin typeface="Tw Cen MT"/>
                <a:cs typeface="Tw Cen MT"/>
              </a:rPr>
              <a:t>í</a:t>
            </a:r>
            <a:r>
              <a:rPr sz="2000" spc="-40" dirty="0">
                <a:latin typeface="Tw Cen MT"/>
                <a:cs typeface="Tw Cen MT"/>
              </a:rPr>
              <a:t>p</a:t>
            </a:r>
            <a:r>
              <a:rPr sz="2000" dirty="0">
                <a:latin typeface="Tw Cen MT"/>
                <a:cs typeface="Tw Cen MT"/>
              </a:rPr>
              <a:t>.	m</a:t>
            </a:r>
            <a:r>
              <a:rPr sz="2000" spc="-10" dirty="0">
                <a:latin typeface="Tw Cen MT"/>
                <a:cs typeface="Tw Cen MT"/>
              </a:rPr>
              <a:t>ů</a:t>
            </a:r>
            <a:r>
              <a:rPr sz="2000" dirty="0">
                <a:latin typeface="Tw Cen MT"/>
                <a:cs typeface="Tw Cen MT"/>
              </a:rPr>
              <a:t>že	být	</a:t>
            </a:r>
            <a:r>
              <a:rPr sz="2000" spc="-20" dirty="0">
                <a:latin typeface="Tw Cen MT"/>
                <a:cs typeface="Tw Cen MT"/>
              </a:rPr>
              <a:t>p</a:t>
            </a:r>
            <a:r>
              <a:rPr sz="2000" spc="-45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o</a:t>
            </a:r>
            <a:r>
              <a:rPr sz="2000" spc="-10" dirty="0">
                <a:latin typeface="Tw Cen MT"/>
                <a:cs typeface="Tw Cen MT"/>
              </a:rPr>
              <a:t>d</a:t>
            </a:r>
            <a:r>
              <a:rPr sz="2000" spc="-5" dirty="0">
                <a:latin typeface="Tw Cen MT"/>
                <a:cs typeface="Tw Cen MT"/>
              </a:rPr>
              <a:t>l</a:t>
            </a:r>
            <a:r>
              <a:rPr sz="2000" spc="5" dirty="0">
                <a:latin typeface="Tw Cen MT"/>
                <a:cs typeface="Tw Cen MT"/>
              </a:rPr>
              <a:t>o</a:t>
            </a:r>
            <a:r>
              <a:rPr sz="2000" dirty="0">
                <a:latin typeface="Tw Cen MT"/>
                <a:cs typeface="Tw Cen MT"/>
              </a:rPr>
              <a:t>u</a:t>
            </a:r>
            <a:r>
              <a:rPr sz="2000" spc="-20" dirty="0">
                <a:latin typeface="Tw Cen MT"/>
                <a:cs typeface="Tw Cen MT"/>
              </a:rPr>
              <a:t>ž</a:t>
            </a:r>
            <a:r>
              <a:rPr sz="2000" dirty="0">
                <a:latin typeface="Tw Cen MT"/>
                <a:cs typeface="Tw Cen MT"/>
              </a:rPr>
              <a:t>en</a:t>
            </a:r>
            <a:r>
              <a:rPr sz="2000" spc="-15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,	</a:t>
            </a:r>
            <a:r>
              <a:rPr sz="2000" spc="-20" dirty="0">
                <a:latin typeface="Tw Cen MT"/>
                <a:cs typeface="Tw Cen MT"/>
              </a:rPr>
              <a:t>p</a:t>
            </a:r>
            <a:r>
              <a:rPr sz="2000" spc="-10" dirty="0">
                <a:latin typeface="Tw Cen MT"/>
                <a:cs typeface="Tw Cen MT"/>
              </a:rPr>
              <a:t>o</a:t>
            </a:r>
            <a:r>
              <a:rPr sz="2000" dirty="0">
                <a:latin typeface="Tw Cen MT"/>
                <a:cs typeface="Tw Cen MT"/>
              </a:rPr>
              <a:t>kud	</a:t>
            </a:r>
            <a:r>
              <a:rPr sz="2000" spc="-10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e	</a:t>
            </a:r>
            <a:r>
              <a:rPr sz="2000" spc="-20" dirty="0">
                <a:latin typeface="Tw Cen MT"/>
                <a:cs typeface="Tw Cen MT"/>
              </a:rPr>
              <a:t>d</a:t>
            </a:r>
            <a:r>
              <a:rPr sz="2000" spc="-5" dirty="0">
                <a:latin typeface="Tw Cen MT"/>
                <a:cs typeface="Tw Cen MT"/>
              </a:rPr>
              <a:t>ít</a:t>
            </a:r>
            <a:r>
              <a:rPr sz="2000" dirty="0">
                <a:latin typeface="Tw Cen MT"/>
                <a:cs typeface="Tw Cen MT"/>
              </a:rPr>
              <a:t>ě	</a:t>
            </a:r>
            <a:r>
              <a:rPr sz="2000" spc="-10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o</a:t>
            </a:r>
            <a:r>
              <a:rPr sz="2000" spc="-10" dirty="0">
                <a:latin typeface="Tw Cen MT"/>
                <a:cs typeface="Tw Cen MT"/>
              </a:rPr>
              <a:t>u</a:t>
            </a:r>
            <a:r>
              <a:rPr sz="2000" dirty="0">
                <a:latin typeface="Tw Cen MT"/>
                <a:cs typeface="Tw Cen MT"/>
              </a:rPr>
              <a:t>sta</a:t>
            </a:r>
            <a:r>
              <a:rPr sz="2000" spc="-10" dirty="0">
                <a:latin typeface="Tw Cen MT"/>
                <a:cs typeface="Tw Cen MT"/>
              </a:rPr>
              <a:t>v</a:t>
            </a:r>
            <a:r>
              <a:rPr sz="2000" spc="-15" dirty="0">
                <a:latin typeface="Tw Cen MT"/>
                <a:cs typeface="Tw Cen MT"/>
              </a:rPr>
              <a:t>n</a:t>
            </a:r>
            <a:r>
              <a:rPr sz="2000" dirty="0">
                <a:latin typeface="Tw Cen MT"/>
                <a:cs typeface="Tw Cen MT"/>
              </a:rPr>
              <a:t>ě	</a:t>
            </a:r>
            <a:r>
              <a:rPr sz="2000" spc="-20" dirty="0">
                <a:latin typeface="Tw Cen MT"/>
                <a:cs typeface="Tw Cen MT"/>
              </a:rPr>
              <a:t>p</a:t>
            </a:r>
            <a:r>
              <a:rPr sz="2000" dirty="0">
                <a:latin typeface="Tw Cen MT"/>
                <a:cs typeface="Tw Cen MT"/>
              </a:rPr>
              <a:t>ři</a:t>
            </a:r>
            <a:r>
              <a:rPr sz="2000" spc="-10" dirty="0">
                <a:latin typeface="Tw Cen MT"/>
                <a:cs typeface="Tw Cen MT"/>
              </a:rPr>
              <a:t>p</a:t>
            </a:r>
            <a:r>
              <a:rPr sz="2000" spc="-35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a</a:t>
            </a:r>
            <a:r>
              <a:rPr sz="2000" spc="-10" dirty="0">
                <a:latin typeface="Tw Cen MT"/>
                <a:cs typeface="Tw Cen MT"/>
              </a:rPr>
              <a:t>v</a:t>
            </a:r>
            <a:r>
              <a:rPr sz="2000" dirty="0">
                <a:latin typeface="Tw Cen MT"/>
                <a:cs typeface="Tw Cen MT"/>
              </a:rPr>
              <a:t>u</a:t>
            </a:r>
            <a:r>
              <a:rPr sz="2000" spc="-10" dirty="0">
                <a:latin typeface="Tw Cen MT"/>
                <a:cs typeface="Tw Cen MT"/>
              </a:rPr>
              <a:t>j</a:t>
            </a:r>
            <a:r>
              <a:rPr sz="2000" dirty="0">
                <a:latin typeface="Tw Cen MT"/>
                <a:cs typeface="Tw Cen MT"/>
              </a:rPr>
              <a:t>e	</a:t>
            </a:r>
            <a:r>
              <a:rPr sz="2000" spc="-5" dirty="0">
                <a:latin typeface="Tw Cen MT"/>
                <a:cs typeface="Tw Cen MT"/>
              </a:rPr>
              <a:t>n</a:t>
            </a:r>
            <a:r>
              <a:rPr sz="2000" dirty="0">
                <a:latin typeface="Tw Cen MT"/>
                <a:cs typeface="Tw Cen MT"/>
              </a:rPr>
              <a:t>a	b</a:t>
            </a:r>
            <a:r>
              <a:rPr sz="2000" spc="-20" dirty="0">
                <a:latin typeface="Tw Cen MT"/>
                <a:cs typeface="Tw Cen MT"/>
              </a:rPr>
              <a:t>ud</a:t>
            </a:r>
            <a:r>
              <a:rPr sz="2000" dirty="0">
                <a:latin typeface="Tw Cen MT"/>
                <a:cs typeface="Tw Cen MT"/>
              </a:rPr>
              <a:t>oucí</a:t>
            </a:r>
            <a:endParaRPr sz="2000">
              <a:latin typeface="Tw Cen MT"/>
              <a:cs typeface="Tw Cen MT"/>
            </a:endParaRPr>
          </a:p>
          <a:p>
            <a:pPr marL="103505">
              <a:lnSpc>
                <a:spcPts val="2039"/>
              </a:lnSpc>
            </a:pPr>
            <a:r>
              <a:rPr sz="2000" spc="-5" dirty="0">
                <a:latin typeface="Tw Cen MT"/>
                <a:cs typeface="Tw Cen MT"/>
              </a:rPr>
              <a:t>povolání</a:t>
            </a:r>
            <a:r>
              <a:rPr sz="2000" spc="-5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studiem.</a:t>
            </a:r>
            <a:endParaRPr sz="2000">
              <a:latin typeface="Tw Cen MT"/>
              <a:cs typeface="Tw Cen MT"/>
            </a:endParaRPr>
          </a:p>
          <a:p>
            <a:pPr marL="103505" marR="5080" indent="-91440" algn="just">
              <a:lnSpc>
                <a:spcPct val="70000"/>
              </a:lnSpc>
              <a:spcBef>
                <a:spcPts val="140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Pěstoun </a:t>
            </a:r>
            <a:r>
              <a:rPr sz="2000" spc="-5" dirty="0">
                <a:latin typeface="Tw Cen MT"/>
                <a:cs typeface="Tw Cen MT"/>
              </a:rPr>
              <a:t>zastupuje dítě pouze </a:t>
            </a:r>
            <a:r>
              <a:rPr sz="2000" dirty="0">
                <a:latin typeface="Tw Cen MT"/>
                <a:cs typeface="Tw Cen MT"/>
              </a:rPr>
              <a:t>v </a:t>
            </a:r>
            <a:r>
              <a:rPr sz="2000" spc="10" dirty="0">
                <a:latin typeface="Tw Cen MT"/>
                <a:cs typeface="Tw Cen MT"/>
              </a:rPr>
              <a:t>běžných věcech, </a:t>
            </a:r>
            <a:r>
              <a:rPr sz="2000" dirty="0">
                <a:latin typeface="Tw Cen MT"/>
                <a:cs typeface="Tw Cen MT"/>
              </a:rPr>
              <a:t>v </a:t>
            </a:r>
            <a:r>
              <a:rPr sz="2000" spc="5" dirty="0">
                <a:latin typeface="Tw Cen MT"/>
                <a:cs typeface="Tw Cen MT"/>
              </a:rPr>
              <a:t>důležitých </a:t>
            </a:r>
            <a:r>
              <a:rPr sz="2000" spc="-5" dirty="0">
                <a:latin typeface="Tw Cen MT"/>
                <a:cs typeface="Tw Cen MT"/>
              </a:rPr>
              <a:t>rozhoduje </a:t>
            </a:r>
            <a:r>
              <a:rPr sz="2000" spc="-10" dirty="0">
                <a:latin typeface="Tw Cen MT"/>
                <a:cs typeface="Tw Cen MT"/>
              </a:rPr>
              <a:t>zákonný </a:t>
            </a:r>
            <a:r>
              <a:rPr sz="2000" spc="-5" dirty="0">
                <a:latin typeface="Tw Cen MT"/>
                <a:cs typeface="Tw Cen MT"/>
              </a:rPr>
              <a:t>zástupce dítěte  </a:t>
            </a:r>
            <a:r>
              <a:rPr sz="2000" spc="-10" dirty="0">
                <a:latin typeface="Tw Cen MT"/>
                <a:cs typeface="Tw Cen MT"/>
              </a:rPr>
              <a:t>(rodičovská </a:t>
            </a:r>
            <a:r>
              <a:rPr sz="2000" spc="-15" dirty="0">
                <a:latin typeface="Tw Cen MT"/>
                <a:cs typeface="Tw Cen MT"/>
              </a:rPr>
              <a:t>práva </a:t>
            </a:r>
            <a:r>
              <a:rPr sz="2000" dirty="0">
                <a:latin typeface="Tw Cen MT"/>
                <a:cs typeface="Tw Cen MT"/>
              </a:rPr>
              <a:t>mohou </a:t>
            </a:r>
            <a:r>
              <a:rPr sz="2000" spc="-5" dirty="0">
                <a:latin typeface="Tw Cen MT"/>
                <a:cs typeface="Tw Cen MT"/>
              </a:rPr>
              <a:t>být částečně </a:t>
            </a:r>
            <a:r>
              <a:rPr sz="2000" spc="-15" dirty="0">
                <a:latin typeface="Tw Cen MT"/>
                <a:cs typeface="Tw Cen MT"/>
              </a:rPr>
              <a:t>nebo </a:t>
            </a:r>
            <a:r>
              <a:rPr sz="2000" spc="-5" dirty="0">
                <a:latin typeface="Tw Cen MT"/>
                <a:cs typeface="Tw Cen MT"/>
              </a:rPr>
              <a:t>plně </a:t>
            </a:r>
            <a:r>
              <a:rPr sz="2000" spc="5" dirty="0">
                <a:latin typeface="Tw Cen MT"/>
                <a:cs typeface="Tw Cen MT"/>
              </a:rPr>
              <a:t>zachována). </a:t>
            </a:r>
            <a:r>
              <a:rPr sz="2000" spc="-5" dirty="0">
                <a:latin typeface="Tw Cen MT"/>
                <a:cs typeface="Tw Cen MT"/>
              </a:rPr>
              <a:t>Zde je možné požádat soud </a:t>
            </a:r>
            <a:r>
              <a:rPr sz="2000" dirty="0">
                <a:latin typeface="Tw Cen MT"/>
                <a:cs typeface="Tw Cen MT"/>
              </a:rPr>
              <a:t>o </a:t>
            </a:r>
            <a:r>
              <a:rPr sz="2000" spc="-5" dirty="0">
                <a:latin typeface="Tw Cen MT"/>
                <a:cs typeface="Tw Cen MT"/>
              </a:rPr>
              <a:t>přezkoumání  rozhodnutí </a:t>
            </a:r>
            <a:r>
              <a:rPr sz="2000" spc="-15" dirty="0">
                <a:latin typeface="Tw Cen MT"/>
                <a:cs typeface="Tw Cen MT"/>
              </a:rPr>
              <a:t>rodiče, </a:t>
            </a:r>
            <a:r>
              <a:rPr sz="2000" spc="-5" dirty="0">
                <a:latin typeface="Tw Cen MT"/>
                <a:cs typeface="Tw Cen MT"/>
              </a:rPr>
              <a:t>jestliže </a:t>
            </a:r>
            <a:r>
              <a:rPr sz="2000" dirty="0">
                <a:latin typeface="Tw Cen MT"/>
                <a:cs typeface="Tw Cen MT"/>
              </a:rPr>
              <a:t>se pěstoun </a:t>
            </a:r>
            <a:r>
              <a:rPr sz="2000" spc="-5" dirty="0">
                <a:latin typeface="Tw Cen MT"/>
                <a:cs typeface="Tw Cen MT"/>
              </a:rPr>
              <a:t>důvodně </a:t>
            </a:r>
            <a:r>
              <a:rPr sz="2000" dirty="0">
                <a:latin typeface="Tw Cen MT"/>
                <a:cs typeface="Tw Cen MT"/>
              </a:rPr>
              <a:t>domnívá, </a:t>
            </a:r>
            <a:r>
              <a:rPr sz="2000" spc="-5" dirty="0">
                <a:latin typeface="Tw Cen MT"/>
                <a:cs typeface="Tw Cen MT"/>
              </a:rPr>
              <a:t>že rozhodnutí </a:t>
            </a:r>
            <a:r>
              <a:rPr sz="2000" dirty="0">
                <a:latin typeface="Tw Cen MT"/>
                <a:cs typeface="Tw Cen MT"/>
              </a:rPr>
              <a:t>není v nejlepším </a:t>
            </a:r>
            <a:r>
              <a:rPr sz="2000" spc="5" dirty="0">
                <a:latin typeface="Tw Cen MT"/>
                <a:cs typeface="Tw Cen MT"/>
              </a:rPr>
              <a:t>zájmu</a:t>
            </a:r>
            <a:r>
              <a:rPr sz="2000" spc="-245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dítěte.</a:t>
            </a:r>
            <a:endParaRPr sz="2000">
              <a:latin typeface="Tw Cen MT"/>
              <a:cs typeface="Tw Cen MT"/>
            </a:endParaRPr>
          </a:p>
          <a:p>
            <a:pPr marL="104139" indent="-91440" algn="just">
              <a:lnSpc>
                <a:spcPts val="2039"/>
              </a:lnSpc>
              <a:spcBef>
                <a:spcPts val="67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spc="-5" dirty="0">
                <a:latin typeface="Tw Cen MT"/>
                <a:cs typeface="Tw Cen MT"/>
              </a:rPr>
              <a:t>Formy</a:t>
            </a:r>
            <a:r>
              <a:rPr sz="2000" spc="160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pěstounské</a:t>
            </a:r>
            <a:r>
              <a:rPr sz="2000" spc="180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péče:</a:t>
            </a:r>
            <a:r>
              <a:rPr sz="2000" spc="175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příbuzenská</a:t>
            </a:r>
            <a:r>
              <a:rPr sz="2000" spc="16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x</a:t>
            </a:r>
            <a:r>
              <a:rPr sz="2000" spc="16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cizí</a:t>
            </a:r>
            <a:r>
              <a:rPr sz="2000" spc="145" dirty="0">
                <a:latin typeface="Tw Cen MT"/>
                <a:cs typeface="Tw Cen MT"/>
              </a:rPr>
              <a:t> </a:t>
            </a:r>
            <a:r>
              <a:rPr sz="2000" spc="-20" dirty="0">
                <a:latin typeface="Tw Cen MT"/>
                <a:cs typeface="Tw Cen MT"/>
              </a:rPr>
              <a:t>osoby</a:t>
            </a:r>
            <a:r>
              <a:rPr sz="2000" spc="15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/</a:t>
            </a:r>
            <a:r>
              <a:rPr sz="2000" i="1" dirty="0">
                <a:latin typeface="Tw Cen MT"/>
                <a:cs typeface="Tw Cen MT"/>
              </a:rPr>
              <a:t>Specifikum</a:t>
            </a:r>
            <a:r>
              <a:rPr sz="2000" i="1" spc="165" dirty="0">
                <a:latin typeface="Tw Cen MT"/>
                <a:cs typeface="Tw Cen MT"/>
              </a:rPr>
              <a:t> </a:t>
            </a:r>
            <a:r>
              <a:rPr sz="2000" i="1" dirty="0">
                <a:latin typeface="Tw Cen MT"/>
                <a:cs typeface="Tw Cen MT"/>
              </a:rPr>
              <a:t>-</a:t>
            </a:r>
            <a:r>
              <a:rPr sz="2000" i="1" spc="160" dirty="0">
                <a:latin typeface="Tw Cen MT"/>
                <a:cs typeface="Tw Cen MT"/>
              </a:rPr>
              <a:t> </a:t>
            </a:r>
            <a:r>
              <a:rPr sz="2000" i="1" spc="-5" dirty="0">
                <a:latin typeface="Tw Cen MT"/>
                <a:cs typeface="Tw Cen MT"/>
              </a:rPr>
              <a:t>pěstounská</a:t>
            </a:r>
            <a:r>
              <a:rPr sz="2000" i="1" spc="160" dirty="0">
                <a:latin typeface="Tw Cen MT"/>
                <a:cs typeface="Tw Cen MT"/>
              </a:rPr>
              <a:t> </a:t>
            </a:r>
            <a:r>
              <a:rPr sz="2000" i="1" dirty="0">
                <a:latin typeface="Tw Cen MT"/>
                <a:cs typeface="Tw Cen MT"/>
              </a:rPr>
              <a:t>péče</a:t>
            </a:r>
            <a:r>
              <a:rPr sz="2000" i="1" spc="170" dirty="0">
                <a:latin typeface="Tw Cen MT"/>
                <a:cs typeface="Tw Cen MT"/>
              </a:rPr>
              <a:t> </a:t>
            </a:r>
            <a:r>
              <a:rPr sz="2000" i="1" spc="-5" dirty="0">
                <a:latin typeface="Tw Cen MT"/>
                <a:cs typeface="Tw Cen MT"/>
              </a:rPr>
              <a:t>na</a:t>
            </a:r>
            <a:r>
              <a:rPr sz="2000" i="1" spc="165" dirty="0">
                <a:latin typeface="Tw Cen MT"/>
                <a:cs typeface="Tw Cen MT"/>
              </a:rPr>
              <a:t> </a:t>
            </a:r>
            <a:r>
              <a:rPr sz="2000" i="1" dirty="0">
                <a:latin typeface="Tw Cen MT"/>
                <a:cs typeface="Tw Cen MT"/>
              </a:rPr>
              <a:t>přechodnou</a:t>
            </a:r>
            <a:r>
              <a:rPr sz="2000" i="1" spc="160" dirty="0">
                <a:latin typeface="Tw Cen MT"/>
                <a:cs typeface="Tw Cen MT"/>
              </a:rPr>
              <a:t> </a:t>
            </a:r>
            <a:r>
              <a:rPr sz="2000" i="1" spc="5" dirty="0">
                <a:latin typeface="Tw Cen MT"/>
                <a:cs typeface="Tw Cen MT"/>
              </a:rPr>
              <a:t>dobu</a:t>
            </a:r>
            <a:r>
              <a:rPr sz="2000" i="1" spc="160" dirty="0">
                <a:latin typeface="Tw Cen MT"/>
                <a:cs typeface="Tw Cen MT"/>
              </a:rPr>
              <a:t> </a:t>
            </a:r>
            <a:r>
              <a:rPr sz="2000" i="1" spc="-5" dirty="0">
                <a:latin typeface="Tw Cen MT"/>
                <a:cs typeface="Tw Cen MT"/>
              </a:rPr>
              <a:t>(viz</a:t>
            </a:r>
            <a:endParaRPr sz="2000">
              <a:latin typeface="Tw Cen MT"/>
              <a:cs typeface="Tw Cen MT"/>
            </a:endParaRPr>
          </a:p>
          <a:p>
            <a:pPr marL="103505">
              <a:lnSpc>
                <a:spcPts val="2039"/>
              </a:lnSpc>
            </a:pPr>
            <a:r>
              <a:rPr sz="2000" i="1" dirty="0">
                <a:latin typeface="Tw Cen MT"/>
                <a:cs typeface="Tw Cen MT"/>
              </a:rPr>
              <a:t>dále)</a:t>
            </a:r>
            <a:endParaRPr sz="2000">
              <a:latin typeface="Tw Cen MT"/>
              <a:cs typeface="Tw Cen MT"/>
            </a:endParaRPr>
          </a:p>
          <a:p>
            <a:pPr marL="103505" marR="7620" indent="-91440" algn="just">
              <a:lnSpc>
                <a:spcPct val="70000"/>
              </a:lnSpc>
              <a:spcBef>
                <a:spcPts val="1400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spc="-55" dirty="0">
                <a:latin typeface="Tw Cen MT"/>
                <a:cs typeface="Tw Cen MT"/>
              </a:rPr>
              <a:t>Po </a:t>
            </a:r>
            <a:r>
              <a:rPr sz="2000" spc="-5" dirty="0">
                <a:latin typeface="Tw Cen MT"/>
                <a:cs typeface="Tw Cen MT"/>
              </a:rPr>
              <a:t>dobu </a:t>
            </a:r>
            <a:r>
              <a:rPr sz="2000" spc="-10" dirty="0">
                <a:latin typeface="Tw Cen MT"/>
                <a:cs typeface="Tw Cen MT"/>
              </a:rPr>
              <a:t>výkonu </a:t>
            </a:r>
            <a:r>
              <a:rPr sz="2000" spc="-5" dirty="0">
                <a:latin typeface="Tw Cen MT"/>
                <a:cs typeface="Tw Cen MT"/>
              </a:rPr>
              <a:t>pěstounské péče náleží pěstounovi dávky pěstounské </a:t>
            </a:r>
            <a:r>
              <a:rPr sz="2000" spc="-20" dirty="0">
                <a:latin typeface="Tw Cen MT"/>
                <a:cs typeface="Tw Cen MT"/>
              </a:rPr>
              <a:t>péče, </a:t>
            </a:r>
            <a:r>
              <a:rPr sz="2000" spc="-15" dirty="0">
                <a:latin typeface="Tw Cen MT"/>
                <a:cs typeface="Tw Cen MT"/>
              </a:rPr>
              <a:t>upravené </a:t>
            </a:r>
            <a:r>
              <a:rPr sz="2000" dirty="0">
                <a:latin typeface="Tw Cen MT"/>
                <a:cs typeface="Tw Cen MT"/>
              </a:rPr>
              <a:t>v </a:t>
            </a:r>
            <a:r>
              <a:rPr sz="2000" spc="-5" dirty="0">
                <a:latin typeface="Tw Cen MT"/>
                <a:cs typeface="Tw Cen MT"/>
              </a:rPr>
              <a:t>zákoně </a:t>
            </a:r>
            <a:r>
              <a:rPr sz="2000" dirty="0">
                <a:latin typeface="Tw Cen MT"/>
                <a:cs typeface="Tw Cen MT"/>
              </a:rPr>
              <a:t>o </a:t>
            </a:r>
            <a:r>
              <a:rPr sz="2000" spc="-25" dirty="0">
                <a:latin typeface="Tw Cen MT"/>
                <a:cs typeface="Tw Cen MT"/>
              </a:rPr>
              <a:t>SPOD,  </a:t>
            </a:r>
            <a:r>
              <a:rPr sz="2000" dirty="0">
                <a:latin typeface="Tw Cen MT"/>
                <a:cs typeface="Tw Cen MT"/>
              </a:rPr>
              <a:t>vyplácí je příslušné </a:t>
            </a:r>
            <a:r>
              <a:rPr sz="2000" spc="-15" dirty="0">
                <a:latin typeface="Tw Cen MT"/>
                <a:cs typeface="Tw Cen MT"/>
              </a:rPr>
              <a:t>úřady</a:t>
            </a:r>
            <a:r>
              <a:rPr sz="2000" spc="-10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práce</a:t>
            </a:r>
            <a:endParaRPr sz="2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7116" y="644397"/>
            <a:ext cx="99472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PĚSTOUNSKÁ PÉČE </a:t>
            </a:r>
            <a:r>
              <a:rPr spc="45" dirty="0"/>
              <a:t>NA </a:t>
            </a:r>
            <a:r>
              <a:rPr spc="80" dirty="0"/>
              <a:t>PŘECHODNOU</a:t>
            </a:r>
            <a:r>
              <a:rPr spc="580" dirty="0"/>
              <a:t> </a:t>
            </a:r>
            <a:r>
              <a:rPr spc="55" dirty="0"/>
              <a:t>DOBU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67405" y="1318006"/>
            <a:ext cx="6862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60" dirty="0">
                <a:solidFill>
                  <a:srgbClr val="57B6C0"/>
                </a:solidFill>
                <a:latin typeface="Tw Cen MT Condensed"/>
                <a:cs typeface="Tw Cen MT Condensed"/>
              </a:rPr>
              <a:t>(ZÁKON </a:t>
            </a:r>
            <a:r>
              <a:rPr sz="3200" b="1" dirty="0">
                <a:solidFill>
                  <a:srgbClr val="57B6C0"/>
                </a:solidFill>
                <a:latin typeface="Tw Cen MT Condensed"/>
                <a:cs typeface="Tw Cen MT Condensed"/>
              </a:rPr>
              <a:t>O </a:t>
            </a:r>
            <a:r>
              <a:rPr sz="3200" b="1" spc="90" dirty="0">
                <a:solidFill>
                  <a:srgbClr val="57B6C0"/>
                </a:solidFill>
                <a:latin typeface="Tw Cen MT Condensed"/>
                <a:cs typeface="Tw Cen MT Condensed"/>
              </a:rPr>
              <a:t>SOCIÁLNĚ-PRÁVNÍ </a:t>
            </a:r>
            <a:r>
              <a:rPr sz="3200" b="1" spc="80" dirty="0">
                <a:solidFill>
                  <a:srgbClr val="57B6C0"/>
                </a:solidFill>
                <a:latin typeface="Tw Cen MT Condensed"/>
                <a:cs typeface="Tw Cen MT Condensed"/>
              </a:rPr>
              <a:t>OCHRANĚ</a:t>
            </a:r>
            <a:r>
              <a:rPr sz="3200" b="1" spc="580" dirty="0">
                <a:solidFill>
                  <a:srgbClr val="57B6C0"/>
                </a:solidFill>
                <a:latin typeface="Tw Cen MT Condensed"/>
                <a:cs typeface="Tw Cen MT Condensed"/>
              </a:rPr>
              <a:t> </a:t>
            </a:r>
            <a:r>
              <a:rPr sz="3200" b="1" spc="70" dirty="0">
                <a:solidFill>
                  <a:srgbClr val="57B6C0"/>
                </a:solidFill>
                <a:latin typeface="Tw Cen MT Condensed"/>
                <a:cs typeface="Tw Cen MT Condensed"/>
              </a:rPr>
              <a:t>DĚTÍ)</a:t>
            </a:r>
            <a:endParaRPr sz="3200">
              <a:latin typeface="Tw Cen MT Condensed"/>
              <a:cs typeface="Tw Cen MT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2205" y="2138908"/>
            <a:ext cx="10910570" cy="40100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780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  <a:tab pos="4891405" algn="l"/>
              </a:tabLst>
            </a:pPr>
            <a:r>
              <a:rPr sz="2000" spc="-10" dirty="0">
                <a:latin typeface="Tw Cen MT"/>
                <a:cs typeface="Tw Cen MT"/>
              </a:rPr>
              <a:t>Úprava </a:t>
            </a:r>
            <a:r>
              <a:rPr sz="2000" dirty="0">
                <a:latin typeface="Tw Cen MT"/>
                <a:cs typeface="Tw Cen MT"/>
              </a:rPr>
              <a:t>pěstounské péče </a:t>
            </a:r>
            <a:r>
              <a:rPr sz="2000" spc="-5" dirty="0">
                <a:latin typeface="Tw Cen MT"/>
                <a:cs typeface="Tw Cen MT"/>
              </a:rPr>
              <a:t>na</a:t>
            </a:r>
            <a:r>
              <a:rPr sz="2000" spc="-20" dirty="0">
                <a:latin typeface="Tw Cen MT"/>
                <a:cs typeface="Tw Cen MT"/>
              </a:rPr>
              <a:t> </a:t>
            </a:r>
            <a:r>
              <a:rPr sz="2000" spc="5" dirty="0">
                <a:latin typeface="Tw Cen MT"/>
                <a:cs typeface="Tw Cen MT"/>
              </a:rPr>
              <a:t>přechodnou</a:t>
            </a:r>
            <a:r>
              <a:rPr sz="2000" spc="-3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dobu	- od </a:t>
            </a:r>
            <a:r>
              <a:rPr sz="2000" spc="-5" dirty="0">
                <a:latin typeface="Tw Cen MT"/>
                <a:cs typeface="Tw Cen MT"/>
              </a:rPr>
              <a:t>1. 1.</a:t>
            </a:r>
            <a:r>
              <a:rPr sz="2000" spc="-40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2013</a:t>
            </a:r>
            <a:endParaRPr sz="2000">
              <a:latin typeface="Tw Cen MT"/>
              <a:cs typeface="Tw Cen MT"/>
            </a:endParaRPr>
          </a:p>
          <a:p>
            <a:pPr marL="103505" marR="5080" indent="-91440">
              <a:lnSpc>
                <a:spcPct val="70000"/>
              </a:lnSpc>
              <a:spcBef>
                <a:spcPts val="140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Soud </a:t>
            </a:r>
            <a:r>
              <a:rPr sz="2000" spc="-5" dirty="0">
                <a:latin typeface="Tw Cen MT"/>
                <a:cs typeface="Tw Cen MT"/>
              </a:rPr>
              <a:t>může na </a:t>
            </a:r>
            <a:r>
              <a:rPr sz="2000" dirty="0">
                <a:latin typeface="Tw Cen MT"/>
                <a:cs typeface="Tw Cen MT"/>
              </a:rPr>
              <a:t>návrh </a:t>
            </a:r>
            <a:r>
              <a:rPr sz="2000" spc="-5" dirty="0">
                <a:latin typeface="Tw Cen MT"/>
                <a:cs typeface="Tw Cen MT"/>
              </a:rPr>
              <a:t>orgánu sociálně-právní ochrany dětí svěřit dítě </a:t>
            </a:r>
            <a:r>
              <a:rPr sz="2000" spc="-10" dirty="0">
                <a:latin typeface="Tw Cen MT"/>
                <a:cs typeface="Tw Cen MT"/>
              </a:rPr>
              <a:t>do </a:t>
            </a:r>
            <a:r>
              <a:rPr sz="2000" spc="-5" dirty="0">
                <a:latin typeface="Tw Cen MT"/>
                <a:cs typeface="Tw Cen MT"/>
              </a:rPr>
              <a:t>pěstounské péče na </a:t>
            </a:r>
            <a:r>
              <a:rPr sz="2000" spc="5" dirty="0">
                <a:latin typeface="Tw Cen MT"/>
                <a:cs typeface="Tw Cen MT"/>
              </a:rPr>
              <a:t>přechodnou  </a:t>
            </a:r>
            <a:r>
              <a:rPr sz="2000" dirty="0">
                <a:latin typeface="Tw Cen MT"/>
                <a:cs typeface="Tw Cen MT"/>
              </a:rPr>
              <a:t>dobu </a:t>
            </a:r>
            <a:r>
              <a:rPr sz="2000" b="1" dirty="0">
                <a:latin typeface="Tw Cen MT"/>
                <a:cs typeface="Tw Cen MT"/>
              </a:rPr>
              <a:t>osobám </a:t>
            </a:r>
            <a:r>
              <a:rPr sz="2000" b="1" spc="-5" dirty="0">
                <a:latin typeface="Tw Cen MT"/>
                <a:cs typeface="Tw Cen MT"/>
              </a:rPr>
              <a:t>zařazeným </a:t>
            </a:r>
            <a:r>
              <a:rPr sz="2000" b="1" dirty="0">
                <a:latin typeface="Tw Cen MT"/>
                <a:cs typeface="Tw Cen MT"/>
              </a:rPr>
              <a:t>v </a:t>
            </a:r>
            <a:r>
              <a:rPr sz="2000" b="1" spc="-5" dirty="0">
                <a:latin typeface="Tw Cen MT"/>
                <a:cs typeface="Tw Cen MT"/>
              </a:rPr>
              <a:t>evidenci vedené </a:t>
            </a:r>
            <a:r>
              <a:rPr sz="2000" b="1" dirty="0">
                <a:latin typeface="Tw Cen MT"/>
                <a:cs typeface="Tw Cen MT"/>
              </a:rPr>
              <a:t>krajským úřadem </a:t>
            </a:r>
            <a:r>
              <a:rPr sz="2000" spc="-5" dirty="0">
                <a:latin typeface="Tw Cen MT"/>
                <a:cs typeface="Tw Cen MT"/>
              </a:rPr>
              <a:t>na</a:t>
            </a:r>
            <a:r>
              <a:rPr sz="2000" spc="-3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dobu:</a:t>
            </a:r>
            <a:endParaRPr sz="2000">
              <a:latin typeface="Tw Cen MT"/>
              <a:cs typeface="Tw Cen MT"/>
            </a:endParaRPr>
          </a:p>
          <a:p>
            <a:pPr marL="103505" marR="6985" indent="-91440">
              <a:lnSpc>
                <a:spcPct val="70100"/>
              </a:lnSpc>
              <a:spcBef>
                <a:spcPts val="1390"/>
              </a:spcBef>
            </a:pPr>
            <a:r>
              <a:rPr sz="2000" spc="20" dirty="0">
                <a:solidFill>
                  <a:srgbClr val="57B6C0"/>
                </a:solidFill>
                <a:latin typeface="Tw Cen MT"/>
                <a:cs typeface="Tw Cen MT"/>
              </a:rPr>
              <a:t>-</a:t>
            </a:r>
            <a:r>
              <a:rPr sz="2000" i="1" spc="20" dirty="0">
                <a:latin typeface="Tw Cen MT"/>
                <a:cs typeface="Tw Cen MT"/>
              </a:rPr>
              <a:t>po </a:t>
            </a:r>
            <a:r>
              <a:rPr sz="2000" i="1" spc="-10" dirty="0">
                <a:latin typeface="Tw Cen MT"/>
                <a:cs typeface="Tw Cen MT"/>
              </a:rPr>
              <a:t>kterou </a:t>
            </a:r>
            <a:r>
              <a:rPr sz="2000" i="1" spc="-5" dirty="0">
                <a:latin typeface="Tw Cen MT"/>
                <a:cs typeface="Tw Cen MT"/>
              </a:rPr>
              <a:t>nemůže </a:t>
            </a:r>
            <a:r>
              <a:rPr sz="2000" i="1" spc="-10" dirty="0">
                <a:latin typeface="Tw Cen MT"/>
                <a:cs typeface="Tw Cen MT"/>
              </a:rPr>
              <a:t>rodič </a:t>
            </a:r>
            <a:r>
              <a:rPr sz="2000" i="1" spc="-5" dirty="0">
                <a:latin typeface="Tw Cen MT"/>
                <a:cs typeface="Tw Cen MT"/>
              </a:rPr>
              <a:t>ze </a:t>
            </a:r>
            <a:r>
              <a:rPr sz="2000" i="1" dirty="0">
                <a:latin typeface="Tw Cen MT"/>
                <a:cs typeface="Tw Cen MT"/>
              </a:rPr>
              <a:t>závažných </a:t>
            </a:r>
            <a:r>
              <a:rPr sz="2000" i="1" spc="-10" dirty="0">
                <a:latin typeface="Tw Cen MT"/>
                <a:cs typeface="Tw Cen MT"/>
              </a:rPr>
              <a:t>důvodů </a:t>
            </a:r>
            <a:r>
              <a:rPr sz="2000" i="1" dirty="0">
                <a:latin typeface="Tw Cen MT"/>
                <a:cs typeface="Tw Cen MT"/>
              </a:rPr>
              <a:t>dítě </a:t>
            </a:r>
            <a:r>
              <a:rPr sz="2000" i="1" spc="-10" dirty="0">
                <a:latin typeface="Tw Cen MT"/>
                <a:cs typeface="Tw Cen MT"/>
              </a:rPr>
              <a:t>vychovávat </a:t>
            </a:r>
            <a:r>
              <a:rPr sz="2000" i="1" dirty="0">
                <a:latin typeface="Tw Cen MT"/>
                <a:cs typeface="Tw Cen MT"/>
              </a:rPr>
              <a:t>(z </a:t>
            </a:r>
            <a:r>
              <a:rPr sz="2000" i="1" spc="-10" dirty="0">
                <a:latin typeface="Tw Cen MT"/>
                <a:cs typeface="Tw Cen MT"/>
              </a:rPr>
              <a:t>důvodů </a:t>
            </a:r>
            <a:r>
              <a:rPr sz="2000" i="1" spc="-5" dirty="0">
                <a:latin typeface="Tw Cen MT"/>
                <a:cs typeface="Tw Cen MT"/>
              </a:rPr>
              <a:t>zdravotních, výkonu trestu odnětí  svobody </a:t>
            </a:r>
            <a:r>
              <a:rPr sz="2000" i="1" dirty="0">
                <a:latin typeface="Tw Cen MT"/>
                <a:cs typeface="Tw Cen MT"/>
              </a:rPr>
              <a:t>a</a:t>
            </a:r>
            <a:r>
              <a:rPr sz="2000" i="1" spc="-40" dirty="0">
                <a:latin typeface="Tw Cen MT"/>
                <a:cs typeface="Tw Cen MT"/>
              </a:rPr>
              <a:t> </a:t>
            </a:r>
            <a:r>
              <a:rPr sz="2000" i="1" spc="5" dirty="0">
                <a:latin typeface="Tw Cen MT"/>
                <a:cs typeface="Tw Cen MT"/>
              </a:rPr>
              <a:t>dalších);</a:t>
            </a:r>
            <a:endParaRPr sz="2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000" spc="20" dirty="0">
                <a:solidFill>
                  <a:srgbClr val="57B6C0"/>
                </a:solidFill>
                <a:latin typeface="Tw Cen MT"/>
                <a:cs typeface="Tw Cen MT"/>
              </a:rPr>
              <a:t>-</a:t>
            </a:r>
            <a:r>
              <a:rPr sz="2000" i="1" spc="20" dirty="0">
                <a:latin typeface="Tw Cen MT"/>
                <a:cs typeface="Tw Cen MT"/>
              </a:rPr>
              <a:t>po </a:t>
            </a:r>
            <a:r>
              <a:rPr sz="2000" i="1" spc="-5" dirty="0">
                <a:latin typeface="Tw Cen MT"/>
                <a:cs typeface="Tw Cen MT"/>
              </a:rPr>
              <a:t>jejímž </a:t>
            </a:r>
            <a:r>
              <a:rPr sz="2000" i="1" dirty="0">
                <a:latin typeface="Tw Cen MT"/>
                <a:cs typeface="Tw Cen MT"/>
              </a:rPr>
              <a:t>uplynutí </a:t>
            </a:r>
            <a:r>
              <a:rPr sz="2000" i="1" spc="-5" dirty="0">
                <a:latin typeface="Tw Cen MT"/>
                <a:cs typeface="Tw Cen MT"/>
              </a:rPr>
              <a:t>lze </a:t>
            </a:r>
            <a:r>
              <a:rPr sz="2000" i="1" spc="5" dirty="0">
                <a:latin typeface="Tw Cen MT"/>
                <a:cs typeface="Tw Cen MT"/>
              </a:rPr>
              <a:t>dát </a:t>
            </a:r>
            <a:r>
              <a:rPr sz="2000" i="1" dirty="0">
                <a:latin typeface="Tw Cen MT"/>
                <a:cs typeface="Tw Cen MT"/>
              </a:rPr>
              <a:t>souhlas </a:t>
            </a:r>
            <a:r>
              <a:rPr sz="2000" i="1" spc="-5" dirty="0">
                <a:latin typeface="Tw Cen MT"/>
                <a:cs typeface="Tw Cen MT"/>
              </a:rPr>
              <a:t>rodiče </a:t>
            </a:r>
            <a:r>
              <a:rPr sz="2000" i="1" dirty="0">
                <a:latin typeface="Tw Cen MT"/>
                <a:cs typeface="Tw Cen MT"/>
              </a:rPr>
              <a:t>s</a:t>
            </a:r>
            <a:r>
              <a:rPr sz="2000" i="1" spc="-180" dirty="0">
                <a:latin typeface="Tw Cen MT"/>
                <a:cs typeface="Tw Cen MT"/>
              </a:rPr>
              <a:t> </a:t>
            </a:r>
            <a:r>
              <a:rPr sz="2000" i="1" spc="-5" dirty="0">
                <a:latin typeface="Tw Cen MT"/>
                <a:cs typeface="Tw Cen MT"/>
              </a:rPr>
              <a:t>osvojením;</a:t>
            </a:r>
            <a:endParaRPr sz="2000">
              <a:latin typeface="Tw Cen MT"/>
              <a:cs typeface="Tw Cen MT"/>
            </a:endParaRPr>
          </a:p>
          <a:p>
            <a:pPr marL="103505" marR="8890" indent="-91440">
              <a:lnSpc>
                <a:spcPct val="70000"/>
              </a:lnSpc>
              <a:spcBef>
                <a:spcPts val="1405"/>
              </a:spcBef>
            </a:pPr>
            <a:r>
              <a:rPr sz="2000" spc="20" dirty="0">
                <a:solidFill>
                  <a:srgbClr val="57B6C0"/>
                </a:solidFill>
                <a:latin typeface="Tw Cen MT"/>
                <a:cs typeface="Tw Cen MT"/>
              </a:rPr>
              <a:t>-</a:t>
            </a:r>
            <a:r>
              <a:rPr sz="2000" i="1" spc="20" dirty="0">
                <a:latin typeface="Tw Cen MT"/>
                <a:cs typeface="Tw Cen MT"/>
              </a:rPr>
              <a:t>do </a:t>
            </a:r>
            <a:r>
              <a:rPr sz="2000" i="1" spc="-5" dirty="0">
                <a:latin typeface="Tw Cen MT"/>
                <a:cs typeface="Tw Cen MT"/>
              </a:rPr>
              <a:t>pravomocného rozhodnutí soudu </a:t>
            </a:r>
            <a:r>
              <a:rPr sz="2000" i="1" dirty="0">
                <a:latin typeface="Tw Cen MT"/>
                <a:cs typeface="Tw Cen MT"/>
              </a:rPr>
              <a:t>o </a:t>
            </a:r>
            <a:r>
              <a:rPr sz="2000" i="1" spc="-5" dirty="0">
                <a:latin typeface="Tw Cen MT"/>
                <a:cs typeface="Tw Cen MT"/>
              </a:rPr>
              <a:t>tom, že tu není třeba </a:t>
            </a:r>
            <a:r>
              <a:rPr sz="2000" i="1" dirty="0">
                <a:latin typeface="Tw Cen MT"/>
                <a:cs typeface="Tw Cen MT"/>
              </a:rPr>
              <a:t>souhlasu </a:t>
            </a:r>
            <a:r>
              <a:rPr sz="2000" i="1" spc="-5" dirty="0">
                <a:latin typeface="Tw Cen MT"/>
                <a:cs typeface="Tw Cen MT"/>
              </a:rPr>
              <a:t>rodičů </a:t>
            </a:r>
            <a:r>
              <a:rPr sz="2000" i="1" dirty="0">
                <a:latin typeface="Tw Cen MT"/>
                <a:cs typeface="Tw Cen MT"/>
              </a:rPr>
              <a:t>k </a:t>
            </a:r>
            <a:r>
              <a:rPr sz="2000" i="1" spc="-10" dirty="0">
                <a:latin typeface="Tw Cen MT"/>
                <a:cs typeface="Tw Cen MT"/>
              </a:rPr>
              <a:t>osvojení </a:t>
            </a:r>
            <a:r>
              <a:rPr sz="2000" i="1" dirty="0">
                <a:latin typeface="Tw Cen MT"/>
                <a:cs typeface="Tw Cen MT"/>
              </a:rPr>
              <a:t>(§ </a:t>
            </a:r>
            <a:r>
              <a:rPr sz="2000" i="1" spc="-5" dirty="0">
                <a:latin typeface="Tw Cen MT"/>
                <a:cs typeface="Tw Cen MT"/>
              </a:rPr>
              <a:t>821 občanského  zákoníku).</a:t>
            </a:r>
            <a:endParaRPr sz="20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670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Pěstounská péče na </a:t>
            </a:r>
            <a:r>
              <a:rPr sz="2000" spc="5" dirty="0">
                <a:latin typeface="Tw Cen MT"/>
                <a:cs typeface="Tw Cen MT"/>
              </a:rPr>
              <a:t>přechodnou </a:t>
            </a:r>
            <a:r>
              <a:rPr sz="2000" dirty="0">
                <a:latin typeface="Tw Cen MT"/>
                <a:cs typeface="Tw Cen MT"/>
              </a:rPr>
              <a:t>dobu může </a:t>
            </a:r>
            <a:r>
              <a:rPr sz="2000" spc="5" dirty="0">
                <a:latin typeface="Tw Cen MT"/>
                <a:cs typeface="Tw Cen MT"/>
              </a:rPr>
              <a:t>trvat </a:t>
            </a:r>
            <a:r>
              <a:rPr sz="2000" dirty="0">
                <a:latin typeface="Tw Cen MT"/>
                <a:cs typeface="Tw Cen MT"/>
              </a:rPr>
              <a:t>nejdéle jeden</a:t>
            </a:r>
            <a:r>
              <a:rPr sz="2000" spc="-260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rok.</a:t>
            </a:r>
            <a:endParaRPr sz="20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68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Tw Cen MT"/>
                <a:cs typeface="Tw Cen MT"/>
              </a:rPr>
              <a:t>Soud </a:t>
            </a:r>
            <a:r>
              <a:rPr sz="2000" spc="-5" dirty="0">
                <a:latin typeface="Tw Cen MT"/>
                <a:cs typeface="Tw Cen MT"/>
              </a:rPr>
              <a:t>může </a:t>
            </a:r>
            <a:r>
              <a:rPr sz="2000" dirty="0">
                <a:latin typeface="Tw Cen MT"/>
                <a:cs typeface="Tw Cen MT"/>
              </a:rPr>
              <a:t>nařídit svěření dítěte do pěstounské péče na </a:t>
            </a:r>
            <a:r>
              <a:rPr sz="2000" spc="5" dirty="0">
                <a:latin typeface="Tw Cen MT"/>
                <a:cs typeface="Tw Cen MT"/>
              </a:rPr>
              <a:t>přechodnou </a:t>
            </a:r>
            <a:r>
              <a:rPr sz="2000" dirty="0">
                <a:latin typeface="Tw Cen MT"/>
                <a:cs typeface="Tw Cen MT"/>
              </a:rPr>
              <a:t>dobu předběžným</a:t>
            </a:r>
            <a:r>
              <a:rPr sz="2000" spc="-27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opatřením.</a:t>
            </a:r>
            <a:endParaRPr sz="2000">
              <a:latin typeface="Tw Cen MT"/>
              <a:cs typeface="Tw Cen MT"/>
            </a:endParaRPr>
          </a:p>
          <a:p>
            <a:pPr marL="103505" marR="7620" indent="-91440">
              <a:lnSpc>
                <a:spcPct val="70000"/>
              </a:lnSpc>
              <a:spcBef>
                <a:spcPts val="1405"/>
              </a:spcBef>
              <a:buClr>
                <a:srgbClr val="57B6C0"/>
              </a:buClr>
              <a:buSzPct val="95000"/>
              <a:buFont typeface="Arial"/>
              <a:buChar char="•"/>
              <a:tabLst>
                <a:tab pos="104139" algn="l"/>
                <a:tab pos="2233295" algn="l"/>
                <a:tab pos="3500120" algn="l"/>
              </a:tabLst>
            </a:pPr>
            <a:r>
              <a:rPr sz="2000" i="1" spc="-5" dirty="0">
                <a:latin typeface="Tw Cen MT"/>
                <a:cs typeface="Tw Cen MT"/>
              </a:rPr>
              <a:t>Pěstounská</a:t>
            </a:r>
            <a:r>
              <a:rPr sz="2000" i="1" spc="450" dirty="0">
                <a:latin typeface="Tw Cen MT"/>
                <a:cs typeface="Tw Cen MT"/>
              </a:rPr>
              <a:t> </a:t>
            </a:r>
            <a:r>
              <a:rPr sz="2000" i="1" dirty="0">
                <a:latin typeface="Tw Cen MT"/>
                <a:cs typeface="Tw Cen MT"/>
              </a:rPr>
              <a:t>péče</a:t>
            </a:r>
            <a:r>
              <a:rPr sz="2000" i="1" spc="455" dirty="0">
                <a:latin typeface="Tw Cen MT"/>
                <a:cs typeface="Tw Cen MT"/>
              </a:rPr>
              <a:t> </a:t>
            </a:r>
            <a:r>
              <a:rPr sz="2000" i="1" dirty="0">
                <a:latin typeface="Tw Cen MT"/>
                <a:cs typeface="Tw Cen MT"/>
              </a:rPr>
              <a:t>na	přechodnou	</a:t>
            </a:r>
            <a:r>
              <a:rPr sz="2000" i="1" spc="10" dirty="0">
                <a:latin typeface="Tw Cen MT"/>
                <a:cs typeface="Tw Cen MT"/>
              </a:rPr>
              <a:t>dobu </a:t>
            </a:r>
            <a:r>
              <a:rPr sz="2000" i="1" dirty="0">
                <a:latin typeface="Tw Cen MT"/>
                <a:cs typeface="Tw Cen MT"/>
              </a:rPr>
              <a:t>je </a:t>
            </a:r>
            <a:r>
              <a:rPr sz="2000" i="1" spc="-20" dirty="0">
                <a:latin typeface="Tw Cen MT"/>
                <a:cs typeface="Tw Cen MT"/>
              </a:rPr>
              <a:t>rovněž </a:t>
            </a:r>
            <a:r>
              <a:rPr sz="2000" i="1" spc="-5" dirty="0">
                <a:latin typeface="Tw Cen MT"/>
                <a:cs typeface="Tw Cen MT"/>
              </a:rPr>
              <a:t>ošetřena </a:t>
            </a:r>
            <a:r>
              <a:rPr sz="2000" i="1" dirty="0">
                <a:latin typeface="Tw Cen MT"/>
                <a:cs typeface="Tw Cen MT"/>
              </a:rPr>
              <a:t>dávkami </a:t>
            </a:r>
            <a:r>
              <a:rPr sz="2000" i="1" spc="-5" dirty="0">
                <a:latin typeface="Tw Cen MT"/>
                <a:cs typeface="Tw Cen MT"/>
              </a:rPr>
              <a:t>pěstounské </a:t>
            </a:r>
            <a:r>
              <a:rPr sz="2000" i="1" dirty="0">
                <a:latin typeface="Tw Cen MT"/>
                <a:cs typeface="Tw Cen MT"/>
              </a:rPr>
              <a:t>péče </a:t>
            </a:r>
            <a:r>
              <a:rPr sz="2000" i="1" spc="-5" dirty="0">
                <a:latin typeface="Tw Cen MT"/>
                <a:cs typeface="Tw Cen MT"/>
              </a:rPr>
              <a:t>(jsou však </a:t>
            </a:r>
            <a:r>
              <a:rPr sz="2000" i="1" spc="-10" dirty="0">
                <a:latin typeface="Tw Cen MT"/>
                <a:cs typeface="Tw Cen MT"/>
              </a:rPr>
              <a:t>rozdíly </a:t>
            </a:r>
            <a:r>
              <a:rPr sz="2000" i="1" dirty="0">
                <a:latin typeface="Tw Cen MT"/>
                <a:cs typeface="Tw Cen MT"/>
              </a:rPr>
              <a:t>u  některých </a:t>
            </a:r>
            <a:r>
              <a:rPr sz="2000" i="1" spc="-5" dirty="0">
                <a:latin typeface="Tw Cen MT"/>
                <a:cs typeface="Tw Cen MT"/>
              </a:rPr>
              <a:t>dávek, které </a:t>
            </a:r>
            <a:r>
              <a:rPr sz="2000" i="1" dirty="0">
                <a:latin typeface="Tw Cen MT"/>
                <a:cs typeface="Tw Cen MT"/>
              </a:rPr>
              <a:t>se vyplácejí v rámci „klasické“ pěstounské</a:t>
            </a:r>
            <a:r>
              <a:rPr sz="2000" i="1" spc="-155" dirty="0">
                <a:latin typeface="Tw Cen MT"/>
                <a:cs typeface="Tw Cen MT"/>
              </a:rPr>
              <a:t> </a:t>
            </a:r>
            <a:r>
              <a:rPr sz="2000" i="1" dirty="0">
                <a:latin typeface="Tw Cen MT"/>
                <a:cs typeface="Tw Cen MT"/>
              </a:rPr>
              <a:t>péče).</a:t>
            </a:r>
            <a:endParaRPr sz="2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9851" y="380745"/>
            <a:ext cx="325818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0" dirty="0"/>
              <a:t>PO</a:t>
            </a:r>
            <a:r>
              <a:rPr spc="95" dirty="0"/>
              <a:t>R</a:t>
            </a:r>
            <a:r>
              <a:rPr spc="100" dirty="0"/>
              <a:t>UČ</a:t>
            </a:r>
            <a:r>
              <a:rPr spc="90" dirty="0"/>
              <a:t>E</a:t>
            </a:r>
            <a:r>
              <a:rPr spc="95" dirty="0"/>
              <a:t>N</a:t>
            </a:r>
            <a:r>
              <a:rPr spc="85" dirty="0"/>
              <a:t>S</a:t>
            </a:r>
            <a:r>
              <a:rPr spc="95" dirty="0"/>
              <a:t>TV</a:t>
            </a:r>
            <a:r>
              <a:rPr dirty="0"/>
              <a:t>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8890" y="1054353"/>
            <a:ext cx="33807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85" dirty="0">
                <a:solidFill>
                  <a:srgbClr val="57B6C0"/>
                </a:solidFill>
                <a:latin typeface="Tw Cen MT Condensed"/>
                <a:cs typeface="Tw Cen MT Condensed"/>
              </a:rPr>
              <a:t>(OBČANSKÝ</a:t>
            </a:r>
            <a:r>
              <a:rPr sz="3200" b="1" spc="145" dirty="0">
                <a:solidFill>
                  <a:srgbClr val="57B6C0"/>
                </a:solidFill>
                <a:latin typeface="Tw Cen MT Condensed"/>
                <a:cs typeface="Tw Cen MT Condensed"/>
              </a:rPr>
              <a:t> </a:t>
            </a:r>
            <a:r>
              <a:rPr sz="3200" b="1" spc="70" dirty="0">
                <a:solidFill>
                  <a:srgbClr val="57B6C0"/>
                </a:solidFill>
                <a:latin typeface="Tw Cen MT Condensed"/>
                <a:cs typeface="Tw Cen MT Condensed"/>
              </a:rPr>
              <a:t>ZÁKONÍK)</a:t>
            </a:r>
            <a:endParaRPr sz="3200">
              <a:latin typeface="Tw Cen MT Condensed"/>
              <a:cs typeface="Tw Cen MT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2205" y="1818560"/>
            <a:ext cx="10906125" cy="443928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810"/>
              </a:spcBef>
              <a:buClr>
                <a:srgbClr val="57B6C0"/>
              </a:buClr>
              <a:buSzPct val="94736"/>
              <a:buFont typeface="Arial"/>
              <a:buChar char="•"/>
              <a:tabLst>
                <a:tab pos="104139" algn="l"/>
              </a:tabLst>
            </a:pPr>
            <a:r>
              <a:rPr sz="1900" spc="-5" dirty="0">
                <a:latin typeface="Tw Cen MT"/>
                <a:cs typeface="Tw Cen MT"/>
              </a:rPr>
              <a:t>Soud ustanoví dítěti </a:t>
            </a:r>
            <a:r>
              <a:rPr sz="1900" dirty="0">
                <a:latin typeface="Tw Cen MT"/>
                <a:cs typeface="Tw Cen MT"/>
              </a:rPr>
              <a:t>poručníka </a:t>
            </a:r>
            <a:r>
              <a:rPr sz="1900" spc="-5" dirty="0">
                <a:latin typeface="Tw Cen MT"/>
                <a:cs typeface="Tw Cen MT"/>
              </a:rPr>
              <a:t>v případě,</a:t>
            </a:r>
            <a:r>
              <a:rPr sz="1900" spc="105" dirty="0">
                <a:latin typeface="Tw Cen MT"/>
                <a:cs typeface="Tw Cen MT"/>
              </a:rPr>
              <a:t> </a:t>
            </a:r>
            <a:r>
              <a:rPr sz="1900" spc="-5" dirty="0">
                <a:latin typeface="Tw Cen MT"/>
                <a:cs typeface="Tw Cen MT"/>
              </a:rPr>
              <a:t>že:</a:t>
            </a:r>
            <a:endParaRPr sz="19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900" spc="5" dirty="0">
                <a:solidFill>
                  <a:srgbClr val="57B6C0"/>
                </a:solidFill>
                <a:latin typeface="Tw Cen MT"/>
                <a:cs typeface="Tw Cen MT"/>
              </a:rPr>
              <a:t>-</a:t>
            </a:r>
            <a:r>
              <a:rPr sz="1900" i="1" spc="5" dirty="0">
                <a:latin typeface="Tw Cen MT"/>
                <a:cs typeface="Tw Cen MT"/>
              </a:rPr>
              <a:t>rodiče </a:t>
            </a:r>
            <a:r>
              <a:rPr sz="1900" i="1" spc="-5" dirty="0">
                <a:latin typeface="Tw Cen MT"/>
                <a:cs typeface="Tw Cen MT"/>
              </a:rPr>
              <a:t>dítěte</a:t>
            </a:r>
            <a:r>
              <a:rPr sz="1900" i="1" spc="5" dirty="0">
                <a:latin typeface="Tw Cen MT"/>
                <a:cs typeface="Tw Cen MT"/>
              </a:rPr>
              <a:t> </a:t>
            </a:r>
            <a:r>
              <a:rPr sz="1900" i="1" spc="-5" dirty="0">
                <a:latin typeface="Tw Cen MT"/>
                <a:cs typeface="Tw Cen MT"/>
              </a:rPr>
              <a:t>zemřeli;</a:t>
            </a:r>
            <a:endParaRPr sz="19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900" spc="5" dirty="0">
                <a:solidFill>
                  <a:srgbClr val="57B6C0"/>
                </a:solidFill>
                <a:latin typeface="Tw Cen MT"/>
                <a:cs typeface="Tw Cen MT"/>
              </a:rPr>
              <a:t>-</a:t>
            </a:r>
            <a:r>
              <a:rPr sz="1900" i="1" spc="5" dirty="0">
                <a:latin typeface="Tw Cen MT"/>
                <a:cs typeface="Tw Cen MT"/>
              </a:rPr>
              <a:t>byli </a:t>
            </a:r>
            <a:r>
              <a:rPr sz="1900" i="1" spc="-5" dirty="0">
                <a:latin typeface="Tw Cen MT"/>
                <a:cs typeface="Tw Cen MT"/>
              </a:rPr>
              <a:t>zbaveni </a:t>
            </a:r>
            <a:r>
              <a:rPr sz="1900" i="1" spc="-10" dirty="0">
                <a:latin typeface="Tw Cen MT"/>
                <a:cs typeface="Tw Cen MT"/>
              </a:rPr>
              <a:t>rodičovské</a:t>
            </a:r>
            <a:r>
              <a:rPr sz="1900" i="1" spc="55" dirty="0">
                <a:latin typeface="Tw Cen MT"/>
                <a:cs typeface="Tw Cen MT"/>
              </a:rPr>
              <a:t> </a:t>
            </a:r>
            <a:r>
              <a:rPr sz="1900" i="1" spc="-10" dirty="0">
                <a:latin typeface="Tw Cen MT"/>
                <a:cs typeface="Tw Cen MT"/>
              </a:rPr>
              <a:t>zodpovědnosti;</a:t>
            </a:r>
            <a:endParaRPr sz="19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900" spc="5" dirty="0">
                <a:solidFill>
                  <a:srgbClr val="57B6C0"/>
                </a:solidFill>
                <a:latin typeface="Tw Cen MT"/>
                <a:cs typeface="Tw Cen MT"/>
              </a:rPr>
              <a:t>-</a:t>
            </a:r>
            <a:r>
              <a:rPr sz="1900" i="1" spc="5" dirty="0">
                <a:latin typeface="Tw Cen MT"/>
                <a:cs typeface="Tw Cen MT"/>
              </a:rPr>
              <a:t>byl </a:t>
            </a:r>
            <a:r>
              <a:rPr sz="1900" i="1" spc="-5" dirty="0">
                <a:latin typeface="Tw Cen MT"/>
                <a:cs typeface="Tw Cen MT"/>
              </a:rPr>
              <a:t>pozastaven </a:t>
            </a:r>
            <a:r>
              <a:rPr sz="1900" i="1" spc="-15" dirty="0">
                <a:latin typeface="Tw Cen MT"/>
                <a:cs typeface="Tw Cen MT"/>
              </a:rPr>
              <a:t>výkon </a:t>
            </a:r>
            <a:r>
              <a:rPr sz="1900" i="1" dirty="0">
                <a:latin typeface="Tw Cen MT"/>
                <a:cs typeface="Tw Cen MT"/>
              </a:rPr>
              <a:t>jejich </a:t>
            </a:r>
            <a:r>
              <a:rPr sz="1900" i="1" spc="-10" dirty="0">
                <a:latin typeface="Tw Cen MT"/>
                <a:cs typeface="Tw Cen MT"/>
              </a:rPr>
              <a:t>rodičovské</a:t>
            </a:r>
            <a:r>
              <a:rPr sz="1900" i="1" spc="95" dirty="0">
                <a:latin typeface="Tw Cen MT"/>
                <a:cs typeface="Tw Cen MT"/>
              </a:rPr>
              <a:t> </a:t>
            </a:r>
            <a:r>
              <a:rPr sz="1900" i="1" spc="-10" dirty="0">
                <a:latin typeface="Tw Cen MT"/>
                <a:cs typeface="Tw Cen MT"/>
              </a:rPr>
              <a:t>zodpovědnosti;</a:t>
            </a:r>
            <a:endParaRPr sz="19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900" spc="5" dirty="0">
                <a:solidFill>
                  <a:srgbClr val="57B6C0"/>
                </a:solidFill>
                <a:latin typeface="Tw Cen MT"/>
                <a:cs typeface="Tw Cen MT"/>
              </a:rPr>
              <a:t>-</a:t>
            </a:r>
            <a:r>
              <a:rPr sz="1900" i="1" spc="5" dirty="0">
                <a:latin typeface="Tw Cen MT"/>
                <a:cs typeface="Tw Cen MT"/>
              </a:rPr>
              <a:t>nemají </a:t>
            </a:r>
            <a:r>
              <a:rPr sz="1900" i="1" spc="-5" dirty="0">
                <a:latin typeface="Tw Cen MT"/>
                <a:cs typeface="Tw Cen MT"/>
              </a:rPr>
              <a:t>způsobilost k právním </a:t>
            </a:r>
            <a:r>
              <a:rPr sz="1900" i="1" spc="-10" dirty="0">
                <a:latin typeface="Tw Cen MT"/>
                <a:cs typeface="Tw Cen MT"/>
              </a:rPr>
              <a:t>úkonům </a:t>
            </a:r>
            <a:r>
              <a:rPr sz="1900" i="1" spc="-5" dirty="0">
                <a:latin typeface="Tw Cen MT"/>
                <a:cs typeface="Tw Cen MT"/>
              </a:rPr>
              <a:t>v plném rozsahu (a tedy nejsou nositeli </a:t>
            </a:r>
            <a:r>
              <a:rPr sz="1900" i="1" spc="-10" dirty="0">
                <a:latin typeface="Tw Cen MT"/>
                <a:cs typeface="Tw Cen MT"/>
              </a:rPr>
              <a:t>rodičovské</a:t>
            </a:r>
            <a:r>
              <a:rPr sz="1900" i="1" spc="229" dirty="0">
                <a:latin typeface="Tw Cen MT"/>
                <a:cs typeface="Tw Cen MT"/>
              </a:rPr>
              <a:t> </a:t>
            </a:r>
            <a:r>
              <a:rPr sz="1900" i="1" spc="-10" dirty="0">
                <a:latin typeface="Tw Cen MT"/>
                <a:cs typeface="Tw Cen MT"/>
              </a:rPr>
              <a:t>zodpovědnosti).</a:t>
            </a:r>
            <a:endParaRPr sz="19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725"/>
              </a:spcBef>
              <a:buClr>
                <a:srgbClr val="57B6C0"/>
              </a:buClr>
              <a:buSzPct val="94736"/>
              <a:buFont typeface="Arial"/>
              <a:buChar char="•"/>
              <a:tabLst>
                <a:tab pos="104139" algn="l"/>
              </a:tabLst>
            </a:pPr>
            <a:r>
              <a:rPr sz="1900" b="1" spc="-20" dirty="0">
                <a:latin typeface="Tw Cen MT"/>
                <a:cs typeface="Tw Cen MT"/>
              </a:rPr>
              <a:t>Poručník </a:t>
            </a:r>
            <a:r>
              <a:rPr sz="1900" spc="-5" dirty="0">
                <a:latin typeface="Tw Cen MT"/>
                <a:cs typeface="Tw Cen MT"/>
              </a:rPr>
              <a:t>vystupuje v </a:t>
            </a:r>
            <a:r>
              <a:rPr sz="1900" spc="-10" dirty="0">
                <a:latin typeface="Tw Cen MT"/>
                <a:cs typeface="Tw Cen MT"/>
              </a:rPr>
              <a:t>roli zákonného </a:t>
            </a:r>
            <a:r>
              <a:rPr sz="1900" spc="-5" dirty="0">
                <a:latin typeface="Tw Cen MT"/>
                <a:cs typeface="Tw Cen MT"/>
              </a:rPr>
              <a:t>zástupce</a:t>
            </a:r>
            <a:r>
              <a:rPr sz="1900" spc="190" dirty="0">
                <a:latin typeface="Tw Cen MT"/>
                <a:cs typeface="Tw Cen MT"/>
              </a:rPr>
              <a:t> </a:t>
            </a:r>
            <a:r>
              <a:rPr sz="1900" spc="-5" dirty="0">
                <a:latin typeface="Tw Cen MT"/>
                <a:cs typeface="Tw Cen MT"/>
              </a:rPr>
              <a:t>dítěte.</a:t>
            </a:r>
            <a:endParaRPr sz="1900">
              <a:latin typeface="Tw Cen MT"/>
              <a:cs typeface="Tw Cen MT"/>
            </a:endParaRPr>
          </a:p>
          <a:p>
            <a:pPr marL="103505" marR="5080" indent="-91440">
              <a:lnSpc>
                <a:spcPct val="70000"/>
              </a:lnSpc>
              <a:spcBef>
                <a:spcPts val="1400"/>
              </a:spcBef>
              <a:buClr>
                <a:srgbClr val="57B6C0"/>
              </a:buClr>
              <a:buSzPct val="94736"/>
              <a:buFont typeface="Arial"/>
              <a:buChar char="•"/>
              <a:tabLst>
                <a:tab pos="104139" algn="l"/>
              </a:tabLst>
            </a:pPr>
            <a:r>
              <a:rPr sz="1900" spc="-15" dirty="0">
                <a:latin typeface="Tw Cen MT"/>
                <a:cs typeface="Tw Cen MT"/>
              </a:rPr>
              <a:t>Povinností </a:t>
            </a:r>
            <a:r>
              <a:rPr sz="1900" dirty="0">
                <a:latin typeface="Tw Cen MT"/>
                <a:cs typeface="Tw Cen MT"/>
              </a:rPr>
              <a:t>poručníka </a:t>
            </a:r>
            <a:r>
              <a:rPr sz="1900" spc="-5" dirty="0">
                <a:latin typeface="Tw Cen MT"/>
                <a:cs typeface="Tw Cen MT"/>
              </a:rPr>
              <a:t>je dítě vychovávat, zastupovat a </a:t>
            </a:r>
            <a:r>
              <a:rPr sz="1900" spc="-15" dirty="0">
                <a:latin typeface="Tw Cen MT"/>
                <a:cs typeface="Tw Cen MT"/>
              </a:rPr>
              <a:t>spravovat </a:t>
            </a:r>
            <a:r>
              <a:rPr sz="1900" spc="-10" dirty="0">
                <a:latin typeface="Tw Cen MT"/>
                <a:cs typeface="Tw Cen MT"/>
              </a:rPr>
              <a:t>jeho </a:t>
            </a:r>
            <a:r>
              <a:rPr sz="1900" spc="-5" dirty="0">
                <a:latin typeface="Tw Cen MT"/>
                <a:cs typeface="Tw Cen MT"/>
              </a:rPr>
              <a:t>majetek místo </a:t>
            </a:r>
            <a:r>
              <a:rPr sz="1900" spc="-10" dirty="0">
                <a:latin typeface="Tw Cen MT"/>
                <a:cs typeface="Tw Cen MT"/>
              </a:rPr>
              <a:t>jeho </a:t>
            </a:r>
            <a:r>
              <a:rPr sz="1900" spc="-5" dirty="0">
                <a:latin typeface="Tw Cen MT"/>
                <a:cs typeface="Tw Cen MT"/>
              </a:rPr>
              <a:t>rodičů. Ustanovený   </a:t>
            </a:r>
            <a:r>
              <a:rPr sz="1900" dirty="0">
                <a:latin typeface="Tw Cen MT"/>
                <a:cs typeface="Tw Cen MT"/>
              </a:rPr>
              <a:t>poručník </a:t>
            </a:r>
            <a:r>
              <a:rPr sz="1900" spc="-20" dirty="0">
                <a:latin typeface="Tw Cen MT"/>
                <a:cs typeface="Tw Cen MT"/>
              </a:rPr>
              <a:t>může, </a:t>
            </a:r>
            <a:r>
              <a:rPr sz="1900" spc="-5" dirty="0">
                <a:latin typeface="Tw Cen MT"/>
                <a:cs typeface="Tw Cen MT"/>
              </a:rPr>
              <a:t>ale </a:t>
            </a:r>
            <a:r>
              <a:rPr sz="1900" dirty="0">
                <a:latin typeface="Tw Cen MT"/>
                <a:cs typeface="Tw Cen MT"/>
              </a:rPr>
              <a:t>nemusí </a:t>
            </a:r>
            <a:r>
              <a:rPr sz="1900" spc="-5" dirty="0">
                <a:latin typeface="Tw Cen MT"/>
                <a:cs typeface="Tw Cen MT"/>
              </a:rPr>
              <a:t>o dítě osobně</a:t>
            </a:r>
            <a:r>
              <a:rPr sz="1900" spc="12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pečovat.</a:t>
            </a:r>
            <a:endParaRPr sz="1900">
              <a:latin typeface="Tw Cen MT"/>
              <a:cs typeface="Tw Cen MT"/>
            </a:endParaRPr>
          </a:p>
          <a:p>
            <a:pPr marL="104139" indent="-91440">
              <a:lnSpc>
                <a:spcPct val="100000"/>
              </a:lnSpc>
              <a:spcBef>
                <a:spcPts val="710"/>
              </a:spcBef>
              <a:buClr>
                <a:srgbClr val="57B6C0"/>
              </a:buClr>
              <a:buSzPct val="94736"/>
              <a:buFont typeface="Arial"/>
              <a:buChar char="•"/>
              <a:tabLst>
                <a:tab pos="104139" algn="l"/>
              </a:tabLst>
            </a:pPr>
            <a:r>
              <a:rPr sz="1900" spc="-25" dirty="0">
                <a:latin typeface="Tw Cen MT"/>
                <a:cs typeface="Tw Cen MT"/>
              </a:rPr>
              <a:t>Pokud </a:t>
            </a:r>
            <a:r>
              <a:rPr sz="1900" dirty="0">
                <a:latin typeface="Tw Cen MT"/>
                <a:cs typeface="Tw Cen MT"/>
              </a:rPr>
              <a:t>poručník </a:t>
            </a:r>
            <a:r>
              <a:rPr sz="1900" spc="-5" dirty="0">
                <a:latin typeface="Tw Cen MT"/>
                <a:cs typeface="Tw Cen MT"/>
              </a:rPr>
              <a:t>péči o dítě osobně </a:t>
            </a:r>
            <a:r>
              <a:rPr sz="1900" spc="-10" dirty="0">
                <a:latin typeface="Tw Cen MT"/>
                <a:cs typeface="Tw Cen MT"/>
              </a:rPr>
              <a:t>vykonává, </a:t>
            </a:r>
            <a:r>
              <a:rPr sz="1900" spc="-5" dirty="0">
                <a:latin typeface="Tw Cen MT"/>
                <a:cs typeface="Tw Cen MT"/>
              </a:rPr>
              <a:t>má </a:t>
            </a:r>
            <a:r>
              <a:rPr sz="1900" spc="-10" dirty="0">
                <a:latin typeface="Tw Cen MT"/>
                <a:cs typeface="Tw Cen MT"/>
              </a:rPr>
              <a:t>nárok </a:t>
            </a:r>
            <a:r>
              <a:rPr sz="1900" spc="-5" dirty="0">
                <a:latin typeface="Tw Cen MT"/>
                <a:cs typeface="Tw Cen MT"/>
              </a:rPr>
              <a:t>na </a:t>
            </a:r>
            <a:r>
              <a:rPr sz="1900" spc="-10" dirty="0">
                <a:latin typeface="Tw Cen MT"/>
                <a:cs typeface="Tw Cen MT"/>
              </a:rPr>
              <a:t>dávky </a:t>
            </a:r>
            <a:r>
              <a:rPr sz="1900" spc="-5" dirty="0">
                <a:latin typeface="Tw Cen MT"/>
                <a:cs typeface="Tw Cen MT"/>
              </a:rPr>
              <a:t>pěstounské</a:t>
            </a:r>
            <a:r>
              <a:rPr sz="1900" spc="34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péče.</a:t>
            </a:r>
            <a:endParaRPr sz="1900">
              <a:latin typeface="Tw Cen MT"/>
              <a:cs typeface="Tw Cen MT"/>
            </a:endParaRPr>
          </a:p>
          <a:p>
            <a:pPr marL="103505" marR="5080" indent="-91440">
              <a:lnSpc>
                <a:spcPct val="70000"/>
              </a:lnSpc>
              <a:spcBef>
                <a:spcPts val="1405"/>
              </a:spcBef>
              <a:buClr>
                <a:srgbClr val="57B6C0"/>
              </a:buClr>
              <a:buSzPct val="94736"/>
              <a:buFont typeface="Arial"/>
              <a:buChar char="•"/>
              <a:tabLst>
                <a:tab pos="104139" algn="l"/>
              </a:tabLst>
            </a:pPr>
            <a:r>
              <a:rPr sz="1900" spc="-20" dirty="0">
                <a:latin typeface="Tw Cen MT"/>
                <a:cs typeface="Tw Cen MT"/>
              </a:rPr>
              <a:t>Pokud </a:t>
            </a:r>
            <a:r>
              <a:rPr sz="1900" spc="-5" dirty="0">
                <a:latin typeface="Tw Cen MT"/>
                <a:cs typeface="Tw Cen MT"/>
              </a:rPr>
              <a:t>je dítě </a:t>
            </a:r>
            <a:r>
              <a:rPr sz="1900" dirty="0">
                <a:latin typeface="Tw Cen MT"/>
                <a:cs typeface="Tw Cen MT"/>
              </a:rPr>
              <a:t>nejprve </a:t>
            </a:r>
            <a:r>
              <a:rPr sz="1900" spc="-5" dirty="0">
                <a:latin typeface="Tw Cen MT"/>
                <a:cs typeface="Tw Cen MT"/>
              </a:rPr>
              <a:t>umístěno v </a:t>
            </a:r>
            <a:r>
              <a:rPr sz="1900" dirty="0">
                <a:latin typeface="Tw Cen MT"/>
                <a:cs typeface="Tw Cen MT"/>
              </a:rPr>
              <a:t>pěstounské </a:t>
            </a:r>
            <a:r>
              <a:rPr sz="1900" spc="-5" dirty="0">
                <a:latin typeface="Tw Cen MT"/>
                <a:cs typeface="Tw Cen MT"/>
              </a:rPr>
              <a:t>péči, v jejímž průběhu dojde </a:t>
            </a:r>
            <a:r>
              <a:rPr sz="1900" spc="-25" dirty="0">
                <a:latin typeface="Tw Cen MT"/>
                <a:cs typeface="Tw Cen MT"/>
              </a:rPr>
              <a:t>ke </a:t>
            </a:r>
            <a:r>
              <a:rPr sz="1900" spc="-5" dirty="0">
                <a:latin typeface="Tw Cen MT"/>
                <a:cs typeface="Tw Cen MT"/>
              </a:rPr>
              <a:t>změně podmínek, například </a:t>
            </a:r>
            <a:r>
              <a:rPr sz="1900" spc="-10" dirty="0">
                <a:latin typeface="Tw Cen MT"/>
                <a:cs typeface="Tw Cen MT"/>
              </a:rPr>
              <a:t>rodiče  </a:t>
            </a:r>
            <a:r>
              <a:rPr sz="1900" spc="-5" dirty="0">
                <a:latin typeface="Tw Cen MT"/>
                <a:cs typeface="Tw Cen MT"/>
              </a:rPr>
              <a:t>jsou </a:t>
            </a:r>
            <a:r>
              <a:rPr sz="1900" spc="-10" dirty="0">
                <a:latin typeface="Tw Cen MT"/>
                <a:cs typeface="Tw Cen MT"/>
              </a:rPr>
              <a:t>zbaveni rodičovské </a:t>
            </a:r>
            <a:r>
              <a:rPr sz="1900" spc="-5" dirty="0">
                <a:latin typeface="Tw Cen MT"/>
                <a:cs typeface="Tw Cen MT"/>
              </a:rPr>
              <a:t>zodpovědnosti, mohou být </a:t>
            </a:r>
            <a:r>
              <a:rPr sz="1900" spc="-10" dirty="0">
                <a:latin typeface="Tw Cen MT"/>
                <a:cs typeface="Tw Cen MT"/>
              </a:rPr>
              <a:t>stávající </a:t>
            </a:r>
            <a:r>
              <a:rPr sz="1900" spc="-5" dirty="0">
                <a:latin typeface="Tw Cen MT"/>
                <a:cs typeface="Tw Cen MT"/>
              </a:rPr>
              <a:t>pěstouni </a:t>
            </a:r>
            <a:r>
              <a:rPr sz="1900" spc="-10" dirty="0">
                <a:latin typeface="Tw Cen MT"/>
                <a:cs typeface="Tw Cen MT"/>
              </a:rPr>
              <a:t>ustanoveni</a:t>
            </a:r>
            <a:r>
              <a:rPr sz="1900" spc="26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poručníky.</a:t>
            </a:r>
            <a:endParaRPr sz="1900">
              <a:latin typeface="Tw Cen MT"/>
              <a:cs typeface="Tw Cen MT"/>
            </a:endParaRPr>
          </a:p>
          <a:p>
            <a:pPr marL="103505" marR="5080">
              <a:lnSpc>
                <a:spcPct val="70000"/>
              </a:lnSpc>
              <a:spcBef>
                <a:spcPts val="1405"/>
              </a:spcBef>
            </a:pPr>
            <a:r>
              <a:rPr sz="1900" spc="-5" dirty="0">
                <a:latin typeface="Tw Cen MT"/>
                <a:cs typeface="Tw Cen MT"/>
              </a:rPr>
              <a:t>Mezi poručníkem a dítětem ze zákona </a:t>
            </a:r>
            <a:r>
              <a:rPr sz="1900" b="1" spc="-5" dirty="0">
                <a:latin typeface="Tw Cen MT"/>
                <a:cs typeface="Tw Cen MT"/>
              </a:rPr>
              <a:t>nevzniká </a:t>
            </a:r>
            <a:r>
              <a:rPr sz="1900" b="1" spc="-20" dirty="0">
                <a:latin typeface="Tw Cen MT"/>
                <a:cs typeface="Tw Cen MT"/>
              </a:rPr>
              <a:t>takový </a:t>
            </a:r>
            <a:r>
              <a:rPr sz="1900" b="1" spc="-15" dirty="0">
                <a:latin typeface="Tw Cen MT"/>
                <a:cs typeface="Tw Cen MT"/>
              </a:rPr>
              <a:t>poměr, </a:t>
            </a:r>
            <a:r>
              <a:rPr sz="1900" b="1" spc="-5" dirty="0">
                <a:latin typeface="Tw Cen MT"/>
                <a:cs typeface="Tw Cen MT"/>
              </a:rPr>
              <a:t>jaký je mezi rodiči a dítětem</a:t>
            </a:r>
            <a:r>
              <a:rPr sz="1900" spc="-5" dirty="0">
                <a:latin typeface="Tw Cen MT"/>
                <a:cs typeface="Tw Cen MT"/>
              </a:rPr>
              <a:t>. </a:t>
            </a:r>
            <a:r>
              <a:rPr sz="1900" spc="-10" dirty="0">
                <a:latin typeface="Tw Cen MT"/>
                <a:cs typeface="Tw Cen MT"/>
              </a:rPr>
              <a:t>Poručníkovi  </a:t>
            </a:r>
            <a:r>
              <a:rPr sz="1900" spc="-5" dirty="0">
                <a:latin typeface="Tw Cen MT"/>
                <a:cs typeface="Tw Cen MT"/>
              </a:rPr>
              <a:t>nevzniká k dítěti </a:t>
            </a:r>
            <a:r>
              <a:rPr sz="1900" spc="-10" dirty="0">
                <a:latin typeface="Tw Cen MT"/>
                <a:cs typeface="Tw Cen MT"/>
              </a:rPr>
              <a:t>vyživovací</a:t>
            </a:r>
            <a:r>
              <a:rPr sz="1900" spc="65" dirty="0">
                <a:latin typeface="Tw Cen MT"/>
                <a:cs typeface="Tw Cen MT"/>
              </a:rPr>
              <a:t> </a:t>
            </a:r>
            <a:r>
              <a:rPr sz="1900" spc="-5" dirty="0">
                <a:latin typeface="Tw Cen MT"/>
                <a:cs typeface="Tw Cen MT"/>
              </a:rPr>
              <a:t>povinnost.</a:t>
            </a:r>
            <a:endParaRPr sz="19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998" y="545719"/>
            <a:ext cx="46926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OSVOJENÍ </a:t>
            </a:r>
            <a:r>
              <a:rPr dirty="0"/>
              <a:t>/</a:t>
            </a:r>
            <a:r>
              <a:rPr spc="229" dirty="0"/>
              <a:t> </a:t>
            </a:r>
            <a:r>
              <a:rPr spc="75" dirty="0"/>
              <a:t>ADOPCE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795" algn="ctr">
              <a:lnSpc>
                <a:spcPct val="100000"/>
              </a:lnSpc>
              <a:spcBef>
                <a:spcPts val="105"/>
              </a:spcBef>
            </a:pPr>
            <a:r>
              <a:rPr spc="80" dirty="0"/>
              <a:t>(OBČANSKÝ</a:t>
            </a:r>
            <a:r>
              <a:rPr spc="204" dirty="0"/>
              <a:t> </a:t>
            </a:r>
            <a:r>
              <a:rPr spc="70" dirty="0"/>
              <a:t>ZÁKONÍK)</a:t>
            </a:r>
          </a:p>
          <a:p>
            <a:pPr marL="103505" marR="5080" indent="-91440" algn="just">
              <a:lnSpc>
                <a:spcPct val="90000"/>
              </a:lnSpc>
              <a:spcBef>
                <a:spcPts val="233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10" dirty="0">
                <a:solidFill>
                  <a:srgbClr val="000000"/>
                </a:solidFill>
                <a:latin typeface="Tw Cen MT"/>
                <a:cs typeface="Tw Cen MT"/>
              </a:rPr>
              <a:t>Osvojením </a:t>
            </a:r>
            <a:r>
              <a:rPr sz="2200" dirty="0">
                <a:solidFill>
                  <a:srgbClr val="000000"/>
                </a:solidFill>
                <a:latin typeface="Tw Cen MT"/>
                <a:cs typeface="Tw Cen MT"/>
              </a:rPr>
              <a:t>dítěte </a:t>
            </a:r>
            <a:r>
              <a:rPr sz="2200" spc="-5" dirty="0">
                <a:solidFill>
                  <a:srgbClr val="000000"/>
                </a:solidFill>
                <a:latin typeface="Tw Cen MT"/>
                <a:cs typeface="Tw Cen MT"/>
              </a:rPr>
              <a:t>vzniká mezi </a:t>
            </a:r>
            <a:r>
              <a:rPr sz="2200" spc="-10" dirty="0">
                <a:solidFill>
                  <a:srgbClr val="000000"/>
                </a:solidFill>
                <a:latin typeface="Tw Cen MT"/>
                <a:cs typeface="Tw Cen MT"/>
              </a:rPr>
              <a:t>osvojiteli </a:t>
            </a:r>
            <a:r>
              <a:rPr sz="2200" spc="-5" dirty="0">
                <a:solidFill>
                  <a:srgbClr val="000000"/>
                </a:solidFill>
                <a:latin typeface="Tw Cen MT"/>
                <a:cs typeface="Tw Cen MT"/>
              </a:rPr>
              <a:t>a </a:t>
            </a:r>
            <a:r>
              <a:rPr sz="2200" spc="-15" dirty="0">
                <a:solidFill>
                  <a:srgbClr val="000000"/>
                </a:solidFill>
                <a:latin typeface="Tw Cen MT"/>
                <a:cs typeface="Tw Cen MT"/>
              </a:rPr>
              <a:t>osvojovanými </a:t>
            </a:r>
            <a:r>
              <a:rPr sz="2200" spc="-5" dirty="0">
                <a:solidFill>
                  <a:srgbClr val="000000"/>
                </a:solidFill>
                <a:latin typeface="Tw Cen MT"/>
                <a:cs typeface="Tw Cen MT"/>
              </a:rPr>
              <a:t>dětmi stejný vztah </a:t>
            </a:r>
            <a:r>
              <a:rPr sz="2200" spc="-10" dirty="0">
                <a:solidFill>
                  <a:srgbClr val="000000"/>
                </a:solidFill>
                <a:latin typeface="Tw Cen MT"/>
                <a:cs typeface="Tw Cen MT"/>
              </a:rPr>
              <a:t>jako </a:t>
            </a:r>
            <a:r>
              <a:rPr sz="2200" dirty="0">
                <a:solidFill>
                  <a:srgbClr val="000000"/>
                </a:solidFill>
                <a:latin typeface="Tw Cen MT"/>
                <a:cs typeface="Tw Cen MT"/>
              </a:rPr>
              <a:t>je </a:t>
            </a:r>
            <a:r>
              <a:rPr sz="2200" spc="-5" dirty="0">
                <a:solidFill>
                  <a:srgbClr val="000000"/>
                </a:solidFill>
                <a:latin typeface="Tw Cen MT"/>
                <a:cs typeface="Tw Cen MT"/>
              </a:rPr>
              <a:t>mezi </a:t>
            </a:r>
            <a:r>
              <a:rPr sz="2200" spc="575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200" spc="-5" dirty="0">
                <a:solidFill>
                  <a:srgbClr val="000000"/>
                </a:solidFill>
                <a:latin typeface="Tw Cen MT"/>
                <a:cs typeface="Tw Cen MT"/>
              </a:rPr>
              <a:t>rodiči a jejich biologickými </a:t>
            </a:r>
            <a:r>
              <a:rPr sz="2200" dirty="0">
                <a:solidFill>
                  <a:srgbClr val="000000"/>
                </a:solidFill>
                <a:latin typeface="Tw Cen MT"/>
                <a:cs typeface="Tw Cen MT"/>
              </a:rPr>
              <a:t>dětmi. </a:t>
            </a:r>
            <a:r>
              <a:rPr sz="2200" spc="-10" dirty="0">
                <a:solidFill>
                  <a:srgbClr val="000000"/>
                </a:solidFill>
                <a:latin typeface="Tw Cen MT"/>
                <a:cs typeface="Tw Cen MT"/>
              </a:rPr>
              <a:t>Osvojitelé nabývají </a:t>
            </a:r>
            <a:r>
              <a:rPr sz="2200" spc="-5" dirty="0">
                <a:solidFill>
                  <a:srgbClr val="000000"/>
                </a:solidFill>
                <a:latin typeface="Tw Cen MT"/>
                <a:cs typeface="Tw Cen MT"/>
              </a:rPr>
              <a:t>plnou </a:t>
            </a:r>
            <a:r>
              <a:rPr sz="2200" spc="-15" dirty="0">
                <a:solidFill>
                  <a:srgbClr val="000000"/>
                </a:solidFill>
                <a:latin typeface="Tw Cen MT"/>
                <a:cs typeface="Tw Cen MT"/>
              </a:rPr>
              <a:t>rodičovskou zodpovědnost, </a:t>
            </a:r>
            <a:r>
              <a:rPr sz="2200" spc="-5" dirty="0">
                <a:solidFill>
                  <a:srgbClr val="000000"/>
                </a:solidFill>
                <a:latin typeface="Tw Cen MT"/>
                <a:cs typeface="Tw Cen MT"/>
              </a:rPr>
              <a:t>k  </a:t>
            </a:r>
            <a:r>
              <a:rPr sz="2200" dirty="0">
                <a:solidFill>
                  <a:srgbClr val="000000"/>
                </a:solidFill>
                <a:latin typeface="Tw Cen MT"/>
                <a:cs typeface="Tw Cen MT"/>
              </a:rPr>
              <a:t>dítěti </a:t>
            </a:r>
            <a:r>
              <a:rPr sz="2200" spc="-5" dirty="0">
                <a:solidFill>
                  <a:srgbClr val="000000"/>
                </a:solidFill>
                <a:latin typeface="Tw Cen MT"/>
                <a:cs typeface="Tw Cen MT"/>
              </a:rPr>
              <a:t>mají po </a:t>
            </a:r>
            <a:r>
              <a:rPr sz="2200" spc="-10" dirty="0">
                <a:solidFill>
                  <a:srgbClr val="000000"/>
                </a:solidFill>
                <a:latin typeface="Tw Cen MT"/>
                <a:cs typeface="Tw Cen MT"/>
              </a:rPr>
              <a:t>osvojení </a:t>
            </a:r>
            <a:r>
              <a:rPr sz="2200" spc="-5" dirty="0">
                <a:solidFill>
                  <a:srgbClr val="000000"/>
                </a:solidFill>
                <a:latin typeface="Tw Cen MT"/>
                <a:cs typeface="Tw Cen MT"/>
              </a:rPr>
              <a:t>stejná </a:t>
            </a:r>
            <a:r>
              <a:rPr sz="2200" spc="-10" dirty="0">
                <a:solidFill>
                  <a:srgbClr val="000000"/>
                </a:solidFill>
                <a:latin typeface="Tw Cen MT"/>
                <a:cs typeface="Tw Cen MT"/>
              </a:rPr>
              <a:t>práva </a:t>
            </a:r>
            <a:r>
              <a:rPr sz="2200" spc="-5" dirty="0">
                <a:solidFill>
                  <a:srgbClr val="000000"/>
                </a:solidFill>
                <a:latin typeface="Tw Cen MT"/>
                <a:cs typeface="Tw Cen MT"/>
              </a:rPr>
              <a:t>a </a:t>
            </a:r>
            <a:r>
              <a:rPr sz="2200" spc="-10" dirty="0">
                <a:solidFill>
                  <a:srgbClr val="000000"/>
                </a:solidFill>
                <a:latin typeface="Tw Cen MT"/>
                <a:cs typeface="Tw Cen MT"/>
              </a:rPr>
              <a:t>povinnosti jako </a:t>
            </a:r>
            <a:r>
              <a:rPr sz="2200" spc="-30" dirty="0">
                <a:solidFill>
                  <a:srgbClr val="000000"/>
                </a:solidFill>
                <a:latin typeface="Tw Cen MT"/>
                <a:cs typeface="Tw Cen MT"/>
              </a:rPr>
              <a:t>by </a:t>
            </a:r>
            <a:r>
              <a:rPr sz="2200" spc="-15" dirty="0">
                <a:solidFill>
                  <a:srgbClr val="000000"/>
                </a:solidFill>
                <a:latin typeface="Tw Cen MT"/>
                <a:cs typeface="Tw Cen MT"/>
              </a:rPr>
              <a:t>byli </a:t>
            </a:r>
            <a:r>
              <a:rPr sz="2200" spc="-5" dirty="0">
                <a:solidFill>
                  <a:srgbClr val="000000"/>
                </a:solidFill>
                <a:latin typeface="Tw Cen MT"/>
                <a:cs typeface="Tw Cen MT"/>
              </a:rPr>
              <a:t>biologickými rodiči. </a:t>
            </a:r>
            <a:r>
              <a:rPr sz="2200" b="0" spc="-10" dirty="0">
                <a:solidFill>
                  <a:srgbClr val="000000"/>
                </a:solidFill>
                <a:latin typeface="Tw Cen MT"/>
                <a:cs typeface="Tw Cen MT"/>
              </a:rPr>
              <a:t>Osvojením  vzniká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i příbuzenský </a:t>
            </a:r>
            <a:r>
              <a:rPr sz="2200" b="0" dirty="0">
                <a:solidFill>
                  <a:srgbClr val="000000"/>
                </a:solidFill>
                <a:latin typeface="Tw Cen MT"/>
                <a:cs typeface="Tw Cen MT"/>
              </a:rPr>
              <a:t>vztah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k </a:t>
            </a:r>
            <a:r>
              <a:rPr sz="2200" b="0" dirty="0">
                <a:solidFill>
                  <a:srgbClr val="000000"/>
                </a:solidFill>
                <a:latin typeface="Tw Cen MT"/>
                <a:cs typeface="Tw Cen MT"/>
              </a:rPr>
              <a:t>ostatním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členům </a:t>
            </a:r>
            <a:r>
              <a:rPr sz="2200" b="0" spc="-35" dirty="0">
                <a:solidFill>
                  <a:srgbClr val="000000"/>
                </a:solidFill>
                <a:latin typeface="Tw Cen MT"/>
                <a:cs typeface="Tw Cen MT"/>
              </a:rPr>
              <a:t>rodiny.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Dítě získává příjmení </a:t>
            </a:r>
            <a:r>
              <a:rPr sz="2200" b="0" spc="10" dirty="0">
                <a:solidFill>
                  <a:srgbClr val="000000"/>
                </a:solidFill>
                <a:latin typeface="Tw Cen MT"/>
                <a:cs typeface="Tw Cen MT"/>
              </a:rPr>
              <a:t>nových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rodičů.  </a:t>
            </a:r>
            <a:r>
              <a:rPr sz="2200" b="0" spc="-10" dirty="0">
                <a:solidFill>
                  <a:srgbClr val="000000"/>
                </a:solidFill>
                <a:latin typeface="Tw Cen MT"/>
                <a:cs typeface="Tw Cen MT"/>
              </a:rPr>
              <a:t>Osvojitelé jsou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zapsáni do </a:t>
            </a:r>
            <a:r>
              <a:rPr sz="2200" b="0" spc="-10" dirty="0">
                <a:solidFill>
                  <a:srgbClr val="000000"/>
                </a:solidFill>
                <a:latin typeface="Tw Cen MT"/>
                <a:cs typeface="Tw Cen MT"/>
              </a:rPr>
              <a:t>rodného listu</a:t>
            </a:r>
            <a:r>
              <a:rPr sz="2200" b="0" spc="180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dítěte.</a:t>
            </a:r>
            <a:endParaRPr sz="2200">
              <a:latin typeface="Tw Cen MT"/>
              <a:cs typeface="Tw Cen MT"/>
            </a:endParaRPr>
          </a:p>
          <a:p>
            <a:pPr marL="111760" indent="-99060" algn="just">
              <a:lnSpc>
                <a:spcPct val="100000"/>
              </a:lnSpc>
              <a:spcBef>
                <a:spcPts val="1140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O </a:t>
            </a:r>
            <a:r>
              <a:rPr sz="2200" b="0" spc="-10" dirty="0">
                <a:solidFill>
                  <a:srgbClr val="000000"/>
                </a:solidFill>
                <a:latin typeface="Tw Cen MT"/>
                <a:cs typeface="Tw Cen MT"/>
              </a:rPr>
              <a:t>osvojení rozhoduje</a:t>
            </a:r>
            <a:r>
              <a:rPr sz="2200" b="0" spc="65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soud.</a:t>
            </a:r>
            <a:endParaRPr sz="2200">
              <a:latin typeface="Tw Cen MT"/>
              <a:cs typeface="Tw Cen MT"/>
            </a:endParaRPr>
          </a:p>
          <a:p>
            <a:pPr marL="103505" marR="6350" indent="-91440" algn="just">
              <a:lnSpc>
                <a:spcPts val="2380"/>
              </a:lnSpc>
              <a:spcBef>
                <a:spcPts val="1425"/>
              </a:spcBef>
              <a:buClr>
                <a:srgbClr val="57B6C0"/>
              </a:buClr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Před </a:t>
            </a:r>
            <a:r>
              <a:rPr sz="2200" b="0" spc="-10" dirty="0">
                <a:solidFill>
                  <a:srgbClr val="000000"/>
                </a:solidFill>
                <a:latin typeface="Tw Cen MT"/>
                <a:cs typeface="Tw Cen MT"/>
              </a:rPr>
              <a:t>rozhodnutím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soudu o </a:t>
            </a:r>
            <a:r>
              <a:rPr sz="2200" b="0" spc="-10" dirty="0">
                <a:solidFill>
                  <a:srgbClr val="000000"/>
                </a:solidFill>
                <a:latin typeface="Tw Cen MT"/>
                <a:cs typeface="Tw Cen MT"/>
              </a:rPr>
              <a:t>osvojení </a:t>
            </a:r>
            <a:r>
              <a:rPr sz="2200" b="0" spc="10" dirty="0">
                <a:solidFill>
                  <a:srgbClr val="000000"/>
                </a:solidFill>
                <a:latin typeface="Tw Cen MT"/>
                <a:cs typeface="Tw Cen MT"/>
              </a:rPr>
              <a:t>musí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být dítě po dobu nejméně šesti měsíců v </a:t>
            </a:r>
            <a:r>
              <a:rPr sz="2200" b="0" dirty="0">
                <a:solidFill>
                  <a:srgbClr val="000000"/>
                </a:solidFill>
                <a:latin typeface="Tw Cen MT"/>
                <a:cs typeface="Tw Cen MT"/>
              </a:rPr>
              <a:t>péči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budoucího  </a:t>
            </a:r>
            <a:r>
              <a:rPr sz="2200" b="0" spc="-15" dirty="0">
                <a:solidFill>
                  <a:srgbClr val="000000"/>
                </a:solidFill>
                <a:latin typeface="Tw Cen MT"/>
                <a:cs typeface="Tw Cen MT"/>
              </a:rPr>
              <a:t>osvojitele,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a </a:t>
            </a:r>
            <a:r>
              <a:rPr sz="2200" b="0" spc="5" dirty="0">
                <a:solidFill>
                  <a:srgbClr val="000000"/>
                </a:solidFill>
                <a:latin typeface="Tw Cen MT"/>
                <a:cs typeface="Tw Cen MT"/>
              </a:rPr>
              <a:t>to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na </a:t>
            </a:r>
            <a:r>
              <a:rPr sz="2200" b="0" spc="-10" dirty="0">
                <a:solidFill>
                  <a:srgbClr val="000000"/>
                </a:solidFill>
                <a:latin typeface="Tw Cen MT"/>
                <a:cs typeface="Tw Cen MT"/>
              </a:rPr>
              <a:t>jeho </a:t>
            </a:r>
            <a:r>
              <a:rPr sz="2200" b="0" spc="-30" dirty="0">
                <a:solidFill>
                  <a:srgbClr val="000000"/>
                </a:solidFill>
                <a:latin typeface="Tw Cen MT"/>
                <a:cs typeface="Tw Cen MT"/>
              </a:rPr>
              <a:t>náklady. </a:t>
            </a:r>
            <a:r>
              <a:rPr sz="2200" b="0" spc="-50" dirty="0">
                <a:solidFill>
                  <a:srgbClr val="000000"/>
                </a:solidFill>
                <a:latin typeface="Tw Cen MT"/>
                <a:cs typeface="Tw Cen MT"/>
              </a:rPr>
              <a:t>Tato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podmínka je </a:t>
            </a:r>
            <a:r>
              <a:rPr sz="2200" b="0" dirty="0">
                <a:solidFill>
                  <a:srgbClr val="000000"/>
                </a:solidFill>
                <a:latin typeface="Tw Cen MT"/>
                <a:cs typeface="Tw Cen MT"/>
              </a:rPr>
              <a:t>splněna,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jestliže po tuto dobu o dítě na vlastní  </a:t>
            </a:r>
            <a:r>
              <a:rPr sz="2200" b="0" spc="-15" dirty="0">
                <a:solidFill>
                  <a:srgbClr val="000000"/>
                </a:solidFill>
                <a:latin typeface="Tw Cen MT"/>
                <a:cs typeface="Tw Cen MT"/>
              </a:rPr>
              <a:t>náklady </a:t>
            </a:r>
            <a:r>
              <a:rPr sz="2200" b="0" spc="-10" dirty="0">
                <a:solidFill>
                  <a:srgbClr val="000000"/>
                </a:solidFill>
                <a:latin typeface="Tw Cen MT"/>
                <a:cs typeface="Tw Cen MT"/>
              </a:rPr>
              <a:t>pečoval </a:t>
            </a:r>
            <a:r>
              <a:rPr sz="2200" b="0" dirty="0">
                <a:solidFill>
                  <a:srgbClr val="000000"/>
                </a:solidFill>
                <a:latin typeface="Tw Cen MT"/>
                <a:cs typeface="Tw Cen MT"/>
              </a:rPr>
              <a:t>pěstoun, poručník </a:t>
            </a:r>
            <a:r>
              <a:rPr sz="2200" b="0" spc="-15" dirty="0">
                <a:solidFill>
                  <a:srgbClr val="000000"/>
                </a:solidFill>
                <a:latin typeface="Tw Cen MT"/>
                <a:cs typeface="Tw Cen MT"/>
              </a:rPr>
              <a:t>nebo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jiná </a:t>
            </a:r>
            <a:r>
              <a:rPr sz="2200" b="0" spc="5" dirty="0">
                <a:solidFill>
                  <a:srgbClr val="000000"/>
                </a:solidFill>
                <a:latin typeface="Tw Cen MT"/>
                <a:cs typeface="Tw Cen MT"/>
              </a:rPr>
              <a:t>fyzická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osoba, </a:t>
            </a:r>
            <a:r>
              <a:rPr sz="2200" b="0" dirty="0">
                <a:solidFill>
                  <a:srgbClr val="000000"/>
                </a:solidFill>
                <a:latin typeface="Tw Cen MT"/>
                <a:cs typeface="Tw Cen MT"/>
              </a:rPr>
              <a:t>která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se </a:t>
            </a:r>
            <a:r>
              <a:rPr sz="2200" b="0" spc="-10" dirty="0">
                <a:solidFill>
                  <a:srgbClr val="000000"/>
                </a:solidFill>
                <a:latin typeface="Tw Cen MT"/>
                <a:cs typeface="Tw Cen MT"/>
              </a:rPr>
              <a:t>rozhodla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dítě osvojit.  V případě, </a:t>
            </a:r>
            <a:r>
              <a:rPr sz="2200" b="0" spc="-25" dirty="0">
                <a:solidFill>
                  <a:srgbClr val="000000"/>
                </a:solidFill>
                <a:latin typeface="Tw Cen MT"/>
                <a:cs typeface="Tw Cen MT"/>
              </a:rPr>
              <a:t>kdy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je </a:t>
            </a:r>
            <a:r>
              <a:rPr sz="2200" b="0" spc="-10" dirty="0">
                <a:solidFill>
                  <a:srgbClr val="000000"/>
                </a:solidFill>
                <a:latin typeface="Tw Cen MT"/>
                <a:cs typeface="Tw Cen MT"/>
              </a:rPr>
              <a:t>třeba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souhlasu </a:t>
            </a:r>
            <a:r>
              <a:rPr sz="2200" b="0" spc="-10" dirty="0">
                <a:solidFill>
                  <a:srgbClr val="000000"/>
                </a:solidFill>
                <a:latin typeface="Tw Cen MT"/>
                <a:cs typeface="Tw Cen MT"/>
              </a:rPr>
              <a:t>rodičů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k </a:t>
            </a:r>
            <a:r>
              <a:rPr sz="2200" b="0" spc="-10" dirty="0">
                <a:solidFill>
                  <a:srgbClr val="000000"/>
                </a:solidFill>
                <a:latin typeface="Tw Cen MT"/>
                <a:cs typeface="Tw Cen MT"/>
              </a:rPr>
              <a:t>osvojení </a:t>
            </a:r>
            <a:r>
              <a:rPr sz="2200" b="0" spc="-15" dirty="0">
                <a:solidFill>
                  <a:srgbClr val="000000"/>
                </a:solidFill>
                <a:latin typeface="Tw Cen MT"/>
                <a:cs typeface="Tw Cen MT"/>
              </a:rPr>
              <a:t>dítěte,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se podmínka </a:t>
            </a:r>
            <a:r>
              <a:rPr sz="2200" b="0" spc="15" dirty="0">
                <a:solidFill>
                  <a:srgbClr val="000000"/>
                </a:solidFill>
                <a:latin typeface="Tw Cen MT"/>
                <a:cs typeface="Tw Cen MT"/>
              </a:rPr>
              <a:t>trvání </a:t>
            </a:r>
            <a:r>
              <a:rPr sz="2200" b="0" dirty="0">
                <a:solidFill>
                  <a:srgbClr val="000000"/>
                </a:solidFill>
                <a:latin typeface="Tw Cen MT"/>
                <a:cs typeface="Tw Cen MT"/>
              </a:rPr>
              <a:t>šesti měsíců osobní 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péče před </a:t>
            </a:r>
            <a:r>
              <a:rPr sz="2200" b="0" spc="-10" dirty="0">
                <a:solidFill>
                  <a:srgbClr val="000000"/>
                </a:solidFill>
                <a:latin typeface="Tw Cen MT"/>
                <a:cs typeface="Tw Cen MT"/>
              </a:rPr>
              <a:t>osvojením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počítá </a:t>
            </a:r>
            <a:r>
              <a:rPr sz="2200" b="0" spc="-20" dirty="0">
                <a:solidFill>
                  <a:srgbClr val="000000"/>
                </a:solidFill>
                <a:latin typeface="Tw Cen MT"/>
                <a:cs typeface="Tw Cen MT"/>
              </a:rPr>
              <a:t>vždy </a:t>
            </a:r>
            <a:r>
              <a:rPr sz="2200" b="0" spc="-5" dirty="0">
                <a:solidFill>
                  <a:srgbClr val="000000"/>
                </a:solidFill>
                <a:latin typeface="Tw Cen MT"/>
                <a:cs typeface="Tw Cen MT"/>
              </a:rPr>
              <a:t>až po uplynutí tří měsíců ode dne udělení souhlasu k</a:t>
            </a:r>
            <a:r>
              <a:rPr sz="2200" b="0" spc="409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Tw Cen MT"/>
                <a:cs typeface="Tw Cen MT"/>
              </a:rPr>
              <a:t>osvojení.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1772</Words>
  <Application>Microsoft Office PowerPoint</Application>
  <PresentationFormat>Širokoúhlá obrazovka</PresentationFormat>
  <Paragraphs>158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Tw Cen MT</vt:lpstr>
      <vt:lpstr>Tw Cen MT Condensed</vt:lpstr>
      <vt:lpstr>Office Theme</vt:lpstr>
      <vt:lpstr>Prezentace aplikace PowerPoint</vt:lpstr>
      <vt:lpstr>NÁHRADNÍ RODINNÁ PÉČE ÚSTAVNÍ PÉČE / INSTITUCIONÁLNÍ VÝCHOVA</vt:lpstr>
      <vt:lpstr>DŮVODY, PROČ DĚTI NEMOHOU  VYRŮSTAT V (BIOLOGICKÉ) RODINĚ</vt:lpstr>
      <vt:lpstr>FORMY NÁHRADNÍ RODINNÉ PÉČE A ÚSTAVNÍ PÉČE/INSTITUCIONÁLNÍ VÝCHOVA</vt:lpstr>
      <vt:lpstr>SVĚŘENÍ DÍTĚTE DO PÉČE JINÉ OSOBY (OBČANSKÝ ZÁKONÍK)</vt:lpstr>
      <vt:lpstr>PĚSTOUNSKÁ PÉČE</vt:lpstr>
      <vt:lpstr>PĚSTOUNSKÁ PÉČE NA PŘECHODNOU DOBU</vt:lpstr>
      <vt:lpstr>PORUČENSTVÍ</vt:lpstr>
      <vt:lpstr>OSVOJENÍ / ADOPCE</vt:lpstr>
      <vt:lpstr>ZAŘÍZENÍ PRO DĚTI VYŽADUJÍCÍ  OKAMŽITOU POMOC (ZDVOP)</vt:lpstr>
      <vt:lpstr>ÚSTAVNÍ PÉČE / INSTITUCIONÁLNÍ  VÝCHOVA</vt:lpstr>
      <vt:lpstr>ÚSTAVNÍ PÉČE / INSTITUCIONÁLNÍ  VÝCHOVA</vt:lpstr>
      <vt:lpstr>DĚTSKÉ DOMOVY PRO DĚTI DO 3 LET</vt:lpstr>
      <vt:lpstr>DIAGNOSTICKÝ ÚSTAV</vt:lpstr>
      <vt:lpstr>DĚTSKÝ DOMOV</vt:lpstr>
      <vt:lpstr>DĚTSKÝ DOMOV SE ŠKOLOU</vt:lpstr>
      <vt:lpstr>VÝCHOVNÝ ÚSTAV</vt:lpstr>
      <vt:lpstr>STŘEDISKO VÝCHOVNÉ PÉČE</vt:lpstr>
      <vt:lpstr>ZAŘÍZENÍ PRO DĚTI SE ZDRAVOTNÍM  POSTIŽENÍM</vt:lpstr>
      <vt:lpstr>SILNÉ A SLABÉ STRÁNKY ÚSTAVNÍ PÉČE</vt:lpstr>
      <vt:lpstr>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Náhradní rodinná péče ústavní výchova</dc:title>
  <dc:creator>Iva Poláčková</dc:creator>
  <cp:lastModifiedBy>Iva Poláčková</cp:lastModifiedBy>
  <cp:revision>1</cp:revision>
  <dcterms:created xsi:type="dcterms:W3CDTF">2020-02-04T16:03:06Z</dcterms:created>
  <dcterms:modified xsi:type="dcterms:W3CDTF">2020-02-04T16:03:33Z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2020-02-04T00:00:00Z</vt:filetime>
  </property>
</Properties>
</file>