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12192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99CA38"/>
                </a:solidFill>
                <a:latin typeface="Tw Cen MT Condensed"/>
                <a:cs typeface="Tw Cen MT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99CA38"/>
                </a:solidFill>
                <a:latin typeface="Tw Cen MT Condensed"/>
                <a:cs typeface="Tw Cen MT Condense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99CA38"/>
                </a:solidFill>
                <a:latin typeface="Tw Cen MT Condensed"/>
                <a:cs typeface="Tw Cen MT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23645" y="1940814"/>
            <a:ext cx="5064125" cy="4341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99CA38"/>
                </a:solidFill>
                <a:latin typeface="Tw Cen MT Condensed"/>
                <a:cs typeface="Tw Cen MT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387333" y="5264658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399"/>
                </a:moveTo>
                <a:lnTo>
                  <a:pt x="0" y="0"/>
                </a:lnTo>
              </a:path>
            </a:pathLst>
          </a:custGeom>
          <a:ln w="19812">
            <a:solidFill>
              <a:srgbClr val="99CA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62762" y="826769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812">
            <a:solidFill>
              <a:srgbClr val="99CA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2226" y="639902"/>
            <a:ext cx="11207546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99CA38"/>
                </a:solidFill>
                <a:latin typeface="Tw Cen MT Condensed"/>
                <a:cs typeface="Tw Cen MT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5441" y="1122425"/>
            <a:ext cx="11051540" cy="3533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99CA38"/>
                </a:solidFill>
                <a:latin typeface="Tw Cen MT Condensed"/>
                <a:cs typeface="Tw Cen MT Condense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5289103"/>
            <a:ext cx="7736203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spc="175" dirty="0">
                <a:solidFill>
                  <a:srgbClr val="0D0D0D"/>
                </a:solidFill>
                <a:latin typeface="Tw Cen MT Condensed"/>
                <a:cs typeface="Tw Cen MT Condensed"/>
              </a:rPr>
              <a:t>SOCIÁLNÍ </a:t>
            </a:r>
            <a:r>
              <a:rPr sz="5000" b="1" spc="155" dirty="0">
                <a:solidFill>
                  <a:srgbClr val="0D0D0D"/>
                </a:solidFill>
                <a:latin typeface="Tw Cen MT Condensed"/>
                <a:cs typeface="Tw Cen MT Condensed"/>
              </a:rPr>
              <a:t>PRÁCE </a:t>
            </a:r>
            <a:r>
              <a:rPr sz="5000" b="1" dirty="0">
                <a:solidFill>
                  <a:srgbClr val="0D0D0D"/>
                </a:solidFill>
                <a:latin typeface="Tw Cen MT Condensed"/>
                <a:cs typeface="Tw Cen MT Condensed"/>
              </a:rPr>
              <a:t>S</a:t>
            </a:r>
            <a:r>
              <a:rPr sz="5000" b="1" spc="755" dirty="0">
                <a:solidFill>
                  <a:srgbClr val="0D0D0D"/>
                </a:solidFill>
                <a:latin typeface="Tw Cen MT Condensed"/>
                <a:cs typeface="Tw Cen MT Condensed"/>
              </a:rPr>
              <a:t> </a:t>
            </a:r>
            <a:r>
              <a:rPr sz="5000" b="1" spc="160" dirty="0" smtClean="0">
                <a:solidFill>
                  <a:srgbClr val="0D0D0D"/>
                </a:solidFill>
                <a:latin typeface="Tw Cen MT Condensed"/>
                <a:cs typeface="Tw Cen MT Condensed"/>
              </a:rPr>
              <a:t>RODINAMI</a:t>
            </a:r>
            <a:r>
              <a:rPr lang="cs-CZ" sz="5000" b="1" spc="160" dirty="0" smtClean="0">
                <a:solidFill>
                  <a:srgbClr val="0D0D0D"/>
                </a:solidFill>
                <a:latin typeface="Tw Cen MT Condensed"/>
                <a:cs typeface="Tw Cen MT Condensed"/>
              </a:rPr>
              <a:t> 4</a:t>
            </a:r>
            <a:endParaRPr sz="5000" dirty="0">
              <a:latin typeface="Tw Cen MT Condensed"/>
              <a:cs typeface="Tw Cen MT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90609" y="5530697"/>
            <a:ext cx="796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D0D0D"/>
                </a:solidFill>
                <a:latin typeface="Tw Cen MT"/>
                <a:cs typeface="Tw Cen MT"/>
              </a:rPr>
              <a:t>LS</a:t>
            </a:r>
            <a:r>
              <a:rPr sz="1800" spc="-85" dirty="0">
                <a:solidFill>
                  <a:srgbClr val="0D0D0D"/>
                </a:solidFill>
                <a:latin typeface="Tw Cen MT"/>
                <a:cs typeface="Tw Cen MT"/>
              </a:rPr>
              <a:t> </a:t>
            </a:r>
            <a:r>
              <a:rPr sz="1800" dirty="0">
                <a:solidFill>
                  <a:srgbClr val="0D0D0D"/>
                </a:solidFill>
                <a:latin typeface="Tw Cen MT"/>
                <a:cs typeface="Tw Cen MT"/>
              </a:rPr>
              <a:t>2019</a:t>
            </a:r>
            <a:endParaRPr sz="18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97882" y="909066"/>
            <a:ext cx="30702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5" dirty="0"/>
              <a:t>SANACE</a:t>
            </a:r>
            <a:r>
              <a:rPr spc="145" dirty="0"/>
              <a:t> </a:t>
            </a:r>
            <a:r>
              <a:rPr spc="55" dirty="0"/>
              <a:t>RODINY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8956" y="1667760"/>
            <a:ext cx="10826115" cy="4029710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10"/>
              </a:spcBef>
            </a:pPr>
            <a:r>
              <a:rPr sz="2400" b="1" dirty="0">
                <a:latin typeface="Tw Cen MT"/>
                <a:cs typeface="Tw Cen MT"/>
              </a:rPr>
              <a:t>Z </a:t>
            </a:r>
            <a:r>
              <a:rPr sz="2400" b="1" spc="10" dirty="0">
                <a:latin typeface="Tw Cen MT"/>
                <a:cs typeface="Tw Cen MT"/>
              </a:rPr>
              <a:t>lat. </a:t>
            </a:r>
            <a:r>
              <a:rPr sz="2400" b="1" i="1" dirty="0">
                <a:latin typeface="Tw Cen MT"/>
                <a:cs typeface="Tw Cen MT"/>
              </a:rPr>
              <a:t>„sanare“ </a:t>
            </a:r>
            <a:r>
              <a:rPr sz="2400" b="1" dirty="0">
                <a:latin typeface="Tw Cen MT"/>
                <a:cs typeface="Tw Cen MT"/>
              </a:rPr>
              <a:t>-</a:t>
            </a:r>
            <a:r>
              <a:rPr sz="2400" b="1" spc="-50" dirty="0">
                <a:latin typeface="Tw Cen MT"/>
                <a:cs typeface="Tw Cen MT"/>
              </a:rPr>
              <a:t> </a:t>
            </a:r>
            <a:r>
              <a:rPr sz="2400" b="1" dirty="0">
                <a:latin typeface="Tw Cen MT"/>
                <a:cs typeface="Tw Cen MT"/>
              </a:rPr>
              <a:t>uzdravit</a:t>
            </a:r>
            <a:endParaRPr sz="2400">
              <a:latin typeface="Tw Cen MT"/>
              <a:cs typeface="Tw Cen MT"/>
            </a:endParaRPr>
          </a:p>
          <a:p>
            <a:pPr marL="12700" marR="5715" algn="just">
              <a:lnSpc>
                <a:spcPts val="2590"/>
              </a:lnSpc>
              <a:spcBef>
                <a:spcPts val="1435"/>
              </a:spcBef>
            </a:pPr>
            <a:r>
              <a:rPr sz="2400" b="1" spc="-5" dirty="0">
                <a:solidFill>
                  <a:srgbClr val="99CA38"/>
                </a:solidFill>
                <a:latin typeface="Tw Cen MT"/>
                <a:cs typeface="Tw Cen MT"/>
              </a:rPr>
              <a:t>Sanace </a:t>
            </a:r>
            <a:r>
              <a:rPr sz="2400" b="1" spc="-10" dirty="0">
                <a:solidFill>
                  <a:srgbClr val="99CA38"/>
                </a:solidFill>
                <a:latin typeface="Tw Cen MT"/>
                <a:cs typeface="Tw Cen MT"/>
              </a:rPr>
              <a:t>rodiny </a:t>
            </a:r>
            <a:r>
              <a:rPr sz="2400" b="1" dirty="0">
                <a:solidFill>
                  <a:srgbClr val="99CA38"/>
                </a:solidFill>
                <a:latin typeface="Tw Cen MT"/>
                <a:cs typeface="Tw Cen MT"/>
              </a:rPr>
              <a:t>je jedním z nástrojů </a:t>
            </a:r>
            <a:r>
              <a:rPr sz="2400" b="1" spc="5" dirty="0">
                <a:solidFill>
                  <a:srgbClr val="99CA38"/>
                </a:solidFill>
                <a:latin typeface="Tw Cen MT"/>
                <a:cs typeface="Tw Cen MT"/>
              </a:rPr>
              <a:t>podpory </a:t>
            </a:r>
            <a:r>
              <a:rPr sz="2400" b="1" dirty="0">
                <a:solidFill>
                  <a:srgbClr val="99CA38"/>
                </a:solidFill>
                <a:latin typeface="Tw Cen MT"/>
                <a:cs typeface="Tw Cen MT"/>
              </a:rPr>
              <a:t>rodičů, kteří péči o </a:t>
            </a:r>
            <a:r>
              <a:rPr sz="2400" b="1" spc="-5" dirty="0">
                <a:solidFill>
                  <a:srgbClr val="99CA38"/>
                </a:solidFill>
                <a:latin typeface="Tw Cen MT"/>
                <a:cs typeface="Tw Cen MT"/>
              </a:rPr>
              <a:t>své </a:t>
            </a:r>
            <a:r>
              <a:rPr sz="2400" b="1" dirty="0">
                <a:solidFill>
                  <a:srgbClr val="99CA38"/>
                </a:solidFill>
                <a:latin typeface="Tw Cen MT"/>
                <a:cs typeface="Tw Cen MT"/>
              </a:rPr>
              <a:t>děti zvládají  </a:t>
            </a:r>
            <a:r>
              <a:rPr sz="2400" b="1" spc="-5" dirty="0">
                <a:solidFill>
                  <a:srgbClr val="99CA38"/>
                </a:solidFill>
                <a:latin typeface="Tw Cen MT"/>
                <a:cs typeface="Tw Cen MT"/>
              </a:rPr>
              <a:t>obtížně</a:t>
            </a:r>
            <a:r>
              <a:rPr sz="2400" spc="-5" dirty="0">
                <a:latin typeface="Tw Cen MT"/>
                <a:cs typeface="Tw Cen MT"/>
              </a:rPr>
              <a:t>.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 Důsledkem </a:t>
            </a:r>
            <a:r>
              <a:rPr sz="2400" u="heavy" spc="15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těchto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obtíží bývá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neprospívání dítěte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v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rodině</a:t>
            </a:r>
            <a:r>
              <a:rPr sz="2400" spc="-10" dirty="0">
                <a:latin typeface="Tw Cen MT"/>
                <a:cs typeface="Tw Cen MT"/>
              </a:rPr>
              <a:t>. </a:t>
            </a:r>
            <a:r>
              <a:rPr sz="2400" dirty="0">
                <a:latin typeface="Tw Cen MT"/>
                <a:cs typeface="Tw Cen MT"/>
              </a:rPr>
              <a:t>Jde o </a:t>
            </a:r>
            <a:r>
              <a:rPr sz="2400" spc="-45" dirty="0">
                <a:latin typeface="Tw Cen MT"/>
                <a:cs typeface="Tw Cen MT"/>
              </a:rPr>
              <a:t>rodiny, </a:t>
            </a:r>
            <a:r>
              <a:rPr sz="2400" spc="-5" dirty="0">
                <a:latin typeface="Tw Cen MT"/>
                <a:cs typeface="Tw Cen MT"/>
              </a:rPr>
              <a:t>které  </a:t>
            </a:r>
            <a:r>
              <a:rPr sz="2400" dirty="0">
                <a:latin typeface="Tw Cen MT"/>
                <a:cs typeface="Tw Cen MT"/>
              </a:rPr>
              <a:t>se často dlouhodobě ocitají v situaci </a:t>
            </a:r>
            <a:r>
              <a:rPr sz="2400" spc="5" dirty="0">
                <a:latin typeface="Tw Cen MT"/>
                <a:cs typeface="Tw Cen MT"/>
              </a:rPr>
              <a:t>nejrůznějších </a:t>
            </a:r>
            <a:r>
              <a:rPr sz="2400" spc="-10" dirty="0">
                <a:latin typeface="Tw Cen MT"/>
                <a:cs typeface="Tw Cen MT"/>
              </a:rPr>
              <a:t>starostí </a:t>
            </a:r>
            <a:r>
              <a:rPr sz="2400" dirty="0">
                <a:latin typeface="Tw Cen MT"/>
                <a:cs typeface="Tw Cen MT"/>
              </a:rPr>
              <a:t>– </a:t>
            </a:r>
            <a:r>
              <a:rPr sz="2400" spc="-10" dirty="0">
                <a:latin typeface="Tw Cen MT"/>
                <a:cs typeface="Tw Cen MT"/>
              </a:rPr>
              <a:t>existenční </a:t>
            </a:r>
            <a:r>
              <a:rPr sz="2400" spc="-5" dirty="0">
                <a:latin typeface="Tw Cen MT"/>
                <a:cs typeface="Tw Cen MT"/>
              </a:rPr>
              <a:t>nejistota, </a:t>
            </a:r>
            <a:r>
              <a:rPr sz="2400" spc="10" dirty="0">
                <a:latin typeface="Tw Cen MT"/>
                <a:cs typeface="Tw Cen MT"/>
              </a:rPr>
              <a:t>strach </a:t>
            </a:r>
            <a:r>
              <a:rPr sz="2400" dirty="0">
                <a:latin typeface="Tw Cen MT"/>
                <a:cs typeface="Tw Cen MT"/>
              </a:rPr>
              <a:t>ze  ztráty </a:t>
            </a:r>
            <a:r>
              <a:rPr sz="2400" spc="-30" dirty="0">
                <a:latin typeface="Tw Cen MT"/>
                <a:cs typeface="Tw Cen MT"/>
              </a:rPr>
              <a:t>bydlení, </a:t>
            </a:r>
            <a:r>
              <a:rPr sz="2400" spc="-5" dirty="0">
                <a:latin typeface="Tw Cen MT"/>
                <a:cs typeface="Tw Cen MT"/>
              </a:rPr>
              <a:t>nestabilní </a:t>
            </a:r>
            <a:r>
              <a:rPr sz="2400" dirty="0">
                <a:latin typeface="Tw Cen MT"/>
                <a:cs typeface="Tw Cen MT"/>
              </a:rPr>
              <a:t>a nejisté </a:t>
            </a:r>
            <a:r>
              <a:rPr sz="2400" spc="-10" dirty="0">
                <a:latin typeface="Tw Cen MT"/>
                <a:cs typeface="Tw Cen MT"/>
              </a:rPr>
              <a:t>vztahy </a:t>
            </a:r>
            <a:r>
              <a:rPr sz="2400" dirty="0">
                <a:latin typeface="Tw Cen MT"/>
                <a:cs typeface="Tw Cen MT"/>
              </a:rPr>
              <a:t>v </a:t>
            </a:r>
            <a:r>
              <a:rPr sz="2400" spc="-5" dirty="0">
                <a:latin typeface="Tw Cen MT"/>
                <a:cs typeface="Tw Cen MT"/>
              </a:rPr>
              <a:t>rámci </a:t>
            </a:r>
            <a:r>
              <a:rPr sz="2400" dirty="0">
                <a:latin typeface="Tw Cen MT"/>
                <a:cs typeface="Tw Cen MT"/>
              </a:rPr>
              <a:t>užší i širší</a:t>
            </a:r>
            <a:r>
              <a:rPr sz="2400" spc="-30" dirty="0">
                <a:latin typeface="Tw Cen MT"/>
                <a:cs typeface="Tw Cen MT"/>
              </a:rPr>
              <a:t> </a:t>
            </a:r>
            <a:r>
              <a:rPr sz="2400" spc="-40" dirty="0">
                <a:latin typeface="Tw Cen MT"/>
                <a:cs typeface="Tw Cen MT"/>
              </a:rPr>
              <a:t>rodiny.</a:t>
            </a:r>
            <a:endParaRPr sz="2400">
              <a:latin typeface="Tw Cen MT"/>
              <a:cs typeface="Tw Cen MT"/>
            </a:endParaRPr>
          </a:p>
          <a:p>
            <a:pPr marL="12700" marR="6985" algn="just">
              <a:lnSpc>
                <a:spcPts val="2590"/>
              </a:lnSpc>
              <a:spcBef>
                <a:spcPts val="1415"/>
              </a:spcBef>
            </a:pPr>
            <a:r>
              <a:rPr sz="2400" b="1" dirty="0">
                <a:solidFill>
                  <a:srgbClr val="99CA38"/>
                </a:solidFill>
                <a:latin typeface="Tw Cen MT"/>
                <a:cs typeface="Tw Cen MT"/>
              </a:rPr>
              <a:t>Cílem </a:t>
            </a:r>
            <a:r>
              <a:rPr sz="2400" b="1" spc="-5" dirty="0">
                <a:solidFill>
                  <a:srgbClr val="99CA38"/>
                </a:solidFill>
                <a:latin typeface="Tw Cen MT"/>
                <a:cs typeface="Tw Cen MT"/>
              </a:rPr>
              <a:t>sanace </a:t>
            </a:r>
            <a:r>
              <a:rPr sz="2400" b="1" spc="-10" dirty="0">
                <a:solidFill>
                  <a:srgbClr val="99CA38"/>
                </a:solidFill>
                <a:latin typeface="Tw Cen MT"/>
                <a:cs typeface="Tw Cen MT"/>
              </a:rPr>
              <a:t>rodiny </a:t>
            </a:r>
            <a:r>
              <a:rPr sz="2400" b="1" dirty="0">
                <a:solidFill>
                  <a:srgbClr val="99CA38"/>
                </a:solidFill>
                <a:latin typeface="Tw Cen MT"/>
                <a:cs typeface="Tw Cen MT"/>
              </a:rPr>
              <a:t>je </a:t>
            </a:r>
            <a:r>
              <a:rPr sz="2400" b="1" spc="-5" dirty="0">
                <a:solidFill>
                  <a:srgbClr val="99CA38"/>
                </a:solidFill>
                <a:latin typeface="Tw Cen MT"/>
                <a:cs typeface="Tw Cen MT"/>
              </a:rPr>
              <a:t>předcházet, </a:t>
            </a:r>
            <a:r>
              <a:rPr sz="2400" b="1" dirty="0">
                <a:solidFill>
                  <a:srgbClr val="99CA38"/>
                </a:solidFill>
                <a:latin typeface="Tw Cen MT"/>
                <a:cs typeface="Tw Cen MT"/>
              </a:rPr>
              <a:t>zmírnit nebo </a:t>
            </a:r>
            <a:r>
              <a:rPr sz="2400" b="1" spc="-5" dirty="0">
                <a:solidFill>
                  <a:srgbClr val="99CA38"/>
                </a:solidFill>
                <a:latin typeface="Tw Cen MT"/>
                <a:cs typeface="Tw Cen MT"/>
              </a:rPr>
              <a:t>eliminovat </a:t>
            </a:r>
            <a:r>
              <a:rPr sz="2400" b="1" spc="-10" dirty="0">
                <a:solidFill>
                  <a:srgbClr val="99CA38"/>
                </a:solidFill>
                <a:latin typeface="Tw Cen MT"/>
                <a:cs typeface="Tw Cen MT"/>
              </a:rPr>
              <a:t>příčiny </a:t>
            </a:r>
            <a:r>
              <a:rPr sz="2400" b="1" dirty="0">
                <a:solidFill>
                  <a:srgbClr val="99CA38"/>
                </a:solidFill>
                <a:latin typeface="Tw Cen MT"/>
                <a:cs typeface="Tw Cen MT"/>
              </a:rPr>
              <a:t>ohrožení dítěte a  </a:t>
            </a:r>
            <a:r>
              <a:rPr sz="2400" b="1" spc="-5" dirty="0">
                <a:solidFill>
                  <a:srgbClr val="99CA38"/>
                </a:solidFill>
                <a:latin typeface="Tw Cen MT"/>
                <a:cs typeface="Tw Cen MT"/>
              </a:rPr>
              <a:t>poskytnout </a:t>
            </a:r>
            <a:r>
              <a:rPr sz="2400" b="1" dirty="0">
                <a:solidFill>
                  <a:srgbClr val="99CA38"/>
                </a:solidFill>
                <a:latin typeface="Tw Cen MT"/>
                <a:cs typeface="Tw Cen MT"/>
              </a:rPr>
              <a:t>rodičům i dítěti </a:t>
            </a:r>
            <a:r>
              <a:rPr sz="2400" b="1" spc="-5" dirty="0">
                <a:solidFill>
                  <a:srgbClr val="99CA38"/>
                </a:solidFill>
                <a:latin typeface="Tw Cen MT"/>
                <a:cs typeface="Tw Cen MT"/>
              </a:rPr>
              <a:t>pomoc </a:t>
            </a:r>
            <a:r>
              <a:rPr sz="2400" b="1" dirty="0">
                <a:solidFill>
                  <a:srgbClr val="99CA38"/>
                </a:solidFill>
                <a:latin typeface="Tw Cen MT"/>
                <a:cs typeface="Tw Cen MT"/>
              </a:rPr>
              <a:t>a </a:t>
            </a:r>
            <a:r>
              <a:rPr sz="2400" b="1" spc="-5" dirty="0">
                <a:solidFill>
                  <a:srgbClr val="99CA38"/>
                </a:solidFill>
                <a:latin typeface="Tw Cen MT"/>
                <a:cs typeface="Tw Cen MT"/>
              </a:rPr>
              <a:t>podporu </a:t>
            </a:r>
            <a:r>
              <a:rPr sz="2400" b="1" dirty="0">
                <a:solidFill>
                  <a:srgbClr val="99CA38"/>
                </a:solidFill>
                <a:latin typeface="Tw Cen MT"/>
                <a:cs typeface="Tw Cen MT"/>
              </a:rPr>
              <a:t>k </a:t>
            </a:r>
            <a:r>
              <a:rPr sz="2400" b="1" spc="-10" dirty="0">
                <a:solidFill>
                  <a:srgbClr val="99CA38"/>
                </a:solidFill>
                <a:latin typeface="Tw Cen MT"/>
                <a:cs typeface="Tw Cen MT"/>
              </a:rPr>
              <a:t>zachování rodiny </a:t>
            </a:r>
            <a:r>
              <a:rPr sz="2400" b="1" spc="-5" dirty="0">
                <a:solidFill>
                  <a:srgbClr val="99CA38"/>
                </a:solidFill>
                <a:latin typeface="Tw Cen MT"/>
                <a:cs typeface="Tw Cen MT"/>
              </a:rPr>
              <a:t>jako</a:t>
            </a:r>
            <a:r>
              <a:rPr sz="2400" b="1" spc="60" dirty="0">
                <a:solidFill>
                  <a:srgbClr val="99CA38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99CA38"/>
                </a:solidFill>
                <a:latin typeface="Tw Cen MT"/>
                <a:cs typeface="Tw Cen MT"/>
              </a:rPr>
              <a:t>celku</a:t>
            </a:r>
            <a:r>
              <a:rPr sz="2400" dirty="0">
                <a:latin typeface="Tw Cen MT"/>
                <a:cs typeface="Tw Cen MT"/>
              </a:rPr>
              <a:t>.</a:t>
            </a:r>
            <a:endParaRPr sz="2400">
              <a:latin typeface="Tw Cen MT"/>
              <a:cs typeface="Tw Cen MT"/>
            </a:endParaRPr>
          </a:p>
          <a:p>
            <a:pPr marL="12700" marR="5080" algn="just">
              <a:lnSpc>
                <a:spcPct val="90000"/>
              </a:lnSpc>
              <a:spcBef>
                <a:spcPts val="1365"/>
              </a:spcBef>
            </a:pPr>
            <a:r>
              <a:rPr sz="2400" spc="-5" dirty="0">
                <a:latin typeface="Tw Cen MT"/>
                <a:cs typeface="Tw Cen MT"/>
              </a:rPr>
              <a:t>Jedná </a:t>
            </a:r>
            <a:r>
              <a:rPr sz="2400" dirty="0">
                <a:latin typeface="Tw Cen MT"/>
                <a:cs typeface="Tw Cen MT"/>
              </a:rPr>
              <a:t>se o činnosti </a:t>
            </a:r>
            <a:r>
              <a:rPr sz="2400" spc="-5" dirty="0">
                <a:latin typeface="Tw Cen MT"/>
                <a:cs typeface="Tw Cen MT"/>
              </a:rPr>
              <a:t>směřující </a:t>
            </a:r>
            <a:r>
              <a:rPr sz="2400" dirty="0">
                <a:latin typeface="Tw Cen MT"/>
                <a:cs typeface="Tw Cen MT"/>
              </a:rPr>
              <a:t>k </a:t>
            </a:r>
            <a:r>
              <a:rPr sz="2400" spc="-5" dirty="0">
                <a:latin typeface="Tw Cen MT"/>
                <a:cs typeface="Tw Cen MT"/>
              </a:rPr>
              <a:t>odvrácení možnosti </a:t>
            </a:r>
            <a:r>
              <a:rPr sz="2400" spc="-10" dirty="0">
                <a:latin typeface="Tw Cen MT"/>
                <a:cs typeface="Tw Cen MT"/>
              </a:rPr>
              <a:t>odebrání </a:t>
            </a:r>
            <a:r>
              <a:rPr sz="2400" spc="-5" dirty="0">
                <a:latin typeface="Tw Cen MT"/>
                <a:cs typeface="Tw Cen MT"/>
              </a:rPr>
              <a:t>dítěte mimo </a:t>
            </a:r>
            <a:r>
              <a:rPr sz="2400" spc="-10" dirty="0">
                <a:latin typeface="Tw Cen MT"/>
                <a:cs typeface="Tw Cen MT"/>
              </a:rPr>
              <a:t>rodinu,  </a:t>
            </a:r>
            <a:r>
              <a:rPr sz="2400" dirty="0">
                <a:latin typeface="Tw Cen MT"/>
                <a:cs typeface="Tw Cen MT"/>
              </a:rPr>
              <a:t>k </a:t>
            </a:r>
            <a:r>
              <a:rPr sz="2400" spc="-5" dirty="0">
                <a:latin typeface="Tw Cen MT"/>
                <a:cs typeface="Tw Cen MT"/>
              </a:rPr>
              <a:t>realizaci kontaktů dítěte </a:t>
            </a:r>
            <a:r>
              <a:rPr sz="2400" dirty="0">
                <a:latin typeface="Tw Cen MT"/>
                <a:cs typeface="Tw Cen MT"/>
              </a:rPr>
              <a:t>s </a:t>
            </a:r>
            <a:r>
              <a:rPr sz="2400" spc="-10" dirty="0">
                <a:latin typeface="Tw Cen MT"/>
                <a:cs typeface="Tw Cen MT"/>
              </a:rPr>
              <a:t>rodinou </a:t>
            </a:r>
            <a:r>
              <a:rPr sz="2400" dirty="0">
                <a:latin typeface="Tw Cen MT"/>
                <a:cs typeface="Tw Cen MT"/>
              </a:rPr>
              <a:t>v </a:t>
            </a:r>
            <a:r>
              <a:rPr sz="2400" spc="-5" dirty="0">
                <a:latin typeface="Tw Cen MT"/>
                <a:cs typeface="Tw Cen MT"/>
              </a:rPr>
              <a:t>průběhu jeho umístění do ústavní </a:t>
            </a:r>
            <a:r>
              <a:rPr sz="2400" spc="10" dirty="0">
                <a:latin typeface="Tw Cen MT"/>
                <a:cs typeface="Tw Cen MT"/>
              </a:rPr>
              <a:t>výchovy </a:t>
            </a:r>
            <a:r>
              <a:rPr sz="2400" spc="-15" dirty="0">
                <a:latin typeface="Tw Cen MT"/>
                <a:cs typeface="Tw Cen MT"/>
              </a:rPr>
              <a:t>nebo  </a:t>
            </a:r>
            <a:r>
              <a:rPr sz="2400" dirty="0">
                <a:latin typeface="Tw Cen MT"/>
                <a:cs typeface="Tw Cen MT"/>
              </a:rPr>
              <a:t>k umožnění </a:t>
            </a:r>
            <a:r>
              <a:rPr sz="2400" spc="-5" dirty="0">
                <a:latin typeface="Tw Cen MT"/>
                <a:cs typeface="Tw Cen MT"/>
              </a:rPr>
              <a:t>jeho </a:t>
            </a:r>
            <a:r>
              <a:rPr sz="2400" dirty="0">
                <a:latin typeface="Tw Cen MT"/>
                <a:cs typeface="Tw Cen MT"/>
              </a:rPr>
              <a:t>bezpečného </a:t>
            </a:r>
            <a:r>
              <a:rPr sz="2400" spc="-5" dirty="0">
                <a:latin typeface="Tw Cen MT"/>
                <a:cs typeface="Tw Cen MT"/>
              </a:rPr>
              <a:t>návratu</a:t>
            </a:r>
            <a:r>
              <a:rPr sz="2400" spc="-35" dirty="0">
                <a:latin typeface="Tw Cen MT"/>
                <a:cs typeface="Tw Cen MT"/>
              </a:rPr>
              <a:t> </a:t>
            </a:r>
            <a:r>
              <a:rPr sz="2400" spc="-5" dirty="0">
                <a:latin typeface="Tw Cen MT"/>
                <a:cs typeface="Tw Cen MT"/>
              </a:rPr>
              <a:t>domů.</a:t>
            </a:r>
            <a:endParaRPr sz="24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4214495" marR="5080" indent="-3283585">
              <a:lnSpc>
                <a:spcPct val="80000"/>
              </a:lnSpc>
              <a:spcBef>
                <a:spcPts val="1055"/>
              </a:spcBef>
            </a:pPr>
            <a:r>
              <a:rPr spc="35" dirty="0"/>
              <a:t>SUBJEKTY, </a:t>
            </a:r>
            <a:r>
              <a:rPr spc="75" dirty="0"/>
              <a:t>JEJICHŽ </a:t>
            </a:r>
            <a:r>
              <a:rPr spc="70" dirty="0"/>
              <a:t>SPOLUPRÁCE </a:t>
            </a:r>
            <a:r>
              <a:rPr spc="55" dirty="0"/>
              <a:t>PŘI </a:t>
            </a:r>
            <a:r>
              <a:rPr spc="70" dirty="0"/>
              <a:t>PODPOŘE </a:t>
            </a:r>
            <a:r>
              <a:rPr spc="55" dirty="0"/>
              <a:t>RODINY  </a:t>
            </a:r>
            <a:r>
              <a:rPr spc="75" dirty="0"/>
              <a:t>PŘICHÁZÍ </a:t>
            </a:r>
            <a:r>
              <a:rPr spc="-5" dirty="0"/>
              <a:t>V</a:t>
            </a:r>
            <a:r>
              <a:rPr spc="320" dirty="0"/>
              <a:t> </a:t>
            </a:r>
            <a:r>
              <a:rPr spc="50" dirty="0"/>
              <a:t>ÚVAHU: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3645" y="1895957"/>
            <a:ext cx="9039860" cy="4548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48500"/>
              </a:lnSpc>
              <a:spcBef>
                <a:spcPts val="100"/>
              </a:spcBef>
            </a:pPr>
            <a:r>
              <a:rPr sz="2000" dirty="0">
                <a:latin typeface="Tw Cen MT"/>
                <a:cs typeface="Tw Cen MT"/>
              </a:rPr>
              <a:t>Státní </a:t>
            </a:r>
            <a:r>
              <a:rPr sz="2000" spc="-5" dirty="0">
                <a:latin typeface="Tw Cen MT"/>
                <a:cs typeface="Tw Cen MT"/>
              </a:rPr>
              <a:t>organizace vykonávající veřejnou </a:t>
            </a:r>
            <a:r>
              <a:rPr sz="2000" dirty="0">
                <a:latin typeface="Tw Cen MT"/>
                <a:cs typeface="Tw Cen MT"/>
              </a:rPr>
              <a:t>správu </a:t>
            </a:r>
            <a:r>
              <a:rPr sz="2000" spc="-5" dirty="0">
                <a:latin typeface="Tw Cen MT"/>
                <a:cs typeface="Tw Cen MT"/>
              </a:rPr>
              <a:t>(magistrátní </a:t>
            </a:r>
            <a:r>
              <a:rPr sz="2000" dirty="0">
                <a:latin typeface="Tw Cen MT"/>
                <a:cs typeface="Tw Cen MT"/>
              </a:rPr>
              <a:t>a městské </a:t>
            </a:r>
            <a:r>
              <a:rPr sz="2000" spc="-35" dirty="0">
                <a:latin typeface="Tw Cen MT"/>
                <a:cs typeface="Tw Cen MT"/>
              </a:rPr>
              <a:t>úřady, </a:t>
            </a:r>
            <a:r>
              <a:rPr sz="2000" dirty="0">
                <a:latin typeface="Tw Cen MT"/>
                <a:cs typeface="Tw Cen MT"/>
              </a:rPr>
              <a:t>úřad</a:t>
            </a:r>
            <a:r>
              <a:rPr sz="2000" spc="-160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práce)  </a:t>
            </a:r>
            <a:r>
              <a:rPr sz="2000" spc="-10" dirty="0">
                <a:latin typeface="Tw Cen MT"/>
                <a:cs typeface="Tw Cen MT"/>
              </a:rPr>
              <a:t>Orgány</a:t>
            </a:r>
            <a:r>
              <a:rPr sz="2000" spc="-3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samosprávy</a:t>
            </a:r>
            <a:endParaRPr sz="2000">
              <a:latin typeface="Tw Cen MT"/>
              <a:cs typeface="Tw Cen MT"/>
            </a:endParaRPr>
          </a:p>
          <a:p>
            <a:pPr marL="12700" algn="just">
              <a:lnSpc>
                <a:spcPct val="100000"/>
              </a:lnSpc>
              <a:spcBef>
                <a:spcPts val="1150"/>
              </a:spcBef>
            </a:pPr>
            <a:r>
              <a:rPr sz="2000" dirty="0">
                <a:latin typeface="Tw Cen MT"/>
                <a:cs typeface="Tw Cen MT"/>
              </a:rPr>
              <a:t>Školská</a:t>
            </a:r>
            <a:r>
              <a:rPr sz="2000" spc="-40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zařízení</a:t>
            </a:r>
            <a:endParaRPr sz="2000">
              <a:latin typeface="Tw Cen MT"/>
              <a:cs typeface="Tw Cen MT"/>
            </a:endParaRPr>
          </a:p>
          <a:p>
            <a:pPr marL="12700" marR="3120390" algn="just">
              <a:lnSpc>
                <a:spcPct val="148200"/>
              </a:lnSpc>
              <a:spcBef>
                <a:spcPts val="10"/>
              </a:spcBef>
            </a:pPr>
            <a:r>
              <a:rPr sz="2000" spc="-5" dirty="0">
                <a:latin typeface="Tw Cen MT"/>
                <a:cs typeface="Tw Cen MT"/>
              </a:rPr>
              <a:t>Zdravotnická </a:t>
            </a:r>
            <a:r>
              <a:rPr sz="2000" dirty="0">
                <a:latin typeface="Tw Cen MT"/>
                <a:cs typeface="Tw Cen MT"/>
              </a:rPr>
              <a:t>zařízení a ordinace zejména </a:t>
            </a:r>
            <a:r>
              <a:rPr sz="2000" spc="10" dirty="0">
                <a:latin typeface="Tw Cen MT"/>
                <a:cs typeface="Tw Cen MT"/>
              </a:rPr>
              <a:t>dětských</a:t>
            </a:r>
            <a:r>
              <a:rPr sz="2000" spc="-15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lékařů  Samostatně působící psychologové, speciální pedagogové  </a:t>
            </a:r>
            <a:r>
              <a:rPr sz="2000" spc="-5" dirty="0">
                <a:latin typeface="Tw Cen MT"/>
                <a:cs typeface="Tw Cen MT"/>
              </a:rPr>
              <a:t>Příspěvkové organizace </a:t>
            </a:r>
            <a:r>
              <a:rPr sz="2000" dirty="0">
                <a:latin typeface="Tw Cen MT"/>
                <a:cs typeface="Tw Cen MT"/>
              </a:rPr>
              <a:t>poskytující sociální</a:t>
            </a:r>
            <a:r>
              <a:rPr sz="2000" spc="-130" dirty="0">
                <a:latin typeface="Tw Cen MT"/>
                <a:cs typeface="Tw Cen MT"/>
              </a:rPr>
              <a:t> </a:t>
            </a:r>
            <a:r>
              <a:rPr sz="2000" spc="-15" dirty="0">
                <a:latin typeface="Tw Cen MT"/>
                <a:cs typeface="Tw Cen MT"/>
              </a:rPr>
              <a:t>služby</a:t>
            </a:r>
            <a:endParaRPr sz="20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2000" spc="-5" dirty="0">
                <a:latin typeface="Tw Cen MT"/>
                <a:cs typeface="Tw Cen MT"/>
              </a:rPr>
              <a:t>NNO </a:t>
            </a:r>
            <a:r>
              <a:rPr sz="2000" dirty="0">
                <a:latin typeface="Tw Cen MT"/>
                <a:cs typeface="Tw Cen MT"/>
              </a:rPr>
              <a:t>poskytující sociální</a:t>
            </a:r>
            <a:r>
              <a:rPr sz="2000" spc="-60" dirty="0">
                <a:latin typeface="Tw Cen MT"/>
                <a:cs typeface="Tw Cen MT"/>
              </a:rPr>
              <a:t> </a:t>
            </a:r>
            <a:r>
              <a:rPr sz="2000" spc="-15" dirty="0">
                <a:latin typeface="Tw Cen MT"/>
                <a:cs typeface="Tw Cen MT"/>
              </a:rPr>
              <a:t>služby</a:t>
            </a:r>
            <a:endParaRPr sz="2000">
              <a:latin typeface="Tw Cen MT"/>
              <a:cs typeface="Tw Cen MT"/>
            </a:endParaRPr>
          </a:p>
          <a:p>
            <a:pPr marL="12700" marR="4421505">
              <a:lnSpc>
                <a:spcPct val="148300"/>
              </a:lnSpc>
              <a:spcBef>
                <a:spcPts val="5"/>
              </a:spcBef>
            </a:pPr>
            <a:r>
              <a:rPr sz="2000" dirty="0">
                <a:latin typeface="Tw Cen MT"/>
                <a:cs typeface="Tw Cen MT"/>
              </a:rPr>
              <a:t>Církevní </a:t>
            </a:r>
            <a:r>
              <a:rPr sz="2000" spc="-5" dirty="0">
                <a:latin typeface="Tw Cen MT"/>
                <a:cs typeface="Tw Cen MT"/>
              </a:rPr>
              <a:t>organizace </a:t>
            </a:r>
            <a:r>
              <a:rPr sz="2000" dirty="0">
                <a:latin typeface="Tw Cen MT"/>
                <a:cs typeface="Tw Cen MT"/>
              </a:rPr>
              <a:t>poskytující sociální</a:t>
            </a:r>
            <a:r>
              <a:rPr sz="2000" spc="-160" dirty="0">
                <a:latin typeface="Tw Cen MT"/>
                <a:cs typeface="Tw Cen MT"/>
              </a:rPr>
              <a:t> </a:t>
            </a:r>
            <a:r>
              <a:rPr sz="2000" spc="-15" dirty="0">
                <a:latin typeface="Tw Cen MT"/>
                <a:cs typeface="Tw Cen MT"/>
              </a:rPr>
              <a:t>služby  </a:t>
            </a:r>
            <a:r>
              <a:rPr sz="2000" spc="-25" dirty="0">
                <a:latin typeface="Tw Cen MT"/>
                <a:cs typeface="Tw Cen MT"/>
              </a:rPr>
              <a:t>Policie, </a:t>
            </a:r>
            <a:r>
              <a:rPr sz="2000" spc="-5" dirty="0">
                <a:latin typeface="Tw Cen MT"/>
                <a:cs typeface="Tw Cen MT"/>
              </a:rPr>
              <a:t>probační </a:t>
            </a:r>
            <a:r>
              <a:rPr sz="2000" dirty="0">
                <a:latin typeface="Tw Cen MT"/>
                <a:cs typeface="Tw Cen MT"/>
              </a:rPr>
              <a:t>a mediační služba, </a:t>
            </a:r>
            <a:r>
              <a:rPr sz="2000" spc="-10" dirty="0">
                <a:latin typeface="Tw Cen MT"/>
                <a:cs typeface="Tw Cen MT"/>
              </a:rPr>
              <a:t>soudy  </a:t>
            </a:r>
            <a:r>
              <a:rPr sz="2000" dirty="0">
                <a:latin typeface="Tw Cen MT"/>
                <a:cs typeface="Tw Cen MT"/>
              </a:rPr>
              <a:t>Pěstounské</a:t>
            </a:r>
            <a:r>
              <a:rPr sz="2000" spc="-45" dirty="0">
                <a:latin typeface="Tw Cen MT"/>
                <a:cs typeface="Tw Cen MT"/>
              </a:rPr>
              <a:t> </a:t>
            </a:r>
            <a:r>
              <a:rPr sz="2000" spc="-15" dirty="0">
                <a:latin typeface="Tw Cen MT"/>
                <a:cs typeface="Tw Cen MT"/>
              </a:rPr>
              <a:t>rodiny</a:t>
            </a:r>
            <a:endParaRPr sz="20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762" y="82676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49"/>
                </a:lnTo>
              </a:path>
            </a:pathLst>
          </a:custGeom>
          <a:ln w="19812">
            <a:solidFill>
              <a:srgbClr val="99CA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762" y="1595627"/>
            <a:ext cx="0" cy="14605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0"/>
                </a:moveTo>
                <a:lnTo>
                  <a:pt x="0" y="145542"/>
                </a:lnTo>
              </a:path>
            </a:pathLst>
          </a:custGeom>
          <a:ln w="19812">
            <a:solidFill>
              <a:srgbClr val="99CA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90035" y="841705"/>
            <a:ext cx="53136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65" dirty="0"/>
              <a:t>MEZIOBOROVÁ</a:t>
            </a:r>
            <a:r>
              <a:rPr spc="190" dirty="0"/>
              <a:t> </a:t>
            </a:r>
            <a:r>
              <a:rPr spc="70" dirty="0"/>
              <a:t>SPOLUPRÁCE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4961" y="1763648"/>
            <a:ext cx="10949940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just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Tw Cen MT"/>
                <a:cs typeface="Tw Cen MT"/>
              </a:rPr>
              <a:t>Přístup </a:t>
            </a:r>
            <a:r>
              <a:rPr sz="2400" spc="-5" dirty="0">
                <a:latin typeface="Tw Cen MT"/>
                <a:cs typeface="Tw Cen MT"/>
              </a:rPr>
              <a:t>založený </a:t>
            </a:r>
            <a:r>
              <a:rPr sz="2400" dirty="0">
                <a:latin typeface="Tw Cen MT"/>
                <a:cs typeface="Tw Cen MT"/>
              </a:rPr>
              <a:t>na spolupráci </a:t>
            </a:r>
            <a:r>
              <a:rPr sz="2400" spc="-5" dirty="0">
                <a:latin typeface="Tw Cen MT"/>
                <a:cs typeface="Tw Cen MT"/>
              </a:rPr>
              <a:t>institucí </a:t>
            </a:r>
            <a:r>
              <a:rPr sz="2400" dirty="0">
                <a:latin typeface="Tw Cen MT"/>
                <a:cs typeface="Tw Cen MT"/>
              </a:rPr>
              <a:t>a </a:t>
            </a:r>
            <a:r>
              <a:rPr sz="2400" spc="-10" dirty="0">
                <a:latin typeface="Tw Cen MT"/>
                <a:cs typeface="Tw Cen MT"/>
              </a:rPr>
              <a:t>organizací </a:t>
            </a:r>
            <a:r>
              <a:rPr sz="2400" dirty="0">
                <a:latin typeface="Tw Cen MT"/>
                <a:cs typeface="Tw Cen MT"/>
              </a:rPr>
              <a:t>v </a:t>
            </a:r>
            <a:r>
              <a:rPr sz="2400" spc="-5" dirty="0">
                <a:latin typeface="Tw Cen MT"/>
                <a:cs typeface="Tw Cen MT"/>
              </a:rPr>
              <a:t>lokalitě pracující </a:t>
            </a:r>
            <a:r>
              <a:rPr sz="2400" dirty="0">
                <a:latin typeface="Tw Cen MT"/>
                <a:cs typeface="Tw Cen MT"/>
              </a:rPr>
              <a:t>s </a:t>
            </a:r>
            <a:r>
              <a:rPr sz="2400" spc="-10" dirty="0">
                <a:latin typeface="Tw Cen MT"/>
                <a:cs typeface="Tw Cen MT"/>
              </a:rPr>
              <a:t>cílovou </a:t>
            </a:r>
            <a:r>
              <a:rPr sz="2400" spc="-5" dirty="0">
                <a:latin typeface="Tw Cen MT"/>
                <a:cs typeface="Tw Cen MT"/>
              </a:rPr>
              <a:t>skupinou  </a:t>
            </a:r>
            <a:r>
              <a:rPr sz="2400" spc="-10" dirty="0">
                <a:latin typeface="Tw Cen MT"/>
                <a:cs typeface="Tw Cen MT"/>
              </a:rPr>
              <a:t>ohrožená rodina </a:t>
            </a:r>
            <a:r>
              <a:rPr sz="2400" dirty="0">
                <a:latin typeface="Tw Cen MT"/>
                <a:cs typeface="Tw Cen MT"/>
              </a:rPr>
              <a:t>s </a:t>
            </a:r>
            <a:r>
              <a:rPr sz="2400" spc="-5" dirty="0">
                <a:latin typeface="Tw Cen MT"/>
                <a:cs typeface="Tw Cen MT"/>
              </a:rPr>
              <a:t>dětmi. </a:t>
            </a:r>
            <a:r>
              <a:rPr sz="2400" dirty="0">
                <a:latin typeface="Tw Cen MT"/>
                <a:cs typeface="Tw Cen MT"/>
              </a:rPr>
              <a:t>Jedná se o </a:t>
            </a:r>
            <a:r>
              <a:rPr sz="2400" spc="-5" dirty="0">
                <a:latin typeface="Tw Cen MT"/>
                <a:cs typeface="Tw Cen MT"/>
              </a:rPr>
              <a:t>spolupráci </a:t>
            </a:r>
            <a:r>
              <a:rPr sz="2400" dirty="0">
                <a:latin typeface="Tw Cen MT"/>
                <a:cs typeface="Tw Cen MT"/>
              </a:rPr>
              <a:t>mezi </a:t>
            </a:r>
            <a:r>
              <a:rPr sz="2400" spc="-5" dirty="0">
                <a:latin typeface="Tw Cen MT"/>
                <a:cs typeface="Tw Cen MT"/>
              </a:rPr>
              <a:t>státním sektorem </a:t>
            </a:r>
            <a:r>
              <a:rPr sz="2400" dirty="0">
                <a:latin typeface="Tw Cen MT"/>
                <a:cs typeface="Tw Cen MT"/>
              </a:rPr>
              <a:t>a</a:t>
            </a:r>
            <a:r>
              <a:rPr sz="2400" spc="300" dirty="0">
                <a:latin typeface="Tw Cen MT"/>
                <a:cs typeface="Tw Cen MT"/>
              </a:rPr>
              <a:t> </a:t>
            </a:r>
            <a:r>
              <a:rPr sz="2400" spc="-5" dirty="0">
                <a:latin typeface="Tw Cen MT"/>
                <a:cs typeface="Tw Cen MT"/>
              </a:rPr>
              <a:t>nestátními  neziskovými</a:t>
            </a:r>
            <a:r>
              <a:rPr sz="2400" spc="-35" dirty="0">
                <a:latin typeface="Tw Cen MT"/>
                <a:cs typeface="Tw Cen MT"/>
              </a:rPr>
              <a:t> </a:t>
            </a:r>
            <a:r>
              <a:rPr sz="2400" spc="-5" dirty="0">
                <a:latin typeface="Tw Cen MT"/>
                <a:cs typeface="Tw Cen MT"/>
              </a:rPr>
              <a:t>organizacemi.</a:t>
            </a:r>
            <a:endParaRPr sz="2400">
              <a:latin typeface="Tw Cen MT"/>
              <a:cs typeface="Tw Cen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32220" y="4445480"/>
            <a:ext cx="2203704" cy="10165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746875" y="4646876"/>
            <a:ext cx="1374775" cy="50990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sz="1400" b="1" dirty="0">
                <a:solidFill>
                  <a:srgbClr val="FFFFFF"/>
                </a:solidFill>
                <a:latin typeface="Tw Cen MT"/>
                <a:cs typeface="Tw Cen MT"/>
              </a:rPr>
              <a:t>SOC.</a:t>
            </a:r>
            <a:r>
              <a:rPr sz="1400" b="1" spc="-8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Tw Cen MT"/>
                <a:cs typeface="Tw Cen MT"/>
              </a:rPr>
              <a:t>PRACOVNÍK</a:t>
            </a:r>
            <a:endParaRPr sz="1400">
              <a:latin typeface="Tw Cen MT"/>
              <a:cs typeface="Tw Cen MT"/>
            </a:endParaRPr>
          </a:p>
          <a:p>
            <a:pPr marL="1905" algn="ctr">
              <a:lnSpc>
                <a:spcPct val="100000"/>
              </a:lnSpc>
              <a:spcBef>
                <a:spcPts val="225"/>
              </a:spcBef>
            </a:pPr>
            <a:r>
              <a:rPr sz="1400" b="1" spc="-5" dirty="0">
                <a:solidFill>
                  <a:srgbClr val="FFFFFF"/>
                </a:solidFill>
                <a:latin typeface="Tw Cen MT"/>
                <a:cs typeface="Tw Cen MT"/>
              </a:rPr>
              <a:t>DÍTĚ </a:t>
            </a:r>
            <a:r>
              <a:rPr sz="1400" b="1" dirty="0">
                <a:solidFill>
                  <a:srgbClr val="FFFFFF"/>
                </a:solidFill>
                <a:latin typeface="Tw Cen MT"/>
                <a:cs typeface="Tw Cen MT"/>
              </a:rPr>
              <a:t>x</a:t>
            </a:r>
            <a:r>
              <a:rPr sz="1400" b="1" spc="-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Tw Cen MT"/>
                <a:cs typeface="Tw Cen MT"/>
              </a:rPr>
              <a:t>RODINA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421880" y="4195571"/>
            <a:ext cx="24383" cy="284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73011" y="3218688"/>
            <a:ext cx="1722120" cy="10561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105904" y="3572002"/>
            <a:ext cx="6578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1600" b="1" spc="-10" dirty="0">
                <a:solidFill>
                  <a:srgbClr val="FFFFFF"/>
                </a:solidFill>
                <a:latin typeface="Tw Cen MT"/>
                <a:cs typeface="Tw Cen MT"/>
              </a:rPr>
              <a:t>SPOD</a:t>
            </a:r>
            <a:endParaRPr sz="1600">
              <a:latin typeface="Tw Cen MT"/>
              <a:cs typeface="Tw Cen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305800" y="4369308"/>
            <a:ext cx="1045463" cy="3261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6004" y="3656076"/>
            <a:ext cx="1845563" cy="10347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544939" y="3998467"/>
            <a:ext cx="11087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FFFFFF"/>
                </a:solidFill>
                <a:latin typeface="Tw Cen MT"/>
                <a:cs typeface="Tw Cen MT"/>
              </a:rPr>
              <a:t>PSYCHOLOG</a:t>
            </a:r>
            <a:endParaRPr sz="1600">
              <a:latin typeface="Tw Cen MT"/>
              <a:cs typeface="Tw Cen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081771" y="5292852"/>
            <a:ext cx="544068" cy="3139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02752" y="5419344"/>
            <a:ext cx="1812036" cy="10332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632317" y="5662066"/>
            <a:ext cx="1151890" cy="4673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739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Tw Cen MT"/>
                <a:cs typeface="Tw Cen MT"/>
              </a:rPr>
              <a:t>SOC.</a:t>
            </a:r>
            <a:r>
              <a:rPr sz="1600" b="1" spc="-5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w Cen MT"/>
                <a:cs typeface="Tw Cen MT"/>
              </a:rPr>
              <a:t>SLUŽBY</a:t>
            </a:r>
            <a:endParaRPr sz="1600">
              <a:latin typeface="Tw Cen MT"/>
              <a:cs typeface="Tw Cen MT"/>
            </a:endParaRPr>
          </a:p>
          <a:p>
            <a:pPr marL="3175" algn="ctr">
              <a:lnSpc>
                <a:spcPts val="1739"/>
              </a:lnSpc>
            </a:pPr>
            <a:r>
              <a:rPr sz="1600" b="1" spc="-5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6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w Cen MT"/>
                <a:cs typeface="Tw Cen MT"/>
              </a:rPr>
              <a:t>SASRD</a:t>
            </a:r>
            <a:endParaRPr sz="1600">
              <a:latin typeface="Tw Cen MT"/>
              <a:cs typeface="Tw Cen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010400" y="5373623"/>
            <a:ext cx="112774" cy="1432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95415" y="5410200"/>
            <a:ext cx="1458467" cy="10363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418579" y="5755335"/>
            <a:ext cx="6134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Tw Cen MT"/>
                <a:cs typeface="Tw Cen MT"/>
              </a:rPr>
              <a:t>Š</a:t>
            </a:r>
            <a:r>
              <a:rPr sz="1600" b="1" spc="-114" dirty="0">
                <a:solidFill>
                  <a:srgbClr val="FFFFFF"/>
                </a:solidFill>
                <a:latin typeface="Tw Cen MT"/>
                <a:cs typeface="Tw Cen MT"/>
              </a:rPr>
              <a:t>K</a:t>
            </a:r>
            <a:r>
              <a:rPr sz="1600" b="1" spc="-10" dirty="0">
                <a:solidFill>
                  <a:srgbClr val="FFFFFF"/>
                </a:solidFill>
                <a:latin typeface="Tw Cen MT"/>
                <a:cs typeface="Tw Cen MT"/>
              </a:rPr>
              <a:t>OLA</a:t>
            </a:r>
            <a:endParaRPr sz="1600">
              <a:latin typeface="Tw Cen MT"/>
              <a:cs typeface="Tw Cen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870447" y="4591811"/>
            <a:ext cx="621791" cy="1554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39996" y="3968496"/>
            <a:ext cx="1427988" cy="10271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014721" y="4308475"/>
            <a:ext cx="47688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Tw Cen MT"/>
                <a:cs typeface="Tw Cen MT"/>
              </a:rPr>
              <a:t>SP</a:t>
            </a:r>
            <a:r>
              <a:rPr sz="1600" b="1" spc="-5" dirty="0">
                <a:solidFill>
                  <a:srgbClr val="FFFFFF"/>
                </a:solidFill>
                <a:latin typeface="Tw Cen MT"/>
                <a:cs typeface="Tw Cen MT"/>
              </a:rPr>
              <a:t>PG</a:t>
            </a:r>
            <a:endParaRPr sz="1600">
              <a:latin typeface="Tw Cen MT"/>
              <a:cs typeface="Tw Cen M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432560" y="3525011"/>
            <a:ext cx="1422400" cy="668020"/>
          </a:xfrm>
          <a:custGeom>
            <a:avLst/>
            <a:gdLst/>
            <a:ahLst/>
            <a:cxnLst/>
            <a:rect l="l" t="t" r="r" b="b"/>
            <a:pathLst>
              <a:path w="1422400" h="668020">
                <a:moveTo>
                  <a:pt x="1088136" y="0"/>
                </a:moveTo>
                <a:lnTo>
                  <a:pt x="1088136" y="166877"/>
                </a:lnTo>
                <a:lnTo>
                  <a:pt x="0" y="166877"/>
                </a:lnTo>
                <a:lnTo>
                  <a:pt x="0" y="500633"/>
                </a:lnTo>
                <a:lnTo>
                  <a:pt x="1088136" y="500633"/>
                </a:lnTo>
                <a:lnTo>
                  <a:pt x="1088136" y="667512"/>
                </a:lnTo>
                <a:lnTo>
                  <a:pt x="1421892" y="333756"/>
                </a:lnTo>
                <a:lnTo>
                  <a:pt x="1088136" y="0"/>
                </a:lnTo>
                <a:close/>
              </a:path>
            </a:pathLst>
          </a:custGeom>
          <a:solidFill>
            <a:srgbClr val="99CA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32560" y="3525011"/>
            <a:ext cx="1422400" cy="668020"/>
          </a:xfrm>
          <a:custGeom>
            <a:avLst/>
            <a:gdLst/>
            <a:ahLst/>
            <a:cxnLst/>
            <a:rect l="l" t="t" r="r" b="b"/>
            <a:pathLst>
              <a:path w="1422400" h="668020">
                <a:moveTo>
                  <a:pt x="0" y="166877"/>
                </a:moveTo>
                <a:lnTo>
                  <a:pt x="1088136" y="166877"/>
                </a:lnTo>
                <a:lnTo>
                  <a:pt x="1088136" y="0"/>
                </a:lnTo>
                <a:lnTo>
                  <a:pt x="1421892" y="333756"/>
                </a:lnTo>
                <a:lnTo>
                  <a:pt x="1088136" y="667512"/>
                </a:lnTo>
                <a:lnTo>
                  <a:pt x="1088136" y="500633"/>
                </a:lnTo>
                <a:lnTo>
                  <a:pt x="0" y="500633"/>
                </a:lnTo>
                <a:lnTo>
                  <a:pt x="0" y="166877"/>
                </a:lnTo>
                <a:close/>
              </a:path>
            </a:pathLst>
          </a:custGeom>
          <a:ln w="15240">
            <a:solidFill>
              <a:srgbClr val="6E94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646047" y="3679952"/>
            <a:ext cx="8293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Tw Cen MT"/>
                <a:cs typeface="Tw Cen MT"/>
              </a:rPr>
              <a:t>Přík</a:t>
            </a:r>
            <a:r>
              <a:rPr sz="2000" b="1" spc="-10" dirty="0">
                <a:solidFill>
                  <a:srgbClr val="FFFFFF"/>
                </a:solidFill>
                <a:latin typeface="Tw Cen MT"/>
                <a:cs typeface="Tw Cen MT"/>
              </a:rPr>
              <a:t>l</a:t>
            </a:r>
            <a:r>
              <a:rPr sz="2000" b="1" dirty="0">
                <a:solidFill>
                  <a:srgbClr val="FFFFFF"/>
                </a:solidFill>
                <a:latin typeface="Tw Cen MT"/>
                <a:cs typeface="Tw Cen MT"/>
              </a:rPr>
              <a:t>ad:</a:t>
            </a:r>
            <a:endParaRPr sz="20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87215" y="919098"/>
            <a:ext cx="4752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0" dirty="0"/>
              <a:t>PŘÍPADOVÁ</a:t>
            </a:r>
            <a:r>
              <a:rPr spc="185" dirty="0"/>
              <a:t> </a:t>
            </a:r>
            <a:r>
              <a:rPr spc="65" dirty="0"/>
              <a:t>KONFERENCE</a:t>
            </a:r>
          </a:p>
        </p:txBody>
      </p:sp>
      <p:sp>
        <p:nvSpPr>
          <p:cNvPr id="3" name="object 3"/>
          <p:cNvSpPr/>
          <p:nvPr/>
        </p:nvSpPr>
        <p:spPr>
          <a:xfrm>
            <a:off x="772668" y="2058923"/>
            <a:ext cx="11002010" cy="1943100"/>
          </a:xfrm>
          <a:custGeom>
            <a:avLst/>
            <a:gdLst/>
            <a:ahLst/>
            <a:cxnLst/>
            <a:rect l="l" t="t" r="r" b="b"/>
            <a:pathLst>
              <a:path w="11002010" h="1943100">
                <a:moveTo>
                  <a:pt x="0" y="323850"/>
                </a:moveTo>
                <a:lnTo>
                  <a:pt x="3511" y="276003"/>
                </a:lnTo>
                <a:lnTo>
                  <a:pt x="13711" y="230332"/>
                </a:lnTo>
                <a:lnTo>
                  <a:pt x="30100" y="187340"/>
                </a:lnTo>
                <a:lnTo>
                  <a:pt x="52175" y="147528"/>
                </a:lnTo>
                <a:lnTo>
                  <a:pt x="79437" y="111397"/>
                </a:lnTo>
                <a:lnTo>
                  <a:pt x="111384" y="79448"/>
                </a:lnTo>
                <a:lnTo>
                  <a:pt x="147515" y="52184"/>
                </a:lnTo>
                <a:lnTo>
                  <a:pt x="187329" y="30106"/>
                </a:lnTo>
                <a:lnTo>
                  <a:pt x="230326" y="13714"/>
                </a:lnTo>
                <a:lnTo>
                  <a:pt x="276004" y="3512"/>
                </a:lnTo>
                <a:lnTo>
                  <a:pt x="323862" y="0"/>
                </a:lnTo>
                <a:lnTo>
                  <a:pt x="10677906" y="0"/>
                </a:lnTo>
                <a:lnTo>
                  <a:pt x="10725752" y="3512"/>
                </a:lnTo>
                <a:lnTo>
                  <a:pt x="10771423" y="13714"/>
                </a:lnTo>
                <a:lnTo>
                  <a:pt x="10814415" y="30106"/>
                </a:lnTo>
                <a:lnTo>
                  <a:pt x="10854227" y="52184"/>
                </a:lnTo>
                <a:lnTo>
                  <a:pt x="10890358" y="79448"/>
                </a:lnTo>
                <a:lnTo>
                  <a:pt x="10922307" y="111397"/>
                </a:lnTo>
                <a:lnTo>
                  <a:pt x="10949571" y="147528"/>
                </a:lnTo>
                <a:lnTo>
                  <a:pt x="10971649" y="187340"/>
                </a:lnTo>
                <a:lnTo>
                  <a:pt x="10988041" y="230332"/>
                </a:lnTo>
                <a:lnTo>
                  <a:pt x="10998243" y="276003"/>
                </a:lnTo>
                <a:lnTo>
                  <a:pt x="11001756" y="323850"/>
                </a:lnTo>
                <a:lnTo>
                  <a:pt x="11001756" y="1619250"/>
                </a:lnTo>
                <a:lnTo>
                  <a:pt x="10998243" y="1667096"/>
                </a:lnTo>
                <a:lnTo>
                  <a:pt x="10988041" y="1712767"/>
                </a:lnTo>
                <a:lnTo>
                  <a:pt x="10971649" y="1755759"/>
                </a:lnTo>
                <a:lnTo>
                  <a:pt x="10949571" y="1795571"/>
                </a:lnTo>
                <a:lnTo>
                  <a:pt x="10922307" y="1831702"/>
                </a:lnTo>
                <a:lnTo>
                  <a:pt x="10890358" y="1863651"/>
                </a:lnTo>
                <a:lnTo>
                  <a:pt x="10854227" y="1890915"/>
                </a:lnTo>
                <a:lnTo>
                  <a:pt x="10814415" y="1912993"/>
                </a:lnTo>
                <a:lnTo>
                  <a:pt x="10771423" y="1929385"/>
                </a:lnTo>
                <a:lnTo>
                  <a:pt x="10725752" y="1939587"/>
                </a:lnTo>
                <a:lnTo>
                  <a:pt x="10677906" y="1943100"/>
                </a:lnTo>
                <a:lnTo>
                  <a:pt x="323862" y="1943100"/>
                </a:lnTo>
                <a:lnTo>
                  <a:pt x="276004" y="1939587"/>
                </a:lnTo>
                <a:lnTo>
                  <a:pt x="230326" y="1929385"/>
                </a:lnTo>
                <a:lnTo>
                  <a:pt x="187329" y="1912993"/>
                </a:lnTo>
                <a:lnTo>
                  <a:pt x="147515" y="1890915"/>
                </a:lnTo>
                <a:lnTo>
                  <a:pt x="111384" y="1863651"/>
                </a:lnTo>
                <a:lnTo>
                  <a:pt x="79437" y="1831702"/>
                </a:lnTo>
                <a:lnTo>
                  <a:pt x="52175" y="1795571"/>
                </a:lnTo>
                <a:lnTo>
                  <a:pt x="30100" y="1755759"/>
                </a:lnTo>
                <a:lnTo>
                  <a:pt x="13711" y="1712767"/>
                </a:lnTo>
                <a:lnTo>
                  <a:pt x="3511" y="1667096"/>
                </a:lnTo>
                <a:lnTo>
                  <a:pt x="0" y="1619250"/>
                </a:lnTo>
                <a:lnTo>
                  <a:pt x="0" y="323850"/>
                </a:lnTo>
                <a:close/>
              </a:path>
            </a:pathLst>
          </a:custGeom>
          <a:ln w="15240">
            <a:solidFill>
              <a:srgbClr val="99CA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06335" y="2332481"/>
            <a:ext cx="10793730" cy="41262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3035" marR="5080" algn="just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Tw Cen MT"/>
                <a:cs typeface="Tw Cen MT"/>
              </a:rPr>
              <a:t>Případová </a:t>
            </a:r>
            <a:r>
              <a:rPr sz="2200" spc="-5" dirty="0">
                <a:latin typeface="Tw Cen MT"/>
                <a:cs typeface="Tw Cen MT"/>
              </a:rPr>
              <a:t>konference je </a:t>
            </a:r>
            <a:r>
              <a:rPr sz="2200" spc="-10" dirty="0">
                <a:latin typeface="Tw Cen MT"/>
                <a:cs typeface="Tw Cen MT"/>
              </a:rPr>
              <a:t>plánované </a:t>
            </a:r>
            <a:r>
              <a:rPr sz="2200" spc="-5" dirty="0">
                <a:latin typeface="Tw Cen MT"/>
                <a:cs typeface="Tw Cen MT"/>
              </a:rPr>
              <a:t>a </a:t>
            </a:r>
            <a:r>
              <a:rPr sz="2200" spc="-10" dirty="0">
                <a:latin typeface="Tw Cen MT"/>
                <a:cs typeface="Tw Cen MT"/>
              </a:rPr>
              <a:t>koordinované </a:t>
            </a:r>
            <a:r>
              <a:rPr sz="2200" spc="-5" dirty="0">
                <a:latin typeface="Tw Cen MT"/>
                <a:cs typeface="Tw Cen MT"/>
              </a:rPr>
              <a:t>společné setkání </a:t>
            </a:r>
            <a:r>
              <a:rPr sz="2200" spc="10" dirty="0">
                <a:latin typeface="Tw Cen MT"/>
                <a:cs typeface="Tw Cen MT"/>
              </a:rPr>
              <a:t>všech, </a:t>
            </a:r>
            <a:r>
              <a:rPr sz="2200" dirty="0">
                <a:latin typeface="Tw Cen MT"/>
                <a:cs typeface="Tw Cen MT"/>
              </a:rPr>
              <a:t>kteří představují,  </a:t>
            </a:r>
            <a:r>
              <a:rPr sz="2200" spc="-15" dirty="0">
                <a:latin typeface="Tw Cen MT"/>
                <a:cs typeface="Tw Cen MT"/>
              </a:rPr>
              <a:t>nebo </a:t>
            </a:r>
            <a:r>
              <a:rPr sz="2200" spc="-5" dirty="0">
                <a:latin typeface="Tw Cen MT"/>
                <a:cs typeface="Tw Cen MT"/>
              </a:rPr>
              <a:t>mohou </a:t>
            </a:r>
            <a:r>
              <a:rPr sz="2200" spc="-10" dirty="0">
                <a:latin typeface="Tw Cen MT"/>
                <a:cs typeface="Tw Cen MT"/>
              </a:rPr>
              <a:t>představovat, </a:t>
            </a:r>
            <a:r>
              <a:rPr sz="2200" dirty="0">
                <a:latin typeface="Tw Cen MT"/>
                <a:cs typeface="Tw Cen MT"/>
              </a:rPr>
              <a:t>podpůrnou </a:t>
            </a:r>
            <a:r>
              <a:rPr sz="2200" spc="-5" dirty="0">
                <a:latin typeface="Tw Cen MT"/>
                <a:cs typeface="Tw Cen MT"/>
              </a:rPr>
              <a:t>síť </a:t>
            </a:r>
            <a:r>
              <a:rPr sz="2200" spc="-20" dirty="0">
                <a:latin typeface="Tw Cen MT"/>
                <a:cs typeface="Tw Cen MT"/>
              </a:rPr>
              <a:t>pro </a:t>
            </a:r>
            <a:r>
              <a:rPr sz="2200" spc="-5" dirty="0">
                <a:latin typeface="Tw Cen MT"/>
                <a:cs typeface="Tw Cen MT"/>
              </a:rPr>
              <a:t>dítě a jeho </a:t>
            </a:r>
            <a:r>
              <a:rPr sz="2200" spc="-10" dirty="0">
                <a:latin typeface="Tw Cen MT"/>
                <a:cs typeface="Tw Cen MT"/>
              </a:rPr>
              <a:t>rodinu. </a:t>
            </a:r>
            <a:r>
              <a:rPr sz="2200" spc="-5" dirty="0">
                <a:latin typeface="Tw Cen MT"/>
                <a:cs typeface="Tw Cen MT"/>
              </a:rPr>
              <a:t>Cílem je výměna informací,  zhodnocení situace dítěte a </a:t>
            </a:r>
            <a:r>
              <a:rPr sz="2200" spc="-10" dirty="0">
                <a:latin typeface="Tw Cen MT"/>
                <a:cs typeface="Tw Cen MT"/>
              </a:rPr>
              <a:t>jeho </a:t>
            </a:r>
            <a:r>
              <a:rPr sz="2200" spc="-40" dirty="0">
                <a:latin typeface="Tw Cen MT"/>
                <a:cs typeface="Tw Cen MT"/>
              </a:rPr>
              <a:t>rodiny, </a:t>
            </a:r>
            <a:r>
              <a:rPr sz="2200" spc="-5" dirty="0">
                <a:latin typeface="Tw Cen MT"/>
                <a:cs typeface="Tw Cen MT"/>
              </a:rPr>
              <a:t>hledání optimálního </a:t>
            </a:r>
            <a:r>
              <a:rPr sz="2200" dirty="0">
                <a:latin typeface="Tw Cen MT"/>
                <a:cs typeface="Tw Cen MT"/>
              </a:rPr>
              <a:t>řešení </a:t>
            </a:r>
            <a:r>
              <a:rPr sz="2200" spc="-5" dirty="0">
                <a:latin typeface="Tw Cen MT"/>
                <a:cs typeface="Tw Cen MT"/>
              </a:rPr>
              <a:t>a plánování společného  postupu, který </a:t>
            </a:r>
            <a:r>
              <a:rPr sz="2200" spc="-10" dirty="0">
                <a:latin typeface="Tw Cen MT"/>
                <a:cs typeface="Tw Cen MT"/>
              </a:rPr>
              <a:t>povede </a:t>
            </a:r>
            <a:r>
              <a:rPr sz="2200" spc="-5" dirty="0">
                <a:latin typeface="Tw Cen MT"/>
                <a:cs typeface="Tw Cen MT"/>
              </a:rPr>
              <a:t>k naplňování </a:t>
            </a:r>
            <a:r>
              <a:rPr sz="2200" spc="-10" dirty="0">
                <a:latin typeface="Tw Cen MT"/>
                <a:cs typeface="Tw Cen MT"/>
              </a:rPr>
              <a:t>potřeb </a:t>
            </a:r>
            <a:r>
              <a:rPr sz="2200" spc="-5" dirty="0">
                <a:latin typeface="Tw Cen MT"/>
                <a:cs typeface="Tw Cen MT"/>
              </a:rPr>
              <a:t>dítěte. Výstupem je </a:t>
            </a:r>
            <a:r>
              <a:rPr sz="2200" spc="-10" dirty="0">
                <a:latin typeface="Tw Cen MT"/>
                <a:cs typeface="Tw Cen MT"/>
              </a:rPr>
              <a:t>individuální </a:t>
            </a:r>
            <a:r>
              <a:rPr sz="2200" spc="-5" dirty="0">
                <a:latin typeface="Tw Cen MT"/>
                <a:cs typeface="Tw Cen MT"/>
              </a:rPr>
              <a:t>plán</a:t>
            </a:r>
            <a:r>
              <a:rPr sz="2200" spc="295" dirty="0">
                <a:latin typeface="Tw Cen MT"/>
                <a:cs typeface="Tw Cen MT"/>
              </a:rPr>
              <a:t> </a:t>
            </a:r>
            <a:r>
              <a:rPr sz="2200" spc="-10" dirty="0">
                <a:latin typeface="Tw Cen MT"/>
                <a:cs typeface="Tw Cen MT"/>
              </a:rPr>
              <a:t>péče.</a:t>
            </a:r>
            <a:endParaRPr sz="22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u="heavy" spc="-5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Jedná se o </a:t>
            </a:r>
            <a:r>
              <a:rPr sz="2200" u="heavy" spc="-10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nástroj spolupráce,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který</a:t>
            </a:r>
            <a:r>
              <a:rPr sz="2200" u="heavy" spc="95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 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umožňuje</a:t>
            </a:r>
            <a:r>
              <a:rPr sz="2200" dirty="0">
                <a:latin typeface="Tw Cen MT"/>
                <a:cs typeface="Tw Cen MT"/>
              </a:rPr>
              <a:t>:</a:t>
            </a:r>
            <a:endParaRPr sz="22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2200" dirty="0">
                <a:solidFill>
                  <a:srgbClr val="99CA38"/>
                </a:solidFill>
                <a:latin typeface="Tw Cen MT"/>
                <a:cs typeface="Tw Cen MT"/>
              </a:rPr>
              <a:t>-</a:t>
            </a:r>
            <a:r>
              <a:rPr sz="2200" dirty="0">
                <a:latin typeface="Tw Cen MT"/>
                <a:cs typeface="Tw Cen MT"/>
              </a:rPr>
              <a:t>rychle </a:t>
            </a:r>
            <a:r>
              <a:rPr sz="2200" spc="-10" dirty="0">
                <a:latin typeface="Tw Cen MT"/>
                <a:cs typeface="Tw Cen MT"/>
              </a:rPr>
              <a:t>reagovat </a:t>
            </a:r>
            <a:r>
              <a:rPr sz="2200" spc="-5" dirty="0">
                <a:latin typeface="Tw Cen MT"/>
                <a:cs typeface="Tw Cen MT"/>
              </a:rPr>
              <a:t>na vzniklou</a:t>
            </a:r>
            <a:r>
              <a:rPr sz="2200" spc="75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situaci,</a:t>
            </a:r>
            <a:endParaRPr sz="22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2200" spc="-5" dirty="0">
                <a:solidFill>
                  <a:srgbClr val="99CA38"/>
                </a:solidFill>
                <a:latin typeface="Tw Cen MT"/>
                <a:cs typeface="Tw Cen MT"/>
              </a:rPr>
              <a:t>-</a:t>
            </a:r>
            <a:r>
              <a:rPr sz="2200" spc="-5" dirty="0">
                <a:latin typeface="Tw Cen MT"/>
                <a:cs typeface="Tw Cen MT"/>
              </a:rPr>
              <a:t>vytvářet osobní kontakty a </a:t>
            </a:r>
            <a:r>
              <a:rPr sz="2200" dirty="0">
                <a:latin typeface="Tw Cen MT"/>
                <a:cs typeface="Tw Cen MT"/>
              </a:rPr>
              <a:t>podpůrnou </a:t>
            </a:r>
            <a:r>
              <a:rPr sz="2200" spc="-5" dirty="0">
                <a:latin typeface="Tw Cen MT"/>
                <a:cs typeface="Tw Cen MT"/>
              </a:rPr>
              <a:t>síť</a:t>
            </a:r>
            <a:r>
              <a:rPr sz="2200" spc="110" dirty="0">
                <a:latin typeface="Tw Cen MT"/>
                <a:cs typeface="Tw Cen MT"/>
              </a:rPr>
              <a:t> </a:t>
            </a:r>
            <a:r>
              <a:rPr sz="2200" spc="-10" dirty="0">
                <a:latin typeface="Tw Cen MT"/>
                <a:cs typeface="Tw Cen MT"/>
              </a:rPr>
              <a:t>rodině,</a:t>
            </a:r>
            <a:endParaRPr sz="22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2200" spc="-5" dirty="0">
                <a:solidFill>
                  <a:srgbClr val="99CA38"/>
                </a:solidFill>
                <a:latin typeface="Tw Cen MT"/>
                <a:cs typeface="Tw Cen MT"/>
              </a:rPr>
              <a:t>-</a:t>
            </a:r>
            <a:r>
              <a:rPr sz="2200" spc="-5" dirty="0">
                <a:latin typeface="Tw Cen MT"/>
                <a:cs typeface="Tw Cen MT"/>
              </a:rPr>
              <a:t>společně hledat </a:t>
            </a:r>
            <a:r>
              <a:rPr sz="2200" spc="-20" dirty="0">
                <a:latin typeface="Tw Cen MT"/>
                <a:cs typeface="Tw Cen MT"/>
              </a:rPr>
              <a:t>způsoby </a:t>
            </a:r>
            <a:r>
              <a:rPr sz="2200" spc="-5" dirty="0">
                <a:latin typeface="Tw Cen MT"/>
                <a:cs typeface="Tw Cen MT"/>
              </a:rPr>
              <a:t>řešení a </a:t>
            </a:r>
            <a:r>
              <a:rPr sz="2200" spc="-10" dirty="0">
                <a:latin typeface="Tw Cen MT"/>
                <a:cs typeface="Tw Cen MT"/>
              </a:rPr>
              <a:t>rozdělit </a:t>
            </a:r>
            <a:r>
              <a:rPr sz="2200" spc="-5" dirty="0">
                <a:latin typeface="Tw Cen MT"/>
                <a:cs typeface="Tw Cen MT"/>
              </a:rPr>
              <a:t>dílčí odpovědnost na další</a:t>
            </a:r>
            <a:r>
              <a:rPr sz="2200" spc="235" dirty="0">
                <a:latin typeface="Tw Cen MT"/>
                <a:cs typeface="Tw Cen MT"/>
              </a:rPr>
              <a:t> </a:t>
            </a:r>
            <a:r>
              <a:rPr sz="2200" spc="-20" dirty="0">
                <a:latin typeface="Tw Cen MT"/>
                <a:cs typeface="Tw Cen MT"/>
              </a:rPr>
              <a:t>subjekty,</a:t>
            </a:r>
            <a:endParaRPr sz="22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2200" spc="-10" dirty="0">
                <a:solidFill>
                  <a:srgbClr val="99CA38"/>
                </a:solidFill>
                <a:latin typeface="Tw Cen MT"/>
                <a:cs typeface="Tw Cen MT"/>
              </a:rPr>
              <a:t>-</a:t>
            </a:r>
            <a:r>
              <a:rPr sz="2200" spc="-10" dirty="0">
                <a:latin typeface="Tw Cen MT"/>
                <a:cs typeface="Tw Cen MT"/>
              </a:rPr>
              <a:t>aktivizovat potřebnou </a:t>
            </a:r>
            <a:r>
              <a:rPr sz="2200" spc="-5" dirty="0">
                <a:latin typeface="Tw Cen MT"/>
                <a:cs typeface="Tw Cen MT"/>
              </a:rPr>
              <a:t>pomoc a </a:t>
            </a:r>
            <a:r>
              <a:rPr sz="2200" spc="-10" dirty="0">
                <a:latin typeface="Tw Cen MT"/>
                <a:cs typeface="Tw Cen MT"/>
              </a:rPr>
              <a:t>koordinovat</a:t>
            </a:r>
            <a:r>
              <a:rPr sz="2200" spc="95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péči.</a:t>
            </a:r>
            <a:endParaRPr sz="22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5758" y="634060"/>
            <a:ext cx="47517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0" dirty="0"/>
              <a:t>PŘÍPADOVÁ</a:t>
            </a:r>
            <a:r>
              <a:rPr spc="170" dirty="0"/>
              <a:t> </a:t>
            </a:r>
            <a:r>
              <a:rPr spc="65" dirty="0"/>
              <a:t>KONFERENCE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9222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– </a:t>
            </a:r>
            <a:r>
              <a:rPr dirty="0"/>
              <a:t>KDY </a:t>
            </a:r>
            <a:r>
              <a:rPr spc="40" dirty="0"/>
              <a:t>JI</a:t>
            </a:r>
            <a:r>
              <a:rPr spc="565" dirty="0"/>
              <a:t> </a:t>
            </a:r>
            <a:r>
              <a:rPr spc="35" dirty="0"/>
              <a:t>SVOLAT?</a:t>
            </a:r>
          </a:p>
          <a:p>
            <a:pPr marL="120014" indent="-107950">
              <a:lnSpc>
                <a:spcPct val="100000"/>
              </a:lnSpc>
              <a:spcBef>
                <a:spcPts val="2785"/>
              </a:spcBef>
              <a:buClr>
                <a:srgbClr val="99CA38"/>
              </a:buClr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0" spc="-20" dirty="0">
                <a:solidFill>
                  <a:srgbClr val="000000"/>
                </a:solidFill>
                <a:latin typeface="Tw Cen MT"/>
                <a:cs typeface="Tw Cen MT"/>
              </a:rPr>
              <a:t>když </a:t>
            </a:r>
            <a:r>
              <a:rPr sz="2400" b="0" dirty="0">
                <a:solidFill>
                  <a:srgbClr val="000000"/>
                </a:solidFill>
                <a:latin typeface="Tw Cen MT"/>
                <a:cs typeface="Tw Cen MT"/>
              </a:rPr>
              <a:t>je </a:t>
            </a:r>
            <a:r>
              <a:rPr sz="2400" b="0" spc="-10" dirty="0">
                <a:solidFill>
                  <a:srgbClr val="000000"/>
                </a:solidFill>
                <a:latin typeface="Tw Cen MT"/>
                <a:cs typeface="Tw Cen MT"/>
              </a:rPr>
              <a:t>potřeba </a:t>
            </a:r>
            <a:r>
              <a:rPr sz="2400" b="0" dirty="0">
                <a:solidFill>
                  <a:srgbClr val="000000"/>
                </a:solidFill>
                <a:latin typeface="Tw Cen MT"/>
                <a:cs typeface="Tw Cen MT"/>
              </a:rPr>
              <a:t>vyhodnotit situaci </a:t>
            </a:r>
            <a:r>
              <a:rPr sz="2400" b="0" spc="-5" dirty="0">
                <a:solidFill>
                  <a:srgbClr val="000000"/>
                </a:solidFill>
                <a:latin typeface="Tw Cen MT"/>
                <a:cs typeface="Tw Cen MT"/>
              </a:rPr>
              <a:t>dítěte </a:t>
            </a:r>
            <a:r>
              <a:rPr sz="2400" b="0" dirty="0">
                <a:solidFill>
                  <a:srgbClr val="000000"/>
                </a:solidFill>
                <a:latin typeface="Tw Cen MT"/>
                <a:cs typeface="Tw Cen MT"/>
              </a:rPr>
              <a:t>a získat </a:t>
            </a:r>
            <a:r>
              <a:rPr sz="2400" b="0" spc="-5" dirty="0">
                <a:solidFill>
                  <a:srgbClr val="000000"/>
                </a:solidFill>
                <a:latin typeface="Tw Cen MT"/>
                <a:cs typeface="Tw Cen MT"/>
              </a:rPr>
              <a:t>informace </a:t>
            </a:r>
            <a:r>
              <a:rPr sz="2400" b="0" dirty="0">
                <a:solidFill>
                  <a:srgbClr val="000000"/>
                </a:solidFill>
                <a:latin typeface="Tw Cen MT"/>
                <a:cs typeface="Tw Cen MT"/>
              </a:rPr>
              <a:t>z </a:t>
            </a:r>
            <a:r>
              <a:rPr sz="2400" b="0" spc="10" dirty="0">
                <a:solidFill>
                  <a:srgbClr val="000000"/>
                </a:solidFill>
                <a:latin typeface="Tw Cen MT"/>
                <a:cs typeface="Tw Cen MT"/>
              </a:rPr>
              <a:t>různých </a:t>
            </a:r>
            <a:r>
              <a:rPr sz="2400" b="0" dirty="0">
                <a:solidFill>
                  <a:srgbClr val="000000"/>
                </a:solidFill>
                <a:latin typeface="Tw Cen MT"/>
                <a:cs typeface="Tw Cen MT"/>
              </a:rPr>
              <a:t>úhlů</a:t>
            </a:r>
            <a:r>
              <a:rPr sz="2400" b="0" spc="-35" dirty="0">
                <a:solidFill>
                  <a:srgbClr val="000000"/>
                </a:solidFill>
                <a:latin typeface="Tw Cen MT"/>
                <a:cs typeface="Tw Cen MT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w Cen MT"/>
                <a:cs typeface="Tw Cen MT"/>
              </a:rPr>
              <a:t>pohledu,</a:t>
            </a:r>
            <a:endParaRPr sz="2400">
              <a:latin typeface="Tw Cen MT"/>
              <a:cs typeface="Tw Cen MT"/>
            </a:endParaRPr>
          </a:p>
          <a:p>
            <a:pPr marL="120014" indent="-107950">
              <a:lnSpc>
                <a:spcPct val="100000"/>
              </a:lnSpc>
              <a:spcBef>
                <a:spcPts val="1100"/>
              </a:spcBef>
              <a:buClr>
                <a:srgbClr val="99CA38"/>
              </a:buClr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0" spc="-20" dirty="0">
                <a:solidFill>
                  <a:srgbClr val="000000"/>
                </a:solidFill>
                <a:latin typeface="Tw Cen MT"/>
                <a:cs typeface="Tw Cen MT"/>
              </a:rPr>
              <a:t>když </a:t>
            </a:r>
            <a:r>
              <a:rPr sz="2400" b="0" dirty="0">
                <a:solidFill>
                  <a:srgbClr val="000000"/>
                </a:solidFill>
                <a:latin typeface="Tw Cen MT"/>
                <a:cs typeface="Tw Cen MT"/>
              </a:rPr>
              <a:t>je </a:t>
            </a:r>
            <a:r>
              <a:rPr sz="2400" b="0" spc="-10" dirty="0">
                <a:solidFill>
                  <a:srgbClr val="000000"/>
                </a:solidFill>
                <a:latin typeface="Tw Cen MT"/>
                <a:cs typeface="Tw Cen MT"/>
              </a:rPr>
              <a:t>potřeba </a:t>
            </a:r>
            <a:r>
              <a:rPr sz="2400" b="0" spc="-5" dirty="0">
                <a:solidFill>
                  <a:srgbClr val="000000"/>
                </a:solidFill>
                <a:latin typeface="Tw Cen MT"/>
                <a:cs typeface="Tw Cen MT"/>
              </a:rPr>
              <a:t>sladit </a:t>
            </a:r>
            <a:r>
              <a:rPr sz="2400" b="0" dirty="0">
                <a:solidFill>
                  <a:srgbClr val="000000"/>
                </a:solidFill>
                <a:latin typeface="Tw Cen MT"/>
                <a:cs typeface="Tw Cen MT"/>
              </a:rPr>
              <a:t>spolupráci v </a:t>
            </a:r>
            <a:r>
              <a:rPr sz="2400" b="0" spc="-5" dirty="0">
                <a:solidFill>
                  <a:srgbClr val="000000"/>
                </a:solidFill>
                <a:latin typeface="Tw Cen MT"/>
                <a:cs typeface="Tw Cen MT"/>
              </a:rPr>
              <a:t>okolí </a:t>
            </a:r>
            <a:r>
              <a:rPr sz="2400" b="0" spc="-20" dirty="0">
                <a:solidFill>
                  <a:srgbClr val="000000"/>
                </a:solidFill>
                <a:latin typeface="Tw Cen MT"/>
                <a:cs typeface="Tw Cen MT"/>
              </a:rPr>
              <a:t>dítěte, </a:t>
            </a:r>
            <a:r>
              <a:rPr sz="2400" b="0" spc="-10" dirty="0">
                <a:solidFill>
                  <a:srgbClr val="000000"/>
                </a:solidFill>
                <a:latin typeface="Tw Cen MT"/>
                <a:cs typeface="Tw Cen MT"/>
              </a:rPr>
              <a:t>rozdělit </a:t>
            </a:r>
            <a:r>
              <a:rPr sz="2400" b="0" dirty="0">
                <a:solidFill>
                  <a:srgbClr val="000000"/>
                </a:solidFill>
                <a:latin typeface="Tw Cen MT"/>
                <a:cs typeface="Tw Cen MT"/>
              </a:rPr>
              <a:t>odpovědnosti a </a:t>
            </a:r>
            <a:r>
              <a:rPr sz="2400" b="0" spc="-10" dirty="0">
                <a:solidFill>
                  <a:srgbClr val="000000"/>
                </a:solidFill>
                <a:latin typeface="Tw Cen MT"/>
                <a:cs typeface="Tw Cen MT"/>
              </a:rPr>
              <a:t>koordinovat</a:t>
            </a:r>
            <a:r>
              <a:rPr sz="2400" b="0" spc="35" dirty="0">
                <a:solidFill>
                  <a:srgbClr val="000000"/>
                </a:solidFill>
                <a:latin typeface="Tw Cen MT"/>
                <a:cs typeface="Tw Cen MT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w Cen MT"/>
                <a:cs typeface="Tw Cen MT"/>
              </a:rPr>
              <a:t>péči,</a:t>
            </a:r>
            <a:endParaRPr sz="2400">
              <a:latin typeface="Tw Cen MT"/>
              <a:cs typeface="Tw Cen MT"/>
            </a:endParaRPr>
          </a:p>
          <a:p>
            <a:pPr marL="120014" indent="-107950">
              <a:lnSpc>
                <a:spcPts val="2735"/>
              </a:lnSpc>
              <a:spcBef>
                <a:spcPts val="1120"/>
              </a:spcBef>
              <a:buClr>
                <a:srgbClr val="99CA38"/>
              </a:buClr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0" spc="-20" dirty="0">
                <a:solidFill>
                  <a:srgbClr val="000000"/>
                </a:solidFill>
                <a:latin typeface="Tw Cen MT"/>
                <a:cs typeface="Tw Cen MT"/>
              </a:rPr>
              <a:t>když </a:t>
            </a:r>
            <a:r>
              <a:rPr sz="2400" b="0" dirty="0">
                <a:solidFill>
                  <a:srgbClr val="000000"/>
                </a:solidFill>
                <a:latin typeface="Tw Cen MT"/>
                <a:cs typeface="Tw Cen MT"/>
              </a:rPr>
              <a:t>je </a:t>
            </a:r>
            <a:r>
              <a:rPr sz="2400" b="0" spc="-10" dirty="0">
                <a:solidFill>
                  <a:srgbClr val="000000"/>
                </a:solidFill>
                <a:latin typeface="Tw Cen MT"/>
                <a:cs typeface="Tw Cen MT"/>
              </a:rPr>
              <a:t>potřeba </a:t>
            </a:r>
            <a:r>
              <a:rPr sz="2400" b="0" dirty="0">
                <a:solidFill>
                  <a:srgbClr val="000000"/>
                </a:solidFill>
                <a:latin typeface="Tw Cen MT"/>
                <a:cs typeface="Tw Cen MT"/>
              </a:rPr>
              <a:t>jednotný </a:t>
            </a:r>
            <a:r>
              <a:rPr sz="2400" b="0" spc="-5" dirty="0">
                <a:solidFill>
                  <a:srgbClr val="000000"/>
                </a:solidFill>
                <a:latin typeface="Tw Cen MT"/>
                <a:cs typeface="Tw Cen MT"/>
              </a:rPr>
              <a:t>postup </a:t>
            </a:r>
            <a:r>
              <a:rPr sz="2400" b="0" spc="15" dirty="0">
                <a:solidFill>
                  <a:srgbClr val="000000"/>
                </a:solidFill>
                <a:latin typeface="Tw Cen MT"/>
                <a:cs typeface="Tw Cen MT"/>
              </a:rPr>
              <a:t>všech </a:t>
            </a:r>
            <a:r>
              <a:rPr sz="2400" b="0" spc="5" dirty="0">
                <a:solidFill>
                  <a:srgbClr val="000000"/>
                </a:solidFill>
                <a:latin typeface="Tw Cen MT"/>
                <a:cs typeface="Tw Cen MT"/>
              </a:rPr>
              <a:t>zúčastněných </a:t>
            </a:r>
            <a:r>
              <a:rPr sz="2400" b="0" dirty="0">
                <a:solidFill>
                  <a:srgbClr val="000000"/>
                </a:solidFill>
                <a:latin typeface="Tw Cen MT"/>
                <a:cs typeface="Tw Cen MT"/>
              </a:rPr>
              <a:t>a rychlá </a:t>
            </a:r>
            <a:r>
              <a:rPr sz="2400" b="0" spc="-5" dirty="0">
                <a:solidFill>
                  <a:srgbClr val="000000"/>
                </a:solidFill>
                <a:latin typeface="Tw Cen MT"/>
                <a:cs typeface="Tw Cen MT"/>
              </a:rPr>
              <a:t>koordinace </a:t>
            </a:r>
            <a:r>
              <a:rPr sz="2400" b="0" dirty="0">
                <a:solidFill>
                  <a:srgbClr val="000000"/>
                </a:solidFill>
                <a:latin typeface="Tw Cen MT"/>
                <a:cs typeface="Tw Cen MT"/>
              </a:rPr>
              <a:t>práce s</a:t>
            </a:r>
            <a:r>
              <a:rPr sz="2400" b="0" spc="15" dirty="0">
                <a:solidFill>
                  <a:srgbClr val="000000"/>
                </a:solidFill>
                <a:latin typeface="Tw Cen MT"/>
                <a:cs typeface="Tw Cen MT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Tw Cen MT"/>
                <a:cs typeface="Tw Cen MT"/>
              </a:rPr>
              <a:t>dítětem</a:t>
            </a:r>
            <a:endParaRPr sz="2400">
              <a:latin typeface="Tw Cen MT"/>
              <a:cs typeface="Tw Cen MT"/>
            </a:endParaRPr>
          </a:p>
          <a:p>
            <a:pPr marL="104139">
              <a:lnSpc>
                <a:spcPts val="2735"/>
              </a:lnSpc>
            </a:pPr>
            <a:r>
              <a:rPr sz="2400" b="0" dirty="0">
                <a:solidFill>
                  <a:srgbClr val="000000"/>
                </a:solidFill>
                <a:latin typeface="Tw Cen MT"/>
                <a:cs typeface="Tw Cen MT"/>
              </a:rPr>
              <a:t>v </a:t>
            </a:r>
            <a:r>
              <a:rPr sz="2400" b="0" spc="-5" dirty="0">
                <a:solidFill>
                  <a:srgbClr val="000000"/>
                </a:solidFill>
                <a:latin typeface="Tw Cen MT"/>
                <a:cs typeface="Tw Cen MT"/>
              </a:rPr>
              <a:t>krizi </a:t>
            </a:r>
            <a:r>
              <a:rPr sz="2400" b="0" dirty="0">
                <a:solidFill>
                  <a:srgbClr val="000000"/>
                </a:solidFill>
                <a:latin typeface="Tw Cen MT"/>
                <a:cs typeface="Tw Cen MT"/>
              </a:rPr>
              <a:t>a </a:t>
            </a:r>
            <a:r>
              <a:rPr sz="2400" b="0" spc="-5" dirty="0">
                <a:solidFill>
                  <a:srgbClr val="000000"/>
                </a:solidFill>
                <a:latin typeface="Tw Cen MT"/>
                <a:cs typeface="Tw Cen MT"/>
              </a:rPr>
              <a:t>jeho</a:t>
            </a:r>
            <a:r>
              <a:rPr sz="2400" b="0" spc="-20" dirty="0">
                <a:solidFill>
                  <a:srgbClr val="000000"/>
                </a:solidFill>
                <a:latin typeface="Tw Cen MT"/>
                <a:cs typeface="Tw Cen MT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Tw Cen MT"/>
                <a:cs typeface="Tw Cen MT"/>
              </a:rPr>
              <a:t>okolím,</a:t>
            </a:r>
            <a:endParaRPr sz="2400">
              <a:latin typeface="Tw Cen MT"/>
              <a:cs typeface="Tw Cen MT"/>
            </a:endParaRPr>
          </a:p>
          <a:p>
            <a:pPr marL="104139" marR="5080" indent="-91440">
              <a:lnSpc>
                <a:spcPts val="2590"/>
              </a:lnSpc>
              <a:spcBef>
                <a:spcPts val="1440"/>
              </a:spcBef>
              <a:buClr>
                <a:srgbClr val="99CA38"/>
              </a:buClr>
              <a:buSzPct val="95833"/>
              <a:buFont typeface="Arial"/>
              <a:buChar char="•"/>
              <a:tabLst>
                <a:tab pos="120650" algn="l"/>
                <a:tab pos="833755" algn="l"/>
                <a:tab pos="1187450" algn="l"/>
                <a:tab pos="1957070" algn="l"/>
                <a:tab pos="3068320" algn="l"/>
                <a:tab pos="4142740" algn="l"/>
                <a:tab pos="5531485" algn="l"/>
                <a:tab pos="5800090" algn="l"/>
                <a:tab pos="6648450" algn="l"/>
                <a:tab pos="7543800" algn="l"/>
                <a:tab pos="8317865" algn="l"/>
                <a:tab pos="9796145" algn="l"/>
                <a:tab pos="10735310" algn="l"/>
              </a:tabLst>
            </a:pPr>
            <a:r>
              <a:rPr sz="2400" b="0" dirty="0">
                <a:solidFill>
                  <a:srgbClr val="000000"/>
                </a:solidFill>
                <a:latin typeface="Tw Cen MT"/>
                <a:cs typeface="Tw Cen MT"/>
              </a:rPr>
              <a:t>k</a:t>
            </a:r>
            <a:r>
              <a:rPr sz="2400" b="0" spc="-70" dirty="0">
                <a:solidFill>
                  <a:srgbClr val="000000"/>
                </a:solidFill>
                <a:latin typeface="Tw Cen MT"/>
                <a:cs typeface="Tw Cen MT"/>
              </a:rPr>
              <a:t>d</a:t>
            </a:r>
            <a:r>
              <a:rPr sz="2400" b="0" dirty="0">
                <a:solidFill>
                  <a:srgbClr val="000000"/>
                </a:solidFill>
                <a:latin typeface="Tw Cen MT"/>
                <a:cs typeface="Tw Cen MT"/>
              </a:rPr>
              <a:t>yž	je	n</a:t>
            </a:r>
            <a:r>
              <a:rPr sz="2400" b="0" spc="5" dirty="0">
                <a:solidFill>
                  <a:srgbClr val="000000"/>
                </a:solidFill>
                <a:latin typeface="Tw Cen MT"/>
                <a:cs typeface="Tw Cen MT"/>
              </a:rPr>
              <a:t>u</a:t>
            </a:r>
            <a:r>
              <a:rPr sz="2400" b="0" spc="-15" dirty="0">
                <a:solidFill>
                  <a:srgbClr val="000000"/>
                </a:solidFill>
                <a:latin typeface="Tw Cen MT"/>
                <a:cs typeface="Tw Cen MT"/>
              </a:rPr>
              <a:t>t</a:t>
            </a:r>
            <a:r>
              <a:rPr sz="2400" b="0" spc="-10" dirty="0">
                <a:solidFill>
                  <a:srgbClr val="000000"/>
                </a:solidFill>
                <a:latin typeface="Tw Cen MT"/>
                <a:cs typeface="Tw Cen MT"/>
              </a:rPr>
              <a:t>n</a:t>
            </a:r>
            <a:r>
              <a:rPr sz="2400" b="0" dirty="0">
                <a:solidFill>
                  <a:srgbClr val="000000"/>
                </a:solidFill>
                <a:latin typeface="Tw Cen MT"/>
                <a:cs typeface="Tw Cen MT"/>
              </a:rPr>
              <a:t>é	přijmout	</a:t>
            </a:r>
            <a:r>
              <a:rPr sz="2400" b="0" spc="-10" dirty="0">
                <a:solidFill>
                  <a:srgbClr val="000000"/>
                </a:solidFill>
                <a:latin typeface="Tw Cen MT"/>
                <a:cs typeface="Tw Cen MT"/>
              </a:rPr>
              <a:t>z</a:t>
            </a:r>
            <a:r>
              <a:rPr sz="2400" b="0" dirty="0">
                <a:solidFill>
                  <a:srgbClr val="000000"/>
                </a:solidFill>
                <a:latin typeface="Tw Cen MT"/>
                <a:cs typeface="Tw Cen MT"/>
              </a:rPr>
              <a:t>ása</a:t>
            </a:r>
            <a:r>
              <a:rPr sz="2400" b="0" spc="-10" dirty="0">
                <a:solidFill>
                  <a:srgbClr val="000000"/>
                </a:solidFill>
                <a:latin typeface="Tw Cen MT"/>
                <a:cs typeface="Tw Cen MT"/>
              </a:rPr>
              <a:t>d</a:t>
            </a:r>
            <a:r>
              <a:rPr sz="2400" b="0" dirty="0">
                <a:solidFill>
                  <a:srgbClr val="000000"/>
                </a:solidFill>
                <a:latin typeface="Tw Cen MT"/>
                <a:cs typeface="Tw Cen MT"/>
              </a:rPr>
              <a:t>ní	</a:t>
            </a:r>
            <a:r>
              <a:rPr sz="2400" b="0" spc="-45" dirty="0">
                <a:solidFill>
                  <a:srgbClr val="000000"/>
                </a:solidFill>
                <a:latin typeface="Tw Cen MT"/>
                <a:cs typeface="Tw Cen MT"/>
              </a:rPr>
              <a:t>r</a:t>
            </a:r>
            <a:r>
              <a:rPr sz="2400" b="0" dirty="0">
                <a:solidFill>
                  <a:srgbClr val="000000"/>
                </a:solidFill>
                <a:latin typeface="Tw Cen MT"/>
                <a:cs typeface="Tw Cen MT"/>
              </a:rPr>
              <a:t>ozho</a:t>
            </a:r>
            <a:r>
              <a:rPr sz="2400" b="0" spc="-10" dirty="0">
                <a:solidFill>
                  <a:srgbClr val="000000"/>
                </a:solidFill>
                <a:latin typeface="Tw Cen MT"/>
                <a:cs typeface="Tw Cen MT"/>
              </a:rPr>
              <a:t>d</a:t>
            </a:r>
            <a:r>
              <a:rPr sz="2400" b="0" dirty="0">
                <a:solidFill>
                  <a:srgbClr val="000000"/>
                </a:solidFill>
                <a:latin typeface="Tw Cen MT"/>
                <a:cs typeface="Tw Cen MT"/>
              </a:rPr>
              <a:t>n</a:t>
            </a:r>
            <a:r>
              <a:rPr sz="2400" b="0" spc="5" dirty="0">
                <a:solidFill>
                  <a:srgbClr val="000000"/>
                </a:solidFill>
                <a:latin typeface="Tw Cen MT"/>
                <a:cs typeface="Tw Cen MT"/>
              </a:rPr>
              <a:t>u</a:t>
            </a:r>
            <a:r>
              <a:rPr sz="2400" b="0" dirty="0">
                <a:solidFill>
                  <a:srgbClr val="000000"/>
                </a:solidFill>
                <a:latin typeface="Tw Cen MT"/>
                <a:cs typeface="Tw Cen MT"/>
              </a:rPr>
              <a:t>tí	v	ži</a:t>
            </a:r>
            <a:r>
              <a:rPr sz="2400" b="0" spc="-60" dirty="0">
                <a:solidFill>
                  <a:srgbClr val="000000"/>
                </a:solidFill>
                <a:latin typeface="Tw Cen MT"/>
                <a:cs typeface="Tw Cen MT"/>
              </a:rPr>
              <a:t>v</a:t>
            </a:r>
            <a:r>
              <a:rPr sz="2400" b="0" dirty="0">
                <a:solidFill>
                  <a:srgbClr val="000000"/>
                </a:solidFill>
                <a:latin typeface="Tw Cen MT"/>
                <a:cs typeface="Tw Cen MT"/>
              </a:rPr>
              <a:t>otě	dítě</a:t>
            </a:r>
            <a:r>
              <a:rPr sz="2400" b="0" spc="-10" dirty="0">
                <a:solidFill>
                  <a:srgbClr val="000000"/>
                </a:solidFill>
                <a:latin typeface="Tw Cen MT"/>
                <a:cs typeface="Tw Cen MT"/>
              </a:rPr>
              <a:t>t</a:t>
            </a:r>
            <a:r>
              <a:rPr sz="2400" b="0" spc="-100" dirty="0">
                <a:solidFill>
                  <a:srgbClr val="000000"/>
                </a:solidFill>
                <a:latin typeface="Tw Cen MT"/>
                <a:cs typeface="Tw Cen MT"/>
              </a:rPr>
              <a:t>e</a:t>
            </a:r>
            <a:r>
              <a:rPr sz="2400" b="0" dirty="0">
                <a:solidFill>
                  <a:srgbClr val="000000"/>
                </a:solidFill>
                <a:latin typeface="Tw Cen MT"/>
                <a:cs typeface="Tw Cen MT"/>
              </a:rPr>
              <a:t>,	např.	posu</a:t>
            </a:r>
            <a:r>
              <a:rPr sz="2400" b="0" spc="5" dirty="0">
                <a:solidFill>
                  <a:srgbClr val="000000"/>
                </a:solidFill>
                <a:latin typeface="Tw Cen MT"/>
                <a:cs typeface="Tw Cen MT"/>
              </a:rPr>
              <a:t>z</a:t>
            </a:r>
            <a:r>
              <a:rPr sz="2400" b="0" spc="-15" dirty="0">
                <a:solidFill>
                  <a:srgbClr val="000000"/>
                </a:solidFill>
                <a:latin typeface="Tw Cen MT"/>
                <a:cs typeface="Tw Cen MT"/>
              </a:rPr>
              <a:t>o</a:t>
            </a:r>
            <a:r>
              <a:rPr sz="2400" b="0" dirty="0">
                <a:solidFill>
                  <a:srgbClr val="000000"/>
                </a:solidFill>
                <a:latin typeface="Tw Cen MT"/>
                <a:cs typeface="Tw Cen MT"/>
              </a:rPr>
              <a:t>vání	náv</a:t>
            </a:r>
            <a:r>
              <a:rPr sz="2400" b="0" spc="5" dirty="0">
                <a:solidFill>
                  <a:srgbClr val="000000"/>
                </a:solidFill>
                <a:latin typeface="Tw Cen MT"/>
                <a:cs typeface="Tw Cen MT"/>
              </a:rPr>
              <a:t>r</a:t>
            </a:r>
            <a:r>
              <a:rPr sz="2400" b="0" spc="-10" dirty="0">
                <a:solidFill>
                  <a:srgbClr val="000000"/>
                </a:solidFill>
                <a:latin typeface="Tw Cen MT"/>
                <a:cs typeface="Tw Cen MT"/>
              </a:rPr>
              <a:t>h</a:t>
            </a:r>
            <a:r>
              <a:rPr sz="2400" b="0" dirty="0">
                <a:solidFill>
                  <a:srgbClr val="000000"/>
                </a:solidFill>
                <a:latin typeface="Tw Cen MT"/>
                <a:cs typeface="Tw Cen MT"/>
              </a:rPr>
              <a:t>ů	na  předběžné </a:t>
            </a:r>
            <a:r>
              <a:rPr sz="2400" b="0" spc="-5" dirty="0">
                <a:solidFill>
                  <a:srgbClr val="000000"/>
                </a:solidFill>
                <a:latin typeface="Tw Cen MT"/>
                <a:cs typeface="Tw Cen MT"/>
              </a:rPr>
              <a:t>opatření, </a:t>
            </a:r>
            <a:r>
              <a:rPr sz="2400" b="0" spc="-10" dirty="0">
                <a:solidFill>
                  <a:srgbClr val="000000"/>
                </a:solidFill>
                <a:latin typeface="Tw Cen MT"/>
                <a:cs typeface="Tw Cen MT"/>
              </a:rPr>
              <a:t>odebrání </a:t>
            </a:r>
            <a:r>
              <a:rPr sz="2400" b="0" spc="-5" dirty="0">
                <a:solidFill>
                  <a:srgbClr val="000000"/>
                </a:solidFill>
                <a:latin typeface="Tw Cen MT"/>
                <a:cs typeface="Tw Cen MT"/>
              </a:rPr>
              <a:t>dítěte </a:t>
            </a:r>
            <a:r>
              <a:rPr sz="2400" b="0" dirty="0">
                <a:solidFill>
                  <a:srgbClr val="000000"/>
                </a:solidFill>
                <a:latin typeface="Tw Cen MT"/>
                <a:cs typeface="Tw Cen MT"/>
              </a:rPr>
              <a:t>z</a:t>
            </a:r>
            <a:r>
              <a:rPr sz="2400" b="0" spc="15" dirty="0">
                <a:solidFill>
                  <a:srgbClr val="000000"/>
                </a:solidFill>
                <a:latin typeface="Tw Cen MT"/>
                <a:cs typeface="Tw Cen MT"/>
              </a:rPr>
              <a:t> </a:t>
            </a:r>
            <a:r>
              <a:rPr sz="2400" b="0" spc="-40" dirty="0">
                <a:solidFill>
                  <a:srgbClr val="000000"/>
                </a:solidFill>
                <a:latin typeface="Tw Cen MT"/>
                <a:cs typeface="Tw Cen MT"/>
              </a:rPr>
              <a:t>rodiny.</a:t>
            </a:r>
            <a:endParaRPr sz="24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1972" y="2227033"/>
            <a:ext cx="11035665" cy="316230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latin typeface="Tw Cen MT"/>
                <a:cs typeface="Tw Cen MT"/>
              </a:rPr>
              <a:t>Facilituje </a:t>
            </a:r>
            <a:r>
              <a:rPr sz="2400" spc="-15" dirty="0">
                <a:latin typeface="Tw Cen MT"/>
                <a:cs typeface="Tw Cen MT"/>
              </a:rPr>
              <a:t>nezávislá</a:t>
            </a:r>
            <a:r>
              <a:rPr sz="2400" spc="-95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osoba</a:t>
            </a:r>
            <a:endParaRPr sz="2400">
              <a:latin typeface="Tw Cen MT"/>
              <a:cs typeface="Tw Cen MT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Tw Cen MT"/>
                <a:cs typeface="Tw Cen MT"/>
              </a:rPr>
              <a:t>Účastní </a:t>
            </a:r>
            <a:r>
              <a:rPr sz="2400" dirty="0">
                <a:latin typeface="Tw Cen MT"/>
                <a:cs typeface="Tw Cen MT"/>
              </a:rPr>
              <a:t>se</a:t>
            </a:r>
            <a:r>
              <a:rPr sz="2400" spc="-80" dirty="0">
                <a:latin typeface="Tw Cen MT"/>
                <a:cs typeface="Tw Cen MT"/>
              </a:rPr>
              <a:t> </a:t>
            </a:r>
            <a:r>
              <a:rPr sz="2400" spc="-15" dirty="0">
                <a:latin typeface="Tw Cen MT"/>
                <a:cs typeface="Tw Cen MT"/>
              </a:rPr>
              <a:t>dítě</a:t>
            </a:r>
            <a:endParaRPr sz="2400">
              <a:latin typeface="Tw Cen MT"/>
              <a:cs typeface="Tw Cen MT"/>
            </a:endParaRPr>
          </a:p>
          <a:p>
            <a:pPr marL="355600" indent="-342900">
              <a:lnSpc>
                <a:spcPct val="100000"/>
              </a:lnSpc>
              <a:spcBef>
                <a:spcPts val="3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Tw Cen MT"/>
                <a:cs typeface="Tw Cen MT"/>
              </a:rPr>
              <a:t>Účastní </a:t>
            </a:r>
            <a:r>
              <a:rPr sz="2400" dirty="0">
                <a:latin typeface="Tw Cen MT"/>
                <a:cs typeface="Tw Cen MT"/>
              </a:rPr>
              <a:t>se</a:t>
            </a:r>
            <a:r>
              <a:rPr sz="2400" spc="-80" dirty="0">
                <a:latin typeface="Tw Cen MT"/>
                <a:cs typeface="Tw Cen MT"/>
              </a:rPr>
              <a:t> </a:t>
            </a:r>
            <a:r>
              <a:rPr sz="2400" spc="-25" dirty="0">
                <a:latin typeface="Tw Cen MT"/>
                <a:cs typeface="Tw Cen MT"/>
              </a:rPr>
              <a:t>rodiče</a:t>
            </a:r>
            <a:endParaRPr sz="2400">
              <a:latin typeface="Tw Cen MT"/>
              <a:cs typeface="Tw Cen MT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Tw Cen MT"/>
                <a:cs typeface="Tw Cen MT"/>
              </a:rPr>
              <a:t>Účastní </a:t>
            </a:r>
            <a:r>
              <a:rPr sz="2400" dirty="0">
                <a:latin typeface="Tw Cen MT"/>
                <a:cs typeface="Tw Cen MT"/>
              </a:rPr>
              <a:t>se </a:t>
            </a:r>
            <a:r>
              <a:rPr sz="2400" spc="-15" dirty="0">
                <a:latin typeface="Tw Cen MT"/>
                <a:cs typeface="Tw Cen MT"/>
              </a:rPr>
              <a:t>blízké </a:t>
            </a:r>
            <a:r>
              <a:rPr sz="2400" spc="-35" dirty="0">
                <a:latin typeface="Tw Cen MT"/>
                <a:cs typeface="Tw Cen MT"/>
              </a:rPr>
              <a:t>osoby</a:t>
            </a:r>
            <a:r>
              <a:rPr sz="2400" spc="-114" dirty="0">
                <a:latin typeface="Tw Cen MT"/>
                <a:cs typeface="Tw Cen MT"/>
              </a:rPr>
              <a:t> </a:t>
            </a:r>
            <a:r>
              <a:rPr sz="2400" spc="-15" dirty="0">
                <a:latin typeface="Tw Cen MT"/>
                <a:cs typeface="Tw Cen MT"/>
              </a:rPr>
              <a:t>dítěte</a:t>
            </a:r>
            <a:endParaRPr sz="2400">
              <a:latin typeface="Tw Cen MT"/>
              <a:cs typeface="Tw Cen MT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Tw Cen MT"/>
                <a:cs typeface="Tw Cen MT"/>
              </a:rPr>
              <a:t>Účastní </a:t>
            </a:r>
            <a:r>
              <a:rPr sz="2400" dirty="0">
                <a:latin typeface="Tw Cen MT"/>
                <a:cs typeface="Tw Cen MT"/>
              </a:rPr>
              <a:t>se </a:t>
            </a:r>
            <a:r>
              <a:rPr sz="2400" spc="10" dirty="0">
                <a:latin typeface="Tw Cen MT"/>
                <a:cs typeface="Tw Cen MT"/>
              </a:rPr>
              <a:t>všichni </a:t>
            </a:r>
            <a:r>
              <a:rPr sz="2400" spc="-5" dirty="0">
                <a:latin typeface="Tw Cen MT"/>
                <a:cs typeface="Tw Cen MT"/>
              </a:rPr>
              <a:t>důležití </a:t>
            </a:r>
            <a:r>
              <a:rPr sz="2400" spc="-20" dirty="0">
                <a:latin typeface="Tw Cen MT"/>
                <a:cs typeface="Tw Cen MT"/>
              </a:rPr>
              <a:t>pracovníci </a:t>
            </a:r>
            <a:r>
              <a:rPr sz="2400" dirty="0">
                <a:latin typeface="Tw Cen MT"/>
                <a:cs typeface="Tw Cen MT"/>
              </a:rPr>
              <a:t>v </a:t>
            </a:r>
            <a:r>
              <a:rPr sz="2400" spc="-25" dirty="0">
                <a:latin typeface="Tw Cen MT"/>
                <a:cs typeface="Tw Cen MT"/>
              </a:rPr>
              <a:t>okolí</a:t>
            </a:r>
            <a:r>
              <a:rPr sz="2400" spc="-160" dirty="0">
                <a:latin typeface="Tw Cen MT"/>
                <a:cs typeface="Tw Cen MT"/>
              </a:rPr>
              <a:t> </a:t>
            </a:r>
            <a:r>
              <a:rPr sz="2400" spc="-15" dirty="0">
                <a:latin typeface="Tw Cen MT"/>
                <a:cs typeface="Tw Cen MT"/>
              </a:rPr>
              <a:t>dítěte</a:t>
            </a:r>
            <a:endParaRPr sz="2400">
              <a:latin typeface="Tw Cen MT"/>
              <a:cs typeface="Tw Cen MT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Tw Cen MT"/>
                <a:cs typeface="Tw Cen MT"/>
              </a:rPr>
              <a:t>Účastní </a:t>
            </a:r>
            <a:r>
              <a:rPr sz="2400" dirty="0">
                <a:latin typeface="Tw Cen MT"/>
                <a:cs typeface="Tw Cen MT"/>
              </a:rPr>
              <a:t>se </a:t>
            </a:r>
            <a:r>
              <a:rPr sz="2400" spc="-15" dirty="0">
                <a:latin typeface="Tw Cen MT"/>
                <a:cs typeface="Tw Cen MT"/>
              </a:rPr>
              <a:t>pracovníci </a:t>
            </a:r>
            <a:r>
              <a:rPr sz="2400" dirty="0">
                <a:latin typeface="Tw Cen MT"/>
                <a:cs typeface="Tw Cen MT"/>
              </a:rPr>
              <a:t>spolupracujících </a:t>
            </a:r>
            <a:r>
              <a:rPr sz="2400" spc="-20" dirty="0">
                <a:latin typeface="Tw Cen MT"/>
                <a:cs typeface="Tw Cen MT"/>
              </a:rPr>
              <a:t>služeb </a:t>
            </a:r>
            <a:r>
              <a:rPr sz="2400" spc="-15" dirty="0">
                <a:latin typeface="Tw Cen MT"/>
                <a:cs typeface="Tw Cen MT"/>
              </a:rPr>
              <a:t>(škola, </a:t>
            </a:r>
            <a:r>
              <a:rPr sz="2400" spc="-20" dirty="0">
                <a:latin typeface="Tw Cen MT"/>
                <a:cs typeface="Tw Cen MT"/>
              </a:rPr>
              <a:t>volnočasové kroužky</a:t>
            </a:r>
            <a:r>
              <a:rPr sz="2400" spc="-220" dirty="0">
                <a:latin typeface="Tw Cen MT"/>
                <a:cs typeface="Tw Cen MT"/>
              </a:rPr>
              <a:t> </a:t>
            </a:r>
            <a:r>
              <a:rPr sz="2400" spc="-15" dirty="0">
                <a:latin typeface="Tw Cen MT"/>
                <a:cs typeface="Tw Cen MT"/>
              </a:rPr>
              <a:t>,atd.)</a:t>
            </a:r>
            <a:endParaRPr sz="2400">
              <a:latin typeface="Tw Cen MT"/>
              <a:cs typeface="Tw Cen MT"/>
            </a:endParaRPr>
          </a:p>
          <a:p>
            <a:pPr marL="355600" marR="5080" indent="-342900">
              <a:lnSpc>
                <a:spcPts val="2600"/>
              </a:lnSpc>
              <a:spcBef>
                <a:spcPts val="635"/>
              </a:spcBef>
              <a:buFont typeface="Arial"/>
              <a:buChar char="•"/>
              <a:tabLst>
                <a:tab pos="354965" algn="l"/>
                <a:tab pos="355600" algn="l"/>
                <a:tab pos="7668259" algn="l"/>
              </a:tabLst>
            </a:pPr>
            <a:r>
              <a:rPr sz="2400" spc="-15" dirty="0">
                <a:latin typeface="Tw Cen MT"/>
                <a:cs typeface="Tw Cen MT"/>
              </a:rPr>
              <a:t>Výstupem </a:t>
            </a:r>
            <a:r>
              <a:rPr sz="2400" spc="-10" dirty="0">
                <a:latin typeface="Tw Cen MT"/>
                <a:cs typeface="Tw Cen MT"/>
              </a:rPr>
              <a:t>případové </a:t>
            </a:r>
            <a:r>
              <a:rPr sz="2400" spc="-25" dirty="0">
                <a:latin typeface="Tw Cen MT"/>
                <a:cs typeface="Tw Cen MT"/>
              </a:rPr>
              <a:t>konference </a:t>
            </a:r>
            <a:r>
              <a:rPr sz="2400" spc="-10" dirty="0">
                <a:latin typeface="Tw Cen MT"/>
                <a:cs typeface="Tw Cen MT"/>
              </a:rPr>
              <a:t>stejně</a:t>
            </a:r>
            <a:r>
              <a:rPr sz="2400" spc="135" dirty="0">
                <a:latin typeface="Tw Cen MT"/>
                <a:cs typeface="Tw Cen MT"/>
              </a:rPr>
              <a:t> </a:t>
            </a:r>
            <a:r>
              <a:rPr sz="2400" spc="-25" dirty="0">
                <a:latin typeface="Tw Cen MT"/>
                <a:cs typeface="Tw Cen MT"/>
              </a:rPr>
              <a:t>jako</a:t>
            </a:r>
            <a:r>
              <a:rPr sz="2400" spc="5" dirty="0">
                <a:latin typeface="Tw Cen MT"/>
                <a:cs typeface="Tw Cen MT"/>
              </a:rPr>
              <a:t> </a:t>
            </a:r>
            <a:r>
              <a:rPr sz="2400" spc="-15" dirty="0">
                <a:latin typeface="Tw Cen MT"/>
                <a:cs typeface="Tw Cen MT"/>
              </a:rPr>
              <a:t>vyhodnocování	</a:t>
            </a:r>
            <a:r>
              <a:rPr sz="2400" spc="-20" dirty="0">
                <a:latin typeface="Tw Cen MT"/>
                <a:cs typeface="Tw Cen MT"/>
              </a:rPr>
              <a:t>potřeb </a:t>
            </a:r>
            <a:r>
              <a:rPr sz="2400" spc="-15" dirty="0">
                <a:latin typeface="Tw Cen MT"/>
                <a:cs typeface="Tw Cen MT"/>
              </a:rPr>
              <a:t>dítěte </a:t>
            </a:r>
            <a:r>
              <a:rPr sz="2400" dirty="0">
                <a:latin typeface="Tw Cen MT"/>
                <a:cs typeface="Tw Cen MT"/>
              </a:rPr>
              <a:t>je </a:t>
            </a:r>
            <a:r>
              <a:rPr sz="2400" spc="-10" dirty="0">
                <a:latin typeface="Tw Cen MT"/>
                <a:cs typeface="Tw Cen MT"/>
              </a:rPr>
              <a:t>individuální  </a:t>
            </a:r>
            <a:r>
              <a:rPr sz="2400" spc="-5" dirty="0">
                <a:latin typeface="Tw Cen MT"/>
                <a:cs typeface="Tw Cen MT"/>
              </a:rPr>
              <a:t>plán</a:t>
            </a:r>
            <a:endParaRPr sz="2400">
              <a:latin typeface="Tw Cen MT"/>
              <a:cs typeface="Tw Cen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7152" y="927557"/>
            <a:ext cx="78809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CHARAKTERISTIKA </a:t>
            </a:r>
            <a:r>
              <a:rPr spc="-35" dirty="0"/>
              <a:t>PŘÍPADOVÉ</a:t>
            </a:r>
            <a:r>
              <a:rPr spc="-50" dirty="0"/>
              <a:t> </a:t>
            </a:r>
            <a:r>
              <a:rPr spc="-15" dirty="0"/>
              <a:t>KONFERENCE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6639" y="851661"/>
            <a:ext cx="43332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60" dirty="0"/>
              <a:t>RODINNÁ</a:t>
            </a:r>
            <a:r>
              <a:rPr spc="200" dirty="0"/>
              <a:t> </a:t>
            </a:r>
            <a:r>
              <a:rPr spc="65" dirty="0"/>
              <a:t>KONFERENCE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4773" y="1848358"/>
            <a:ext cx="10768965" cy="3993515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325120" indent="-312420" algn="just">
              <a:lnSpc>
                <a:spcPct val="100000"/>
              </a:lnSpc>
              <a:spcBef>
                <a:spcPts val="1610"/>
              </a:spcBef>
              <a:buFont typeface="Arial"/>
              <a:buChar char="•"/>
              <a:tabLst>
                <a:tab pos="325120" algn="l"/>
              </a:tabLst>
            </a:pPr>
            <a:r>
              <a:rPr sz="2400" dirty="0">
                <a:latin typeface="Tw Cen MT"/>
                <a:cs typeface="Tw Cen MT"/>
              </a:rPr>
              <a:t>Nový přístup při práci s </a:t>
            </a:r>
            <a:r>
              <a:rPr sz="2400" spc="-10" dirty="0">
                <a:latin typeface="Tw Cen MT"/>
                <a:cs typeface="Tw Cen MT"/>
              </a:rPr>
              <a:t>rodinou </a:t>
            </a:r>
            <a:r>
              <a:rPr sz="2400" dirty="0">
                <a:latin typeface="Tw Cen MT"/>
                <a:cs typeface="Tw Cen MT"/>
              </a:rPr>
              <a:t>v</a:t>
            </a:r>
            <a:r>
              <a:rPr sz="2400" spc="-25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ČR</a:t>
            </a:r>
            <a:endParaRPr sz="2400">
              <a:latin typeface="Tw Cen MT"/>
              <a:cs typeface="Tw Cen MT"/>
            </a:endParaRPr>
          </a:p>
          <a:p>
            <a:pPr marL="367665" marR="157480" indent="-342900" algn="just">
              <a:lnSpc>
                <a:spcPct val="90500"/>
              </a:lnSpc>
              <a:spcBef>
                <a:spcPts val="1785"/>
              </a:spcBef>
              <a:buFont typeface="Arial"/>
              <a:buChar char="•"/>
              <a:tabLst>
                <a:tab pos="368300" algn="l"/>
              </a:tabLst>
            </a:pPr>
            <a:r>
              <a:rPr sz="2400" spc="-90" dirty="0">
                <a:latin typeface="Tw Cen MT"/>
                <a:cs typeface="Tw Cen MT"/>
              </a:rPr>
              <a:t>Tento </a:t>
            </a:r>
            <a:r>
              <a:rPr sz="2400" spc="-5" dirty="0">
                <a:latin typeface="Tw Cen MT"/>
                <a:cs typeface="Tw Cen MT"/>
              </a:rPr>
              <a:t>model </a:t>
            </a:r>
            <a:r>
              <a:rPr sz="2400" spc="-30" dirty="0">
                <a:latin typeface="Tw Cen MT"/>
                <a:cs typeface="Tw Cen MT"/>
              </a:rPr>
              <a:t>pro </a:t>
            </a:r>
            <a:r>
              <a:rPr sz="2400" spc="-10" dirty="0">
                <a:latin typeface="Tw Cen MT"/>
                <a:cs typeface="Tw Cen MT"/>
              </a:rPr>
              <a:t>řešení </a:t>
            </a:r>
            <a:r>
              <a:rPr sz="2400" spc="-15" dirty="0">
                <a:latin typeface="Tw Cen MT"/>
                <a:cs typeface="Tw Cen MT"/>
              </a:rPr>
              <a:t>problémů </a:t>
            </a:r>
            <a:r>
              <a:rPr sz="2400" dirty="0">
                <a:latin typeface="Tw Cen MT"/>
                <a:cs typeface="Tw Cen MT"/>
              </a:rPr>
              <a:t>v </a:t>
            </a:r>
            <a:r>
              <a:rPr sz="2400" spc="-20" dirty="0">
                <a:latin typeface="Tw Cen MT"/>
                <a:cs typeface="Tw Cen MT"/>
              </a:rPr>
              <a:t>rodině </a:t>
            </a:r>
            <a:r>
              <a:rPr sz="2400" spc="-15" dirty="0">
                <a:latin typeface="Tw Cen MT"/>
                <a:cs typeface="Tw Cen MT"/>
              </a:rPr>
              <a:t>vznikl </a:t>
            </a:r>
            <a:r>
              <a:rPr sz="2400" dirty="0">
                <a:latin typeface="Tw Cen MT"/>
                <a:cs typeface="Tw Cen MT"/>
              </a:rPr>
              <a:t>na </a:t>
            </a:r>
            <a:r>
              <a:rPr sz="2400" spc="-25" dirty="0">
                <a:latin typeface="Tw Cen MT"/>
                <a:cs typeface="Tw Cen MT"/>
              </a:rPr>
              <a:t>konci </a:t>
            </a:r>
            <a:r>
              <a:rPr sz="2400" spc="-5" dirty="0">
                <a:latin typeface="Tw Cen MT"/>
                <a:cs typeface="Tw Cen MT"/>
              </a:rPr>
              <a:t>80. let 20. </a:t>
            </a:r>
            <a:r>
              <a:rPr sz="2400" spc="-15" dirty="0">
                <a:latin typeface="Tw Cen MT"/>
                <a:cs typeface="Tw Cen MT"/>
              </a:rPr>
              <a:t>století </a:t>
            </a:r>
            <a:r>
              <a:rPr sz="2400" dirty="0">
                <a:latin typeface="Tw Cen MT"/>
                <a:cs typeface="Tw Cen MT"/>
              </a:rPr>
              <a:t>na  </a:t>
            </a:r>
            <a:r>
              <a:rPr sz="2400" spc="-15" dirty="0">
                <a:latin typeface="Tw Cen MT"/>
                <a:cs typeface="Tw Cen MT"/>
              </a:rPr>
              <a:t>Novém </a:t>
            </a:r>
            <a:r>
              <a:rPr sz="2400" spc="-5" dirty="0">
                <a:latin typeface="Tw Cen MT"/>
                <a:cs typeface="Tw Cen MT"/>
              </a:rPr>
              <a:t>Zélandě (dále </a:t>
            </a:r>
            <a:r>
              <a:rPr sz="2400" dirty="0">
                <a:latin typeface="Tw Cen MT"/>
                <a:cs typeface="Tw Cen MT"/>
              </a:rPr>
              <a:t>se </a:t>
            </a:r>
            <a:r>
              <a:rPr sz="2400" spc="-5" dirty="0">
                <a:latin typeface="Tw Cen MT"/>
                <a:cs typeface="Tw Cen MT"/>
              </a:rPr>
              <a:t>uplatňuje např. </a:t>
            </a:r>
            <a:r>
              <a:rPr sz="2400" dirty="0">
                <a:latin typeface="Tw Cen MT"/>
                <a:cs typeface="Tw Cen MT"/>
              </a:rPr>
              <a:t>v </a:t>
            </a:r>
            <a:r>
              <a:rPr sz="2400" spc="-20" dirty="0">
                <a:latin typeface="Tw Cen MT"/>
                <a:cs typeface="Tw Cen MT"/>
              </a:rPr>
              <a:t>restorativní </a:t>
            </a:r>
            <a:r>
              <a:rPr sz="2400" spc="-5" dirty="0">
                <a:latin typeface="Tw Cen MT"/>
                <a:cs typeface="Tw Cen MT"/>
              </a:rPr>
              <a:t>justici </a:t>
            </a:r>
            <a:r>
              <a:rPr sz="2400" dirty="0">
                <a:latin typeface="Tw Cen MT"/>
                <a:cs typeface="Tw Cen MT"/>
              </a:rPr>
              <a:t>s </a:t>
            </a:r>
            <a:r>
              <a:rPr sz="2400" spc="-5" dirty="0">
                <a:latin typeface="Tw Cen MT"/>
                <a:cs typeface="Tw Cen MT"/>
              </a:rPr>
              <a:t>mladistvými, </a:t>
            </a:r>
            <a:r>
              <a:rPr sz="2400" dirty="0">
                <a:latin typeface="Tw Cen MT"/>
                <a:cs typeface="Tw Cen MT"/>
              </a:rPr>
              <a:t>v </a:t>
            </a:r>
            <a:r>
              <a:rPr sz="2400" spc="-15" dirty="0">
                <a:latin typeface="Tw Cen MT"/>
                <a:cs typeface="Tw Cen MT"/>
              </a:rPr>
              <a:t>práci </a:t>
            </a:r>
            <a:r>
              <a:rPr sz="2400" dirty="0">
                <a:latin typeface="Tw Cen MT"/>
                <a:cs typeface="Tw Cen MT"/>
              </a:rPr>
              <a:t>s  nemocí v </a:t>
            </a:r>
            <a:r>
              <a:rPr sz="2400" spc="-20" dirty="0">
                <a:latin typeface="Tw Cen MT"/>
                <a:cs typeface="Tw Cen MT"/>
              </a:rPr>
              <a:t>rodině</a:t>
            </a:r>
            <a:r>
              <a:rPr sz="2400" spc="-75" dirty="0">
                <a:latin typeface="Tw Cen MT"/>
                <a:cs typeface="Tw Cen MT"/>
              </a:rPr>
              <a:t> </a:t>
            </a:r>
            <a:r>
              <a:rPr sz="2400" spc="-5" dirty="0">
                <a:latin typeface="Tw Cen MT"/>
                <a:cs typeface="Tw Cen MT"/>
              </a:rPr>
              <a:t>apod.).</a:t>
            </a:r>
            <a:endParaRPr sz="2400">
              <a:latin typeface="Tw Cen MT"/>
              <a:cs typeface="Tw Cen MT"/>
            </a:endParaRPr>
          </a:p>
          <a:p>
            <a:pPr marL="367665" indent="-343535" algn="just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368300" algn="l"/>
              </a:tabLst>
            </a:pPr>
            <a:r>
              <a:rPr sz="2400" spc="-15" dirty="0">
                <a:latin typeface="Tw Cen MT"/>
                <a:cs typeface="Tw Cen MT"/>
              </a:rPr>
              <a:t>Vychází </a:t>
            </a:r>
            <a:r>
              <a:rPr sz="2400" dirty="0">
                <a:latin typeface="Tw Cen MT"/>
                <a:cs typeface="Tw Cen MT"/>
              </a:rPr>
              <a:t>z principu </a:t>
            </a:r>
            <a:r>
              <a:rPr sz="2400" spc="5" dirty="0">
                <a:latin typeface="Tw Cen MT"/>
                <a:cs typeface="Tw Cen MT"/>
              </a:rPr>
              <a:t>ponechání </a:t>
            </a:r>
            <a:r>
              <a:rPr sz="2400" spc="-15" dirty="0">
                <a:latin typeface="Tw Cen MT"/>
                <a:cs typeface="Tw Cen MT"/>
              </a:rPr>
              <a:t>odpovědnosti </a:t>
            </a:r>
            <a:r>
              <a:rPr sz="2400" spc="-10" dirty="0">
                <a:latin typeface="Tw Cen MT"/>
                <a:cs typeface="Tw Cen MT"/>
              </a:rPr>
              <a:t>za </a:t>
            </a:r>
            <a:r>
              <a:rPr sz="2400" spc="-5" dirty="0">
                <a:latin typeface="Tw Cen MT"/>
                <a:cs typeface="Tw Cen MT"/>
              </a:rPr>
              <a:t>vlastní </a:t>
            </a:r>
            <a:r>
              <a:rPr sz="2400" dirty="0">
                <a:latin typeface="Tw Cen MT"/>
                <a:cs typeface="Tw Cen MT"/>
              </a:rPr>
              <a:t>situaci na </a:t>
            </a:r>
            <a:r>
              <a:rPr sz="2400" spc="-20" dirty="0">
                <a:latin typeface="Tw Cen MT"/>
                <a:cs typeface="Tw Cen MT"/>
              </a:rPr>
              <a:t>rodině </a:t>
            </a:r>
            <a:r>
              <a:rPr sz="2400" spc="-25" dirty="0">
                <a:latin typeface="Tw Cen MT"/>
                <a:cs typeface="Tw Cen MT"/>
              </a:rPr>
              <a:t>jako</a:t>
            </a:r>
            <a:r>
              <a:rPr sz="2400" spc="-260" dirty="0">
                <a:latin typeface="Tw Cen MT"/>
                <a:cs typeface="Tw Cen MT"/>
              </a:rPr>
              <a:t> </a:t>
            </a:r>
            <a:r>
              <a:rPr sz="2400" spc="-40" dirty="0">
                <a:latin typeface="Tw Cen MT"/>
                <a:cs typeface="Tw Cen MT"/>
              </a:rPr>
              <a:t>takové.</a:t>
            </a:r>
            <a:endParaRPr sz="2400">
              <a:latin typeface="Tw Cen MT"/>
              <a:cs typeface="Tw Cen MT"/>
            </a:endParaRPr>
          </a:p>
          <a:p>
            <a:pPr marL="367665" marR="5080" indent="-342900" algn="just">
              <a:lnSpc>
                <a:spcPts val="2590"/>
              </a:lnSpc>
              <a:spcBef>
                <a:spcPts val="640"/>
              </a:spcBef>
              <a:buFont typeface="Arial"/>
              <a:buChar char="•"/>
              <a:tabLst>
                <a:tab pos="368300" algn="l"/>
              </a:tabLst>
            </a:pPr>
            <a:r>
              <a:rPr sz="2400" b="1" dirty="0">
                <a:latin typeface="Tw Cen MT"/>
                <a:cs typeface="Tw Cen MT"/>
              </a:rPr>
              <a:t>Přináší </a:t>
            </a:r>
            <a:r>
              <a:rPr sz="2400" b="1" spc="-20" dirty="0">
                <a:latin typeface="Tw Cen MT"/>
                <a:cs typeface="Tw Cen MT"/>
              </a:rPr>
              <a:t>pouze </a:t>
            </a:r>
            <a:r>
              <a:rPr sz="2400" b="1" spc="-60" dirty="0">
                <a:latin typeface="Tw Cen MT"/>
                <a:cs typeface="Tw Cen MT"/>
              </a:rPr>
              <a:t>postupy, </a:t>
            </a:r>
            <a:r>
              <a:rPr sz="2400" b="1" spc="-10" dirty="0">
                <a:latin typeface="Tw Cen MT"/>
                <a:cs typeface="Tw Cen MT"/>
              </a:rPr>
              <a:t>které umožňují </a:t>
            </a:r>
            <a:r>
              <a:rPr sz="2400" b="1" spc="-25" dirty="0">
                <a:latin typeface="Tw Cen MT"/>
                <a:cs typeface="Tw Cen MT"/>
              </a:rPr>
              <a:t>aktivizovat </a:t>
            </a:r>
            <a:r>
              <a:rPr sz="2400" b="1" spc="-10" dirty="0">
                <a:latin typeface="Tw Cen MT"/>
                <a:cs typeface="Tw Cen MT"/>
              </a:rPr>
              <a:t>vlastní </a:t>
            </a:r>
            <a:r>
              <a:rPr sz="2400" b="1" spc="-25" dirty="0">
                <a:latin typeface="Tw Cen MT"/>
                <a:cs typeface="Tw Cen MT"/>
              </a:rPr>
              <a:t>rozhodování </a:t>
            </a:r>
            <a:r>
              <a:rPr sz="2400" b="1" dirty="0">
                <a:latin typeface="Tw Cen MT"/>
                <a:cs typeface="Tw Cen MT"/>
              </a:rPr>
              <a:t>a </a:t>
            </a:r>
            <a:r>
              <a:rPr sz="2400" b="1" spc="-15" dirty="0">
                <a:latin typeface="Tw Cen MT"/>
                <a:cs typeface="Tw Cen MT"/>
              </a:rPr>
              <a:t>zdroje  </a:t>
            </a:r>
            <a:r>
              <a:rPr sz="2400" b="1" spc="-5" dirty="0">
                <a:latin typeface="Tw Cen MT"/>
                <a:cs typeface="Tw Cen MT"/>
              </a:rPr>
              <a:t>vedoucí </a:t>
            </a:r>
            <a:r>
              <a:rPr sz="2400" b="1" dirty="0">
                <a:latin typeface="Tw Cen MT"/>
                <a:cs typeface="Tw Cen MT"/>
              </a:rPr>
              <a:t>k</a:t>
            </a:r>
            <a:r>
              <a:rPr sz="2400" b="1" spc="-90" dirty="0">
                <a:latin typeface="Tw Cen MT"/>
                <a:cs typeface="Tw Cen MT"/>
              </a:rPr>
              <a:t> </a:t>
            </a:r>
            <a:r>
              <a:rPr sz="2400" b="1" dirty="0">
                <a:latin typeface="Tw Cen MT"/>
                <a:cs typeface="Tw Cen MT"/>
              </a:rPr>
              <a:t>řešení.</a:t>
            </a:r>
            <a:endParaRPr sz="2400">
              <a:latin typeface="Tw Cen MT"/>
              <a:cs typeface="Tw Cen MT"/>
            </a:endParaRPr>
          </a:p>
          <a:p>
            <a:pPr marL="367665" marR="6350" indent="-342900" algn="just">
              <a:lnSpc>
                <a:spcPts val="2590"/>
              </a:lnSpc>
              <a:spcBef>
                <a:spcPts val="605"/>
              </a:spcBef>
              <a:buFont typeface="Arial"/>
              <a:buChar char="•"/>
              <a:tabLst>
                <a:tab pos="368300" algn="l"/>
              </a:tabLst>
            </a:pPr>
            <a:r>
              <a:rPr sz="2400" b="1" spc="-25" dirty="0">
                <a:latin typeface="Tw Cen MT"/>
                <a:cs typeface="Tw Cen MT"/>
              </a:rPr>
              <a:t>Podporuje </a:t>
            </a:r>
            <a:r>
              <a:rPr sz="2400" b="1" dirty="0">
                <a:latin typeface="Tw Cen MT"/>
                <a:cs typeface="Tw Cen MT"/>
              </a:rPr>
              <a:t>a </a:t>
            </a:r>
            <a:r>
              <a:rPr sz="2400" b="1" spc="-5" dirty="0">
                <a:latin typeface="Tw Cen MT"/>
                <a:cs typeface="Tw Cen MT"/>
              </a:rPr>
              <a:t>zplnomocňuje </a:t>
            </a:r>
            <a:r>
              <a:rPr sz="2400" b="1" spc="-15" dirty="0">
                <a:latin typeface="Tw Cen MT"/>
                <a:cs typeface="Tw Cen MT"/>
              </a:rPr>
              <a:t>rodinu </a:t>
            </a:r>
            <a:r>
              <a:rPr sz="2400" spc="5" dirty="0">
                <a:latin typeface="Tw Cen MT"/>
                <a:cs typeface="Tw Cen MT"/>
              </a:rPr>
              <a:t>(nukleární </a:t>
            </a:r>
            <a:r>
              <a:rPr sz="2400" dirty="0">
                <a:latin typeface="Tw Cen MT"/>
                <a:cs typeface="Tw Cen MT"/>
              </a:rPr>
              <a:t>i </a:t>
            </a:r>
            <a:r>
              <a:rPr sz="2400" spc="-10" dirty="0">
                <a:latin typeface="Tw Cen MT"/>
                <a:cs typeface="Tw Cen MT"/>
              </a:rPr>
              <a:t>širší) </a:t>
            </a:r>
            <a:r>
              <a:rPr sz="2400" dirty="0">
                <a:latin typeface="Tw Cen MT"/>
                <a:cs typeface="Tw Cen MT"/>
              </a:rPr>
              <a:t>v </a:t>
            </a:r>
            <a:r>
              <a:rPr sz="2400" spc="-15" dirty="0">
                <a:latin typeface="Tw Cen MT"/>
                <a:cs typeface="Tw Cen MT"/>
              </a:rPr>
              <a:t>tom, </a:t>
            </a:r>
            <a:r>
              <a:rPr sz="2400" spc="-45" dirty="0">
                <a:latin typeface="Tw Cen MT"/>
                <a:cs typeface="Tw Cen MT"/>
              </a:rPr>
              <a:t>aby </a:t>
            </a:r>
            <a:r>
              <a:rPr sz="2400" dirty="0">
                <a:latin typeface="Tw Cen MT"/>
                <a:cs typeface="Tw Cen MT"/>
              </a:rPr>
              <a:t>si v </a:t>
            </a:r>
            <a:r>
              <a:rPr sz="2400" spc="15" dirty="0">
                <a:latin typeface="Tw Cen MT"/>
                <a:cs typeface="Tw Cen MT"/>
              </a:rPr>
              <a:t>první </a:t>
            </a:r>
            <a:r>
              <a:rPr sz="2400" spc="-15" dirty="0">
                <a:latin typeface="Tw Cen MT"/>
                <a:cs typeface="Tw Cen MT"/>
              </a:rPr>
              <a:t>fázi </a:t>
            </a:r>
            <a:r>
              <a:rPr sz="2400" spc="-10" dirty="0">
                <a:latin typeface="Tw Cen MT"/>
                <a:cs typeface="Tw Cen MT"/>
              </a:rPr>
              <a:t>řešení  </a:t>
            </a:r>
            <a:r>
              <a:rPr sz="2400" spc="-15" dirty="0">
                <a:latin typeface="Tw Cen MT"/>
                <a:cs typeface="Tw Cen MT"/>
              </a:rPr>
              <a:t>svého </a:t>
            </a:r>
            <a:r>
              <a:rPr sz="2400" spc="-10" dirty="0">
                <a:latin typeface="Tw Cen MT"/>
                <a:cs typeface="Tw Cen MT"/>
              </a:rPr>
              <a:t>problému </a:t>
            </a:r>
            <a:r>
              <a:rPr sz="2400" dirty="0">
                <a:latin typeface="Tw Cen MT"/>
                <a:cs typeface="Tw Cen MT"/>
              </a:rPr>
              <a:t>uměla </a:t>
            </a:r>
            <a:r>
              <a:rPr sz="2400" spc="-5" dirty="0">
                <a:latin typeface="Tw Cen MT"/>
                <a:cs typeface="Tw Cen MT"/>
              </a:rPr>
              <a:t>pomoci </a:t>
            </a:r>
            <a:r>
              <a:rPr sz="2400" dirty="0">
                <a:latin typeface="Tw Cen MT"/>
                <a:cs typeface="Tw Cen MT"/>
              </a:rPr>
              <a:t>sama a </a:t>
            </a:r>
            <a:r>
              <a:rPr sz="2400" spc="-5" dirty="0">
                <a:latin typeface="Tw Cen MT"/>
                <a:cs typeface="Tw Cen MT"/>
              </a:rPr>
              <a:t>využila </a:t>
            </a:r>
            <a:r>
              <a:rPr sz="2400" dirty="0">
                <a:latin typeface="Tw Cen MT"/>
                <a:cs typeface="Tw Cen MT"/>
              </a:rPr>
              <a:t>k </a:t>
            </a:r>
            <a:r>
              <a:rPr sz="2400" spc="-5" dirty="0">
                <a:latin typeface="Tw Cen MT"/>
                <a:cs typeface="Tw Cen MT"/>
              </a:rPr>
              <a:t>tomu </a:t>
            </a:r>
            <a:r>
              <a:rPr sz="2400" spc="-15" dirty="0">
                <a:latin typeface="Tw Cen MT"/>
                <a:cs typeface="Tw Cen MT"/>
              </a:rPr>
              <a:t>možnosti </a:t>
            </a:r>
            <a:r>
              <a:rPr sz="2400" dirty="0">
                <a:latin typeface="Tw Cen MT"/>
                <a:cs typeface="Tw Cen MT"/>
              </a:rPr>
              <a:t>a </a:t>
            </a:r>
            <a:r>
              <a:rPr sz="2400" spc="-30" dirty="0">
                <a:latin typeface="Tw Cen MT"/>
                <a:cs typeface="Tw Cen MT"/>
              </a:rPr>
              <a:t>zdroje </a:t>
            </a:r>
            <a:r>
              <a:rPr sz="2400" dirty="0">
                <a:latin typeface="Tw Cen MT"/>
                <a:cs typeface="Tw Cen MT"/>
              </a:rPr>
              <a:t>celé </a:t>
            </a:r>
            <a:r>
              <a:rPr sz="2400" spc="-35" dirty="0">
                <a:latin typeface="Tw Cen MT"/>
                <a:cs typeface="Tw Cen MT"/>
              </a:rPr>
              <a:t>rodiny  </a:t>
            </a:r>
            <a:r>
              <a:rPr sz="2400" dirty="0">
                <a:latin typeface="Tw Cen MT"/>
                <a:cs typeface="Tw Cen MT"/>
              </a:rPr>
              <a:t>a </a:t>
            </a:r>
            <a:r>
              <a:rPr sz="2400" spc="-10" dirty="0">
                <a:latin typeface="Tw Cen MT"/>
                <a:cs typeface="Tw Cen MT"/>
              </a:rPr>
              <a:t>širšího </a:t>
            </a:r>
            <a:r>
              <a:rPr sz="2400" spc="-15" dirty="0">
                <a:latin typeface="Tw Cen MT"/>
                <a:cs typeface="Tw Cen MT"/>
              </a:rPr>
              <a:t>okolí, </a:t>
            </a:r>
            <a:r>
              <a:rPr sz="2400" spc="-10" dirty="0">
                <a:latin typeface="Tw Cen MT"/>
                <a:cs typeface="Tw Cen MT"/>
              </a:rPr>
              <a:t>využívá </a:t>
            </a:r>
            <a:r>
              <a:rPr sz="2400" spc="-20" dirty="0">
                <a:latin typeface="Tw Cen MT"/>
                <a:cs typeface="Tw Cen MT"/>
              </a:rPr>
              <a:t>přirozených </a:t>
            </a:r>
            <a:r>
              <a:rPr sz="2400" spc="-40" dirty="0">
                <a:latin typeface="Tw Cen MT"/>
                <a:cs typeface="Tw Cen MT"/>
              </a:rPr>
              <a:t>vazeb</a:t>
            </a:r>
            <a:r>
              <a:rPr sz="2400" spc="-55" dirty="0">
                <a:latin typeface="Tw Cen MT"/>
                <a:cs typeface="Tw Cen MT"/>
              </a:rPr>
              <a:t> </a:t>
            </a:r>
            <a:r>
              <a:rPr sz="2400" spc="-50" dirty="0">
                <a:latin typeface="Tw Cen MT"/>
                <a:cs typeface="Tw Cen MT"/>
              </a:rPr>
              <a:t>komunity.</a:t>
            </a:r>
            <a:endParaRPr sz="24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762" y="826769"/>
            <a:ext cx="0" cy="97155"/>
          </a:xfrm>
          <a:custGeom>
            <a:avLst/>
            <a:gdLst/>
            <a:ahLst/>
            <a:cxnLst/>
            <a:rect l="l" t="t" r="r" b="b"/>
            <a:pathLst>
              <a:path h="97155">
                <a:moveTo>
                  <a:pt x="0" y="0"/>
                </a:moveTo>
                <a:lnTo>
                  <a:pt x="0" y="96773"/>
                </a:lnTo>
              </a:path>
            </a:pathLst>
          </a:custGeom>
          <a:ln w="19812">
            <a:solidFill>
              <a:srgbClr val="99CA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762" y="1574291"/>
            <a:ext cx="0" cy="167005"/>
          </a:xfrm>
          <a:custGeom>
            <a:avLst/>
            <a:gdLst/>
            <a:ahLst/>
            <a:cxnLst/>
            <a:rect l="l" t="t" r="r" b="b"/>
            <a:pathLst>
              <a:path h="167005">
                <a:moveTo>
                  <a:pt x="0" y="0"/>
                </a:moveTo>
                <a:lnTo>
                  <a:pt x="0" y="166878"/>
                </a:lnTo>
              </a:path>
            </a:pathLst>
          </a:custGeom>
          <a:ln w="19812">
            <a:solidFill>
              <a:srgbClr val="99CA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44423" y="2082241"/>
            <a:ext cx="11062970" cy="393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9119235" algn="l"/>
              </a:tabLst>
            </a:pPr>
            <a:r>
              <a:rPr sz="2400" b="1" dirty="0">
                <a:latin typeface="Tw Cen MT"/>
                <a:cs typeface="Tw Cen MT"/>
              </a:rPr>
              <a:t>jde  o </a:t>
            </a:r>
            <a:r>
              <a:rPr sz="2400" b="1" spc="-30" dirty="0">
                <a:latin typeface="Tw Cen MT"/>
                <a:cs typeface="Tw Cen MT"/>
              </a:rPr>
              <a:t>rozhodovací  </a:t>
            </a:r>
            <a:r>
              <a:rPr sz="2400" b="1" spc="-10" dirty="0">
                <a:latin typeface="Tw Cen MT"/>
                <a:cs typeface="Tw Cen MT"/>
              </a:rPr>
              <a:t>model  </a:t>
            </a:r>
            <a:r>
              <a:rPr sz="2400" spc="-10" dirty="0">
                <a:latin typeface="Tw Cen MT"/>
                <a:cs typeface="Tw Cen MT"/>
              </a:rPr>
              <a:t>(cílem </a:t>
            </a:r>
            <a:r>
              <a:rPr sz="2400" dirty="0">
                <a:latin typeface="Tw Cen MT"/>
                <a:cs typeface="Tw Cen MT"/>
              </a:rPr>
              <a:t>je </a:t>
            </a:r>
            <a:r>
              <a:rPr sz="2400" spc="-10" dirty="0">
                <a:latin typeface="Tw Cen MT"/>
                <a:cs typeface="Tw Cen MT"/>
              </a:rPr>
              <a:t>najít řešení </a:t>
            </a:r>
            <a:r>
              <a:rPr sz="2400" spc="-35" dirty="0">
                <a:latin typeface="Tw Cen MT"/>
                <a:cs typeface="Tw Cen MT"/>
              </a:rPr>
              <a:t>pro  </a:t>
            </a:r>
            <a:r>
              <a:rPr sz="2400" spc="-15" dirty="0">
                <a:latin typeface="Tw Cen MT"/>
                <a:cs typeface="Tw Cen MT"/>
              </a:rPr>
              <a:t>dítě </a:t>
            </a:r>
            <a:r>
              <a:rPr sz="2400" dirty="0">
                <a:latin typeface="Tw Cen MT"/>
                <a:cs typeface="Tw Cen MT"/>
              </a:rPr>
              <a:t>v </a:t>
            </a:r>
            <a:r>
              <a:rPr sz="2400" spc="310" dirty="0">
                <a:latin typeface="Tw Cen MT"/>
                <a:cs typeface="Tw Cen MT"/>
              </a:rPr>
              <a:t> </a:t>
            </a:r>
            <a:r>
              <a:rPr sz="2400" spc="-5" dirty="0">
                <a:latin typeface="Tw Cen MT"/>
                <a:cs typeface="Tw Cen MT"/>
              </a:rPr>
              <a:t>nějak</a:t>
            </a:r>
            <a:r>
              <a:rPr sz="2400" spc="310" dirty="0">
                <a:latin typeface="Tw Cen MT"/>
                <a:cs typeface="Tw Cen MT"/>
              </a:rPr>
              <a:t> </a:t>
            </a:r>
            <a:r>
              <a:rPr sz="2400" spc="-35" dirty="0">
                <a:latin typeface="Tw Cen MT"/>
                <a:cs typeface="Tw Cen MT"/>
              </a:rPr>
              <a:t>pro	</a:t>
            </a:r>
            <a:r>
              <a:rPr sz="2400" dirty="0">
                <a:latin typeface="Tw Cen MT"/>
                <a:cs typeface="Tw Cen MT"/>
              </a:rPr>
              <a:t>něj</a:t>
            </a:r>
            <a:r>
              <a:rPr sz="2400" spc="270" dirty="0">
                <a:latin typeface="Tw Cen MT"/>
                <a:cs typeface="Tw Cen MT"/>
              </a:rPr>
              <a:t> </a:t>
            </a:r>
            <a:r>
              <a:rPr sz="2400" spc="-10" dirty="0">
                <a:latin typeface="Tw Cen MT"/>
                <a:cs typeface="Tw Cen MT"/>
              </a:rPr>
              <a:t>nevhodné</a:t>
            </a:r>
            <a:endParaRPr sz="2400">
              <a:latin typeface="Tw Cen MT"/>
              <a:cs typeface="Tw Cen MT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Tw Cen MT"/>
                <a:cs typeface="Tw Cen MT"/>
              </a:rPr>
              <a:t>situaci)</a:t>
            </a:r>
            <a:endParaRPr sz="2400">
              <a:latin typeface="Tw Cen MT"/>
              <a:cs typeface="Tw Cen MT"/>
            </a:endParaRPr>
          </a:p>
          <a:p>
            <a:pPr marL="355600" indent="-342900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354965" algn="l"/>
                <a:tab pos="355600" algn="l"/>
                <a:tab pos="8813165" algn="l"/>
              </a:tabLst>
            </a:pPr>
            <a:r>
              <a:rPr sz="2400" b="1" spc="-10" dirty="0">
                <a:latin typeface="Tw Cen MT"/>
                <a:cs typeface="Tw Cen MT"/>
              </a:rPr>
              <a:t>začíná</a:t>
            </a:r>
            <a:r>
              <a:rPr sz="2400" b="1" spc="265" dirty="0">
                <a:latin typeface="Tw Cen MT"/>
                <a:cs typeface="Tw Cen MT"/>
              </a:rPr>
              <a:t> </a:t>
            </a:r>
            <a:r>
              <a:rPr sz="2400" b="1" spc="-20" dirty="0">
                <a:latin typeface="Tw Cen MT"/>
                <a:cs typeface="Tw Cen MT"/>
              </a:rPr>
              <a:t>otevřenou,</a:t>
            </a:r>
            <a:r>
              <a:rPr sz="2400" b="1" spc="270" dirty="0">
                <a:latin typeface="Tw Cen MT"/>
                <a:cs typeface="Tw Cen MT"/>
              </a:rPr>
              <a:t> </a:t>
            </a:r>
            <a:r>
              <a:rPr sz="2400" b="1" dirty="0">
                <a:latin typeface="Tw Cen MT"/>
                <a:cs typeface="Tw Cen MT"/>
              </a:rPr>
              <a:t>jasně</a:t>
            </a:r>
            <a:r>
              <a:rPr sz="2400" b="1" spc="280" dirty="0">
                <a:latin typeface="Tw Cen MT"/>
                <a:cs typeface="Tw Cen MT"/>
              </a:rPr>
              <a:t> </a:t>
            </a:r>
            <a:r>
              <a:rPr sz="2400" b="1" spc="-25" dirty="0">
                <a:latin typeface="Tw Cen MT"/>
                <a:cs typeface="Tw Cen MT"/>
              </a:rPr>
              <a:t>zformulovanou</a:t>
            </a:r>
            <a:r>
              <a:rPr sz="2400" b="1" spc="270" dirty="0">
                <a:latin typeface="Tw Cen MT"/>
                <a:cs typeface="Tw Cen MT"/>
              </a:rPr>
              <a:t> </a:t>
            </a:r>
            <a:r>
              <a:rPr sz="2400" b="1" spc="-20" dirty="0">
                <a:latin typeface="Tw Cen MT"/>
                <a:cs typeface="Tw Cen MT"/>
              </a:rPr>
              <a:t>otázkou,</a:t>
            </a:r>
            <a:r>
              <a:rPr sz="2400" b="1" spc="270" dirty="0">
                <a:latin typeface="Tw Cen MT"/>
                <a:cs typeface="Tw Cen MT"/>
              </a:rPr>
              <a:t> </a:t>
            </a:r>
            <a:r>
              <a:rPr sz="2400" b="1" spc="-25" dirty="0">
                <a:latin typeface="Tw Cen MT"/>
                <a:cs typeface="Tw Cen MT"/>
              </a:rPr>
              <a:t>která</a:t>
            </a:r>
            <a:r>
              <a:rPr sz="2400" b="1" spc="260" dirty="0">
                <a:latin typeface="Tw Cen MT"/>
                <a:cs typeface="Tw Cen MT"/>
              </a:rPr>
              <a:t> </a:t>
            </a:r>
            <a:r>
              <a:rPr sz="2400" b="1" spc="-20" dirty="0">
                <a:latin typeface="Tw Cen MT"/>
                <a:cs typeface="Tw Cen MT"/>
              </a:rPr>
              <a:t>postrádá	</a:t>
            </a:r>
            <a:r>
              <a:rPr sz="2400" b="1" spc="-10" dirty="0">
                <a:latin typeface="Tw Cen MT"/>
                <a:cs typeface="Tw Cen MT"/>
              </a:rPr>
              <a:t>náznak</a:t>
            </a:r>
            <a:r>
              <a:rPr sz="2400" b="1" spc="235" dirty="0">
                <a:latin typeface="Tw Cen MT"/>
                <a:cs typeface="Tw Cen MT"/>
              </a:rPr>
              <a:t> </a:t>
            </a:r>
            <a:r>
              <a:rPr sz="2400" b="1" spc="-5" dirty="0">
                <a:latin typeface="Tw Cen MT"/>
                <a:cs typeface="Tw Cen MT"/>
              </a:rPr>
              <a:t>řešení</a:t>
            </a:r>
            <a:endParaRPr sz="2400">
              <a:latin typeface="Tw Cen MT"/>
              <a:cs typeface="Tw Cen MT"/>
            </a:endParaRPr>
          </a:p>
          <a:p>
            <a:pPr marL="355600">
              <a:lnSpc>
                <a:spcPct val="100000"/>
              </a:lnSpc>
              <a:tabLst>
                <a:tab pos="6505575" algn="l"/>
              </a:tabLst>
            </a:pPr>
            <a:r>
              <a:rPr sz="2400" spc="-15" dirty="0">
                <a:latin typeface="Tw Cen MT"/>
                <a:cs typeface="Tw Cen MT"/>
              </a:rPr>
              <a:t>(tuto otázku </a:t>
            </a:r>
            <a:r>
              <a:rPr sz="2400" dirty="0">
                <a:latin typeface="Tw Cen MT"/>
                <a:cs typeface="Tw Cen MT"/>
              </a:rPr>
              <a:t>klade </a:t>
            </a:r>
            <a:r>
              <a:rPr sz="2400" spc="-20" dirty="0">
                <a:latin typeface="Tw Cen MT"/>
                <a:cs typeface="Tw Cen MT"/>
              </a:rPr>
              <a:t>rodině </a:t>
            </a:r>
            <a:r>
              <a:rPr sz="2400" dirty="0">
                <a:latin typeface="Tw Cen MT"/>
                <a:cs typeface="Tw Cen MT"/>
              </a:rPr>
              <a:t>sociální</a:t>
            </a:r>
            <a:r>
              <a:rPr sz="2400" spc="-15" dirty="0">
                <a:latin typeface="Tw Cen MT"/>
                <a:cs typeface="Tw Cen MT"/>
              </a:rPr>
              <a:t> </a:t>
            </a:r>
            <a:r>
              <a:rPr sz="2400" spc="-20" dirty="0">
                <a:latin typeface="Tw Cen MT"/>
                <a:cs typeface="Tw Cen MT"/>
              </a:rPr>
              <a:t>pracovník</a:t>
            </a:r>
            <a:r>
              <a:rPr sz="2400" spc="-60" dirty="0">
                <a:latin typeface="Tw Cen MT"/>
                <a:cs typeface="Tw Cen MT"/>
              </a:rPr>
              <a:t> </a:t>
            </a:r>
            <a:r>
              <a:rPr sz="2400" spc="-15" dirty="0">
                <a:latin typeface="Tw Cen MT"/>
                <a:cs typeface="Tw Cen MT"/>
              </a:rPr>
              <a:t>dítěte	</a:t>
            </a:r>
            <a:r>
              <a:rPr sz="2400" dirty="0">
                <a:latin typeface="Tw Cen MT"/>
                <a:cs typeface="Tw Cen MT"/>
              </a:rPr>
              <a:t>z</a:t>
            </a:r>
            <a:r>
              <a:rPr sz="2400" spc="-15" dirty="0">
                <a:latin typeface="Tw Cen MT"/>
                <a:cs typeface="Tw Cen MT"/>
              </a:rPr>
              <a:t> OSPOD)</a:t>
            </a:r>
            <a:endParaRPr sz="2400">
              <a:latin typeface="Tw Cen MT"/>
              <a:cs typeface="Tw Cen MT"/>
            </a:endParaRPr>
          </a:p>
          <a:p>
            <a:pPr marL="355600" marR="436880" indent="-3429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354965" algn="l"/>
                <a:tab pos="355600" algn="l"/>
                <a:tab pos="9035415" algn="l"/>
              </a:tabLst>
            </a:pPr>
            <a:r>
              <a:rPr sz="2400" b="1" spc="-15" dirty="0">
                <a:latin typeface="Tw Cen MT"/>
                <a:cs typeface="Tw Cen MT"/>
              </a:rPr>
              <a:t>vlastníkem </a:t>
            </a:r>
            <a:r>
              <a:rPr sz="2400" b="1" spc="-20" dirty="0">
                <a:latin typeface="Tw Cen MT"/>
                <a:cs typeface="Tw Cen MT"/>
              </a:rPr>
              <a:t>konference </a:t>
            </a:r>
            <a:r>
              <a:rPr sz="2400" b="1" spc="-10" dirty="0">
                <a:latin typeface="Tw Cen MT"/>
                <a:cs typeface="Tw Cen MT"/>
              </a:rPr>
              <a:t>je </a:t>
            </a:r>
            <a:r>
              <a:rPr sz="2400" b="1" spc="-15" dirty="0">
                <a:latin typeface="Tw Cen MT"/>
                <a:cs typeface="Tw Cen MT"/>
              </a:rPr>
              <a:t>rodina </a:t>
            </a:r>
            <a:r>
              <a:rPr sz="2400" b="1" dirty="0">
                <a:latin typeface="Tw Cen MT"/>
                <a:cs typeface="Tw Cen MT"/>
              </a:rPr>
              <a:t>a </a:t>
            </a:r>
            <a:r>
              <a:rPr sz="2400" b="1" spc="-5" dirty="0">
                <a:latin typeface="Tw Cen MT"/>
                <a:cs typeface="Tw Cen MT"/>
              </a:rPr>
              <a:t>její </a:t>
            </a:r>
            <a:r>
              <a:rPr sz="2400" b="1" dirty="0">
                <a:latin typeface="Tw Cen MT"/>
                <a:cs typeface="Tw Cen MT"/>
              </a:rPr>
              <a:t>síť </a:t>
            </a:r>
            <a:r>
              <a:rPr sz="2400" spc="-20" dirty="0">
                <a:latin typeface="Tw Cen MT"/>
                <a:cs typeface="Tw Cen MT"/>
              </a:rPr>
              <a:t>(rodina </a:t>
            </a:r>
            <a:r>
              <a:rPr sz="2400" spc="-5" dirty="0">
                <a:latin typeface="Tw Cen MT"/>
                <a:cs typeface="Tw Cen MT"/>
              </a:rPr>
              <a:t>má </a:t>
            </a:r>
            <a:r>
              <a:rPr sz="2400" spc="-15" dirty="0">
                <a:latin typeface="Tw Cen MT"/>
                <a:cs typeface="Tw Cen MT"/>
              </a:rPr>
              <a:t>své</a:t>
            </a:r>
            <a:r>
              <a:rPr sz="2400" spc="114" dirty="0">
                <a:latin typeface="Tw Cen MT"/>
                <a:cs typeface="Tw Cen MT"/>
              </a:rPr>
              <a:t> </a:t>
            </a:r>
            <a:r>
              <a:rPr sz="2400" spc="-70" dirty="0">
                <a:latin typeface="Tw Cen MT"/>
                <a:cs typeface="Tw Cen MT"/>
              </a:rPr>
              <a:t>členy,</a:t>
            </a:r>
            <a:r>
              <a:rPr sz="2400" spc="-45" dirty="0">
                <a:latin typeface="Tw Cen MT"/>
                <a:cs typeface="Tw Cen MT"/>
              </a:rPr>
              <a:t> </a:t>
            </a:r>
            <a:r>
              <a:rPr sz="2400" spc="-60" dirty="0">
                <a:latin typeface="Tw Cen MT"/>
                <a:cs typeface="Tw Cen MT"/>
              </a:rPr>
              <a:t>zvyky,	</a:t>
            </a:r>
            <a:r>
              <a:rPr sz="2400" spc="-5" dirty="0">
                <a:latin typeface="Tw Cen MT"/>
                <a:cs typeface="Tw Cen MT"/>
              </a:rPr>
              <a:t>kulturu,</a:t>
            </a:r>
            <a:r>
              <a:rPr sz="2400" spc="-95" dirty="0">
                <a:latin typeface="Tw Cen MT"/>
                <a:cs typeface="Tw Cen MT"/>
              </a:rPr>
              <a:t> </a:t>
            </a:r>
            <a:r>
              <a:rPr sz="2400" spc="-35" dirty="0">
                <a:latin typeface="Tw Cen MT"/>
                <a:cs typeface="Tw Cen MT"/>
              </a:rPr>
              <a:t>místo,  </a:t>
            </a:r>
            <a:r>
              <a:rPr sz="2400" spc="-25" dirty="0">
                <a:latin typeface="Tw Cen MT"/>
                <a:cs typeface="Tw Cen MT"/>
              </a:rPr>
              <a:t>čas, </a:t>
            </a:r>
            <a:r>
              <a:rPr sz="2400" spc="-20" dirty="0">
                <a:latin typeface="Tw Cen MT"/>
                <a:cs typeface="Tw Cen MT"/>
              </a:rPr>
              <a:t>prostor </a:t>
            </a:r>
            <a:r>
              <a:rPr sz="2400" dirty="0">
                <a:latin typeface="Tw Cen MT"/>
                <a:cs typeface="Tw Cen MT"/>
              </a:rPr>
              <a:t>a</a:t>
            </a:r>
            <a:r>
              <a:rPr sz="2400" spc="-10" dirty="0">
                <a:latin typeface="Tw Cen MT"/>
                <a:cs typeface="Tw Cen MT"/>
              </a:rPr>
              <a:t> </a:t>
            </a:r>
            <a:r>
              <a:rPr sz="2400" spc="-5" dirty="0">
                <a:latin typeface="Tw Cen MT"/>
                <a:cs typeface="Tw Cen MT"/>
              </a:rPr>
              <a:t>plán)</a:t>
            </a:r>
            <a:endParaRPr sz="2400">
              <a:latin typeface="Tw Cen MT"/>
              <a:cs typeface="Tw Cen MT"/>
            </a:endParaRPr>
          </a:p>
          <a:p>
            <a:pPr marL="355600" marR="45085" indent="-3429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354965" algn="l"/>
                <a:tab pos="355600" algn="l"/>
                <a:tab pos="9494520" algn="l"/>
              </a:tabLst>
            </a:pPr>
            <a:r>
              <a:rPr sz="2400" b="1" spc="-20" dirty="0">
                <a:latin typeface="Tw Cen MT"/>
                <a:cs typeface="Tw Cen MT"/>
              </a:rPr>
              <a:t>konferenci </a:t>
            </a:r>
            <a:r>
              <a:rPr sz="2400" b="1" spc="-5" dirty="0">
                <a:latin typeface="Tw Cen MT"/>
                <a:cs typeface="Tw Cen MT"/>
              </a:rPr>
              <a:t>pomáhá </a:t>
            </a:r>
            <a:r>
              <a:rPr sz="2400" b="1" spc="-10" dirty="0">
                <a:latin typeface="Tw Cen MT"/>
                <a:cs typeface="Tw Cen MT"/>
              </a:rPr>
              <a:t>domlouvat </a:t>
            </a:r>
            <a:r>
              <a:rPr sz="2400" b="1" dirty="0">
                <a:latin typeface="Tw Cen MT"/>
                <a:cs typeface="Tw Cen MT"/>
              </a:rPr>
              <a:t>a </a:t>
            </a:r>
            <a:r>
              <a:rPr sz="2400" b="1" spc="-30" dirty="0">
                <a:latin typeface="Tw Cen MT"/>
                <a:cs typeface="Tw Cen MT"/>
              </a:rPr>
              <a:t>připravovat  </a:t>
            </a:r>
            <a:r>
              <a:rPr sz="2400" b="1" dirty="0">
                <a:latin typeface="Tw Cen MT"/>
                <a:cs typeface="Tw Cen MT"/>
              </a:rPr>
              <a:t>a </a:t>
            </a:r>
            <a:r>
              <a:rPr sz="2400" b="1" spc="65" dirty="0">
                <a:latin typeface="Tw Cen MT"/>
                <a:cs typeface="Tw Cen MT"/>
              </a:rPr>
              <a:t> </a:t>
            </a:r>
            <a:r>
              <a:rPr sz="2400" b="1" spc="-25" dirty="0">
                <a:latin typeface="Tw Cen MT"/>
                <a:cs typeface="Tw Cen MT"/>
              </a:rPr>
              <a:t>organizovat</a:t>
            </a:r>
            <a:r>
              <a:rPr sz="2400" b="1" spc="190" dirty="0">
                <a:latin typeface="Tw Cen MT"/>
                <a:cs typeface="Tw Cen MT"/>
              </a:rPr>
              <a:t> </a:t>
            </a:r>
            <a:r>
              <a:rPr sz="2400" b="1" spc="-15" dirty="0">
                <a:latin typeface="Tw Cen MT"/>
                <a:cs typeface="Tw Cen MT"/>
              </a:rPr>
              <a:t>nezávislý	</a:t>
            </a:r>
            <a:r>
              <a:rPr sz="2400" b="1" dirty="0">
                <a:latin typeface="Tw Cen MT"/>
                <a:cs typeface="Tw Cen MT"/>
              </a:rPr>
              <a:t>a </a:t>
            </a:r>
            <a:r>
              <a:rPr sz="2400" b="1" spc="-15" dirty="0">
                <a:latin typeface="Tw Cen MT"/>
                <a:cs typeface="Tw Cen MT"/>
              </a:rPr>
              <a:t>nezaujatý  </a:t>
            </a:r>
            <a:r>
              <a:rPr sz="2400" b="1" spc="-30" dirty="0">
                <a:latin typeface="Tw Cen MT"/>
                <a:cs typeface="Tw Cen MT"/>
              </a:rPr>
              <a:t>koordinátor </a:t>
            </a:r>
            <a:r>
              <a:rPr sz="2400" spc="-5" dirty="0">
                <a:latin typeface="Tw Cen MT"/>
                <a:cs typeface="Tw Cen MT"/>
              </a:rPr>
              <a:t>(v </a:t>
            </a:r>
            <a:r>
              <a:rPr sz="2400" spc="-15" dirty="0">
                <a:latin typeface="Tw Cen MT"/>
                <a:cs typeface="Tw Cen MT"/>
              </a:rPr>
              <a:t>metodě </a:t>
            </a:r>
            <a:r>
              <a:rPr sz="2400" dirty="0">
                <a:latin typeface="Tw Cen MT"/>
                <a:cs typeface="Tw Cen MT"/>
              </a:rPr>
              <a:t>a </a:t>
            </a:r>
            <a:r>
              <a:rPr sz="2400" spc="5" dirty="0">
                <a:latin typeface="Tw Cen MT"/>
                <a:cs typeface="Tw Cen MT"/>
              </a:rPr>
              <a:t>postupech </a:t>
            </a:r>
            <a:r>
              <a:rPr sz="2400" spc="-30" dirty="0">
                <a:latin typeface="Tw Cen MT"/>
                <a:cs typeface="Tw Cen MT"/>
              </a:rPr>
              <a:t>proškolený</a:t>
            </a:r>
            <a:r>
              <a:rPr sz="2400" spc="80" dirty="0">
                <a:latin typeface="Tw Cen MT"/>
                <a:cs typeface="Tw Cen MT"/>
              </a:rPr>
              <a:t> </a:t>
            </a:r>
            <a:r>
              <a:rPr sz="2400" spc="-5" dirty="0">
                <a:latin typeface="Tw Cen MT"/>
                <a:cs typeface="Tw Cen MT"/>
              </a:rPr>
              <a:t>laik)</a:t>
            </a:r>
            <a:endParaRPr sz="2400">
              <a:latin typeface="Tw Cen MT"/>
              <a:cs typeface="Tw Cen MT"/>
            </a:endParaRPr>
          </a:p>
          <a:p>
            <a:pPr marL="355600" indent="-342900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5" dirty="0">
                <a:latin typeface="Tw Cen MT"/>
                <a:cs typeface="Tw Cen MT"/>
              </a:rPr>
              <a:t>rodina</a:t>
            </a:r>
            <a:r>
              <a:rPr sz="2400" b="1" spc="150" dirty="0">
                <a:latin typeface="Tw Cen MT"/>
                <a:cs typeface="Tw Cen MT"/>
              </a:rPr>
              <a:t> </a:t>
            </a:r>
            <a:r>
              <a:rPr sz="2400" b="1" spc="-5" dirty="0">
                <a:latin typeface="Tw Cen MT"/>
                <a:cs typeface="Tw Cen MT"/>
              </a:rPr>
              <a:t>má</a:t>
            </a:r>
            <a:r>
              <a:rPr sz="2400" b="1" spc="165" dirty="0">
                <a:latin typeface="Tw Cen MT"/>
                <a:cs typeface="Tw Cen MT"/>
              </a:rPr>
              <a:t> </a:t>
            </a:r>
            <a:r>
              <a:rPr sz="2400" b="1" spc="-30" dirty="0">
                <a:latin typeface="Tw Cen MT"/>
                <a:cs typeface="Tw Cen MT"/>
              </a:rPr>
              <a:t>právo</a:t>
            </a:r>
            <a:r>
              <a:rPr sz="2400" b="1" spc="130" dirty="0">
                <a:latin typeface="Tw Cen MT"/>
                <a:cs typeface="Tw Cen MT"/>
              </a:rPr>
              <a:t> </a:t>
            </a:r>
            <a:r>
              <a:rPr sz="2400" b="1" spc="-10" dirty="0">
                <a:latin typeface="Tw Cen MT"/>
                <a:cs typeface="Tw Cen MT"/>
              </a:rPr>
              <a:t>na</a:t>
            </a:r>
            <a:r>
              <a:rPr sz="2400" b="1" spc="180" dirty="0">
                <a:latin typeface="Tw Cen MT"/>
                <a:cs typeface="Tw Cen MT"/>
              </a:rPr>
              <a:t> </a:t>
            </a:r>
            <a:r>
              <a:rPr sz="2400" b="1" spc="-15" dirty="0">
                <a:latin typeface="Tw Cen MT"/>
                <a:cs typeface="Tw Cen MT"/>
              </a:rPr>
              <a:t>informace,</a:t>
            </a:r>
            <a:r>
              <a:rPr sz="2400" b="1" spc="155" dirty="0">
                <a:latin typeface="Tw Cen MT"/>
                <a:cs typeface="Tw Cen MT"/>
              </a:rPr>
              <a:t> </a:t>
            </a:r>
            <a:r>
              <a:rPr sz="2400" b="1" spc="-15" dirty="0">
                <a:latin typeface="Tw Cen MT"/>
                <a:cs typeface="Tw Cen MT"/>
              </a:rPr>
              <a:t>soukromý</a:t>
            </a:r>
            <a:r>
              <a:rPr sz="2400" b="1" spc="150" dirty="0">
                <a:latin typeface="Tw Cen MT"/>
                <a:cs typeface="Tw Cen MT"/>
              </a:rPr>
              <a:t> </a:t>
            </a:r>
            <a:r>
              <a:rPr sz="2400" b="1" spc="-15" dirty="0">
                <a:latin typeface="Tw Cen MT"/>
                <a:cs typeface="Tw Cen MT"/>
              </a:rPr>
              <a:t>čas</a:t>
            </a:r>
            <a:r>
              <a:rPr sz="2400" b="1" spc="140" dirty="0">
                <a:latin typeface="Tw Cen MT"/>
                <a:cs typeface="Tw Cen MT"/>
              </a:rPr>
              <a:t> </a:t>
            </a:r>
            <a:r>
              <a:rPr sz="2400" b="1" dirty="0">
                <a:latin typeface="Tw Cen MT"/>
                <a:cs typeface="Tw Cen MT"/>
              </a:rPr>
              <a:t>a</a:t>
            </a:r>
            <a:r>
              <a:rPr sz="2400" b="1" spc="170" dirty="0">
                <a:latin typeface="Tw Cen MT"/>
                <a:cs typeface="Tw Cen MT"/>
              </a:rPr>
              <a:t> </a:t>
            </a:r>
            <a:r>
              <a:rPr sz="2400" b="1" spc="-15" dirty="0">
                <a:latin typeface="Tw Cen MT"/>
                <a:cs typeface="Tw Cen MT"/>
              </a:rPr>
              <a:t>bezpodmínečné</a:t>
            </a:r>
            <a:r>
              <a:rPr sz="2400" b="1" spc="165" dirty="0">
                <a:latin typeface="Tw Cen MT"/>
                <a:cs typeface="Tw Cen MT"/>
              </a:rPr>
              <a:t> </a:t>
            </a:r>
            <a:r>
              <a:rPr sz="2400" b="1" spc="-5" dirty="0">
                <a:latin typeface="Tw Cen MT"/>
                <a:cs typeface="Tw Cen MT"/>
              </a:rPr>
              <a:t>přijetí</a:t>
            </a:r>
            <a:r>
              <a:rPr sz="2400" b="1" spc="170" dirty="0">
                <a:latin typeface="Tw Cen MT"/>
                <a:cs typeface="Tw Cen MT"/>
              </a:rPr>
              <a:t> </a:t>
            </a:r>
            <a:r>
              <a:rPr sz="2400" b="1" spc="-15" dirty="0">
                <a:latin typeface="Tw Cen MT"/>
                <a:cs typeface="Tw Cen MT"/>
              </a:rPr>
              <a:t>svého</a:t>
            </a:r>
            <a:r>
              <a:rPr sz="2400" b="1" spc="145" dirty="0">
                <a:latin typeface="Tw Cen MT"/>
                <a:cs typeface="Tw Cen MT"/>
              </a:rPr>
              <a:t> </a:t>
            </a:r>
            <a:r>
              <a:rPr sz="2400" b="1" spc="-5" dirty="0">
                <a:latin typeface="Tw Cen MT"/>
                <a:cs typeface="Tw Cen MT"/>
              </a:rPr>
              <a:t>plánu</a:t>
            </a:r>
            <a:endParaRPr sz="2400">
              <a:latin typeface="Tw Cen MT"/>
              <a:cs typeface="Tw Cen MT"/>
            </a:endParaRPr>
          </a:p>
          <a:p>
            <a:pPr marL="355600">
              <a:lnSpc>
                <a:spcPct val="100000"/>
              </a:lnSpc>
            </a:pPr>
            <a:r>
              <a:rPr sz="2400" spc="-15" dirty="0">
                <a:latin typeface="Tw Cen MT"/>
                <a:cs typeface="Tw Cen MT"/>
              </a:rPr>
              <a:t>(pokud </a:t>
            </a:r>
            <a:r>
              <a:rPr sz="2400" dirty="0">
                <a:latin typeface="Tw Cen MT"/>
                <a:cs typeface="Tw Cen MT"/>
              </a:rPr>
              <a:t>je </a:t>
            </a:r>
            <a:r>
              <a:rPr sz="2400" spc="-30" dirty="0">
                <a:latin typeface="Tw Cen MT"/>
                <a:cs typeface="Tw Cen MT"/>
              </a:rPr>
              <a:t>pro </a:t>
            </a:r>
            <a:r>
              <a:rPr sz="2400" spc="-15" dirty="0">
                <a:latin typeface="Tw Cen MT"/>
                <a:cs typeface="Tw Cen MT"/>
              </a:rPr>
              <a:t>dítě bezpečný </a:t>
            </a:r>
            <a:r>
              <a:rPr sz="2400" dirty="0">
                <a:latin typeface="Tw Cen MT"/>
                <a:cs typeface="Tw Cen MT"/>
              </a:rPr>
              <a:t>a </a:t>
            </a:r>
            <a:r>
              <a:rPr sz="2400" spc="-10" dirty="0">
                <a:latin typeface="Tw Cen MT"/>
                <a:cs typeface="Tw Cen MT"/>
              </a:rPr>
              <a:t>právně </a:t>
            </a:r>
            <a:r>
              <a:rPr sz="2400" dirty="0">
                <a:latin typeface="Tw Cen MT"/>
                <a:cs typeface="Tw Cen MT"/>
              </a:rPr>
              <a:t>v</a:t>
            </a:r>
            <a:r>
              <a:rPr sz="2400" spc="-35" dirty="0">
                <a:latin typeface="Tw Cen MT"/>
                <a:cs typeface="Tw Cen MT"/>
              </a:rPr>
              <a:t> </a:t>
            </a:r>
            <a:r>
              <a:rPr sz="2400" spc="-15" dirty="0">
                <a:latin typeface="Tw Cen MT"/>
                <a:cs typeface="Tw Cen MT"/>
              </a:rPr>
              <a:t>pořádku)</a:t>
            </a:r>
            <a:endParaRPr sz="2400">
              <a:latin typeface="Tw Cen MT"/>
              <a:cs typeface="Tw Cen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26283" y="871473"/>
            <a:ext cx="74790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CHARAKTERISTIKA </a:t>
            </a:r>
            <a:r>
              <a:rPr spc="-20" dirty="0"/>
              <a:t>RODINNÉ</a:t>
            </a:r>
            <a:r>
              <a:rPr spc="-35" dirty="0"/>
              <a:t> </a:t>
            </a:r>
            <a:r>
              <a:rPr spc="-15" dirty="0"/>
              <a:t>KONFERENCE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39470"/>
            <a:ext cx="194627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90" dirty="0"/>
              <a:t>Z</a:t>
            </a:r>
            <a:r>
              <a:rPr sz="5000" spc="95" dirty="0"/>
              <a:t>D</a:t>
            </a:r>
            <a:r>
              <a:rPr sz="5000" spc="5" dirty="0"/>
              <a:t>R</a:t>
            </a:r>
            <a:r>
              <a:rPr sz="5000" spc="90" dirty="0"/>
              <a:t>O</a:t>
            </a:r>
            <a:r>
              <a:rPr sz="5000" spc="95" dirty="0"/>
              <a:t>J</a:t>
            </a:r>
            <a:r>
              <a:rPr sz="5000" spc="90" dirty="0"/>
              <a:t>E</a:t>
            </a:r>
            <a:r>
              <a:rPr sz="5000" dirty="0"/>
              <a:t>: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812698" y="2270886"/>
            <a:ext cx="10265410" cy="144399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200" spc="-10" dirty="0">
                <a:latin typeface="Tw Cen MT"/>
                <a:cs typeface="Tw Cen MT"/>
              </a:rPr>
              <a:t>BECHYŇOVÁ, Věra. </a:t>
            </a:r>
            <a:r>
              <a:rPr sz="2200" i="1" spc="-10" dirty="0">
                <a:latin typeface="Tw Cen MT"/>
                <a:cs typeface="Tw Cen MT"/>
              </a:rPr>
              <a:t>Případové </a:t>
            </a:r>
            <a:r>
              <a:rPr sz="2200" i="1" spc="-15" dirty="0">
                <a:latin typeface="Tw Cen MT"/>
                <a:cs typeface="Tw Cen MT"/>
              </a:rPr>
              <a:t>konference: </a:t>
            </a:r>
            <a:r>
              <a:rPr sz="2200" i="1" spc="-5" dirty="0">
                <a:latin typeface="Tw Cen MT"/>
                <a:cs typeface="Tw Cen MT"/>
              </a:rPr>
              <a:t>praktický </a:t>
            </a:r>
            <a:r>
              <a:rPr sz="2200" i="1" spc="-10" dirty="0">
                <a:latin typeface="Tw Cen MT"/>
                <a:cs typeface="Tw Cen MT"/>
              </a:rPr>
              <a:t>průvodce pro </a:t>
            </a:r>
            <a:r>
              <a:rPr sz="2200" i="1" spc="-5" dirty="0">
                <a:latin typeface="Tw Cen MT"/>
                <a:cs typeface="Tw Cen MT"/>
              </a:rPr>
              <a:t>práci s ohroženou </a:t>
            </a:r>
            <a:r>
              <a:rPr sz="2200" i="1" dirty="0">
                <a:latin typeface="Tw Cen MT"/>
                <a:cs typeface="Tw Cen MT"/>
              </a:rPr>
              <a:t>rodinou</a:t>
            </a:r>
            <a:r>
              <a:rPr sz="2200" dirty="0">
                <a:latin typeface="Tw Cen MT"/>
                <a:cs typeface="Tw Cen MT"/>
              </a:rPr>
              <a:t>.  </a:t>
            </a:r>
            <a:r>
              <a:rPr sz="2200" spc="-10" dirty="0">
                <a:latin typeface="Tw Cen MT"/>
                <a:cs typeface="Tw Cen MT"/>
              </a:rPr>
              <a:t>Praha: Portál, </a:t>
            </a:r>
            <a:r>
              <a:rPr sz="2200" spc="-5" dirty="0">
                <a:latin typeface="Tw Cen MT"/>
                <a:cs typeface="Tw Cen MT"/>
              </a:rPr>
              <a:t>2012. ISBN</a:t>
            </a:r>
            <a:r>
              <a:rPr sz="2200" spc="55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978-80-262-0181-6.</a:t>
            </a:r>
            <a:endParaRPr sz="2200">
              <a:latin typeface="Tw Cen MT"/>
              <a:cs typeface="Tw Cen MT"/>
            </a:endParaRPr>
          </a:p>
          <a:p>
            <a:pPr marL="12700">
              <a:lnSpc>
                <a:spcPts val="2510"/>
              </a:lnSpc>
              <a:spcBef>
                <a:spcPts val="1100"/>
              </a:spcBef>
            </a:pPr>
            <a:r>
              <a:rPr sz="2200" spc="-10" dirty="0">
                <a:latin typeface="Tw Cen MT"/>
                <a:cs typeface="Tw Cen MT"/>
              </a:rPr>
              <a:t>BECHYŇOVÁ, Věra </a:t>
            </a:r>
            <a:r>
              <a:rPr sz="2200" spc="-5" dirty="0">
                <a:latin typeface="Tw Cen MT"/>
                <a:cs typeface="Tw Cen MT"/>
              </a:rPr>
              <a:t>a </a:t>
            </a:r>
            <a:r>
              <a:rPr sz="2200" spc="5" dirty="0">
                <a:latin typeface="Tw Cen MT"/>
                <a:cs typeface="Tw Cen MT"/>
              </a:rPr>
              <a:t>Marta </a:t>
            </a:r>
            <a:r>
              <a:rPr sz="2200" spc="-15" dirty="0">
                <a:latin typeface="Tw Cen MT"/>
                <a:cs typeface="Tw Cen MT"/>
              </a:rPr>
              <a:t>KONVIČKOVÁ. </a:t>
            </a:r>
            <a:r>
              <a:rPr sz="2200" i="1" spc="-5" dirty="0">
                <a:latin typeface="Tw Cen MT"/>
                <a:cs typeface="Tw Cen MT"/>
              </a:rPr>
              <a:t>Sanace </a:t>
            </a:r>
            <a:r>
              <a:rPr sz="2200" i="1" spc="-10" dirty="0">
                <a:latin typeface="Tw Cen MT"/>
                <a:cs typeface="Tw Cen MT"/>
              </a:rPr>
              <a:t>rodiny: </a:t>
            </a:r>
            <a:r>
              <a:rPr sz="2200" i="1" spc="-5" dirty="0">
                <a:latin typeface="Tw Cen MT"/>
                <a:cs typeface="Tw Cen MT"/>
              </a:rPr>
              <a:t>[sociální práce s</a:t>
            </a:r>
            <a:r>
              <a:rPr sz="2200" i="1" spc="240" dirty="0">
                <a:latin typeface="Tw Cen MT"/>
                <a:cs typeface="Tw Cen MT"/>
              </a:rPr>
              <a:t> </a:t>
            </a:r>
            <a:r>
              <a:rPr sz="2200" i="1" spc="-5" dirty="0">
                <a:latin typeface="Tw Cen MT"/>
                <a:cs typeface="Tw Cen MT"/>
              </a:rPr>
              <a:t>dysfunkčními</a:t>
            </a:r>
            <a:endParaRPr sz="2200">
              <a:latin typeface="Tw Cen MT"/>
              <a:cs typeface="Tw Cen MT"/>
            </a:endParaRPr>
          </a:p>
          <a:p>
            <a:pPr marL="12700">
              <a:lnSpc>
                <a:spcPts val="2510"/>
              </a:lnSpc>
            </a:pPr>
            <a:r>
              <a:rPr sz="2200" i="1" spc="-5" dirty="0">
                <a:latin typeface="Tw Cen MT"/>
                <a:cs typeface="Tw Cen MT"/>
              </a:rPr>
              <a:t>rodinami]</a:t>
            </a:r>
            <a:r>
              <a:rPr sz="2200" spc="-5" dirty="0">
                <a:latin typeface="Tw Cen MT"/>
                <a:cs typeface="Tw Cen MT"/>
              </a:rPr>
              <a:t>. </a:t>
            </a:r>
            <a:r>
              <a:rPr sz="2200" spc="-35" dirty="0">
                <a:latin typeface="Tw Cen MT"/>
                <a:cs typeface="Tw Cen MT"/>
              </a:rPr>
              <a:t>Vyd. </a:t>
            </a:r>
            <a:r>
              <a:rPr sz="2200" spc="-5" dirty="0">
                <a:latin typeface="Tw Cen MT"/>
                <a:cs typeface="Tw Cen MT"/>
              </a:rPr>
              <a:t>2. Praha: </a:t>
            </a:r>
            <a:r>
              <a:rPr sz="2200" spc="-10" dirty="0">
                <a:latin typeface="Tw Cen MT"/>
                <a:cs typeface="Tw Cen MT"/>
              </a:rPr>
              <a:t>Portál, </a:t>
            </a:r>
            <a:r>
              <a:rPr sz="2200" spc="-5" dirty="0">
                <a:latin typeface="Tw Cen MT"/>
                <a:cs typeface="Tw Cen MT"/>
              </a:rPr>
              <a:t>2011. ISBN</a:t>
            </a:r>
            <a:r>
              <a:rPr sz="2200" spc="114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978-80-262-0031-4.</a:t>
            </a:r>
            <a:endParaRPr sz="22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92904" marR="5080" indent="-3441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 </a:t>
            </a:r>
            <a:r>
              <a:rPr spc="-15" dirty="0"/>
              <a:t>JAKÝMI </a:t>
            </a:r>
            <a:r>
              <a:rPr spc="-25" dirty="0"/>
              <a:t>RODINAMI </a:t>
            </a:r>
            <a:r>
              <a:rPr spc="-15" dirty="0"/>
              <a:t>SE </a:t>
            </a:r>
            <a:r>
              <a:rPr spc="-5" dirty="0"/>
              <a:t>V </a:t>
            </a:r>
            <a:r>
              <a:rPr spc="-15" dirty="0"/>
              <a:t>PRAXI SOCIÁLNÍHO</a:t>
            </a:r>
            <a:r>
              <a:rPr spc="-215" dirty="0"/>
              <a:t> </a:t>
            </a:r>
            <a:r>
              <a:rPr spc="-35" dirty="0"/>
              <a:t>PRACOVNÍKA  </a:t>
            </a:r>
            <a:r>
              <a:rPr spc="-20" dirty="0"/>
              <a:t>BUDEME</a:t>
            </a:r>
            <a:r>
              <a:rPr spc="-55" dirty="0"/>
              <a:t> SETKÁVAT?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4047" y="1923669"/>
            <a:ext cx="10922635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w Cen MT"/>
                <a:cs typeface="Tw Cen MT"/>
              </a:rPr>
              <a:t>Sociální práce s </a:t>
            </a:r>
            <a:r>
              <a:rPr sz="2400" spc="-10" dirty="0">
                <a:latin typeface="Tw Cen MT"/>
                <a:cs typeface="Tw Cen MT"/>
              </a:rPr>
              <a:t>rodinou </a:t>
            </a:r>
            <a:r>
              <a:rPr sz="2400" dirty="0">
                <a:latin typeface="Tw Cen MT"/>
                <a:cs typeface="Tw Cen MT"/>
              </a:rPr>
              <a:t>nabízí </a:t>
            </a:r>
            <a:r>
              <a:rPr sz="2400" spc="-10" dirty="0">
                <a:latin typeface="Tw Cen MT"/>
                <a:cs typeface="Tw Cen MT"/>
              </a:rPr>
              <a:t>širokou variabilitu </a:t>
            </a:r>
            <a:r>
              <a:rPr sz="2400" spc="-15" dirty="0">
                <a:latin typeface="Tw Cen MT"/>
                <a:cs typeface="Tw Cen MT"/>
              </a:rPr>
              <a:t>toho, </a:t>
            </a:r>
            <a:r>
              <a:rPr sz="2400" spc="-5" dirty="0">
                <a:latin typeface="Tw Cen MT"/>
                <a:cs typeface="Tw Cen MT"/>
              </a:rPr>
              <a:t>jak </a:t>
            </a:r>
            <a:r>
              <a:rPr sz="2400" spc="5" dirty="0">
                <a:latin typeface="Tw Cen MT"/>
                <a:cs typeface="Tw Cen MT"/>
              </a:rPr>
              <a:t>fakticky </a:t>
            </a:r>
            <a:r>
              <a:rPr sz="2400" spc="-10" dirty="0">
                <a:latin typeface="Tw Cen MT"/>
                <a:cs typeface="Tw Cen MT"/>
              </a:rPr>
              <a:t>rozdílné </a:t>
            </a:r>
            <a:r>
              <a:rPr sz="2400" dirty="0">
                <a:latin typeface="Tw Cen MT"/>
                <a:cs typeface="Tw Cen MT"/>
              </a:rPr>
              <a:t>mohou</a:t>
            </a:r>
            <a:r>
              <a:rPr sz="2400" spc="-35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být</a:t>
            </a:r>
            <a:endParaRPr sz="24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Tw Cen MT"/>
                <a:cs typeface="Tw Cen MT"/>
              </a:rPr>
              <a:t>cílové </a:t>
            </a:r>
            <a:r>
              <a:rPr sz="2400" spc="-30" dirty="0">
                <a:latin typeface="Tw Cen MT"/>
                <a:cs typeface="Tw Cen MT"/>
              </a:rPr>
              <a:t>skupiny, </a:t>
            </a:r>
            <a:r>
              <a:rPr sz="2400" dirty="0">
                <a:latin typeface="Tw Cen MT"/>
                <a:cs typeface="Tw Cen MT"/>
              </a:rPr>
              <a:t>na které sociální </a:t>
            </a:r>
            <a:r>
              <a:rPr sz="2400" spc="-5" dirty="0">
                <a:latin typeface="Tw Cen MT"/>
                <a:cs typeface="Tw Cen MT"/>
              </a:rPr>
              <a:t>pracovníci </a:t>
            </a:r>
            <a:r>
              <a:rPr sz="2400" dirty="0">
                <a:latin typeface="Tw Cen MT"/>
                <a:cs typeface="Tw Cen MT"/>
              </a:rPr>
              <a:t>zaměřují </a:t>
            </a:r>
            <a:r>
              <a:rPr sz="2400" spc="-10" dirty="0">
                <a:latin typeface="Tw Cen MT"/>
                <a:cs typeface="Tw Cen MT"/>
              </a:rPr>
              <a:t>svoji </a:t>
            </a:r>
            <a:r>
              <a:rPr sz="2400" spc="5" dirty="0">
                <a:latin typeface="Tw Cen MT"/>
                <a:cs typeface="Tw Cen MT"/>
              </a:rPr>
              <a:t>pozornost. </a:t>
            </a:r>
            <a:r>
              <a:rPr sz="2400" spc="-5" dirty="0">
                <a:latin typeface="Tw Cen MT"/>
                <a:cs typeface="Tw Cen MT"/>
              </a:rPr>
              <a:t>Jedná </a:t>
            </a:r>
            <a:r>
              <a:rPr sz="2400" dirty="0">
                <a:latin typeface="Tw Cen MT"/>
                <a:cs typeface="Tw Cen MT"/>
              </a:rPr>
              <a:t>se </a:t>
            </a:r>
            <a:r>
              <a:rPr sz="2400" spc="-5" dirty="0">
                <a:latin typeface="Tw Cen MT"/>
                <a:cs typeface="Tw Cen MT"/>
              </a:rPr>
              <a:t>především</a:t>
            </a:r>
            <a:r>
              <a:rPr sz="2400" spc="-40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o:</a:t>
            </a:r>
            <a:endParaRPr sz="24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sz="2400" spc="-25" dirty="0">
                <a:latin typeface="Tw Cen MT"/>
                <a:cs typeface="Tw Cen MT"/>
              </a:rPr>
              <a:t>Rodiny </a:t>
            </a:r>
            <a:r>
              <a:rPr sz="2400" dirty="0">
                <a:latin typeface="Tw Cen MT"/>
                <a:cs typeface="Tw Cen MT"/>
              </a:rPr>
              <a:t>se </a:t>
            </a:r>
            <a:r>
              <a:rPr sz="2400" spc="-5" dirty="0">
                <a:latin typeface="Tw Cen MT"/>
                <a:cs typeface="Tw Cen MT"/>
              </a:rPr>
              <a:t>zneužívanými, týranými </a:t>
            </a:r>
            <a:r>
              <a:rPr sz="2400" dirty="0">
                <a:latin typeface="Tw Cen MT"/>
                <a:cs typeface="Tw Cen MT"/>
              </a:rPr>
              <a:t>a </a:t>
            </a:r>
            <a:r>
              <a:rPr sz="2400" spc="-5" dirty="0">
                <a:latin typeface="Tw Cen MT"/>
                <a:cs typeface="Tw Cen MT"/>
              </a:rPr>
              <a:t>zanedbávanými</a:t>
            </a:r>
            <a:r>
              <a:rPr sz="2400" spc="-15" dirty="0">
                <a:latin typeface="Tw Cen MT"/>
                <a:cs typeface="Tw Cen MT"/>
              </a:rPr>
              <a:t> </a:t>
            </a:r>
            <a:r>
              <a:rPr sz="2400" spc="-5" dirty="0">
                <a:latin typeface="Tw Cen MT"/>
                <a:cs typeface="Tw Cen MT"/>
              </a:rPr>
              <a:t>dětmi</a:t>
            </a:r>
            <a:endParaRPr sz="2400">
              <a:latin typeface="Tw Cen MT"/>
              <a:cs typeface="Tw Cen MT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sz="2400" spc="-5" dirty="0">
                <a:latin typeface="Tw Cen MT"/>
                <a:cs typeface="Tw Cen MT"/>
              </a:rPr>
              <a:t>Osamocené </a:t>
            </a:r>
            <a:r>
              <a:rPr sz="2400" spc="-25" dirty="0">
                <a:latin typeface="Tw Cen MT"/>
                <a:cs typeface="Tw Cen MT"/>
              </a:rPr>
              <a:t>rodiče, </a:t>
            </a:r>
            <a:r>
              <a:rPr sz="2400" spc="-5" dirty="0">
                <a:latin typeface="Tw Cen MT"/>
                <a:cs typeface="Tw Cen MT"/>
              </a:rPr>
              <a:t>pakliže </a:t>
            </a:r>
            <a:r>
              <a:rPr sz="2400" spc="-10" dirty="0">
                <a:latin typeface="Tw Cen MT"/>
                <a:cs typeface="Tw Cen MT"/>
              </a:rPr>
              <a:t>selhávají </a:t>
            </a:r>
            <a:r>
              <a:rPr sz="2400" dirty="0">
                <a:latin typeface="Tw Cen MT"/>
                <a:cs typeface="Tw Cen MT"/>
              </a:rPr>
              <a:t>v některé ze </a:t>
            </a:r>
            <a:r>
              <a:rPr sz="2400" spc="15" dirty="0">
                <a:latin typeface="Tw Cen MT"/>
                <a:cs typeface="Tw Cen MT"/>
              </a:rPr>
              <a:t>svých</a:t>
            </a:r>
            <a:r>
              <a:rPr sz="2400" spc="5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funkcí</a:t>
            </a:r>
            <a:endParaRPr sz="2400">
              <a:latin typeface="Tw Cen MT"/>
              <a:cs typeface="Tw Cen MT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sz="2400" spc="-30" dirty="0">
                <a:latin typeface="Tw Cen MT"/>
                <a:cs typeface="Tw Cen MT"/>
              </a:rPr>
              <a:t>Rodiny </a:t>
            </a:r>
            <a:r>
              <a:rPr sz="2400" dirty="0">
                <a:latin typeface="Tw Cen MT"/>
                <a:cs typeface="Tw Cen MT"/>
              </a:rPr>
              <a:t>v</a:t>
            </a:r>
            <a:r>
              <a:rPr sz="2400" spc="25" dirty="0">
                <a:latin typeface="Tw Cen MT"/>
                <a:cs typeface="Tw Cen MT"/>
              </a:rPr>
              <a:t> </a:t>
            </a:r>
            <a:r>
              <a:rPr sz="2400" spc="-15" dirty="0">
                <a:latin typeface="Tw Cen MT"/>
                <a:cs typeface="Tw Cen MT"/>
              </a:rPr>
              <a:t>rozvodu</a:t>
            </a:r>
            <a:endParaRPr sz="2400">
              <a:latin typeface="Tw Cen MT"/>
              <a:cs typeface="Tw Cen MT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-"/>
              <a:tabLst>
                <a:tab pos="354965" algn="l"/>
                <a:tab pos="355600" algn="l"/>
              </a:tabLst>
            </a:pPr>
            <a:r>
              <a:rPr sz="2400" spc="-15" dirty="0">
                <a:latin typeface="Tw Cen MT"/>
                <a:cs typeface="Tw Cen MT"/>
              </a:rPr>
              <a:t>Rodiče </a:t>
            </a:r>
            <a:r>
              <a:rPr sz="2400" spc="-5" dirty="0">
                <a:latin typeface="Tw Cen MT"/>
                <a:cs typeface="Tw Cen MT"/>
              </a:rPr>
              <a:t>zanedbávající </a:t>
            </a:r>
            <a:r>
              <a:rPr sz="2400" spc="-15" dirty="0">
                <a:latin typeface="Tw Cen MT"/>
                <a:cs typeface="Tw Cen MT"/>
              </a:rPr>
              <a:t>nebo </a:t>
            </a:r>
            <a:r>
              <a:rPr sz="2400" spc="-5" dirty="0">
                <a:latin typeface="Tw Cen MT"/>
                <a:cs typeface="Tw Cen MT"/>
              </a:rPr>
              <a:t>nezvládající </a:t>
            </a:r>
            <a:r>
              <a:rPr sz="2400" dirty="0">
                <a:latin typeface="Tw Cen MT"/>
                <a:cs typeface="Tw Cen MT"/>
              </a:rPr>
              <a:t>péči o</a:t>
            </a:r>
            <a:r>
              <a:rPr sz="2400" spc="15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dítě</a:t>
            </a:r>
            <a:endParaRPr sz="2400">
              <a:latin typeface="Tw Cen MT"/>
              <a:cs typeface="Tw Cen MT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sz="2400" spc="-5" dirty="0">
                <a:latin typeface="Tw Cen MT"/>
                <a:cs typeface="Tw Cen MT"/>
              </a:rPr>
              <a:t>Mnohoproblémové</a:t>
            </a:r>
            <a:r>
              <a:rPr sz="2400" spc="-15" dirty="0">
                <a:latin typeface="Tw Cen MT"/>
                <a:cs typeface="Tw Cen MT"/>
              </a:rPr>
              <a:t> </a:t>
            </a:r>
            <a:r>
              <a:rPr sz="2400" spc="-20" dirty="0">
                <a:latin typeface="Tw Cen MT"/>
                <a:cs typeface="Tw Cen MT"/>
              </a:rPr>
              <a:t>rodiny</a:t>
            </a:r>
            <a:endParaRPr sz="2400">
              <a:latin typeface="Tw Cen MT"/>
              <a:cs typeface="Tw Cen MT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sz="2400" spc="-45" dirty="0">
                <a:latin typeface="Tw Cen MT"/>
                <a:cs typeface="Tw Cen MT"/>
              </a:rPr>
              <a:t>Rodiny, </a:t>
            </a:r>
            <a:r>
              <a:rPr sz="2400" dirty="0">
                <a:latin typeface="Tw Cen MT"/>
                <a:cs typeface="Tw Cen MT"/>
              </a:rPr>
              <a:t>kde se vyskytuje </a:t>
            </a:r>
            <a:r>
              <a:rPr sz="2400" spc="-5" dirty="0">
                <a:latin typeface="Tw Cen MT"/>
                <a:cs typeface="Tw Cen MT"/>
              </a:rPr>
              <a:t>domácí</a:t>
            </a:r>
            <a:r>
              <a:rPr sz="2400" spc="5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násilí</a:t>
            </a:r>
            <a:endParaRPr sz="2400">
              <a:latin typeface="Tw Cen MT"/>
              <a:cs typeface="Tw Cen MT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sz="2400" spc="-50" dirty="0">
                <a:latin typeface="Tw Cen MT"/>
                <a:cs typeface="Tw Cen MT"/>
              </a:rPr>
              <a:t>Rodiny, </a:t>
            </a:r>
            <a:r>
              <a:rPr sz="2400" dirty="0">
                <a:latin typeface="Tw Cen MT"/>
                <a:cs typeface="Tw Cen MT"/>
              </a:rPr>
              <a:t>kde se </a:t>
            </a:r>
            <a:r>
              <a:rPr sz="2400" spc="-5" dirty="0">
                <a:latin typeface="Tw Cen MT"/>
                <a:cs typeface="Tw Cen MT"/>
              </a:rPr>
              <a:t>objevují </a:t>
            </a:r>
            <a:r>
              <a:rPr sz="2400" spc="10" dirty="0">
                <a:latin typeface="Tw Cen MT"/>
                <a:cs typeface="Tw Cen MT"/>
              </a:rPr>
              <a:t>výchovné </a:t>
            </a:r>
            <a:r>
              <a:rPr sz="2400" spc="-15" dirty="0">
                <a:latin typeface="Tw Cen MT"/>
                <a:cs typeface="Tw Cen MT"/>
              </a:rPr>
              <a:t>problémy </a:t>
            </a:r>
            <a:r>
              <a:rPr sz="2400" spc="-5" dirty="0">
                <a:latin typeface="Tw Cen MT"/>
                <a:cs typeface="Tw Cen MT"/>
              </a:rPr>
              <a:t>dětí</a:t>
            </a:r>
            <a:endParaRPr sz="2400">
              <a:latin typeface="Tw Cen MT"/>
              <a:cs typeface="Tw Cen MT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sz="2400" spc="-25" dirty="0">
                <a:latin typeface="Tw Cen MT"/>
                <a:cs typeface="Tw Cen MT"/>
              </a:rPr>
              <a:t>Rodiny </a:t>
            </a:r>
            <a:r>
              <a:rPr sz="2400" dirty="0">
                <a:latin typeface="Tw Cen MT"/>
                <a:cs typeface="Tw Cen MT"/>
              </a:rPr>
              <a:t>s </a:t>
            </a:r>
            <a:r>
              <a:rPr sz="2400" spc="-10" dirty="0">
                <a:latin typeface="Tw Cen MT"/>
                <a:cs typeface="Tw Cen MT"/>
              </a:rPr>
              <a:t>rodičem </a:t>
            </a:r>
            <a:r>
              <a:rPr sz="2400" spc="-25" dirty="0">
                <a:latin typeface="Tw Cen MT"/>
                <a:cs typeface="Tw Cen MT"/>
              </a:rPr>
              <a:t>ve</a:t>
            </a:r>
            <a:r>
              <a:rPr sz="2400" spc="20" dirty="0">
                <a:latin typeface="Tw Cen MT"/>
                <a:cs typeface="Tw Cen MT"/>
              </a:rPr>
              <a:t> </a:t>
            </a:r>
            <a:r>
              <a:rPr sz="2400" spc="-15" dirty="0">
                <a:latin typeface="Tw Cen MT"/>
                <a:cs typeface="Tw Cen MT"/>
              </a:rPr>
              <a:t>VTOS</a:t>
            </a:r>
            <a:endParaRPr sz="2400">
              <a:latin typeface="Tw Cen MT"/>
              <a:cs typeface="Tw Cen MT"/>
            </a:endParaRPr>
          </a:p>
          <a:p>
            <a:pPr marL="12700" marR="305943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sz="2400" spc="-25" dirty="0">
                <a:latin typeface="Tw Cen MT"/>
                <a:cs typeface="Tw Cen MT"/>
              </a:rPr>
              <a:t>Rodiny </a:t>
            </a:r>
            <a:r>
              <a:rPr sz="2400" dirty="0">
                <a:latin typeface="Tw Cen MT"/>
                <a:cs typeface="Tw Cen MT"/>
              </a:rPr>
              <a:t>s </a:t>
            </a:r>
            <a:r>
              <a:rPr sz="2400" spc="-5" dirty="0">
                <a:latin typeface="Tw Cen MT"/>
                <a:cs typeface="Tw Cen MT"/>
              </a:rPr>
              <a:t>dětmi </a:t>
            </a:r>
            <a:r>
              <a:rPr sz="2400" dirty="0">
                <a:latin typeface="Tw Cen MT"/>
                <a:cs typeface="Tw Cen MT"/>
              </a:rPr>
              <a:t>vyrůstajícími </a:t>
            </a:r>
            <a:r>
              <a:rPr sz="2400" spc="-5" dirty="0">
                <a:latin typeface="Tw Cen MT"/>
                <a:cs typeface="Tw Cen MT"/>
              </a:rPr>
              <a:t>mimo </a:t>
            </a:r>
            <a:r>
              <a:rPr sz="2400" dirty="0">
                <a:latin typeface="Tw Cen MT"/>
                <a:cs typeface="Tw Cen MT"/>
              </a:rPr>
              <a:t>biologickou </a:t>
            </a:r>
            <a:r>
              <a:rPr sz="2400" spc="-10" dirty="0">
                <a:latin typeface="Tw Cen MT"/>
                <a:cs typeface="Tw Cen MT"/>
              </a:rPr>
              <a:t>rodinu </a:t>
            </a:r>
            <a:r>
              <a:rPr sz="2400" spc="-80" dirty="0">
                <a:latin typeface="Tw Cen MT"/>
                <a:cs typeface="Tw Cen MT"/>
              </a:rPr>
              <a:t>(NRP, </a:t>
            </a:r>
            <a:r>
              <a:rPr sz="2400" dirty="0">
                <a:latin typeface="Tw Cen MT"/>
                <a:cs typeface="Tw Cen MT"/>
              </a:rPr>
              <a:t>ÚP)  </a:t>
            </a:r>
            <a:r>
              <a:rPr sz="2400" spc="-5" dirty="0">
                <a:latin typeface="Tw Cen MT"/>
                <a:cs typeface="Tw Cen MT"/>
              </a:rPr>
              <a:t>apod.</a:t>
            </a:r>
            <a:endParaRPr sz="24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9034" y="790934"/>
            <a:ext cx="9607291" cy="9586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72460" y="887044"/>
            <a:ext cx="60318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5" dirty="0"/>
              <a:t>CÍL </a:t>
            </a:r>
            <a:r>
              <a:rPr spc="75" dirty="0"/>
              <a:t>SOCIÁLNÍ </a:t>
            </a:r>
            <a:r>
              <a:rPr spc="70" dirty="0"/>
              <a:t>PRÁCE </a:t>
            </a:r>
            <a:r>
              <a:rPr spc="-5" dirty="0"/>
              <a:t>S</a:t>
            </a:r>
            <a:r>
              <a:rPr spc="550" dirty="0"/>
              <a:t> </a:t>
            </a:r>
            <a:r>
              <a:rPr spc="60" dirty="0"/>
              <a:t>RODINOU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8347" y="2012441"/>
            <a:ext cx="10739120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49225" marR="5080" indent="-137160" algn="just">
              <a:lnSpc>
                <a:spcPts val="2590"/>
              </a:lnSpc>
              <a:spcBef>
                <a:spcPts val="425"/>
              </a:spcBef>
              <a:buClr>
                <a:srgbClr val="313131"/>
              </a:buClr>
              <a:buFont typeface="Arial"/>
              <a:buChar char="•"/>
              <a:tabLst>
                <a:tab pos="149860" algn="l"/>
              </a:tabLst>
            </a:pPr>
            <a:r>
              <a:rPr sz="2400" b="1" dirty="0">
                <a:latin typeface="Tw Cen MT"/>
                <a:cs typeface="Tw Cen MT"/>
              </a:rPr>
              <a:t>Cílem práce </a:t>
            </a:r>
            <a:r>
              <a:rPr sz="2400" dirty="0">
                <a:latin typeface="Tw Cen MT"/>
                <a:cs typeface="Tw Cen MT"/>
              </a:rPr>
              <a:t>s </a:t>
            </a:r>
            <a:r>
              <a:rPr sz="2400" spc="-10" dirty="0">
                <a:latin typeface="Tw Cen MT"/>
                <a:cs typeface="Tw Cen MT"/>
              </a:rPr>
              <a:t>rodinou </a:t>
            </a:r>
            <a:r>
              <a:rPr sz="2400" spc="-65" dirty="0">
                <a:latin typeface="Tw Cen MT"/>
                <a:cs typeface="Tw Cen MT"/>
              </a:rPr>
              <a:t>by </a:t>
            </a:r>
            <a:r>
              <a:rPr sz="2400" dirty="0">
                <a:latin typeface="Tw Cen MT"/>
                <a:cs typeface="Tw Cen MT"/>
              </a:rPr>
              <a:t>měla být </a:t>
            </a:r>
            <a:r>
              <a:rPr sz="2400" b="1" dirty="0">
                <a:solidFill>
                  <a:srgbClr val="99CA38"/>
                </a:solidFill>
                <a:latin typeface="Tw Cen MT"/>
                <a:cs typeface="Tw Cen MT"/>
              </a:rPr>
              <a:t>snaha o zajištění </a:t>
            </a:r>
            <a:r>
              <a:rPr sz="2400" b="1" spc="-5" dirty="0">
                <a:solidFill>
                  <a:srgbClr val="99CA38"/>
                </a:solidFill>
                <a:latin typeface="Tw Cen MT"/>
                <a:cs typeface="Tw Cen MT"/>
              </a:rPr>
              <a:t>nabídky </a:t>
            </a:r>
            <a:r>
              <a:rPr sz="2400" b="1" dirty="0">
                <a:solidFill>
                  <a:srgbClr val="99CA38"/>
                </a:solidFill>
                <a:latin typeface="Tw Cen MT"/>
                <a:cs typeface="Tw Cen MT"/>
              </a:rPr>
              <a:t>účinné </a:t>
            </a:r>
            <a:r>
              <a:rPr sz="2400" b="1" spc="5" dirty="0">
                <a:solidFill>
                  <a:srgbClr val="99CA38"/>
                </a:solidFill>
                <a:latin typeface="Tw Cen MT"/>
                <a:cs typeface="Tw Cen MT"/>
              </a:rPr>
              <a:t>podpory </a:t>
            </a:r>
            <a:r>
              <a:rPr sz="2400" b="1" dirty="0">
                <a:solidFill>
                  <a:srgbClr val="99CA38"/>
                </a:solidFill>
                <a:latin typeface="Tw Cen MT"/>
                <a:cs typeface="Tw Cen MT"/>
              </a:rPr>
              <a:t>a  </a:t>
            </a:r>
            <a:r>
              <a:rPr sz="2400" b="1" spc="-5" dirty="0">
                <a:solidFill>
                  <a:srgbClr val="99CA38"/>
                </a:solidFill>
                <a:latin typeface="Tw Cen MT"/>
                <a:cs typeface="Tw Cen MT"/>
              </a:rPr>
              <a:t>pomoci </a:t>
            </a:r>
            <a:r>
              <a:rPr sz="2400" b="1" dirty="0">
                <a:solidFill>
                  <a:srgbClr val="99CA38"/>
                </a:solidFill>
                <a:latin typeface="Tw Cen MT"/>
                <a:cs typeface="Tw Cen MT"/>
              </a:rPr>
              <a:t>s řešením </a:t>
            </a:r>
            <a:r>
              <a:rPr sz="2400" b="1" spc="5" dirty="0">
                <a:solidFill>
                  <a:srgbClr val="99CA38"/>
                </a:solidFill>
                <a:latin typeface="Tw Cen MT"/>
                <a:cs typeface="Tw Cen MT"/>
              </a:rPr>
              <a:t>co </a:t>
            </a:r>
            <a:r>
              <a:rPr sz="2400" b="1" dirty="0">
                <a:solidFill>
                  <a:srgbClr val="99CA38"/>
                </a:solidFill>
                <a:latin typeface="Tw Cen MT"/>
                <a:cs typeface="Tw Cen MT"/>
              </a:rPr>
              <a:t>nejširšího spektra </a:t>
            </a:r>
            <a:r>
              <a:rPr sz="2400" b="1" spc="-5" dirty="0">
                <a:solidFill>
                  <a:srgbClr val="99CA38"/>
                </a:solidFill>
                <a:latin typeface="Tw Cen MT"/>
                <a:cs typeface="Tw Cen MT"/>
              </a:rPr>
              <a:t>problémů</a:t>
            </a:r>
            <a:r>
              <a:rPr sz="2400" spc="-5" dirty="0">
                <a:latin typeface="Tw Cen MT"/>
                <a:cs typeface="Tw Cen MT"/>
              </a:rPr>
              <a:t>, </a:t>
            </a:r>
            <a:r>
              <a:rPr sz="2400" dirty="0">
                <a:latin typeface="Tw Cen MT"/>
                <a:cs typeface="Tw Cen MT"/>
              </a:rPr>
              <a:t>které mohou </a:t>
            </a:r>
            <a:r>
              <a:rPr sz="2400" spc="-20" dirty="0">
                <a:latin typeface="Tw Cen MT"/>
                <a:cs typeface="Tw Cen MT"/>
              </a:rPr>
              <a:t>rodiny </a:t>
            </a:r>
            <a:r>
              <a:rPr sz="2400" spc="-5" dirty="0">
                <a:latin typeface="Tw Cen MT"/>
                <a:cs typeface="Tw Cen MT"/>
              </a:rPr>
              <a:t>zatěžovat </a:t>
            </a:r>
            <a:r>
              <a:rPr sz="2400" dirty="0">
                <a:latin typeface="Tw Cen MT"/>
                <a:cs typeface="Tw Cen MT"/>
              </a:rPr>
              <a:t>a  které </a:t>
            </a:r>
            <a:r>
              <a:rPr sz="2400" spc="-5" dirty="0">
                <a:latin typeface="Tw Cen MT"/>
                <a:cs typeface="Tw Cen MT"/>
              </a:rPr>
              <a:t>mohou být tímto </a:t>
            </a:r>
            <a:r>
              <a:rPr sz="2400" dirty="0">
                <a:latin typeface="Tw Cen MT"/>
                <a:cs typeface="Tw Cen MT"/>
              </a:rPr>
              <a:t>způsobem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400" spc="-20" dirty="0">
                <a:latin typeface="Tw Cen MT"/>
                <a:cs typeface="Tw Cen MT"/>
              </a:rPr>
              <a:t>zmírněny.</a:t>
            </a:r>
            <a:endParaRPr sz="24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9263" y="579104"/>
            <a:ext cx="10575036" cy="13106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54351" y="851408"/>
            <a:ext cx="73901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70" dirty="0"/>
              <a:t>DÍLČÍ </a:t>
            </a:r>
            <a:r>
              <a:rPr spc="65" dirty="0"/>
              <a:t>CÍLE </a:t>
            </a:r>
            <a:r>
              <a:rPr spc="75" dirty="0"/>
              <a:t>SOCIÁLNÍ </a:t>
            </a:r>
            <a:r>
              <a:rPr spc="65" dirty="0"/>
              <a:t>PRÁCE </a:t>
            </a:r>
            <a:r>
              <a:rPr spc="-5" dirty="0"/>
              <a:t>S</a:t>
            </a:r>
            <a:r>
              <a:rPr spc="855" dirty="0"/>
              <a:t> </a:t>
            </a:r>
            <a:r>
              <a:rPr spc="60" dirty="0"/>
              <a:t>RODINOU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2827" y="1857756"/>
            <a:ext cx="11165840" cy="423481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0014" indent="-107950">
              <a:lnSpc>
                <a:spcPct val="100000"/>
              </a:lnSpc>
              <a:spcBef>
                <a:spcPts val="1205"/>
              </a:spcBef>
              <a:buClr>
                <a:srgbClr val="313131"/>
              </a:buClr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dirty="0">
                <a:latin typeface="Tw Cen MT"/>
                <a:cs typeface="Tw Cen MT"/>
              </a:rPr>
              <a:t>Dílčím cílem </a:t>
            </a:r>
            <a:r>
              <a:rPr sz="2400" dirty="0">
                <a:latin typeface="Tw Cen MT"/>
                <a:cs typeface="Tw Cen MT"/>
              </a:rPr>
              <a:t>je umožnit členům</a:t>
            </a:r>
            <a:r>
              <a:rPr sz="2400" spc="-25" dirty="0">
                <a:latin typeface="Tw Cen MT"/>
                <a:cs typeface="Tw Cen MT"/>
              </a:rPr>
              <a:t> </a:t>
            </a:r>
            <a:r>
              <a:rPr sz="2400" spc="-20" dirty="0">
                <a:latin typeface="Tw Cen MT"/>
                <a:cs typeface="Tw Cen MT"/>
              </a:rPr>
              <a:t>rodiny:</a:t>
            </a:r>
            <a:endParaRPr sz="24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2400" spc="5" dirty="0">
                <a:solidFill>
                  <a:srgbClr val="313131"/>
                </a:solidFill>
                <a:latin typeface="Tw Cen MT"/>
                <a:cs typeface="Tw Cen MT"/>
              </a:rPr>
              <a:t>-</a:t>
            </a:r>
            <a:r>
              <a:rPr sz="2400" i="1" spc="5" dirty="0">
                <a:latin typeface="Tw Cen MT"/>
                <a:cs typeface="Tw Cen MT"/>
              </a:rPr>
              <a:t>setrvat </a:t>
            </a:r>
            <a:r>
              <a:rPr sz="2400" i="1" spc="-5" dirty="0">
                <a:latin typeface="Tw Cen MT"/>
                <a:cs typeface="Tw Cen MT"/>
              </a:rPr>
              <a:t>nebo </a:t>
            </a:r>
            <a:r>
              <a:rPr sz="2400" i="1" dirty="0">
                <a:latin typeface="Tw Cen MT"/>
                <a:cs typeface="Tw Cen MT"/>
              </a:rPr>
              <a:t>se </a:t>
            </a:r>
            <a:r>
              <a:rPr sz="2400" i="1" spc="5" dirty="0">
                <a:latin typeface="Tw Cen MT"/>
                <a:cs typeface="Tw Cen MT"/>
              </a:rPr>
              <a:t>navrátit </a:t>
            </a:r>
            <a:r>
              <a:rPr sz="2400" i="1" dirty="0">
                <a:latin typeface="Tw Cen MT"/>
                <a:cs typeface="Tw Cen MT"/>
              </a:rPr>
              <a:t>do </a:t>
            </a:r>
            <a:r>
              <a:rPr sz="2400" i="1" spc="5" dirty="0">
                <a:latin typeface="Tw Cen MT"/>
                <a:cs typeface="Tw Cen MT"/>
              </a:rPr>
              <a:t>jejich </a:t>
            </a:r>
            <a:r>
              <a:rPr sz="2400" i="1" spc="-5" dirty="0">
                <a:latin typeface="Tw Cen MT"/>
                <a:cs typeface="Tw Cen MT"/>
              </a:rPr>
              <a:t>přirozeného</a:t>
            </a:r>
            <a:r>
              <a:rPr sz="2400" i="1" spc="-50" dirty="0">
                <a:latin typeface="Tw Cen MT"/>
                <a:cs typeface="Tw Cen MT"/>
              </a:rPr>
              <a:t> </a:t>
            </a:r>
            <a:r>
              <a:rPr sz="2400" i="1" spc="-5" dirty="0">
                <a:latin typeface="Tw Cen MT"/>
                <a:cs typeface="Tw Cen MT"/>
              </a:rPr>
              <a:t>prostředí,</a:t>
            </a:r>
            <a:endParaRPr sz="24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2400" dirty="0">
                <a:solidFill>
                  <a:srgbClr val="313131"/>
                </a:solidFill>
                <a:latin typeface="Tw Cen MT"/>
                <a:cs typeface="Tw Cen MT"/>
              </a:rPr>
              <a:t>-</a:t>
            </a:r>
            <a:r>
              <a:rPr sz="2400" i="1" dirty="0">
                <a:latin typeface="Tw Cen MT"/>
                <a:cs typeface="Tw Cen MT"/>
              </a:rPr>
              <a:t>předcházet sociálnímu </a:t>
            </a:r>
            <a:r>
              <a:rPr sz="2400" i="1" spc="-5" dirty="0">
                <a:latin typeface="Tw Cen MT"/>
                <a:cs typeface="Tw Cen MT"/>
              </a:rPr>
              <a:t>vyloučení</a:t>
            </a:r>
            <a:r>
              <a:rPr sz="2400" i="1" spc="-25" dirty="0">
                <a:latin typeface="Tw Cen MT"/>
                <a:cs typeface="Tw Cen MT"/>
              </a:rPr>
              <a:t> </a:t>
            </a:r>
            <a:r>
              <a:rPr sz="2400" i="1" spc="-5" dirty="0">
                <a:latin typeface="Tw Cen MT"/>
                <a:cs typeface="Tw Cen MT"/>
              </a:rPr>
              <a:t>rodin,</a:t>
            </a:r>
            <a:endParaRPr sz="2400">
              <a:latin typeface="Tw Cen MT"/>
              <a:cs typeface="Tw Cen MT"/>
            </a:endParaRPr>
          </a:p>
          <a:p>
            <a:pPr marL="104139" marR="5715" indent="-91440">
              <a:lnSpc>
                <a:spcPts val="2590"/>
              </a:lnSpc>
              <a:spcBef>
                <a:spcPts val="1440"/>
              </a:spcBef>
            </a:pPr>
            <a:r>
              <a:rPr sz="2400" spc="-10" dirty="0">
                <a:solidFill>
                  <a:srgbClr val="313131"/>
                </a:solidFill>
                <a:latin typeface="Tw Cen MT"/>
                <a:cs typeface="Tw Cen MT"/>
              </a:rPr>
              <a:t>-</a:t>
            </a:r>
            <a:r>
              <a:rPr sz="2400" i="1" spc="-10" dirty="0">
                <a:latin typeface="Tw Cen MT"/>
                <a:cs typeface="Tw Cen MT"/>
              </a:rPr>
              <a:t>podporovat </a:t>
            </a:r>
            <a:r>
              <a:rPr sz="2400" i="1" spc="-5" dirty="0">
                <a:latin typeface="Tw Cen MT"/>
                <a:cs typeface="Tw Cen MT"/>
              </a:rPr>
              <a:t>duševní </a:t>
            </a:r>
            <a:r>
              <a:rPr sz="2400" i="1" dirty="0">
                <a:latin typeface="Tw Cen MT"/>
                <a:cs typeface="Tw Cen MT"/>
              </a:rPr>
              <a:t>zdraví a </a:t>
            </a:r>
            <a:r>
              <a:rPr sz="2400" i="1" spc="-5" dirty="0">
                <a:latin typeface="Tw Cen MT"/>
                <a:cs typeface="Tw Cen MT"/>
              </a:rPr>
              <a:t>psychickou </a:t>
            </a:r>
            <a:r>
              <a:rPr sz="2400" i="1" dirty="0">
                <a:latin typeface="Tw Cen MT"/>
                <a:cs typeface="Tw Cen MT"/>
              </a:rPr>
              <a:t>stabilitu </a:t>
            </a:r>
            <a:r>
              <a:rPr sz="2400" i="1" spc="-5" dirty="0">
                <a:latin typeface="Tw Cen MT"/>
                <a:cs typeface="Tw Cen MT"/>
              </a:rPr>
              <a:t>rodinných příslušníků </a:t>
            </a:r>
            <a:r>
              <a:rPr sz="2400" i="1" spc="-15" dirty="0">
                <a:latin typeface="Tw Cen MT"/>
                <a:cs typeface="Tw Cen MT"/>
              </a:rPr>
              <a:t>jako </a:t>
            </a:r>
            <a:r>
              <a:rPr sz="2400" i="1" spc="-10" dirty="0">
                <a:latin typeface="Tw Cen MT"/>
                <a:cs typeface="Tw Cen MT"/>
              </a:rPr>
              <a:t>prevenci </a:t>
            </a:r>
            <a:r>
              <a:rPr sz="2400" i="1" spc="-5" dirty="0">
                <a:latin typeface="Tw Cen MT"/>
                <a:cs typeface="Tw Cen MT"/>
              </a:rPr>
              <a:t>rozpadů  rodin,</a:t>
            </a:r>
            <a:endParaRPr sz="2400">
              <a:latin typeface="Tw Cen MT"/>
              <a:cs typeface="Tw Cen MT"/>
            </a:endParaRPr>
          </a:p>
          <a:p>
            <a:pPr marL="104139" marR="5080" indent="-91440">
              <a:lnSpc>
                <a:spcPts val="2590"/>
              </a:lnSpc>
              <a:spcBef>
                <a:spcPts val="1400"/>
              </a:spcBef>
            </a:pPr>
            <a:r>
              <a:rPr sz="2400" dirty="0">
                <a:solidFill>
                  <a:srgbClr val="313131"/>
                </a:solidFill>
                <a:latin typeface="Tw Cen MT"/>
                <a:cs typeface="Tw Cen MT"/>
              </a:rPr>
              <a:t>-</a:t>
            </a:r>
            <a:r>
              <a:rPr sz="2400" i="1" dirty="0">
                <a:latin typeface="Tw Cen MT"/>
                <a:cs typeface="Tw Cen MT"/>
              </a:rPr>
              <a:t>řešit </a:t>
            </a:r>
            <a:r>
              <a:rPr sz="2400" i="1" spc="-5" dirty="0">
                <a:latin typeface="Tw Cen MT"/>
                <a:cs typeface="Tw Cen MT"/>
              </a:rPr>
              <a:t>konflikty </a:t>
            </a:r>
            <a:r>
              <a:rPr sz="2400" i="1" dirty="0">
                <a:latin typeface="Tw Cen MT"/>
                <a:cs typeface="Tw Cen MT"/>
              </a:rPr>
              <a:t>a </a:t>
            </a:r>
            <a:r>
              <a:rPr sz="2400" i="1" spc="-10" dirty="0">
                <a:latin typeface="Tw Cen MT"/>
                <a:cs typeface="Tw Cen MT"/>
              </a:rPr>
              <a:t>problémy </a:t>
            </a:r>
            <a:r>
              <a:rPr sz="2400" i="1" dirty="0">
                <a:latin typeface="Tw Cen MT"/>
                <a:cs typeface="Tw Cen MT"/>
              </a:rPr>
              <a:t>v </a:t>
            </a:r>
            <a:r>
              <a:rPr sz="2400" i="1" spc="-15" dirty="0">
                <a:latin typeface="Tw Cen MT"/>
                <a:cs typeface="Tw Cen MT"/>
              </a:rPr>
              <a:t>partnerském </a:t>
            </a:r>
            <a:r>
              <a:rPr sz="2400" i="1" dirty="0">
                <a:latin typeface="Tw Cen MT"/>
                <a:cs typeface="Tw Cen MT"/>
              </a:rPr>
              <a:t>a </a:t>
            </a:r>
            <a:r>
              <a:rPr sz="2400" i="1" spc="-5" dirty="0">
                <a:latin typeface="Tw Cen MT"/>
                <a:cs typeface="Tw Cen MT"/>
              </a:rPr>
              <a:t>rodinném </a:t>
            </a:r>
            <a:r>
              <a:rPr sz="2400" i="1" dirty="0">
                <a:latin typeface="Tw Cen MT"/>
                <a:cs typeface="Tw Cen MT"/>
              </a:rPr>
              <a:t>soužití </a:t>
            </a:r>
            <a:r>
              <a:rPr sz="2400" i="1" spc="-20" dirty="0">
                <a:latin typeface="Tw Cen MT"/>
                <a:cs typeface="Tw Cen MT"/>
              </a:rPr>
              <a:t>ve </a:t>
            </a:r>
            <a:r>
              <a:rPr sz="2400" i="1" dirty="0">
                <a:latin typeface="Tw Cen MT"/>
                <a:cs typeface="Tw Cen MT"/>
              </a:rPr>
              <a:t>snaze </a:t>
            </a:r>
            <a:r>
              <a:rPr sz="2400" i="1" spc="-15" dirty="0">
                <a:latin typeface="Tw Cen MT"/>
                <a:cs typeface="Tw Cen MT"/>
              </a:rPr>
              <a:t>obnovit </a:t>
            </a:r>
            <a:r>
              <a:rPr sz="2400" i="1" dirty="0">
                <a:latin typeface="Tw Cen MT"/>
                <a:cs typeface="Tw Cen MT"/>
              </a:rPr>
              <a:t>soběstačnost a  </a:t>
            </a:r>
            <a:r>
              <a:rPr sz="2400" i="1" spc="-5" dirty="0">
                <a:latin typeface="Tw Cen MT"/>
                <a:cs typeface="Tw Cen MT"/>
              </a:rPr>
              <a:t>funkčnost </a:t>
            </a:r>
            <a:r>
              <a:rPr sz="2400" i="1" spc="-40" dirty="0">
                <a:latin typeface="Tw Cen MT"/>
                <a:cs typeface="Tw Cen MT"/>
              </a:rPr>
              <a:t>rodiny,</a:t>
            </a:r>
            <a:endParaRPr sz="24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400" dirty="0">
                <a:solidFill>
                  <a:srgbClr val="313131"/>
                </a:solidFill>
                <a:latin typeface="Tw Cen MT"/>
                <a:cs typeface="Tw Cen MT"/>
              </a:rPr>
              <a:t>-</a:t>
            </a:r>
            <a:r>
              <a:rPr sz="2400" i="1" dirty="0">
                <a:latin typeface="Tw Cen MT"/>
                <a:cs typeface="Tw Cen MT"/>
              </a:rPr>
              <a:t>pomáhat </a:t>
            </a:r>
            <a:r>
              <a:rPr sz="2400" i="1" spc="-5" dirty="0">
                <a:latin typeface="Tw Cen MT"/>
                <a:cs typeface="Tw Cen MT"/>
              </a:rPr>
              <a:t>rodičům </a:t>
            </a:r>
            <a:r>
              <a:rPr sz="2400" i="1" dirty="0">
                <a:latin typeface="Tw Cen MT"/>
                <a:cs typeface="Tw Cen MT"/>
              </a:rPr>
              <a:t>při problémech s </a:t>
            </a:r>
            <a:r>
              <a:rPr sz="2400" i="1" spc="-10" dirty="0">
                <a:latin typeface="Tw Cen MT"/>
                <a:cs typeface="Tw Cen MT"/>
              </a:rPr>
              <a:t>výchovou </a:t>
            </a:r>
            <a:r>
              <a:rPr sz="2400" i="1" dirty="0">
                <a:latin typeface="Tw Cen MT"/>
                <a:cs typeface="Tw Cen MT"/>
              </a:rPr>
              <a:t>a péčí o</a:t>
            </a:r>
            <a:r>
              <a:rPr sz="2400" i="1" spc="-20" dirty="0">
                <a:latin typeface="Tw Cen MT"/>
                <a:cs typeface="Tw Cen MT"/>
              </a:rPr>
              <a:t> </a:t>
            </a:r>
            <a:r>
              <a:rPr sz="2400" i="1" dirty="0">
                <a:latin typeface="Tw Cen MT"/>
                <a:cs typeface="Tw Cen MT"/>
              </a:rPr>
              <a:t>děti.</a:t>
            </a:r>
            <a:endParaRPr sz="24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2400" b="1" spc="-20" dirty="0">
                <a:solidFill>
                  <a:srgbClr val="99CA38"/>
                </a:solidFill>
                <a:latin typeface="Tw Cen MT"/>
                <a:cs typeface="Tw Cen MT"/>
              </a:rPr>
              <a:t>Rodina </a:t>
            </a:r>
            <a:r>
              <a:rPr sz="2400" b="1" spc="-5" dirty="0">
                <a:solidFill>
                  <a:srgbClr val="99CA38"/>
                </a:solidFill>
                <a:latin typeface="Tw Cen MT"/>
                <a:cs typeface="Tw Cen MT"/>
              </a:rPr>
              <a:t>současně </a:t>
            </a:r>
            <a:r>
              <a:rPr sz="2400" b="1" spc="-10" dirty="0">
                <a:solidFill>
                  <a:srgbClr val="99CA38"/>
                </a:solidFill>
                <a:latin typeface="Tw Cen MT"/>
                <a:cs typeface="Tw Cen MT"/>
              </a:rPr>
              <a:t>potřebuje </a:t>
            </a:r>
            <a:r>
              <a:rPr sz="2400" b="1" dirty="0">
                <a:solidFill>
                  <a:srgbClr val="99CA38"/>
                </a:solidFill>
                <a:latin typeface="Tw Cen MT"/>
                <a:cs typeface="Tw Cen MT"/>
              </a:rPr>
              <a:t>jak materiální/finanční, tak nemateriální </a:t>
            </a:r>
            <a:r>
              <a:rPr sz="2400" b="1" spc="-5" dirty="0">
                <a:solidFill>
                  <a:srgbClr val="99CA38"/>
                </a:solidFill>
                <a:latin typeface="Tw Cen MT"/>
                <a:cs typeface="Tw Cen MT"/>
              </a:rPr>
              <a:t>podporu </a:t>
            </a:r>
            <a:r>
              <a:rPr sz="2400" b="1" dirty="0">
                <a:solidFill>
                  <a:srgbClr val="99CA38"/>
                </a:solidFill>
                <a:latin typeface="Tw Cen MT"/>
                <a:cs typeface="Tw Cen MT"/>
              </a:rPr>
              <a:t>a</a:t>
            </a:r>
            <a:r>
              <a:rPr sz="2400" b="1" spc="125" dirty="0">
                <a:solidFill>
                  <a:srgbClr val="99CA38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99CA38"/>
                </a:solidFill>
                <a:latin typeface="Tw Cen MT"/>
                <a:cs typeface="Tw Cen MT"/>
              </a:rPr>
              <a:t>pomoc.</a:t>
            </a:r>
            <a:endParaRPr sz="24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7925" y="895858"/>
            <a:ext cx="74860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65" dirty="0"/>
              <a:t>KOMPETENCE </a:t>
            </a:r>
            <a:r>
              <a:rPr spc="75" dirty="0"/>
              <a:t>SOCIÁLNÍCH</a:t>
            </a:r>
            <a:r>
              <a:rPr spc="400" dirty="0"/>
              <a:t> </a:t>
            </a:r>
            <a:r>
              <a:rPr spc="60" dirty="0"/>
              <a:t>PRACOVNÍKŮ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dirty="0"/>
              <a:t>Znalosti a </a:t>
            </a:r>
            <a:r>
              <a:rPr spc="-5" dirty="0"/>
              <a:t>dovednosti pracovníka </a:t>
            </a:r>
            <a:r>
              <a:rPr spc="-65" dirty="0"/>
              <a:t>by </a:t>
            </a:r>
            <a:r>
              <a:rPr dirty="0"/>
              <a:t>měly  být v</a:t>
            </a:r>
            <a:r>
              <a:rPr spc="-15" dirty="0"/>
              <a:t> </a:t>
            </a:r>
            <a:r>
              <a:rPr spc="-5" dirty="0"/>
              <a:t>oblasti:</a:t>
            </a:r>
          </a:p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2000" i="1" spc="-5" dirty="0">
                <a:latin typeface="Tw Cen MT"/>
                <a:cs typeface="Tw Cen MT"/>
              </a:rPr>
              <a:t>Školní </a:t>
            </a:r>
            <a:r>
              <a:rPr sz="2000" i="1" dirty="0">
                <a:latin typeface="Tw Cen MT"/>
                <a:cs typeface="Tw Cen MT"/>
              </a:rPr>
              <a:t>problematiky</a:t>
            </a:r>
            <a:r>
              <a:rPr sz="2000" i="1" spc="-75" dirty="0">
                <a:latin typeface="Tw Cen MT"/>
                <a:cs typeface="Tw Cen MT"/>
              </a:rPr>
              <a:t> </a:t>
            </a:r>
            <a:r>
              <a:rPr sz="2000" i="1" dirty="0">
                <a:latin typeface="Tw Cen MT"/>
                <a:cs typeface="Tw Cen MT"/>
              </a:rPr>
              <a:t>dětí</a:t>
            </a:r>
            <a:endParaRPr sz="2000">
              <a:latin typeface="Tw Cen MT"/>
              <a:cs typeface="Tw Cen MT"/>
            </a:endParaRPr>
          </a:p>
          <a:p>
            <a:pPr marL="12700" marR="2463165">
              <a:lnSpc>
                <a:spcPct val="148300"/>
              </a:lnSpc>
              <a:spcBef>
                <a:spcPts val="5"/>
              </a:spcBef>
            </a:pPr>
            <a:r>
              <a:rPr sz="2000" i="1" spc="-10" dirty="0">
                <a:latin typeface="Tw Cen MT"/>
                <a:cs typeface="Tw Cen MT"/>
              </a:rPr>
              <a:t>Komunikace </a:t>
            </a:r>
            <a:r>
              <a:rPr sz="2000" i="1" dirty="0">
                <a:latin typeface="Tw Cen MT"/>
                <a:cs typeface="Tw Cen MT"/>
              </a:rPr>
              <a:t>a řešení</a:t>
            </a:r>
            <a:r>
              <a:rPr sz="2000" i="1" spc="-90" dirty="0">
                <a:latin typeface="Tw Cen MT"/>
                <a:cs typeface="Tw Cen MT"/>
              </a:rPr>
              <a:t> </a:t>
            </a:r>
            <a:r>
              <a:rPr sz="2000" i="1" dirty="0">
                <a:latin typeface="Tw Cen MT"/>
                <a:cs typeface="Tw Cen MT"/>
              </a:rPr>
              <a:t>sporů  </a:t>
            </a:r>
            <a:r>
              <a:rPr sz="2000" i="1" spc="-10" dirty="0">
                <a:latin typeface="Tw Cen MT"/>
                <a:cs typeface="Tw Cen MT"/>
              </a:rPr>
              <a:t>Vedení </a:t>
            </a:r>
            <a:r>
              <a:rPr sz="2000" i="1" dirty="0">
                <a:latin typeface="Tw Cen MT"/>
                <a:cs typeface="Tw Cen MT"/>
              </a:rPr>
              <a:t>domácnosti  </a:t>
            </a:r>
            <a:r>
              <a:rPr sz="2000" i="1" spc="-5" dirty="0">
                <a:latin typeface="Tw Cen MT"/>
                <a:cs typeface="Tw Cen MT"/>
              </a:rPr>
              <a:t>Výchovy</a:t>
            </a:r>
            <a:r>
              <a:rPr sz="2000" i="1" spc="-15" dirty="0">
                <a:latin typeface="Tw Cen MT"/>
                <a:cs typeface="Tw Cen MT"/>
              </a:rPr>
              <a:t> </a:t>
            </a:r>
            <a:r>
              <a:rPr sz="2000" i="1" dirty="0">
                <a:latin typeface="Tw Cen MT"/>
                <a:cs typeface="Tw Cen MT"/>
              </a:rPr>
              <a:t>dětí</a:t>
            </a:r>
            <a:endParaRPr sz="2000">
              <a:latin typeface="Tw Cen MT"/>
              <a:cs typeface="Tw Cen MT"/>
            </a:endParaRPr>
          </a:p>
          <a:p>
            <a:pPr marL="12700" marR="829944">
              <a:lnSpc>
                <a:spcPct val="148000"/>
              </a:lnSpc>
              <a:spcBef>
                <a:spcPts val="15"/>
              </a:spcBef>
            </a:pPr>
            <a:r>
              <a:rPr sz="2000" i="1" spc="-10" dirty="0">
                <a:latin typeface="Tw Cen MT"/>
                <a:cs typeface="Tw Cen MT"/>
              </a:rPr>
              <a:t>Poruch </a:t>
            </a:r>
            <a:r>
              <a:rPr sz="2000" i="1" dirty="0">
                <a:latin typeface="Tw Cen MT"/>
                <a:cs typeface="Tw Cen MT"/>
              </a:rPr>
              <a:t>psychického zdraví </a:t>
            </a:r>
            <a:r>
              <a:rPr sz="2000" i="1" spc="5" dirty="0">
                <a:latin typeface="Tw Cen MT"/>
                <a:cs typeface="Tw Cen MT"/>
              </a:rPr>
              <a:t>dospělých </a:t>
            </a:r>
            <a:r>
              <a:rPr sz="2000" i="1" dirty="0">
                <a:latin typeface="Tw Cen MT"/>
                <a:cs typeface="Tw Cen MT"/>
              </a:rPr>
              <a:t>a</a:t>
            </a:r>
            <a:r>
              <a:rPr sz="2000" i="1" spc="-125" dirty="0">
                <a:latin typeface="Tw Cen MT"/>
                <a:cs typeface="Tw Cen MT"/>
              </a:rPr>
              <a:t> </a:t>
            </a:r>
            <a:r>
              <a:rPr sz="2000" i="1" dirty="0">
                <a:latin typeface="Tw Cen MT"/>
                <a:cs typeface="Tw Cen MT"/>
              </a:rPr>
              <a:t>dětí  Závislostí</a:t>
            </a:r>
            <a:endParaRPr sz="20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2000" i="1" dirty="0">
                <a:latin typeface="Tw Cen MT"/>
                <a:cs typeface="Tw Cen MT"/>
              </a:rPr>
              <a:t>Domácího</a:t>
            </a:r>
            <a:r>
              <a:rPr sz="2000" i="1" spc="-25" dirty="0">
                <a:latin typeface="Tw Cen MT"/>
                <a:cs typeface="Tw Cen MT"/>
              </a:rPr>
              <a:t> </a:t>
            </a:r>
            <a:r>
              <a:rPr sz="2000" i="1" dirty="0">
                <a:latin typeface="Tw Cen MT"/>
                <a:cs typeface="Tw Cen MT"/>
              </a:rPr>
              <a:t>násilí</a:t>
            </a:r>
            <a:endParaRPr sz="20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2000" i="1" spc="-10" dirty="0">
                <a:latin typeface="Tw Cen MT"/>
                <a:cs typeface="Tw Cen MT"/>
              </a:rPr>
              <a:t>Relevantní</a:t>
            </a:r>
            <a:r>
              <a:rPr sz="2000" i="1" spc="-25" dirty="0">
                <a:latin typeface="Tw Cen MT"/>
                <a:cs typeface="Tw Cen MT"/>
              </a:rPr>
              <a:t> </a:t>
            </a:r>
            <a:r>
              <a:rPr sz="2000" i="1" dirty="0">
                <a:latin typeface="Tw Cen MT"/>
                <a:cs typeface="Tw Cen MT"/>
              </a:rPr>
              <a:t>legislativy</a:t>
            </a:r>
            <a:endParaRPr sz="20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48221" y="2708249"/>
            <a:ext cx="2644140" cy="2284730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z="2000" i="1" dirty="0">
                <a:latin typeface="Tw Cen MT"/>
                <a:cs typeface="Tw Cen MT"/>
              </a:rPr>
              <a:t>Řešení</a:t>
            </a:r>
            <a:r>
              <a:rPr sz="2000" i="1" spc="-20" dirty="0">
                <a:latin typeface="Tw Cen MT"/>
                <a:cs typeface="Tw Cen MT"/>
              </a:rPr>
              <a:t> </a:t>
            </a:r>
            <a:r>
              <a:rPr sz="2000" i="1" dirty="0">
                <a:latin typeface="Tw Cen MT"/>
                <a:cs typeface="Tw Cen MT"/>
              </a:rPr>
              <a:t>dluhů</a:t>
            </a:r>
            <a:endParaRPr sz="2000">
              <a:latin typeface="Tw Cen MT"/>
              <a:cs typeface="Tw Cen MT"/>
            </a:endParaRPr>
          </a:p>
          <a:p>
            <a:pPr marL="12700" marR="5080">
              <a:lnSpc>
                <a:spcPts val="3560"/>
              </a:lnSpc>
              <a:spcBef>
                <a:spcPts val="305"/>
              </a:spcBef>
            </a:pPr>
            <a:r>
              <a:rPr sz="2000" i="1" spc="-10" dirty="0">
                <a:latin typeface="Tw Cen MT"/>
                <a:cs typeface="Tw Cen MT"/>
              </a:rPr>
              <a:t>Vedení </a:t>
            </a:r>
            <a:r>
              <a:rPr sz="2000" i="1" spc="-5" dirty="0">
                <a:latin typeface="Tw Cen MT"/>
                <a:cs typeface="Tw Cen MT"/>
              </a:rPr>
              <a:t>rodinného</a:t>
            </a:r>
            <a:r>
              <a:rPr sz="2000" i="1" spc="-70" dirty="0">
                <a:latin typeface="Tw Cen MT"/>
                <a:cs typeface="Tw Cen MT"/>
              </a:rPr>
              <a:t> </a:t>
            </a:r>
            <a:r>
              <a:rPr sz="2000" i="1" spc="-5" dirty="0">
                <a:latin typeface="Tw Cen MT"/>
                <a:cs typeface="Tw Cen MT"/>
              </a:rPr>
              <a:t>rozpočtu  </a:t>
            </a:r>
            <a:r>
              <a:rPr sz="2000" i="1" spc="-10" dirty="0">
                <a:latin typeface="Tw Cen MT"/>
                <a:cs typeface="Tw Cen MT"/>
              </a:rPr>
              <a:t>Bytové</a:t>
            </a:r>
            <a:r>
              <a:rPr sz="2000" i="1" spc="-40" dirty="0">
                <a:latin typeface="Tw Cen MT"/>
                <a:cs typeface="Tw Cen MT"/>
              </a:rPr>
              <a:t> </a:t>
            </a:r>
            <a:r>
              <a:rPr sz="2000" i="1" dirty="0">
                <a:latin typeface="Tw Cen MT"/>
                <a:cs typeface="Tw Cen MT"/>
              </a:rPr>
              <a:t>problematiky</a:t>
            </a:r>
            <a:endParaRPr sz="20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000" i="1" spc="-5" dirty="0">
                <a:latin typeface="Tw Cen MT"/>
                <a:cs typeface="Tw Cen MT"/>
              </a:rPr>
              <a:t>Nároků </a:t>
            </a:r>
            <a:r>
              <a:rPr sz="2000" i="1" dirty="0">
                <a:latin typeface="Tw Cen MT"/>
                <a:cs typeface="Tw Cen MT"/>
              </a:rPr>
              <a:t>na</a:t>
            </a:r>
            <a:r>
              <a:rPr sz="2000" i="1" spc="-40" dirty="0">
                <a:latin typeface="Tw Cen MT"/>
                <a:cs typeface="Tw Cen MT"/>
              </a:rPr>
              <a:t> </a:t>
            </a:r>
            <a:r>
              <a:rPr sz="2000" i="1" dirty="0">
                <a:latin typeface="Tw Cen MT"/>
                <a:cs typeface="Tw Cen MT"/>
              </a:rPr>
              <a:t>dávky</a:t>
            </a:r>
            <a:endParaRPr sz="20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000" i="1" dirty="0">
                <a:latin typeface="Tw Cen MT"/>
                <a:cs typeface="Tw Cen MT"/>
              </a:rPr>
              <a:t>Zaměstnání</a:t>
            </a:r>
            <a:r>
              <a:rPr sz="2000" i="1" spc="-45" dirty="0">
                <a:latin typeface="Tw Cen MT"/>
                <a:cs typeface="Tw Cen MT"/>
              </a:rPr>
              <a:t> </a:t>
            </a:r>
            <a:r>
              <a:rPr sz="2000" i="1" spc="5" dirty="0">
                <a:latin typeface="Tw Cen MT"/>
                <a:cs typeface="Tw Cen MT"/>
              </a:rPr>
              <a:t>dospělých</a:t>
            </a:r>
            <a:endParaRPr sz="20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9617" y="880110"/>
            <a:ext cx="58191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30" dirty="0"/>
              <a:t>PŘÍSTUPY, </a:t>
            </a:r>
            <a:r>
              <a:rPr spc="25" dirty="0"/>
              <a:t>POSTUPY,</a:t>
            </a:r>
            <a:r>
              <a:rPr spc="335" dirty="0"/>
              <a:t> </a:t>
            </a:r>
            <a:r>
              <a:rPr spc="75" dirty="0"/>
              <a:t>TECHNIKY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0247" y="2069668"/>
            <a:ext cx="10563225" cy="178308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 indent="4445">
              <a:lnSpc>
                <a:spcPts val="3030"/>
              </a:lnSpc>
              <a:spcBef>
                <a:spcPts val="475"/>
              </a:spcBef>
            </a:pPr>
            <a:r>
              <a:rPr sz="2800" b="1" spc="-20" dirty="0">
                <a:latin typeface="Tw Cen MT"/>
                <a:cs typeface="Tw Cen MT"/>
              </a:rPr>
              <a:t>Parciální </a:t>
            </a:r>
            <a:r>
              <a:rPr sz="2800" b="1" spc="-10" dirty="0">
                <a:latin typeface="Tw Cen MT"/>
                <a:cs typeface="Tw Cen MT"/>
              </a:rPr>
              <a:t>přístupy </a:t>
            </a:r>
            <a:r>
              <a:rPr sz="2800" spc="-5" dirty="0">
                <a:latin typeface="Tw Cen MT"/>
                <a:cs typeface="Tw Cen MT"/>
              </a:rPr>
              <a:t>– </a:t>
            </a:r>
            <a:r>
              <a:rPr sz="2800" dirty="0">
                <a:latin typeface="Tw Cen MT"/>
                <a:cs typeface="Tw Cen MT"/>
              </a:rPr>
              <a:t>intervence </a:t>
            </a:r>
            <a:r>
              <a:rPr sz="2800" spc="-5" dirty="0">
                <a:latin typeface="Tw Cen MT"/>
                <a:cs typeface="Tw Cen MT"/>
              </a:rPr>
              <a:t>se </a:t>
            </a:r>
            <a:r>
              <a:rPr sz="2800" dirty="0">
                <a:latin typeface="Tw Cen MT"/>
                <a:cs typeface="Tw Cen MT"/>
              </a:rPr>
              <a:t>zaměřuje </a:t>
            </a:r>
            <a:r>
              <a:rPr sz="2800" spc="-5" dirty="0">
                <a:latin typeface="Tw Cen MT"/>
                <a:cs typeface="Tw Cen MT"/>
              </a:rPr>
              <a:t>pouze </a:t>
            </a:r>
            <a:r>
              <a:rPr sz="2800" dirty="0">
                <a:latin typeface="Tw Cen MT"/>
                <a:cs typeface="Tw Cen MT"/>
              </a:rPr>
              <a:t>na </a:t>
            </a:r>
            <a:r>
              <a:rPr sz="2800" spc="-5" dirty="0">
                <a:latin typeface="Tw Cen MT"/>
                <a:cs typeface="Tw Cen MT"/>
              </a:rPr>
              <a:t>jeden </a:t>
            </a:r>
            <a:r>
              <a:rPr sz="2800" spc="-10" dirty="0">
                <a:latin typeface="Tw Cen MT"/>
                <a:cs typeface="Tw Cen MT"/>
              </a:rPr>
              <a:t>problém </a:t>
            </a:r>
            <a:r>
              <a:rPr sz="2800" spc="-5" dirty="0">
                <a:latin typeface="Tw Cen MT"/>
                <a:cs typeface="Tw Cen MT"/>
              </a:rPr>
              <a:t>/ </a:t>
            </a:r>
            <a:r>
              <a:rPr sz="2800" spc="5" dirty="0">
                <a:latin typeface="Tw Cen MT"/>
                <a:cs typeface="Tw Cen MT"/>
              </a:rPr>
              <a:t>na  </a:t>
            </a:r>
            <a:r>
              <a:rPr sz="2800" spc="-5" dirty="0">
                <a:latin typeface="Tw Cen MT"/>
                <a:cs typeface="Tw Cen MT"/>
              </a:rPr>
              <a:t>jednu </a:t>
            </a:r>
            <a:r>
              <a:rPr sz="2800" spc="10" dirty="0">
                <a:latin typeface="Tw Cen MT"/>
                <a:cs typeface="Tw Cen MT"/>
              </a:rPr>
              <a:t>sféru </a:t>
            </a:r>
            <a:r>
              <a:rPr sz="2800" spc="-5" dirty="0">
                <a:latin typeface="Tw Cen MT"/>
                <a:cs typeface="Tw Cen MT"/>
              </a:rPr>
              <a:t>fungování</a:t>
            </a:r>
            <a:r>
              <a:rPr sz="2800" spc="15" dirty="0">
                <a:latin typeface="Tw Cen MT"/>
                <a:cs typeface="Tw Cen MT"/>
              </a:rPr>
              <a:t> </a:t>
            </a:r>
            <a:r>
              <a:rPr sz="2800" spc="-30" dirty="0">
                <a:latin typeface="Tw Cen MT"/>
                <a:cs typeface="Tw Cen MT"/>
              </a:rPr>
              <a:t>rodiny</a:t>
            </a:r>
            <a:endParaRPr sz="2800">
              <a:latin typeface="Tw Cen MT"/>
              <a:cs typeface="Tw Cen MT"/>
            </a:endParaRPr>
          </a:p>
          <a:p>
            <a:pPr marL="12700" marR="5080" indent="4445">
              <a:lnSpc>
                <a:spcPts val="3020"/>
              </a:lnSpc>
              <a:spcBef>
                <a:spcPts val="1400"/>
              </a:spcBef>
              <a:tabLst>
                <a:tab pos="1767839" algn="l"/>
                <a:tab pos="3119755" algn="l"/>
                <a:tab pos="3453765" algn="l"/>
                <a:tab pos="4283075" algn="l"/>
                <a:tab pos="4595495" algn="l"/>
                <a:tab pos="5563235" algn="l"/>
                <a:tab pos="6907530" algn="l"/>
                <a:tab pos="8023225" algn="l"/>
                <a:tab pos="9065895" algn="l"/>
              </a:tabLst>
            </a:pPr>
            <a:r>
              <a:rPr sz="2800" b="1" spc="-114" dirty="0">
                <a:latin typeface="Tw Cen MT"/>
                <a:cs typeface="Tw Cen MT"/>
              </a:rPr>
              <a:t>K</a:t>
            </a:r>
            <a:r>
              <a:rPr sz="2800" b="1" spc="-5" dirty="0">
                <a:latin typeface="Tw Cen MT"/>
                <a:cs typeface="Tw Cen MT"/>
              </a:rPr>
              <a:t>o</a:t>
            </a:r>
            <a:r>
              <a:rPr sz="2800" b="1" dirty="0">
                <a:latin typeface="Tw Cen MT"/>
                <a:cs typeface="Tw Cen MT"/>
              </a:rPr>
              <a:t>m</a:t>
            </a:r>
            <a:r>
              <a:rPr sz="2800" b="1" spc="-15" dirty="0">
                <a:latin typeface="Tw Cen MT"/>
                <a:cs typeface="Tw Cen MT"/>
              </a:rPr>
              <a:t>p</a:t>
            </a:r>
            <a:r>
              <a:rPr sz="2800" b="1" spc="-5" dirty="0">
                <a:latin typeface="Tw Cen MT"/>
                <a:cs typeface="Tw Cen MT"/>
              </a:rPr>
              <a:t>l</a:t>
            </a:r>
            <a:r>
              <a:rPr sz="2800" b="1" spc="-55" dirty="0">
                <a:latin typeface="Tw Cen MT"/>
                <a:cs typeface="Tw Cen MT"/>
              </a:rPr>
              <a:t>e</a:t>
            </a:r>
            <a:r>
              <a:rPr sz="2800" b="1" spc="-5" dirty="0">
                <a:latin typeface="Tw Cen MT"/>
                <a:cs typeface="Tw Cen MT"/>
              </a:rPr>
              <a:t>xní</a:t>
            </a:r>
            <a:r>
              <a:rPr sz="2800" b="1" dirty="0">
                <a:latin typeface="Tw Cen MT"/>
                <a:cs typeface="Tw Cen MT"/>
              </a:rPr>
              <a:t>	</a:t>
            </a:r>
            <a:r>
              <a:rPr sz="2800" b="1" spc="-5" dirty="0">
                <a:latin typeface="Tw Cen MT"/>
                <a:cs typeface="Tw Cen MT"/>
              </a:rPr>
              <a:t>př</a:t>
            </a:r>
            <a:r>
              <a:rPr sz="2800" b="1" dirty="0">
                <a:latin typeface="Tw Cen MT"/>
                <a:cs typeface="Tw Cen MT"/>
              </a:rPr>
              <a:t>í</a:t>
            </a:r>
            <a:r>
              <a:rPr sz="2800" b="1" spc="-5" dirty="0">
                <a:latin typeface="Tw Cen MT"/>
                <a:cs typeface="Tw Cen MT"/>
              </a:rPr>
              <a:t>stu</a:t>
            </a:r>
            <a:r>
              <a:rPr sz="2800" b="1" spc="-60" dirty="0">
                <a:latin typeface="Tw Cen MT"/>
                <a:cs typeface="Tw Cen MT"/>
              </a:rPr>
              <a:t>p</a:t>
            </a:r>
            <a:r>
              <a:rPr sz="2800" b="1" spc="-5" dirty="0">
                <a:latin typeface="Tw Cen MT"/>
                <a:cs typeface="Tw Cen MT"/>
              </a:rPr>
              <a:t>y</a:t>
            </a:r>
            <a:r>
              <a:rPr sz="2800" b="1" dirty="0">
                <a:latin typeface="Tw Cen MT"/>
                <a:cs typeface="Tw Cen MT"/>
              </a:rPr>
              <a:t>	</a:t>
            </a:r>
            <a:r>
              <a:rPr sz="2800" spc="-5" dirty="0">
                <a:latin typeface="Tw Cen MT"/>
                <a:cs typeface="Tw Cen MT"/>
              </a:rPr>
              <a:t>–</a:t>
            </a:r>
            <a:r>
              <a:rPr sz="2800" dirty="0">
                <a:latin typeface="Tw Cen MT"/>
                <a:cs typeface="Tw Cen MT"/>
              </a:rPr>
              <a:t>	</a:t>
            </a:r>
            <a:r>
              <a:rPr sz="2800" spc="-5" dirty="0">
                <a:latin typeface="Tw Cen MT"/>
                <a:cs typeface="Tw Cen MT"/>
              </a:rPr>
              <a:t>b</a:t>
            </a:r>
            <a:r>
              <a:rPr sz="2800" dirty="0">
                <a:latin typeface="Tw Cen MT"/>
                <a:cs typeface="Tw Cen MT"/>
              </a:rPr>
              <a:t>e</a:t>
            </a:r>
            <a:r>
              <a:rPr sz="2800" spc="-5" dirty="0">
                <a:latin typeface="Tw Cen MT"/>
                <a:cs typeface="Tw Cen MT"/>
              </a:rPr>
              <a:t>re</a:t>
            </a:r>
            <a:r>
              <a:rPr sz="2800" dirty="0">
                <a:latin typeface="Tw Cen MT"/>
                <a:cs typeface="Tw Cen MT"/>
              </a:rPr>
              <a:t>	</a:t>
            </a:r>
            <a:r>
              <a:rPr sz="2800" spc="-5" dirty="0">
                <a:latin typeface="Tw Cen MT"/>
                <a:cs typeface="Tw Cen MT"/>
              </a:rPr>
              <a:t>v</a:t>
            </a:r>
            <a:r>
              <a:rPr sz="2800" dirty="0">
                <a:latin typeface="Tw Cen MT"/>
                <a:cs typeface="Tw Cen MT"/>
              </a:rPr>
              <a:t>	</a:t>
            </a:r>
            <a:r>
              <a:rPr sz="2800" spc="-5" dirty="0">
                <a:latin typeface="Tw Cen MT"/>
                <a:cs typeface="Tw Cen MT"/>
              </a:rPr>
              <a:t>ú</a:t>
            </a:r>
            <a:r>
              <a:rPr sz="2800" spc="-70" dirty="0">
                <a:latin typeface="Tw Cen MT"/>
                <a:cs typeface="Tw Cen MT"/>
              </a:rPr>
              <a:t>v</a:t>
            </a:r>
            <a:r>
              <a:rPr sz="2800" spc="5" dirty="0">
                <a:latin typeface="Tw Cen MT"/>
                <a:cs typeface="Tw Cen MT"/>
              </a:rPr>
              <a:t>a</a:t>
            </a:r>
            <a:r>
              <a:rPr sz="2800" spc="-5" dirty="0">
                <a:latin typeface="Tw Cen MT"/>
                <a:cs typeface="Tw Cen MT"/>
              </a:rPr>
              <a:t>hu</a:t>
            </a:r>
            <a:r>
              <a:rPr sz="2800" dirty="0">
                <a:latin typeface="Tw Cen MT"/>
                <a:cs typeface="Tw Cen MT"/>
              </a:rPr>
              <a:t>	</a:t>
            </a:r>
            <a:r>
              <a:rPr sz="2800" spc="-35" dirty="0">
                <a:latin typeface="Tw Cen MT"/>
                <a:cs typeface="Tw Cen MT"/>
              </a:rPr>
              <a:t>k</a:t>
            </a:r>
            <a:r>
              <a:rPr sz="2800" spc="5" dirty="0">
                <a:latin typeface="Tw Cen MT"/>
                <a:cs typeface="Tw Cen MT"/>
              </a:rPr>
              <a:t>o</a:t>
            </a:r>
            <a:r>
              <a:rPr sz="2800" spc="-5" dirty="0">
                <a:latin typeface="Tw Cen MT"/>
                <a:cs typeface="Tw Cen MT"/>
              </a:rPr>
              <a:t>mpl</a:t>
            </a:r>
            <a:r>
              <a:rPr sz="2800" spc="-85" dirty="0">
                <a:latin typeface="Tw Cen MT"/>
                <a:cs typeface="Tw Cen MT"/>
              </a:rPr>
              <a:t>e</a:t>
            </a:r>
            <a:r>
              <a:rPr sz="2800" spc="-5" dirty="0">
                <a:latin typeface="Tw Cen MT"/>
                <a:cs typeface="Tw Cen MT"/>
              </a:rPr>
              <a:t>x</a:t>
            </a:r>
            <a:r>
              <a:rPr sz="2800" dirty="0">
                <a:latin typeface="Tw Cen MT"/>
                <a:cs typeface="Tw Cen MT"/>
              </a:rPr>
              <a:t>	</a:t>
            </a:r>
            <a:r>
              <a:rPr sz="2800" spc="-5" dirty="0">
                <a:latin typeface="Tw Cen MT"/>
                <a:cs typeface="Tw Cen MT"/>
              </a:rPr>
              <a:t>p</a:t>
            </a:r>
            <a:r>
              <a:rPr sz="2800" dirty="0">
                <a:latin typeface="Tw Cen MT"/>
                <a:cs typeface="Tw Cen MT"/>
              </a:rPr>
              <a:t>ot</a:t>
            </a:r>
            <a:r>
              <a:rPr sz="2800" spc="-5" dirty="0">
                <a:latin typeface="Tw Cen MT"/>
                <a:cs typeface="Tw Cen MT"/>
              </a:rPr>
              <a:t>ř</a:t>
            </a:r>
            <a:r>
              <a:rPr sz="2800" spc="-60" dirty="0">
                <a:latin typeface="Tw Cen MT"/>
                <a:cs typeface="Tw Cen MT"/>
              </a:rPr>
              <a:t>e</a:t>
            </a:r>
            <a:r>
              <a:rPr sz="2800" spc="-5" dirty="0">
                <a:latin typeface="Tw Cen MT"/>
                <a:cs typeface="Tw Cen MT"/>
              </a:rPr>
              <a:t>b</a:t>
            </a:r>
            <a:r>
              <a:rPr sz="2800" dirty="0">
                <a:latin typeface="Tw Cen MT"/>
                <a:cs typeface="Tw Cen MT"/>
              </a:rPr>
              <a:t>	</a:t>
            </a:r>
            <a:r>
              <a:rPr sz="2800" spc="-65" dirty="0">
                <a:latin typeface="Tw Cen MT"/>
                <a:cs typeface="Tw Cen MT"/>
              </a:rPr>
              <a:t>r</a:t>
            </a:r>
            <a:r>
              <a:rPr sz="2800" spc="-5" dirty="0">
                <a:latin typeface="Tw Cen MT"/>
                <a:cs typeface="Tw Cen MT"/>
              </a:rPr>
              <a:t>o</a:t>
            </a:r>
            <a:r>
              <a:rPr sz="2800" dirty="0">
                <a:latin typeface="Tw Cen MT"/>
                <a:cs typeface="Tw Cen MT"/>
              </a:rPr>
              <a:t>d</a:t>
            </a:r>
            <a:r>
              <a:rPr sz="2800" spc="-10" dirty="0">
                <a:latin typeface="Tw Cen MT"/>
                <a:cs typeface="Tw Cen MT"/>
              </a:rPr>
              <a:t>i</a:t>
            </a:r>
            <a:r>
              <a:rPr sz="2800" spc="-90" dirty="0">
                <a:latin typeface="Tw Cen MT"/>
                <a:cs typeface="Tw Cen MT"/>
              </a:rPr>
              <a:t>n</a:t>
            </a:r>
            <a:r>
              <a:rPr sz="2800" spc="-5" dirty="0">
                <a:latin typeface="Tw Cen MT"/>
                <a:cs typeface="Tw Cen MT"/>
              </a:rPr>
              <a:t>y</a:t>
            </a:r>
            <a:r>
              <a:rPr sz="2800" dirty="0">
                <a:latin typeface="Tw Cen MT"/>
                <a:cs typeface="Tw Cen MT"/>
              </a:rPr>
              <a:t>	</a:t>
            </a:r>
            <a:r>
              <a:rPr sz="2800" spc="-5" dirty="0">
                <a:latin typeface="Tw Cen MT"/>
                <a:cs typeface="Tw Cen MT"/>
              </a:rPr>
              <a:t>(</a:t>
            </a:r>
            <a:r>
              <a:rPr sz="2800" dirty="0">
                <a:latin typeface="Tw Cen MT"/>
                <a:cs typeface="Tw Cen MT"/>
              </a:rPr>
              <a:t>n</a:t>
            </a:r>
            <a:r>
              <a:rPr sz="2800" spc="-5" dirty="0">
                <a:latin typeface="Tw Cen MT"/>
                <a:cs typeface="Tw Cen MT"/>
              </a:rPr>
              <a:t>á</a:t>
            </a:r>
            <a:r>
              <a:rPr sz="2800" spc="-55" dirty="0">
                <a:latin typeface="Tw Cen MT"/>
                <a:cs typeface="Tw Cen MT"/>
              </a:rPr>
              <a:t>r</a:t>
            </a:r>
            <a:r>
              <a:rPr sz="2800" spc="-5" dirty="0">
                <a:latin typeface="Tw Cen MT"/>
                <a:cs typeface="Tw Cen MT"/>
              </a:rPr>
              <a:t>o</a:t>
            </a:r>
            <a:r>
              <a:rPr sz="2800" dirty="0">
                <a:latin typeface="Tw Cen MT"/>
                <a:cs typeface="Tw Cen MT"/>
              </a:rPr>
              <a:t>č</a:t>
            </a:r>
            <a:r>
              <a:rPr sz="2800" spc="-5" dirty="0">
                <a:latin typeface="Tw Cen MT"/>
                <a:cs typeface="Tw Cen MT"/>
              </a:rPr>
              <a:t>něj</a:t>
            </a:r>
            <a:r>
              <a:rPr sz="2800" dirty="0">
                <a:latin typeface="Tw Cen MT"/>
                <a:cs typeface="Tw Cen MT"/>
              </a:rPr>
              <a:t>š</a:t>
            </a:r>
            <a:r>
              <a:rPr sz="2800" spc="-5" dirty="0">
                <a:latin typeface="Tw Cen MT"/>
                <a:cs typeface="Tw Cen MT"/>
              </a:rPr>
              <a:t>í  </a:t>
            </a:r>
            <a:r>
              <a:rPr sz="2800" spc="-20" dirty="0">
                <a:latin typeface="Tw Cen MT"/>
                <a:cs typeface="Tw Cen MT"/>
              </a:rPr>
              <a:t>pro </a:t>
            </a:r>
            <a:r>
              <a:rPr sz="2800" spc="-15" dirty="0">
                <a:latin typeface="Tw Cen MT"/>
                <a:cs typeface="Tw Cen MT"/>
              </a:rPr>
              <a:t>rodinu </a:t>
            </a:r>
            <a:r>
              <a:rPr sz="2800" spc="-5" dirty="0">
                <a:latin typeface="Tw Cen MT"/>
                <a:cs typeface="Tw Cen MT"/>
              </a:rPr>
              <a:t>i </a:t>
            </a:r>
            <a:r>
              <a:rPr sz="2800" spc="-20" dirty="0">
                <a:latin typeface="Tw Cen MT"/>
                <a:cs typeface="Tw Cen MT"/>
              </a:rPr>
              <a:t>pracovníky, </a:t>
            </a:r>
            <a:r>
              <a:rPr sz="2800" spc="-5" dirty="0">
                <a:latin typeface="Tw Cen MT"/>
                <a:cs typeface="Tw Cen MT"/>
              </a:rPr>
              <a:t>ale</a:t>
            </a:r>
            <a:r>
              <a:rPr sz="2800" spc="75" dirty="0">
                <a:latin typeface="Tw Cen MT"/>
                <a:cs typeface="Tw Cen MT"/>
              </a:rPr>
              <a:t> </a:t>
            </a:r>
            <a:r>
              <a:rPr sz="2800" spc="-5" dirty="0">
                <a:latin typeface="Tw Cen MT"/>
                <a:cs typeface="Tw Cen MT"/>
              </a:rPr>
              <a:t>efektivnější)</a:t>
            </a:r>
            <a:endParaRPr sz="28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6830" y="846531"/>
            <a:ext cx="58197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30" dirty="0"/>
              <a:t>PŘÍSTUPY, </a:t>
            </a:r>
            <a:r>
              <a:rPr spc="25" dirty="0"/>
              <a:t>POSTUPY,</a:t>
            </a:r>
            <a:r>
              <a:rPr spc="350" dirty="0"/>
              <a:t> </a:t>
            </a:r>
            <a:r>
              <a:rPr spc="75" dirty="0"/>
              <a:t>TECHNIKY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5416" y="1885315"/>
            <a:ext cx="10801985" cy="203771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385"/>
              </a:spcBef>
            </a:pPr>
            <a:r>
              <a:rPr sz="2400" spc="-5" dirty="0">
                <a:latin typeface="Tw Cen MT"/>
                <a:cs typeface="Tw Cen MT"/>
              </a:rPr>
              <a:t>Základním </a:t>
            </a:r>
            <a:r>
              <a:rPr sz="2400" dirty="0">
                <a:latin typeface="Tw Cen MT"/>
                <a:cs typeface="Tw Cen MT"/>
              </a:rPr>
              <a:t>postupem při </a:t>
            </a:r>
            <a:r>
              <a:rPr sz="2400" spc="-5" dirty="0">
                <a:latin typeface="Tw Cen MT"/>
                <a:cs typeface="Tw Cen MT"/>
              </a:rPr>
              <a:t>podpoře </a:t>
            </a:r>
            <a:r>
              <a:rPr sz="2400" spc="-20" dirty="0">
                <a:latin typeface="Tw Cen MT"/>
                <a:cs typeface="Tw Cen MT"/>
              </a:rPr>
              <a:t>rodiny </a:t>
            </a:r>
            <a:r>
              <a:rPr sz="2400" dirty="0">
                <a:latin typeface="Tw Cen MT"/>
                <a:cs typeface="Tw Cen MT"/>
              </a:rPr>
              <a:t>je </a:t>
            </a:r>
            <a:r>
              <a:rPr sz="2400" spc="-10" dirty="0">
                <a:latin typeface="Tw Cen MT"/>
                <a:cs typeface="Tw Cen MT"/>
              </a:rPr>
              <a:t>vedle </a:t>
            </a:r>
            <a:r>
              <a:rPr sz="2400" dirty="0">
                <a:latin typeface="Tw Cen MT"/>
                <a:cs typeface="Tw Cen MT"/>
              </a:rPr>
              <a:t>zajištění existenciálních </a:t>
            </a:r>
            <a:r>
              <a:rPr sz="2400" spc="-10" dirty="0">
                <a:latin typeface="Tw Cen MT"/>
                <a:cs typeface="Tw Cen MT"/>
              </a:rPr>
              <a:t>potřeb </a:t>
            </a:r>
            <a:r>
              <a:rPr sz="2400" b="1" dirty="0">
                <a:solidFill>
                  <a:srgbClr val="99CA38"/>
                </a:solidFill>
                <a:latin typeface="Tw Cen MT"/>
                <a:cs typeface="Tw Cen MT"/>
              </a:rPr>
              <a:t>přímá  nemateriální pomoc </a:t>
            </a:r>
            <a:r>
              <a:rPr sz="2400" dirty="0">
                <a:latin typeface="Tw Cen MT"/>
                <a:cs typeface="Tw Cen MT"/>
              </a:rPr>
              <a:t>– </a:t>
            </a:r>
            <a:r>
              <a:rPr sz="2400" b="1" dirty="0">
                <a:latin typeface="Tw Cen MT"/>
                <a:cs typeface="Tw Cen MT"/>
              </a:rPr>
              <a:t>uvážená a </a:t>
            </a:r>
            <a:r>
              <a:rPr sz="2400" b="1" spc="-5" dirty="0">
                <a:latin typeface="Tw Cen MT"/>
                <a:cs typeface="Tw Cen MT"/>
              </a:rPr>
              <a:t>omezená kompenzace </a:t>
            </a:r>
            <a:r>
              <a:rPr sz="2400" spc="-10" dirty="0">
                <a:latin typeface="Tw Cen MT"/>
                <a:cs typeface="Tw Cen MT"/>
              </a:rPr>
              <a:t>(potřeba </a:t>
            </a:r>
            <a:r>
              <a:rPr sz="2400" spc="-5" dirty="0">
                <a:latin typeface="Tw Cen MT"/>
                <a:cs typeface="Tw Cen MT"/>
              </a:rPr>
              <a:t>stanovení hranic)  </a:t>
            </a:r>
            <a:r>
              <a:rPr sz="2400" b="1" spc="-10" dirty="0">
                <a:latin typeface="Tw Cen MT"/>
                <a:cs typeface="Tw Cen MT"/>
              </a:rPr>
              <a:t>dovedností, </a:t>
            </a:r>
            <a:r>
              <a:rPr sz="2400" b="1" dirty="0">
                <a:latin typeface="Tw Cen MT"/>
                <a:cs typeface="Tw Cen MT"/>
              </a:rPr>
              <a:t>které v danou chvíli nikdo z </a:t>
            </a:r>
            <a:r>
              <a:rPr sz="2400" b="1" spc="-5" dirty="0">
                <a:latin typeface="Tw Cen MT"/>
                <a:cs typeface="Tw Cen MT"/>
              </a:rPr>
              <a:t>rodiny </a:t>
            </a:r>
            <a:r>
              <a:rPr sz="2400" b="1" dirty="0">
                <a:latin typeface="Tw Cen MT"/>
                <a:cs typeface="Tw Cen MT"/>
              </a:rPr>
              <a:t>nemá </a:t>
            </a:r>
            <a:r>
              <a:rPr sz="2400" dirty="0">
                <a:latin typeface="Tw Cen MT"/>
                <a:cs typeface="Tw Cen MT"/>
              </a:rPr>
              <a:t>– uplatňuje se </a:t>
            </a:r>
            <a:r>
              <a:rPr sz="2400" spc="-5" dirty="0">
                <a:latin typeface="Tw Cen MT"/>
                <a:cs typeface="Tw Cen MT"/>
              </a:rPr>
              <a:t>jak </a:t>
            </a:r>
            <a:r>
              <a:rPr sz="2400" spc="-25" dirty="0">
                <a:latin typeface="Tw Cen MT"/>
                <a:cs typeface="Tw Cen MT"/>
              </a:rPr>
              <a:t>ve </a:t>
            </a:r>
            <a:r>
              <a:rPr sz="2400" spc="-5" dirty="0">
                <a:latin typeface="Tw Cen MT"/>
                <a:cs typeface="Tw Cen MT"/>
              </a:rPr>
              <a:t>vnitřním  </a:t>
            </a:r>
            <a:r>
              <a:rPr sz="2400" spc="-15" dirty="0">
                <a:latin typeface="Tw Cen MT"/>
                <a:cs typeface="Tw Cen MT"/>
              </a:rPr>
              <a:t>provozu </a:t>
            </a:r>
            <a:r>
              <a:rPr sz="2400" spc="-25" dirty="0">
                <a:latin typeface="Tw Cen MT"/>
                <a:cs typeface="Tw Cen MT"/>
              </a:rPr>
              <a:t>rodiny </a:t>
            </a:r>
            <a:r>
              <a:rPr sz="2400" spc="-5" dirty="0">
                <a:latin typeface="Tw Cen MT"/>
                <a:cs typeface="Tw Cen MT"/>
              </a:rPr>
              <a:t>(např. </a:t>
            </a:r>
            <a:r>
              <a:rPr sz="2400" spc="-10" dirty="0">
                <a:latin typeface="Tw Cen MT"/>
                <a:cs typeface="Tw Cen MT"/>
              </a:rPr>
              <a:t>vaření), </a:t>
            </a:r>
            <a:r>
              <a:rPr sz="2400" b="1" spc="-5" dirty="0">
                <a:latin typeface="Tw Cen MT"/>
                <a:cs typeface="Tw Cen MT"/>
              </a:rPr>
              <a:t>tak </a:t>
            </a:r>
            <a:r>
              <a:rPr sz="2400" b="1" dirty="0">
                <a:latin typeface="Tw Cen MT"/>
                <a:cs typeface="Tw Cen MT"/>
              </a:rPr>
              <a:t>při </a:t>
            </a:r>
            <a:r>
              <a:rPr sz="2400" b="1" spc="-5" dirty="0">
                <a:latin typeface="Tw Cen MT"/>
                <a:cs typeface="Tw Cen MT"/>
              </a:rPr>
              <a:t>vyjednávání </a:t>
            </a:r>
            <a:r>
              <a:rPr sz="2400" b="1" dirty="0">
                <a:latin typeface="Tw Cen MT"/>
                <a:cs typeface="Tw Cen MT"/>
              </a:rPr>
              <a:t>s vnějším </a:t>
            </a:r>
            <a:r>
              <a:rPr sz="2400" b="1" spc="-5" dirty="0">
                <a:latin typeface="Tw Cen MT"/>
                <a:cs typeface="Tw Cen MT"/>
              </a:rPr>
              <a:t>okolím </a:t>
            </a:r>
            <a:r>
              <a:rPr sz="2400" dirty="0">
                <a:latin typeface="Tw Cen MT"/>
                <a:cs typeface="Tw Cen MT"/>
              </a:rPr>
              <a:t>(např.  </a:t>
            </a:r>
            <a:r>
              <a:rPr sz="2400" spc="-5" dirty="0">
                <a:latin typeface="Tw Cen MT"/>
                <a:cs typeface="Tw Cen MT"/>
              </a:rPr>
              <a:t>pronajímatel), </a:t>
            </a:r>
            <a:r>
              <a:rPr sz="2400" dirty="0">
                <a:latin typeface="Tw Cen MT"/>
                <a:cs typeface="Tw Cen MT"/>
              </a:rPr>
              <a:t>ale i </a:t>
            </a:r>
            <a:r>
              <a:rPr sz="2400" b="1" dirty="0">
                <a:latin typeface="Tw Cen MT"/>
                <a:cs typeface="Tw Cen MT"/>
              </a:rPr>
              <a:t>při jednání s </a:t>
            </a:r>
            <a:r>
              <a:rPr sz="2400" b="1" spc="-5" dirty="0">
                <a:latin typeface="Tw Cen MT"/>
                <a:cs typeface="Tw Cen MT"/>
              </a:rPr>
              <a:t>dalšími </a:t>
            </a:r>
            <a:r>
              <a:rPr sz="2400" b="1" dirty="0">
                <a:latin typeface="Tw Cen MT"/>
                <a:cs typeface="Tw Cen MT"/>
              </a:rPr>
              <a:t>subjekty při </a:t>
            </a:r>
            <a:r>
              <a:rPr sz="2400" b="1" spc="-5" dirty="0">
                <a:latin typeface="Tw Cen MT"/>
                <a:cs typeface="Tw Cen MT"/>
              </a:rPr>
              <a:t>uplatňování práv </a:t>
            </a:r>
            <a:r>
              <a:rPr sz="2400" spc="-5" dirty="0">
                <a:latin typeface="Tw Cen MT"/>
                <a:cs typeface="Tw Cen MT"/>
              </a:rPr>
              <a:t>(např. </a:t>
            </a:r>
            <a:r>
              <a:rPr sz="2400" dirty="0">
                <a:latin typeface="Tw Cen MT"/>
                <a:cs typeface="Tw Cen MT"/>
              </a:rPr>
              <a:t>úřad  </a:t>
            </a:r>
            <a:r>
              <a:rPr sz="2400" spc="-5" dirty="0">
                <a:latin typeface="Tw Cen MT"/>
                <a:cs typeface="Tw Cen MT"/>
              </a:rPr>
              <a:t>práce).</a:t>
            </a:r>
            <a:endParaRPr sz="24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6371" y="904112"/>
            <a:ext cx="58191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30" dirty="0"/>
              <a:t>PŘÍSTUPY, </a:t>
            </a:r>
            <a:r>
              <a:rPr spc="25" dirty="0"/>
              <a:t>POSTUPY,</a:t>
            </a:r>
            <a:r>
              <a:rPr spc="335" dirty="0"/>
              <a:t> </a:t>
            </a:r>
            <a:r>
              <a:rPr spc="75" dirty="0"/>
              <a:t>TECHNIKY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2218" y="2361057"/>
            <a:ext cx="10822940" cy="188531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6350" algn="just">
              <a:lnSpc>
                <a:spcPts val="2590"/>
              </a:lnSpc>
              <a:spcBef>
                <a:spcPts val="425"/>
              </a:spcBef>
            </a:pPr>
            <a:r>
              <a:rPr sz="2400" b="1" spc="-5" dirty="0">
                <a:solidFill>
                  <a:srgbClr val="99CA38"/>
                </a:solidFill>
                <a:latin typeface="Tw Cen MT"/>
                <a:cs typeface="Tw Cen MT"/>
              </a:rPr>
              <a:t>Základní východisko </a:t>
            </a:r>
            <a:r>
              <a:rPr sz="2400" dirty="0">
                <a:latin typeface="Tw Cen MT"/>
                <a:cs typeface="Tw Cen MT"/>
              </a:rPr>
              <a:t>– </a:t>
            </a:r>
            <a:r>
              <a:rPr sz="2400" spc="-20" dirty="0">
                <a:latin typeface="Tw Cen MT"/>
                <a:cs typeface="Tw Cen MT"/>
              </a:rPr>
              <a:t>programy </a:t>
            </a:r>
            <a:r>
              <a:rPr sz="2400" dirty="0">
                <a:latin typeface="Tw Cen MT"/>
                <a:cs typeface="Tw Cen MT"/>
              </a:rPr>
              <a:t>a činnosti směřují k </a:t>
            </a:r>
            <a:r>
              <a:rPr sz="2400" spc="5" dirty="0">
                <a:latin typeface="Tw Cen MT"/>
                <a:cs typeface="Tw Cen MT"/>
              </a:rPr>
              <a:t>zachování </a:t>
            </a:r>
            <a:r>
              <a:rPr sz="2400" dirty="0">
                <a:latin typeface="Tw Cen MT"/>
                <a:cs typeface="Tw Cen MT"/>
              </a:rPr>
              <a:t>či </a:t>
            </a:r>
            <a:r>
              <a:rPr sz="2400" spc="-10" dirty="0">
                <a:latin typeface="Tw Cen MT"/>
                <a:cs typeface="Tw Cen MT"/>
              </a:rPr>
              <a:t>obnovení </a:t>
            </a:r>
            <a:r>
              <a:rPr sz="2400" spc="-5" dirty="0">
                <a:latin typeface="Tw Cen MT"/>
                <a:cs typeface="Tw Cen MT"/>
              </a:rPr>
              <a:t>funkcí  </a:t>
            </a:r>
            <a:r>
              <a:rPr sz="2400" spc="-20" dirty="0">
                <a:latin typeface="Tw Cen MT"/>
                <a:cs typeface="Tw Cen MT"/>
              </a:rPr>
              <a:t>rodiny </a:t>
            </a:r>
            <a:r>
              <a:rPr sz="2400" dirty="0">
                <a:latin typeface="Tw Cen MT"/>
                <a:cs typeface="Tw Cen MT"/>
              </a:rPr>
              <a:t>v </a:t>
            </a:r>
            <a:r>
              <a:rPr sz="2400" spc="-5" dirty="0">
                <a:latin typeface="Tw Cen MT"/>
                <a:cs typeface="Tw Cen MT"/>
              </a:rPr>
              <a:t>jejím </a:t>
            </a:r>
            <a:r>
              <a:rPr sz="2400" spc="-10" dirty="0">
                <a:latin typeface="Tw Cen MT"/>
                <a:cs typeface="Tw Cen MT"/>
              </a:rPr>
              <a:t>přirozeném prostředí </a:t>
            </a:r>
            <a:r>
              <a:rPr sz="2400" dirty="0">
                <a:latin typeface="Tw Cen MT"/>
                <a:cs typeface="Tw Cen MT"/>
              </a:rPr>
              <a:t>a </a:t>
            </a:r>
            <a:r>
              <a:rPr sz="2400" spc="-5" dirty="0">
                <a:latin typeface="Tw Cen MT"/>
                <a:cs typeface="Tw Cen MT"/>
              </a:rPr>
              <a:t>mají </a:t>
            </a:r>
            <a:r>
              <a:rPr sz="2400" dirty="0">
                <a:latin typeface="Tw Cen MT"/>
                <a:cs typeface="Tw Cen MT"/>
              </a:rPr>
              <a:t>tak umožnit </a:t>
            </a:r>
            <a:r>
              <a:rPr sz="2400" spc="-5" dirty="0">
                <a:latin typeface="Tw Cen MT"/>
                <a:cs typeface="Tw Cen MT"/>
              </a:rPr>
              <a:t>udržení dítěte </a:t>
            </a:r>
            <a:r>
              <a:rPr sz="2400" dirty="0">
                <a:latin typeface="Tw Cen MT"/>
                <a:cs typeface="Tw Cen MT"/>
              </a:rPr>
              <a:t>v </a:t>
            </a:r>
            <a:r>
              <a:rPr sz="2400" spc="10" dirty="0">
                <a:latin typeface="Tw Cen MT"/>
                <a:cs typeface="Tw Cen MT"/>
              </a:rPr>
              <a:t>bezpečných  </a:t>
            </a:r>
            <a:r>
              <a:rPr sz="2400" spc="5" dirty="0">
                <a:latin typeface="Tw Cen MT"/>
                <a:cs typeface="Tw Cen MT"/>
              </a:rPr>
              <a:t>podmínkách </a:t>
            </a:r>
            <a:r>
              <a:rPr sz="2400" dirty="0">
                <a:latin typeface="Tw Cen MT"/>
                <a:cs typeface="Tw Cen MT"/>
              </a:rPr>
              <a:t>funkční </a:t>
            </a:r>
            <a:r>
              <a:rPr sz="2400" spc="-20" dirty="0">
                <a:latin typeface="Tw Cen MT"/>
                <a:cs typeface="Tw Cen MT"/>
              </a:rPr>
              <a:t>rodiny </a:t>
            </a:r>
            <a:r>
              <a:rPr sz="2400" spc="-5" dirty="0">
                <a:latin typeface="Tw Cen MT"/>
                <a:cs typeface="Tw Cen MT"/>
              </a:rPr>
              <a:t>/nejlépe</a:t>
            </a:r>
            <a:r>
              <a:rPr sz="2400" spc="-15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biologické/.</a:t>
            </a:r>
            <a:endParaRPr sz="2400">
              <a:latin typeface="Tw Cen MT"/>
              <a:cs typeface="Tw Cen MT"/>
            </a:endParaRPr>
          </a:p>
          <a:p>
            <a:pPr marL="12700" marR="5080" algn="just">
              <a:lnSpc>
                <a:spcPts val="2590"/>
              </a:lnSpc>
              <a:spcBef>
                <a:spcPts val="1400"/>
              </a:spcBef>
            </a:pPr>
            <a:r>
              <a:rPr sz="2400" spc="-40" dirty="0">
                <a:latin typeface="Tw Cen MT"/>
                <a:cs typeface="Tw Cen MT"/>
              </a:rPr>
              <a:t>Takové</a:t>
            </a:r>
            <a:r>
              <a:rPr sz="2400" spc="580" dirty="0">
                <a:latin typeface="Tw Cen MT"/>
                <a:cs typeface="Tw Cen MT"/>
              </a:rPr>
              <a:t> </a:t>
            </a:r>
            <a:r>
              <a:rPr sz="2400" spc="-20" dirty="0">
                <a:latin typeface="Tw Cen MT"/>
                <a:cs typeface="Tw Cen MT"/>
              </a:rPr>
              <a:t>programy </a:t>
            </a:r>
            <a:r>
              <a:rPr sz="2400" spc="5" dirty="0">
                <a:latin typeface="Tw Cen MT"/>
                <a:cs typeface="Tw Cen MT"/>
              </a:rPr>
              <a:t>podporují </a:t>
            </a:r>
            <a:r>
              <a:rPr sz="2400" spc="-10" dirty="0">
                <a:latin typeface="Tw Cen MT"/>
                <a:cs typeface="Tw Cen MT"/>
              </a:rPr>
              <a:t>rodičovské </a:t>
            </a:r>
            <a:r>
              <a:rPr sz="2400" spc="10" dirty="0">
                <a:latin typeface="Tw Cen MT"/>
                <a:cs typeface="Tw Cen MT"/>
              </a:rPr>
              <a:t>chování </a:t>
            </a:r>
            <a:r>
              <a:rPr sz="2400" dirty="0">
                <a:latin typeface="Tw Cen MT"/>
                <a:cs typeface="Tw Cen MT"/>
              </a:rPr>
              <a:t>– </a:t>
            </a:r>
            <a:r>
              <a:rPr sz="2400" spc="10" dirty="0">
                <a:latin typeface="Tw Cen MT"/>
                <a:cs typeface="Tw Cen MT"/>
              </a:rPr>
              <a:t>dochází </a:t>
            </a:r>
            <a:r>
              <a:rPr sz="2400" spc="-25" dirty="0">
                <a:latin typeface="Tw Cen MT"/>
                <a:cs typeface="Tw Cen MT"/>
              </a:rPr>
              <a:t>ke </a:t>
            </a:r>
            <a:r>
              <a:rPr sz="2400" spc="-5" dirty="0">
                <a:latin typeface="Tw Cen MT"/>
                <a:cs typeface="Tw Cen MT"/>
              </a:rPr>
              <a:t>snížení závislosti </a:t>
            </a:r>
            <a:r>
              <a:rPr sz="2400" dirty="0">
                <a:latin typeface="Tw Cen MT"/>
                <a:cs typeface="Tw Cen MT"/>
              </a:rPr>
              <a:t>na  </a:t>
            </a:r>
            <a:r>
              <a:rPr sz="2400" spc="-5" dirty="0">
                <a:latin typeface="Tw Cen MT"/>
                <a:cs typeface="Tw Cen MT"/>
              </a:rPr>
              <a:t>dlouhodobě poskytované </a:t>
            </a:r>
            <a:r>
              <a:rPr sz="2400" dirty="0">
                <a:latin typeface="Tw Cen MT"/>
                <a:cs typeface="Tw Cen MT"/>
              </a:rPr>
              <a:t>službě a </a:t>
            </a:r>
            <a:r>
              <a:rPr sz="2400" spc="-5" dirty="0">
                <a:latin typeface="Tw Cen MT"/>
                <a:cs typeface="Tw Cen MT"/>
              </a:rPr>
              <a:t>snížení </a:t>
            </a:r>
            <a:r>
              <a:rPr sz="2400" dirty="0">
                <a:latin typeface="Tw Cen MT"/>
                <a:cs typeface="Tw Cen MT"/>
              </a:rPr>
              <a:t>rizik </a:t>
            </a:r>
            <a:r>
              <a:rPr sz="2400" spc="-10" dirty="0">
                <a:latin typeface="Tw Cen MT"/>
                <a:cs typeface="Tw Cen MT"/>
              </a:rPr>
              <a:t>opakovaného</a:t>
            </a:r>
            <a:r>
              <a:rPr sz="2400" spc="-50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selhání.</a:t>
            </a:r>
            <a:endParaRPr sz="24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762" y="1110996"/>
            <a:ext cx="0" cy="630555"/>
          </a:xfrm>
          <a:custGeom>
            <a:avLst/>
            <a:gdLst/>
            <a:ahLst/>
            <a:cxnLst/>
            <a:rect l="l" t="t" r="r" b="b"/>
            <a:pathLst>
              <a:path h="630555">
                <a:moveTo>
                  <a:pt x="0" y="0"/>
                </a:moveTo>
                <a:lnTo>
                  <a:pt x="0" y="630174"/>
                </a:lnTo>
              </a:path>
            </a:pathLst>
          </a:custGeom>
          <a:ln w="19812">
            <a:solidFill>
              <a:srgbClr val="99CA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75126" y="149174"/>
            <a:ext cx="4738370" cy="904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3454"/>
              </a:lnSpc>
              <a:spcBef>
                <a:spcPts val="105"/>
              </a:spcBef>
            </a:pPr>
            <a:r>
              <a:rPr sz="3200" spc="45" dirty="0"/>
              <a:t>PŘÍSTUPY, </a:t>
            </a:r>
            <a:r>
              <a:rPr sz="3200" spc="40" dirty="0"/>
              <a:t>POSTUPY,</a:t>
            </a:r>
            <a:r>
              <a:rPr sz="3200" spc="335" dirty="0"/>
              <a:t> </a:t>
            </a:r>
            <a:r>
              <a:rPr sz="3200" spc="80" dirty="0"/>
              <a:t>TECHNIKY</a:t>
            </a:r>
            <a:endParaRPr sz="3200"/>
          </a:p>
          <a:p>
            <a:pPr marL="10795" algn="ctr">
              <a:lnSpc>
                <a:spcPts val="3454"/>
              </a:lnSpc>
            </a:pPr>
            <a:r>
              <a:rPr sz="3200" dirty="0"/>
              <a:t>- </a:t>
            </a:r>
            <a:r>
              <a:rPr sz="3200" spc="70" dirty="0"/>
              <a:t>STABILIZACE</a:t>
            </a:r>
            <a:r>
              <a:rPr sz="3200" spc="385" dirty="0"/>
              <a:t> </a:t>
            </a:r>
            <a:r>
              <a:rPr sz="3200" spc="50" dirty="0"/>
              <a:t>RODINY-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823722" y="1885950"/>
            <a:ext cx="10998835" cy="501650"/>
          </a:xfrm>
          <a:custGeom>
            <a:avLst/>
            <a:gdLst/>
            <a:ahLst/>
            <a:cxnLst/>
            <a:rect l="l" t="t" r="r" b="b"/>
            <a:pathLst>
              <a:path w="10998835" h="501650">
                <a:moveTo>
                  <a:pt x="0" y="83565"/>
                </a:moveTo>
                <a:lnTo>
                  <a:pt x="6567" y="51059"/>
                </a:lnTo>
                <a:lnTo>
                  <a:pt x="24476" y="24495"/>
                </a:lnTo>
                <a:lnTo>
                  <a:pt x="51038" y="6574"/>
                </a:lnTo>
                <a:lnTo>
                  <a:pt x="83565" y="0"/>
                </a:lnTo>
                <a:lnTo>
                  <a:pt x="10915142" y="0"/>
                </a:lnTo>
                <a:lnTo>
                  <a:pt x="10947648" y="6574"/>
                </a:lnTo>
                <a:lnTo>
                  <a:pt x="10974212" y="24495"/>
                </a:lnTo>
                <a:lnTo>
                  <a:pt x="10992133" y="51059"/>
                </a:lnTo>
                <a:lnTo>
                  <a:pt x="10998708" y="83565"/>
                </a:lnTo>
                <a:lnTo>
                  <a:pt x="10998708" y="417829"/>
                </a:lnTo>
                <a:lnTo>
                  <a:pt x="10992133" y="450336"/>
                </a:lnTo>
                <a:lnTo>
                  <a:pt x="10974212" y="476900"/>
                </a:lnTo>
                <a:lnTo>
                  <a:pt x="10947648" y="494821"/>
                </a:lnTo>
                <a:lnTo>
                  <a:pt x="10915142" y="501396"/>
                </a:lnTo>
                <a:lnTo>
                  <a:pt x="83565" y="501396"/>
                </a:lnTo>
                <a:lnTo>
                  <a:pt x="51038" y="494821"/>
                </a:lnTo>
                <a:lnTo>
                  <a:pt x="24476" y="476900"/>
                </a:lnTo>
                <a:lnTo>
                  <a:pt x="6567" y="450336"/>
                </a:lnTo>
                <a:lnTo>
                  <a:pt x="0" y="417829"/>
                </a:lnTo>
                <a:lnTo>
                  <a:pt x="0" y="83565"/>
                </a:lnTo>
                <a:close/>
              </a:path>
            </a:pathLst>
          </a:custGeom>
          <a:ln w="19812">
            <a:solidFill>
              <a:srgbClr val="89B8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3722" y="2451354"/>
            <a:ext cx="10998835" cy="501650"/>
          </a:xfrm>
          <a:custGeom>
            <a:avLst/>
            <a:gdLst/>
            <a:ahLst/>
            <a:cxnLst/>
            <a:rect l="l" t="t" r="r" b="b"/>
            <a:pathLst>
              <a:path w="10998835" h="501650">
                <a:moveTo>
                  <a:pt x="0" y="83566"/>
                </a:moveTo>
                <a:lnTo>
                  <a:pt x="6567" y="51059"/>
                </a:lnTo>
                <a:lnTo>
                  <a:pt x="24476" y="24495"/>
                </a:lnTo>
                <a:lnTo>
                  <a:pt x="51038" y="6574"/>
                </a:lnTo>
                <a:lnTo>
                  <a:pt x="83565" y="0"/>
                </a:lnTo>
                <a:lnTo>
                  <a:pt x="10915142" y="0"/>
                </a:lnTo>
                <a:lnTo>
                  <a:pt x="10947648" y="6574"/>
                </a:lnTo>
                <a:lnTo>
                  <a:pt x="10974212" y="24495"/>
                </a:lnTo>
                <a:lnTo>
                  <a:pt x="10992133" y="51059"/>
                </a:lnTo>
                <a:lnTo>
                  <a:pt x="10998708" y="83566"/>
                </a:lnTo>
                <a:lnTo>
                  <a:pt x="10998708" y="417830"/>
                </a:lnTo>
                <a:lnTo>
                  <a:pt x="10992133" y="450336"/>
                </a:lnTo>
                <a:lnTo>
                  <a:pt x="10974212" y="476900"/>
                </a:lnTo>
                <a:lnTo>
                  <a:pt x="10947648" y="494821"/>
                </a:lnTo>
                <a:lnTo>
                  <a:pt x="10915142" y="501396"/>
                </a:lnTo>
                <a:lnTo>
                  <a:pt x="83565" y="501396"/>
                </a:lnTo>
                <a:lnTo>
                  <a:pt x="51038" y="494821"/>
                </a:lnTo>
                <a:lnTo>
                  <a:pt x="24476" y="476900"/>
                </a:lnTo>
                <a:lnTo>
                  <a:pt x="6567" y="450336"/>
                </a:lnTo>
                <a:lnTo>
                  <a:pt x="0" y="417830"/>
                </a:lnTo>
                <a:lnTo>
                  <a:pt x="0" y="83566"/>
                </a:lnTo>
                <a:close/>
              </a:path>
            </a:pathLst>
          </a:custGeom>
          <a:ln w="19812">
            <a:solidFill>
              <a:srgbClr val="89B8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3722" y="3588258"/>
            <a:ext cx="10998835" cy="501650"/>
          </a:xfrm>
          <a:custGeom>
            <a:avLst/>
            <a:gdLst/>
            <a:ahLst/>
            <a:cxnLst/>
            <a:rect l="l" t="t" r="r" b="b"/>
            <a:pathLst>
              <a:path w="10998835" h="501650">
                <a:moveTo>
                  <a:pt x="0" y="83565"/>
                </a:moveTo>
                <a:lnTo>
                  <a:pt x="6567" y="51059"/>
                </a:lnTo>
                <a:lnTo>
                  <a:pt x="24476" y="24495"/>
                </a:lnTo>
                <a:lnTo>
                  <a:pt x="51038" y="6574"/>
                </a:lnTo>
                <a:lnTo>
                  <a:pt x="83565" y="0"/>
                </a:lnTo>
                <a:lnTo>
                  <a:pt x="10915142" y="0"/>
                </a:lnTo>
                <a:lnTo>
                  <a:pt x="10947648" y="6574"/>
                </a:lnTo>
                <a:lnTo>
                  <a:pt x="10974212" y="24495"/>
                </a:lnTo>
                <a:lnTo>
                  <a:pt x="10992133" y="51059"/>
                </a:lnTo>
                <a:lnTo>
                  <a:pt x="10998708" y="83565"/>
                </a:lnTo>
                <a:lnTo>
                  <a:pt x="10998708" y="417829"/>
                </a:lnTo>
                <a:lnTo>
                  <a:pt x="10992133" y="450336"/>
                </a:lnTo>
                <a:lnTo>
                  <a:pt x="10974212" y="476900"/>
                </a:lnTo>
                <a:lnTo>
                  <a:pt x="10947648" y="494821"/>
                </a:lnTo>
                <a:lnTo>
                  <a:pt x="10915142" y="501395"/>
                </a:lnTo>
                <a:lnTo>
                  <a:pt x="83565" y="501395"/>
                </a:lnTo>
                <a:lnTo>
                  <a:pt x="51038" y="494821"/>
                </a:lnTo>
                <a:lnTo>
                  <a:pt x="24476" y="476900"/>
                </a:lnTo>
                <a:lnTo>
                  <a:pt x="6567" y="450336"/>
                </a:lnTo>
                <a:lnTo>
                  <a:pt x="0" y="417829"/>
                </a:lnTo>
                <a:lnTo>
                  <a:pt x="0" y="83565"/>
                </a:lnTo>
                <a:close/>
              </a:path>
            </a:pathLst>
          </a:custGeom>
          <a:ln w="19812">
            <a:solidFill>
              <a:srgbClr val="89B8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3722" y="3028950"/>
            <a:ext cx="10998835" cy="502920"/>
          </a:xfrm>
          <a:custGeom>
            <a:avLst/>
            <a:gdLst/>
            <a:ahLst/>
            <a:cxnLst/>
            <a:rect l="l" t="t" r="r" b="b"/>
            <a:pathLst>
              <a:path w="10998835" h="502920">
                <a:moveTo>
                  <a:pt x="0" y="83820"/>
                </a:moveTo>
                <a:lnTo>
                  <a:pt x="6587" y="51220"/>
                </a:lnTo>
                <a:lnTo>
                  <a:pt x="24550" y="24574"/>
                </a:lnTo>
                <a:lnTo>
                  <a:pt x="51193" y="6596"/>
                </a:lnTo>
                <a:lnTo>
                  <a:pt x="83819" y="0"/>
                </a:lnTo>
                <a:lnTo>
                  <a:pt x="10914888" y="0"/>
                </a:lnTo>
                <a:lnTo>
                  <a:pt x="10947487" y="6596"/>
                </a:lnTo>
                <a:lnTo>
                  <a:pt x="10974133" y="24574"/>
                </a:lnTo>
                <a:lnTo>
                  <a:pt x="10992111" y="51220"/>
                </a:lnTo>
                <a:lnTo>
                  <a:pt x="10998708" y="83820"/>
                </a:lnTo>
                <a:lnTo>
                  <a:pt x="10998708" y="419100"/>
                </a:lnTo>
                <a:lnTo>
                  <a:pt x="10992111" y="451699"/>
                </a:lnTo>
                <a:lnTo>
                  <a:pt x="10974133" y="478345"/>
                </a:lnTo>
                <a:lnTo>
                  <a:pt x="10947487" y="496323"/>
                </a:lnTo>
                <a:lnTo>
                  <a:pt x="10914888" y="502920"/>
                </a:lnTo>
                <a:lnTo>
                  <a:pt x="83819" y="502920"/>
                </a:lnTo>
                <a:lnTo>
                  <a:pt x="51193" y="496323"/>
                </a:lnTo>
                <a:lnTo>
                  <a:pt x="24550" y="478345"/>
                </a:lnTo>
                <a:lnTo>
                  <a:pt x="6587" y="451699"/>
                </a:lnTo>
                <a:lnTo>
                  <a:pt x="0" y="419100"/>
                </a:lnTo>
                <a:lnTo>
                  <a:pt x="0" y="83820"/>
                </a:lnTo>
                <a:close/>
              </a:path>
            </a:pathLst>
          </a:custGeom>
          <a:ln w="19812">
            <a:solidFill>
              <a:srgbClr val="89B8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3722" y="4147565"/>
            <a:ext cx="10998835" cy="501650"/>
          </a:xfrm>
          <a:custGeom>
            <a:avLst/>
            <a:gdLst/>
            <a:ahLst/>
            <a:cxnLst/>
            <a:rect l="l" t="t" r="r" b="b"/>
            <a:pathLst>
              <a:path w="10998835" h="501650">
                <a:moveTo>
                  <a:pt x="0" y="83565"/>
                </a:moveTo>
                <a:lnTo>
                  <a:pt x="6567" y="51059"/>
                </a:lnTo>
                <a:lnTo>
                  <a:pt x="24476" y="24495"/>
                </a:lnTo>
                <a:lnTo>
                  <a:pt x="51038" y="6574"/>
                </a:lnTo>
                <a:lnTo>
                  <a:pt x="83565" y="0"/>
                </a:lnTo>
                <a:lnTo>
                  <a:pt x="10915142" y="0"/>
                </a:lnTo>
                <a:lnTo>
                  <a:pt x="10947648" y="6574"/>
                </a:lnTo>
                <a:lnTo>
                  <a:pt x="10974212" y="24495"/>
                </a:lnTo>
                <a:lnTo>
                  <a:pt x="10992133" y="51059"/>
                </a:lnTo>
                <a:lnTo>
                  <a:pt x="10998708" y="83565"/>
                </a:lnTo>
                <a:lnTo>
                  <a:pt x="10998708" y="417829"/>
                </a:lnTo>
                <a:lnTo>
                  <a:pt x="10992133" y="450336"/>
                </a:lnTo>
                <a:lnTo>
                  <a:pt x="10974212" y="476900"/>
                </a:lnTo>
                <a:lnTo>
                  <a:pt x="10947648" y="494821"/>
                </a:lnTo>
                <a:lnTo>
                  <a:pt x="10915142" y="501395"/>
                </a:lnTo>
                <a:lnTo>
                  <a:pt x="83565" y="501395"/>
                </a:lnTo>
                <a:lnTo>
                  <a:pt x="51038" y="494821"/>
                </a:lnTo>
                <a:lnTo>
                  <a:pt x="24476" y="476900"/>
                </a:lnTo>
                <a:lnTo>
                  <a:pt x="6567" y="450336"/>
                </a:lnTo>
                <a:lnTo>
                  <a:pt x="0" y="417829"/>
                </a:lnTo>
                <a:lnTo>
                  <a:pt x="0" y="83565"/>
                </a:lnTo>
                <a:close/>
              </a:path>
            </a:pathLst>
          </a:custGeom>
          <a:ln w="19812">
            <a:solidFill>
              <a:srgbClr val="89B8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3722" y="4712970"/>
            <a:ext cx="10998835" cy="501650"/>
          </a:xfrm>
          <a:custGeom>
            <a:avLst/>
            <a:gdLst/>
            <a:ahLst/>
            <a:cxnLst/>
            <a:rect l="l" t="t" r="r" b="b"/>
            <a:pathLst>
              <a:path w="10998835" h="501650">
                <a:moveTo>
                  <a:pt x="0" y="83565"/>
                </a:moveTo>
                <a:lnTo>
                  <a:pt x="6567" y="51059"/>
                </a:lnTo>
                <a:lnTo>
                  <a:pt x="24476" y="24495"/>
                </a:lnTo>
                <a:lnTo>
                  <a:pt x="51038" y="6574"/>
                </a:lnTo>
                <a:lnTo>
                  <a:pt x="83565" y="0"/>
                </a:lnTo>
                <a:lnTo>
                  <a:pt x="10915142" y="0"/>
                </a:lnTo>
                <a:lnTo>
                  <a:pt x="10947648" y="6574"/>
                </a:lnTo>
                <a:lnTo>
                  <a:pt x="10974212" y="24495"/>
                </a:lnTo>
                <a:lnTo>
                  <a:pt x="10992133" y="51059"/>
                </a:lnTo>
                <a:lnTo>
                  <a:pt x="10998708" y="83565"/>
                </a:lnTo>
                <a:lnTo>
                  <a:pt x="10998708" y="417829"/>
                </a:lnTo>
                <a:lnTo>
                  <a:pt x="10992133" y="450336"/>
                </a:lnTo>
                <a:lnTo>
                  <a:pt x="10974212" y="476900"/>
                </a:lnTo>
                <a:lnTo>
                  <a:pt x="10947648" y="494821"/>
                </a:lnTo>
                <a:lnTo>
                  <a:pt x="10915142" y="501395"/>
                </a:lnTo>
                <a:lnTo>
                  <a:pt x="83565" y="501395"/>
                </a:lnTo>
                <a:lnTo>
                  <a:pt x="51038" y="494821"/>
                </a:lnTo>
                <a:lnTo>
                  <a:pt x="24476" y="476900"/>
                </a:lnTo>
                <a:lnTo>
                  <a:pt x="6567" y="450336"/>
                </a:lnTo>
                <a:lnTo>
                  <a:pt x="0" y="417829"/>
                </a:lnTo>
                <a:lnTo>
                  <a:pt x="0" y="83565"/>
                </a:lnTo>
                <a:close/>
              </a:path>
            </a:pathLst>
          </a:custGeom>
          <a:ln w="19812">
            <a:solidFill>
              <a:srgbClr val="89B8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3722" y="5278373"/>
            <a:ext cx="10998835" cy="501650"/>
          </a:xfrm>
          <a:custGeom>
            <a:avLst/>
            <a:gdLst/>
            <a:ahLst/>
            <a:cxnLst/>
            <a:rect l="l" t="t" r="r" b="b"/>
            <a:pathLst>
              <a:path w="10998835" h="501650">
                <a:moveTo>
                  <a:pt x="0" y="83565"/>
                </a:moveTo>
                <a:lnTo>
                  <a:pt x="6567" y="51059"/>
                </a:lnTo>
                <a:lnTo>
                  <a:pt x="24476" y="24495"/>
                </a:lnTo>
                <a:lnTo>
                  <a:pt x="51038" y="6574"/>
                </a:lnTo>
                <a:lnTo>
                  <a:pt x="83565" y="0"/>
                </a:lnTo>
                <a:lnTo>
                  <a:pt x="10915142" y="0"/>
                </a:lnTo>
                <a:lnTo>
                  <a:pt x="10947648" y="6574"/>
                </a:lnTo>
                <a:lnTo>
                  <a:pt x="10974212" y="24495"/>
                </a:lnTo>
                <a:lnTo>
                  <a:pt x="10992133" y="51059"/>
                </a:lnTo>
                <a:lnTo>
                  <a:pt x="10998708" y="83565"/>
                </a:lnTo>
                <a:lnTo>
                  <a:pt x="10998708" y="417829"/>
                </a:lnTo>
                <a:lnTo>
                  <a:pt x="10992133" y="450357"/>
                </a:lnTo>
                <a:lnTo>
                  <a:pt x="10974212" y="476919"/>
                </a:lnTo>
                <a:lnTo>
                  <a:pt x="10947648" y="494828"/>
                </a:lnTo>
                <a:lnTo>
                  <a:pt x="10915142" y="501395"/>
                </a:lnTo>
                <a:lnTo>
                  <a:pt x="83565" y="501395"/>
                </a:lnTo>
                <a:lnTo>
                  <a:pt x="51038" y="494828"/>
                </a:lnTo>
                <a:lnTo>
                  <a:pt x="24476" y="476919"/>
                </a:lnTo>
                <a:lnTo>
                  <a:pt x="6567" y="450357"/>
                </a:lnTo>
                <a:lnTo>
                  <a:pt x="0" y="417829"/>
                </a:lnTo>
                <a:lnTo>
                  <a:pt x="0" y="83565"/>
                </a:lnTo>
                <a:close/>
              </a:path>
            </a:pathLst>
          </a:custGeom>
          <a:ln w="19812">
            <a:solidFill>
              <a:srgbClr val="89B8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3722" y="5843778"/>
            <a:ext cx="10998835" cy="501650"/>
          </a:xfrm>
          <a:custGeom>
            <a:avLst/>
            <a:gdLst/>
            <a:ahLst/>
            <a:cxnLst/>
            <a:rect l="l" t="t" r="r" b="b"/>
            <a:pathLst>
              <a:path w="10998835" h="501650">
                <a:moveTo>
                  <a:pt x="0" y="83566"/>
                </a:moveTo>
                <a:lnTo>
                  <a:pt x="6567" y="51038"/>
                </a:lnTo>
                <a:lnTo>
                  <a:pt x="24476" y="24476"/>
                </a:lnTo>
                <a:lnTo>
                  <a:pt x="51038" y="6567"/>
                </a:lnTo>
                <a:lnTo>
                  <a:pt x="83565" y="0"/>
                </a:lnTo>
                <a:lnTo>
                  <a:pt x="10915142" y="0"/>
                </a:lnTo>
                <a:lnTo>
                  <a:pt x="10947648" y="6567"/>
                </a:lnTo>
                <a:lnTo>
                  <a:pt x="10974212" y="24476"/>
                </a:lnTo>
                <a:lnTo>
                  <a:pt x="10992133" y="51038"/>
                </a:lnTo>
                <a:lnTo>
                  <a:pt x="10998708" y="83566"/>
                </a:lnTo>
                <a:lnTo>
                  <a:pt x="10998708" y="417830"/>
                </a:lnTo>
                <a:lnTo>
                  <a:pt x="10992133" y="450357"/>
                </a:lnTo>
                <a:lnTo>
                  <a:pt x="10974212" y="476919"/>
                </a:lnTo>
                <a:lnTo>
                  <a:pt x="10947648" y="494828"/>
                </a:lnTo>
                <a:lnTo>
                  <a:pt x="10915142" y="501396"/>
                </a:lnTo>
                <a:lnTo>
                  <a:pt x="83565" y="501396"/>
                </a:lnTo>
                <a:lnTo>
                  <a:pt x="51038" y="494828"/>
                </a:lnTo>
                <a:lnTo>
                  <a:pt x="24476" y="476919"/>
                </a:lnTo>
                <a:lnTo>
                  <a:pt x="6567" y="450357"/>
                </a:lnTo>
                <a:lnTo>
                  <a:pt x="0" y="417830"/>
                </a:lnTo>
                <a:lnTo>
                  <a:pt x="0" y="83566"/>
                </a:lnTo>
                <a:close/>
              </a:path>
            </a:pathLst>
          </a:custGeom>
          <a:ln w="19812">
            <a:solidFill>
              <a:srgbClr val="89B8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19073" y="1916937"/>
            <a:ext cx="4745990" cy="4318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Tw Cen MT"/>
                <a:cs typeface="Tw Cen MT"/>
              </a:rPr>
              <a:t>Zajištění</a:t>
            </a:r>
            <a:r>
              <a:rPr sz="2200" dirty="0">
                <a:latin typeface="Tw Cen MT"/>
                <a:cs typeface="Tw Cen MT"/>
              </a:rPr>
              <a:t> </a:t>
            </a:r>
            <a:r>
              <a:rPr sz="2200" spc="-10" dirty="0">
                <a:latin typeface="Tw Cen MT"/>
                <a:cs typeface="Tw Cen MT"/>
              </a:rPr>
              <a:t>jídla</a:t>
            </a:r>
            <a:endParaRPr sz="22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sz="2200" spc="-5" dirty="0">
                <a:latin typeface="Tw Cen MT"/>
                <a:cs typeface="Tw Cen MT"/>
              </a:rPr>
              <a:t>Zajištění</a:t>
            </a:r>
            <a:r>
              <a:rPr sz="2200" dirty="0">
                <a:latin typeface="Tw Cen MT"/>
                <a:cs typeface="Tw Cen MT"/>
              </a:rPr>
              <a:t> </a:t>
            </a:r>
            <a:r>
              <a:rPr sz="2200" spc="-25" dirty="0">
                <a:latin typeface="Tw Cen MT"/>
                <a:cs typeface="Tw Cen MT"/>
              </a:rPr>
              <a:t>hygieny</a:t>
            </a:r>
            <a:endParaRPr sz="22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1914"/>
              </a:spcBef>
            </a:pPr>
            <a:r>
              <a:rPr sz="2200" spc="-5" dirty="0">
                <a:latin typeface="Tw Cen MT"/>
                <a:cs typeface="Tw Cen MT"/>
              </a:rPr>
              <a:t>Zajištění </a:t>
            </a:r>
            <a:r>
              <a:rPr sz="2200" spc="5" dirty="0">
                <a:latin typeface="Tw Cen MT"/>
                <a:cs typeface="Tw Cen MT"/>
              </a:rPr>
              <a:t>vhodných </a:t>
            </a:r>
            <a:r>
              <a:rPr sz="2200" spc="-5" dirty="0">
                <a:latin typeface="Tw Cen MT"/>
                <a:cs typeface="Tw Cen MT"/>
              </a:rPr>
              <a:t>bytových</a:t>
            </a:r>
            <a:r>
              <a:rPr sz="2200" spc="5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podmínek</a:t>
            </a:r>
            <a:endParaRPr sz="22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1760"/>
              </a:spcBef>
            </a:pPr>
            <a:r>
              <a:rPr sz="2200" spc="-5" dirty="0">
                <a:latin typeface="Tw Cen MT"/>
                <a:cs typeface="Tw Cen MT"/>
              </a:rPr>
              <a:t>Hospodaření s</a:t>
            </a:r>
            <a:r>
              <a:rPr sz="2200" spc="-10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penězi</a:t>
            </a:r>
            <a:endParaRPr sz="22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1765"/>
              </a:spcBef>
            </a:pPr>
            <a:r>
              <a:rPr sz="2200" spc="-5" dirty="0">
                <a:latin typeface="Tw Cen MT"/>
                <a:cs typeface="Tw Cen MT"/>
              </a:rPr>
              <a:t>Zaměstnání</a:t>
            </a:r>
            <a:endParaRPr sz="2200">
              <a:latin typeface="Tw Cen MT"/>
              <a:cs typeface="Tw Cen MT"/>
            </a:endParaRPr>
          </a:p>
          <a:p>
            <a:pPr marL="12700" marR="1694180">
              <a:lnSpc>
                <a:spcPts val="4450"/>
              </a:lnSpc>
              <a:spcBef>
                <a:spcPts val="450"/>
              </a:spcBef>
            </a:pPr>
            <a:r>
              <a:rPr sz="2200" spc="5" dirty="0">
                <a:latin typeface="Tw Cen MT"/>
                <a:cs typeface="Tw Cen MT"/>
              </a:rPr>
              <a:t>Docházka </a:t>
            </a:r>
            <a:r>
              <a:rPr sz="2200" spc="-5" dirty="0">
                <a:latin typeface="Tw Cen MT"/>
                <a:cs typeface="Tw Cen MT"/>
              </a:rPr>
              <a:t>dětí do </a:t>
            </a:r>
            <a:r>
              <a:rPr sz="2200" spc="-10" dirty="0">
                <a:latin typeface="Tw Cen MT"/>
                <a:cs typeface="Tw Cen MT"/>
              </a:rPr>
              <a:t>školy  </a:t>
            </a:r>
            <a:r>
              <a:rPr sz="2200" spc="-5" dirty="0">
                <a:latin typeface="Tw Cen MT"/>
                <a:cs typeface="Tw Cen MT"/>
              </a:rPr>
              <a:t>Zajištění péče o </a:t>
            </a:r>
            <a:r>
              <a:rPr sz="2200" spc="-15" dirty="0">
                <a:latin typeface="Tw Cen MT"/>
                <a:cs typeface="Tw Cen MT"/>
              </a:rPr>
              <a:t>zdraví</a:t>
            </a:r>
            <a:r>
              <a:rPr sz="2200" spc="35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dětí</a:t>
            </a:r>
            <a:endParaRPr sz="22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1365"/>
              </a:spcBef>
            </a:pPr>
            <a:r>
              <a:rPr sz="2200" spc="-5" dirty="0">
                <a:latin typeface="Tw Cen MT"/>
                <a:cs typeface="Tw Cen MT"/>
              </a:rPr>
              <a:t>Zajištění </a:t>
            </a:r>
            <a:r>
              <a:rPr sz="2200" spc="-10" dirty="0">
                <a:latin typeface="Tw Cen MT"/>
                <a:cs typeface="Tw Cen MT"/>
              </a:rPr>
              <a:t>návratu </a:t>
            </a:r>
            <a:r>
              <a:rPr sz="2200" spc="-5" dirty="0">
                <a:latin typeface="Tw Cen MT"/>
                <a:cs typeface="Tw Cen MT"/>
              </a:rPr>
              <a:t>dětí z ústavní péče</a:t>
            </a:r>
            <a:r>
              <a:rPr sz="2200" spc="80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apod.</a:t>
            </a:r>
            <a:endParaRPr sz="22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1119</Words>
  <Application>Microsoft Office PowerPoint</Application>
  <PresentationFormat>Širokoúhlá obrazovka</PresentationFormat>
  <Paragraphs>117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Tw Cen MT</vt:lpstr>
      <vt:lpstr>Tw Cen MT Condensed</vt:lpstr>
      <vt:lpstr>Office Theme</vt:lpstr>
      <vt:lpstr>Prezentace aplikace PowerPoint</vt:lpstr>
      <vt:lpstr>S JAKÝMI RODINAMI SE V PRAXI SOCIÁLNÍHO PRACOVNÍKA  BUDEME SETKÁVAT?</vt:lpstr>
      <vt:lpstr>CÍL SOCIÁLNÍ PRÁCE S RODINOU</vt:lpstr>
      <vt:lpstr>DÍLČÍ CÍLE SOCIÁLNÍ PRÁCE S RODINOU</vt:lpstr>
      <vt:lpstr>KOMPETENCE SOCIÁLNÍCH PRACOVNÍKŮ</vt:lpstr>
      <vt:lpstr>PŘÍSTUPY, POSTUPY, TECHNIKY</vt:lpstr>
      <vt:lpstr>PŘÍSTUPY, POSTUPY, TECHNIKY</vt:lpstr>
      <vt:lpstr>PŘÍSTUPY, POSTUPY, TECHNIKY</vt:lpstr>
      <vt:lpstr>PŘÍSTUPY, POSTUPY, TECHNIKY - STABILIZACE RODINY-</vt:lpstr>
      <vt:lpstr>SANACE RODINY</vt:lpstr>
      <vt:lpstr>SUBJEKTY, JEJICHŽ SPOLUPRÁCE PŘI PODPOŘE RODINY  PŘICHÁZÍ V ÚVAHU:</vt:lpstr>
      <vt:lpstr>MEZIOBOROVÁ SPOLUPRÁCE</vt:lpstr>
      <vt:lpstr>PŘÍPADOVÁ KONFERENCE</vt:lpstr>
      <vt:lpstr>PŘÍPADOVÁ KONFERENCE</vt:lpstr>
      <vt:lpstr>CHARAKTERISTIKA PŘÍPADOVÉ KONFERENCE</vt:lpstr>
      <vt:lpstr>RODINNÁ KONFERENCE</vt:lpstr>
      <vt:lpstr>CHARAKTERISTIKA RODINNÉ KONFERENCE</vt:lpstr>
      <vt:lpstr>ZDROJE: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práce s rodinami</dc:title>
  <dc:creator>Iva Poláčková</dc:creator>
  <cp:lastModifiedBy>Iva Poláčková</cp:lastModifiedBy>
  <cp:revision>1</cp:revision>
  <dcterms:created xsi:type="dcterms:W3CDTF">2020-02-04T16:02:23Z</dcterms:created>
  <dcterms:modified xsi:type="dcterms:W3CDTF">2020-02-04T16:02:44Z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2019-04-18T00:00:00Z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2020-02-04T00:00:00Z</vt:filetime>
  </property>
</Properties>
</file>