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76" r:id="rId20"/>
    <p:sldId id="277" r:id="rId21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F8D3426-6789-42E3-A758-8D39DD3D69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B13553-C066-44D4-9093-7C12912780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8DC4E-0DFB-4355-B0D3-A431437C8233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EAE64A-4191-4B45-B50A-59F804B8DC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403A91-86E7-4EAD-A5B3-92E2A37E69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B66F-23A3-4FF2-BE89-103D6CCEF5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53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DFAFB-1523-4F00-8059-26B947CB7AB5}" type="datetimeFigureOut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Upravte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179E0-48D5-47E5-832E-25E2B497034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3615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179E0-48D5-47E5-832E-25E2B497034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34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179E0-48D5-47E5-832E-25E2B497034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21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CB0E882A-2821-4693-A2C3-67E6F2F3321F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8" name="Přímá spojnice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5889DF-3970-4DF2-9B69-3ACF2EC7B94C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35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36CE2-1B19-443D-9DE6-0BBC1B657CAF}" type="datetime1">
              <a:rPr lang="cs-CZ" noProof="0" smtClean="0"/>
              <a:t>05.05.2021</a:t>
            </a:fld>
            <a:endParaRPr lang="en-US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9476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6BE20A-640A-4024-A71B-A36106A906CE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7203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14CE18-734D-4203-9EC6-A69F559AA1A9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7" name="Přímá spojnice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36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7BF09B-B79C-4DA3-81AC-3AD4B86BC4AD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8167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é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9A8D91-360C-451D-9409-1612E017A56F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8" name="Zástupné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6335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é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9589B6-5BD7-46D4-8BC4-ED48852AF800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054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8CCA72-CDCD-4EFD-9A99-97966275F23A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3" name="Zástupné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88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B68CE0-30E4-4C02-B9AB-83684CACFB2C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5838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D74464-F219-4B7D-BC0D-841A1BB1E643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
             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408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D6402DA5-2844-4931-B479-FDE5FEF742AD}" type="datetime1">
              <a:rPr lang="cs-CZ" noProof="0" smtClean="0"/>
              <a:t>05.05.2021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
     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70225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Přímá spojnice 41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 rtlCol="0">
            <a:normAutofit/>
          </a:bodyPr>
          <a:lstStyle/>
          <a:p>
            <a:pPr rtl="0"/>
            <a:r>
              <a:rPr lang="cs-CZ" sz="6100" cap="none" dirty="0"/>
              <a:t>Postava terapeuta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C7BD98-5486-489C-BAA0-A69CEFF69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8292"/>
            <a:ext cx="8767860" cy="750749"/>
          </a:xfrm>
        </p:spPr>
        <p:txBody>
          <a:bodyPr rtlCol="0">
            <a:normAutofit/>
          </a:bodyPr>
          <a:lstStyle/>
          <a:p>
            <a:pPr rtl="0"/>
            <a:r>
              <a:rPr lang="cs-CZ" sz="1600" dirty="0"/>
              <a:t>Úvod do zahradní terapie, VOŠ </a:t>
            </a:r>
            <a:r>
              <a:rPr lang="cs-CZ" sz="1600" dirty="0" err="1"/>
              <a:t>Jabok</a:t>
            </a:r>
            <a:endParaRPr lang="cs-CZ" sz="1600" dirty="0"/>
          </a:p>
          <a:p>
            <a:pPr rtl="0"/>
            <a:r>
              <a:rPr lang="cs-CZ" sz="1600" dirty="0"/>
              <a:t>Eliška Hudcová, Nela Mátlová</a:t>
            </a:r>
          </a:p>
        </p:txBody>
      </p:sp>
    </p:spTree>
    <p:extLst>
      <p:ext uri="{BB962C8B-B14F-4D97-AF65-F5344CB8AC3E}">
        <p14:creationId xmlns:p14="http://schemas.microsoft.com/office/powerpoint/2010/main" val="834050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32572-B9BE-42F9-B8CF-43DE26D8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Třístupňové diagnostické 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ED8DF-088A-43CE-89D7-FF81A7EFC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Třístupňová diagnostika</a:t>
            </a:r>
          </a:p>
          <a:p>
            <a:pPr lvl="1"/>
            <a:r>
              <a:rPr lang="cs-CZ" dirty="0"/>
              <a:t>Hlavní důraz se klade na to, aby pracovník porozuměl klientovi, ale musí jít o vztah, dynamiku vztahu, rozumět průběhu dění mezi klientem a pracovníkem</a:t>
            </a:r>
          </a:p>
          <a:p>
            <a:pPr lvl="1"/>
            <a:r>
              <a:rPr lang="cs-CZ" dirty="0"/>
              <a:t>Předpokládá, že pracovník se nalézá mimo to, co se snaží ovlivňovat. </a:t>
            </a:r>
          </a:p>
          <a:p>
            <a:pPr lvl="1"/>
            <a:r>
              <a:rPr lang="cs-CZ" dirty="0"/>
              <a:t>Předpokládá, že existuje jasná hranice mezi pracovníkem a profesionálním a osobním já</a:t>
            </a:r>
          </a:p>
          <a:p>
            <a:r>
              <a:rPr lang="cs-CZ" dirty="0"/>
              <a:t>Nesmím odpárat sebe jako pracovníka, nejsem stroj</a:t>
            </a:r>
          </a:p>
          <a:p>
            <a:r>
              <a:rPr lang="cs-CZ" dirty="0"/>
              <a:t>Zapojení lidských kvalit</a:t>
            </a:r>
          </a:p>
          <a:p>
            <a:r>
              <a:rPr lang="cs-CZ" dirty="0"/>
              <a:t>Uvědomit si, co nás ovlivňuje, kontext, vlastní život pracovníka</a:t>
            </a:r>
          </a:p>
          <a:p>
            <a:r>
              <a:rPr lang="cs-CZ" dirty="0"/>
              <a:t>Připouštět si reálnou míru vlastní energie, na co ještě mám, na co již nestačí síla</a:t>
            </a:r>
          </a:p>
          <a:p>
            <a:r>
              <a:rPr lang="cs-CZ" dirty="0"/>
              <a:t>Uvědomovat si vzájemné sympatie a jak nás ovlivňují</a:t>
            </a:r>
          </a:p>
        </p:txBody>
      </p:sp>
    </p:spTree>
    <p:extLst>
      <p:ext uri="{BB962C8B-B14F-4D97-AF65-F5344CB8AC3E}">
        <p14:creationId xmlns:p14="http://schemas.microsoft.com/office/powerpoint/2010/main" val="250405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2B991-6DE6-4B80-8B8B-8A56E791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711E3-614E-4344-A4BA-77D19A2C2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Prosazování osobních cílů, často si neuvědomuje</a:t>
            </a:r>
          </a:p>
          <a:p>
            <a:r>
              <a:rPr lang="cs-CZ" dirty="0"/>
              <a:t>20% vědomé, 80% nevědomé</a:t>
            </a:r>
          </a:p>
          <a:p>
            <a:r>
              <a:rPr lang="cs-CZ" dirty="0"/>
              <a:t>Proč podléháme? Co pro obranu?	</a:t>
            </a:r>
          </a:p>
          <a:p>
            <a:pPr lvl="1"/>
            <a:r>
              <a:rPr lang="cs-CZ" dirty="0"/>
              <a:t>Vnitřní sebejistota (vím, kdo jsem co dělám, proč)</a:t>
            </a:r>
          </a:p>
          <a:p>
            <a:pPr lvl="1"/>
            <a:r>
              <a:rPr lang="cs-CZ" dirty="0"/>
              <a:t>Informace o tom, jak vypadá manipulace</a:t>
            </a:r>
          </a:p>
          <a:p>
            <a:pPr lvl="1"/>
            <a:r>
              <a:rPr lang="cs-CZ" dirty="0"/>
              <a:t>Schopnost naslouchat</a:t>
            </a:r>
          </a:p>
          <a:p>
            <a:pPr lvl="1"/>
            <a:r>
              <a:rPr lang="cs-CZ" dirty="0"/>
              <a:t>Vnímavost k sobě, emocím, potřebám (ale nestrhnout se emocí klienta)</a:t>
            </a:r>
          </a:p>
          <a:p>
            <a:pPr lvl="1"/>
            <a:r>
              <a:rPr lang="cs-CZ" dirty="0"/>
              <a:t>Schopnost poznat, že mi někdo sahá za hranice</a:t>
            </a:r>
          </a:p>
          <a:p>
            <a:pPr lvl="1"/>
            <a:r>
              <a:rPr lang="cs-CZ" dirty="0"/>
              <a:t>Soubor komunikačních dovedností, které mi pomohou situaci ustát bez obrany silných emocí</a:t>
            </a:r>
          </a:p>
          <a:p>
            <a:pPr lvl="1"/>
            <a:r>
              <a:rPr lang="cs-CZ" dirty="0"/>
              <a:t>Znalost vlastních emocí a schopnost se za ně postavit je jedním z nejsilnějších nástrojů, jak se manipulaci ubránit</a:t>
            </a:r>
          </a:p>
          <a:p>
            <a:pPr lvl="1"/>
            <a:r>
              <a:rPr lang="cs-CZ" dirty="0"/>
              <a:t>Pokud vím, co se vně i uvnitř mě odehrává, vím s čím bojuji a můžu se chránit</a:t>
            </a:r>
          </a:p>
        </p:txBody>
      </p:sp>
    </p:spTree>
    <p:extLst>
      <p:ext uri="{BB962C8B-B14F-4D97-AF65-F5344CB8AC3E}">
        <p14:creationId xmlns:p14="http://schemas.microsoft.com/office/powerpoint/2010/main" val="798276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8DE6A-9A4D-4FD0-BDC4-D92F019D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 říkat 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634F56-3FA5-4BEB-90AE-46F666E5C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neumíme říkat ne:</a:t>
            </a:r>
          </a:p>
          <a:p>
            <a:pPr lvl="1"/>
            <a:r>
              <a:rPr lang="cs-CZ" dirty="0"/>
              <a:t>Nikdo nás to neučil</a:t>
            </a:r>
          </a:p>
          <a:p>
            <a:pPr lvl="1"/>
            <a:r>
              <a:rPr lang="cs-CZ" dirty="0"/>
              <a:t>Není to vrozená schopnost. Je to umění, kterému se můžeme naučit.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Naučit se říkat ne cizím lidem – zvládneme nejlépe</a:t>
            </a:r>
          </a:p>
          <a:p>
            <a:pPr lvl="1"/>
            <a:r>
              <a:rPr lang="cs-CZ" dirty="0"/>
              <a:t>Naučit se říkat ne blízkým lidem</a:t>
            </a:r>
          </a:p>
          <a:p>
            <a:pPr lvl="1"/>
            <a:r>
              <a:rPr lang="cs-CZ" dirty="0"/>
              <a:t>Naučit se říkat ne sám sobě - odmítnout sám sobě navyklou reakci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 musí být vždy laskavé a pevné, musíme vědět, proč ho říkám a musím za ním stát</a:t>
            </a:r>
          </a:p>
        </p:txBody>
      </p:sp>
    </p:spTree>
    <p:extLst>
      <p:ext uri="{BB962C8B-B14F-4D97-AF65-F5344CB8AC3E}">
        <p14:creationId xmlns:p14="http://schemas.microsoft.com/office/powerpoint/2010/main" val="3057053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F8941-CE4A-48E7-881E-5B860E21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říkat ne?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711FA-C09E-4595-AF00-BB85D6A1D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potřeby, vlastní hranice – nechci vyhořet</a:t>
            </a:r>
          </a:p>
          <a:p>
            <a:r>
              <a:rPr lang="cs-CZ" dirty="0"/>
              <a:t>Nesmím být sloužící – můžeme si uškodit</a:t>
            </a:r>
          </a:p>
          <a:p>
            <a:r>
              <a:rPr lang="cs-CZ" dirty="0"/>
              <a:t>Musíme si dopřát čas sami na sebe (jak jsou na tom naše myšlenky, prostor bez rušivých vlivů, ticho, vím, co se uvnitř mě odehrává)</a:t>
            </a:r>
          </a:p>
          <a:p>
            <a:r>
              <a:rPr lang="cs-CZ" dirty="0"/>
              <a:t>Přebírat odpovědnost za to, jaký způsob myšlení se v nás odehrává</a:t>
            </a:r>
          </a:p>
          <a:p>
            <a:r>
              <a:rPr lang="cs-CZ" dirty="0"/>
              <a:t>Neříkám ne, protože nechci někomu ublížit</a:t>
            </a:r>
          </a:p>
        </p:txBody>
      </p:sp>
    </p:spTree>
    <p:extLst>
      <p:ext uri="{BB962C8B-B14F-4D97-AF65-F5344CB8AC3E}">
        <p14:creationId xmlns:p14="http://schemas.microsoft.com/office/powerpoint/2010/main" val="17315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EBBD0E-AD61-435A-BAA6-33317B3C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Laskavé 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320B1-7FC8-49C4-8579-577E37A1C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Tón hlasu</a:t>
            </a:r>
          </a:p>
          <a:p>
            <a:r>
              <a:rPr lang="cs-CZ" dirty="0"/>
              <a:t>Asertivita, pevnost, laskavost, výraz, oči, něha. Neodmítám člověka, ale čin</a:t>
            </a:r>
          </a:p>
          <a:p>
            <a:r>
              <a:rPr lang="cs-CZ" dirty="0"/>
              <a:t>Postoj, jak u toho vypadám, jak stojím, působím důvěryhodně?</a:t>
            </a:r>
          </a:p>
          <a:p>
            <a:r>
              <a:rPr lang="cs-CZ" dirty="0"/>
              <a:t>Emoce v hlase, pevnost</a:t>
            </a:r>
          </a:p>
          <a:p>
            <a:r>
              <a:rPr lang="cs-CZ" dirty="0"/>
              <a:t>Načasování, trefit se do správného období</a:t>
            </a:r>
          </a:p>
          <a:p>
            <a:r>
              <a:rPr lang="cs-CZ" dirty="0"/>
              <a:t>Není třeba ne omlouvat a obhajovat</a:t>
            </a:r>
          </a:p>
          <a:p>
            <a:r>
              <a:rPr lang="cs-CZ" dirty="0"/>
              <a:t>Neodmítáme člověka jako člověka, ale požadavek</a:t>
            </a:r>
          </a:p>
        </p:txBody>
      </p:sp>
    </p:spTree>
    <p:extLst>
      <p:ext uri="{BB962C8B-B14F-4D97-AF65-F5344CB8AC3E}">
        <p14:creationId xmlns:p14="http://schemas.microsoft.com/office/powerpoint/2010/main" val="3018653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F62E2-C101-4431-8145-46326844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to trvá dlouho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780F98-1B7E-4B90-B02D-0BF10E546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dlouhodobě nejsem schopen říkat ne, narůstají moje frustrace</a:t>
            </a:r>
          </a:p>
          <a:p>
            <a:r>
              <a:rPr lang="cs-CZ" dirty="0"/>
              <a:t>Pocit frustrace, někde si ho vybiji</a:t>
            </a:r>
          </a:p>
          <a:p>
            <a:r>
              <a:rPr lang="cs-CZ" dirty="0"/>
              <a:t>Nejsem laskavá, agresivnější, pocit viny, prohloubí se frustrace</a:t>
            </a:r>
          </a:p>
          <a:p>
            <a:r>
              <a:rPr lang="cs-CZ" dirty="0"/>
              <a:t>Nenechávat si frustraci na doma (vybití na dětech)</a:t>
            </a:r>
          </a:p>
          <a:p>
            <a:r>
              <a:rPr lang="cs-CZ" dirty="0"/>
              <a:t>Bez uvědomění emocí, bezmoc, nad čím moc mám a nad čím ne?</a:t>
            </a:r>
          </a:p>
          <a:p>
            <a:endParaRPr lang="cs-CZ" dirty="0"/>
          </a:p>
          <a:p>
            <a:r>
              <a:rPr lang="cs-CZ" dirty="0"/>
              <a:t>Vědomě se naučit říkat ne, postupný trénink, není to vrozené</a:t>
            </a:r>
          </a:p>
          <a:p>
            <a:r>
              <a:rPr lang="cs-CZ" dirty="0"/>
              <a:t>Naučit se vystoupit ze své konkrétní zóny</a:t>
            </a:r>
          </a:p>
        </p:txBody>
      </p:sp>
    </p:spTree>
    <p:extLst>
      <p:ext uri="{BB962C8B-B14F-4D97-AF65-F5344CB8AC3E}">
        <p14:creationId xmlns:p14="http://schemas.microsoft.com/office/powerpoint/2010/main" val="288997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67076-18CB-4D6E-B145-AA59D6AC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vyhoření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DAF43-99A6-4760-A1BF-B4ED76BD9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„Kdo chce zapalovat, musí sám hořet“</a:t>
            </a:r>
          </a:p>
          <a:p>
            <a:r>
              <a:rPr lang="cs-CZ" dirty="0"/>
              <a:t>„Ten, kdo vyhořel, musel předtím hořet“</a:t>
            </a:r>
          </a:p>
          <a:p>
            <a:r>
              <a:rPr lang="cs-CZ" dirty="0"/>
              <a:t>Být pozorní k tomu, co se s námi děje</a:t>
            </a:r>
          </a:p>
          <a:p>
            <a:r>
              <a:rPr lang="cs-CZ" dirty="0"/>
              <a:t>SV může být nám i okolí nebezpečný, deprese, sebevražda</a:t>
            </a:r>
          </a:p>
          <a:p>
            <a:r>
              <a:rPr lang="cs-CZ" dirty="0"/>
              <a:t>Přehnané očekávání (od sebe) a reálný výsledek práce</a:t>
            </a:r>
          </a:p>
          <a:p>
            <a:r>
              <a:rPr lang="cs-CZ" dirty="0"/>
              <a:t>Sociální práce vyžaduje zralost, my ovlivňujeme naše postoje</a:t>
            </a:r>
          </a:p>
          <a:p>
            <a:r>
              <a:rPr lang="cs-CZ" dirty="0"/>
              <a:t>Příznaky</a:t>
            </a:r>
          </a:p>
          <a:p>
            <a:pPr lvl="1"/>
            <a:r>
              <a:rPr lang="cs-CZ" dirty="0"/>
              <a:t>Lidé si nepřiznávají, že se děje</a:t>
            </a:r>
          </a:p>
          <a:p>
            <a:pPr lvl="1"/>
            <a:r>
              <a:rPr lang="cs-CZ" dirty="0"/>
              <a:t>Vztek, únava, lítostivost, pocit zklamání, vina, stud </a:t>
            </a:r>
          </a:p>
        </p:txBody>
      </p:sp>
    </p:spTree>
    <p:extLst>
      <p:ext uri="{BB962C8B-B14F-4D97-AF65-F5344CB8AC3E}">
        <p14:creationId xmlns:p14="http://schemas.microsoft.com/office/powerpoint/2010/main" val="3418110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874D1-5A22-4A19-81DB-3466C59CF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Relaxace jako cesta k sobě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28AED-D8AA-4443-AFCB-B7FDAA2B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Denně relaxovat</a:t>
            </a:r>
          </a:p>
          <a:p>
            <a:r>
              <a:rPr lang="cs-CZ" dirty="0"/>
              <a:t>Respektovat sami sebe</a:t>
            </a:r>
          </a:p>
          <a:p>
            <a:r>
              <a:rPr lang="cs-CZ" dirty="0"/>
              <a:t>Vnímat se</a:t>
            </a:r>
          </a:p>
          <a:p>
            <a:r>
              <a:rPr lang="cs-CZ" dirty="0"/>
              <a:t>Uvědomit si, jak se máme, jak se má naše tělo</a:t>
            </a:r>
          </a:p>
          <a:p>
            <a:r>
              <a:rPr lang="cs-CZ" dirty="0"/>
              <a:t>Vědomě dýchat</a:t>
            </a:r>
          </a:p>
          <a:p>
            <a:r>
              <a:rPr lang="cs-CZ" dirty="0"/>
              <a:t>Jsme napjatí, unavení, děláme práci, kterou chceme?</a:t>
            </a:r>
          </a:p>
          <a:p>
            <a:r>
              <a:rPr lang="cs-CZ" dirty="0"/>
              <a:t>Chceme takovým tempem, jakým žijeme nyní, žít dalších pět let? </a:t>
            </a:r>
          </a:p>
        </p:txBody>
      </p:sp>
    </p:spTree>
    <p:extLst>
      <p:ext uri="{BB962C8B-B14F-4D97-AF65-F5344CB8AC3E}">
        <p14:creationId xmlns:p14="http://schemas.microsoft.com/office/powerpoint/2010/main" val="269768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614131"/>
            <a:ext cx="6917267" cy="1443269"/>
          </a:xfrm>
        </p:spPr>
        <p:txBody>
          <a:bodyPr rtlCol="0">
            <a:normAutofit/>
          </a:bodyPr>
          <a:lstStyle/>
          <a:p>
            <a:pPr rtl="0"/>
            <a:r>
              <a:rPr lang="cs-CZ" sz="4000" dirty="0"/>
              <a:t>Pracovník a pomoc druhému</a:t>
            </a:r>
          </a:p>
        </p:txBody>
      </p:sp>
      <p:sp>
        <p:nvSpPr>
          <p:cNvPr id="6" name="AutoShape 4" descr=" ">
            <a:extLst>
              <a:ext uri="{FF2B5EF4-FFF2-40B4-BE49-F238E27FC236}">
                <a16:creationId xmlns:a16="http://schemas.microsoft.com/office/drawing/2014/main" id="{7F8746CE-F6B6-483C-88EC-4F6228BFA9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7EB4CC-3316-4387-84EB-C672623A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05000"/>
            <a:ext cx="9872871" cy="4038600"/>
          </a:xfrm>
        </p:spPr>
        <p:txBody>
          <a:bodyPr/>
          <a:lstStyle/>
          <a:p>
            <a:r>
              <a:rPr lang="cs-CZ" dirty="0"/>
              <a:t>Cíle služby – růst klienta, rozvoj, efektivní uplatnění ve společnosti, žít svůj život nejlépe, jak umí a jak si vybírá za naší podpory</a:t>
            </a:r>
          </a:p>
          <a:p>
            <a:r>
              <a:rPr lang="cs-CZ" dirty="0"/>
              <a:t>Mít z čeho dávat – naše udržitelnost, energie, jediný zdroj pro kvalitní práci s klientem</a:t>
            </a:r>
          </a:p>
          <a:p>
            <a:r>
              <a:rPr lang="cs-CZ" dirty="0"/>
              <a:t>Etika – naše profesionalita, odbornost</a:t>
            </a:r>
          </a:p>
          <a:p>
            <a:pPr lvl="1"/>
            <a:r>
              <a:rPr lang="cs-CZ" dirty="0"/>
              <a:t>Vztah k sobě samému</a:t>
            </a:r>
          </a:p>
          <a:p>
            <a:pPr lvl="1"/>
            <a:r>
              <a:rPr lang="cs-CZ" dirty="0"/>
              <a:t>Vztah mezi pracovníky</a:t>
            </a:r>
          </a:p>
          <a:p>
            <a:pPr lvl="1"/>
            <a:r>
              <a:rPr lang="cs-CZ" dirty="0"/>
              <a:t>Vztah ke klientům</a:t>
            </a:r>
          </a:p>
          <a:p>
            <a:r>
              <a:rPr lang="cs-CZ" dirty="0"/>
              <a:t>Co pomoc je a co pomoc není </a:t>
            </a:r>
          </a:p>
        </p:txBody>
      </p:sp>
    </p:spTree>
    <p:extLst>
      <p:ext uri="{BB962C8B-B14F-4D97-AF65-F5344CB8AC3E}">
        <p14:creationId xmlns:p14="http://schemas.microsoft.com/office/powerpoint/2010/main" val="92847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832C1-6697-4574-8024-2294F0793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pracovníka / osobnost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71933-718B-41A1-AF5B-D57015001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Vidíme jen 20 % z člověka </a:t>
            </a:r>
          </a:p>
          <a:p>
            <a:r>
              <a:rPr lang="cs-CZ" dirty="0"/>
              <a:t>Naplňování potřeb</a:t>
            </a:r>
          </a:p>
          <a:p>
            <a:pPr lvl="1"/>
            <a:r>
              <a:rPr lang="cs-CZ" dirty="0"/>
              <a:t>Pracovníka a klienta</a:t>
            </a:r>
          </a:p>
          <a:p>
            <a:pPr lvl="1"/>
            <a:r>
              <a:rPr lang="cs-CZ" dirty="0"/>
              <a:t>Neustálé vyhodnocování, komunikace</a:t>
            </a:r>
          </a:p>
          <a:p>
            <a:pPr lvl="1"/>
            <a:r>
              <a:rPr lang="cs-CZ" dirty="0"/>
              <a:t>Jsme schopni naplnit potřeby?</a:t>
            </a:r>
          </a:p>
          <a:p>
            <a:pPr lvl="1"/>
            <a:r>
              <a:rPr lang="cs-CZ" dirty="0"/>
              <a:t>Proč co děláme? Jsme důvod my, nebo klient?</a:t>
            </a:r>
          </a:p>
          <a:p>
            <a:r>
              <a:rPr lang="cs-CZ" dirty="0"/>
              <a:t>Vnímat emoce, mluví o našich potřebách (vztek – potřeba klidu / bezpečí / odpočinku / informací, radost – potřeby naplněny jsou)</a:t>
            </a:r>
          </a:p>
          <a:p>
            <a:r>
              <a:rPr lang="cs-CZ" dirty="0"/>
              <a:t>Vnímání svých potřeb = vnímání potřeb ostatních (nenásilná komunikace)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23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3109C-AE67-4252-BA36-F0C1E15D8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práce v sociální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703E2-DEF1-42EA-AC62-B9B445BB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1843171"/>
            <a:ext cx="3107267" cy="4038600"/>
          </a:xfrm>
        </p:spPr>
        <p:txBody>
          <a:bodyPr>
            <a:normAutofit/>
          </a:bodyPr>
          <a:lstStyle/>
          <a:p>
            <a:r>
              <a:rPr lang="cs-CZ" sz="2400" dirty="0"/>
              <a:t>Pomoc, efektivita</a:t>
            </a:r>
          </a:p>
          <a:p>
            <a:r>
              <a:rPr lang="cs-CZ" sz="2400" dirty="0"/>
              <a:t>Dávání, přispění</a:t>
            </a:r>
          </a:p>
          <a:p>
            <a:r>
              <a:rPr lang="cs-CZ" sz="2400" dirty="0"/>
              <a:t>Touha po úspěchu</a:t>
            </a:r>
          </a:p>
          <a:p>
            <a:r>
              <a:rPr lang="cs-CZ" sz="2400" dirty="0"/>
              <a:t>Smysl, vývoj</a:t>
            </a:r>
          </a:p>
          <a:p>
            <a:r>
              <a:rPr lang="cs-CZ" sz="2400" dirty="0"/>
              <a:t>Ocenění, uznání</a:t>
            </a:r>
          </a:p>
          <a:p>
            <a:r>
              <a:rPr lang="cs-CZ" sz="2400" dirty="0"/>
              <a:t>Sociální pozice</a:t>
            </a:r>
          </a:p>
          <a:p>
            <a:r>
              <a:rPr lang="cs-CZ" sz="2400" dirty="0"/>
              <a:t>Být viděn a slyšen</a:t>
            </a:r>
          </a:p>
          <a:p>
            <a:r>
              <a:rPr lang="cs-CZ" sz="2400" dirty="0"/>
              <a:t>Moc a vliv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9535525-A18E-4595-A7BA-554CE3FA7D00}"/>
              </a:ext>
            </a:extLst>
          </p:cNvPr>
          <p:cNvSpPr txBox="1"/>
          <p:nvPr/>
        </p:nvSpPr>
        <p:spPr>
          <a:xfrm>
            <a:off x="5875867" y="1628943"/>
            <a:ext cx="4792133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Kompetence, mistrovství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Sdílení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Růst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Blízkost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Dobrodružství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Spirituální přesah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Sounáležitost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Tvořivost</a:t>
            </a:r>
          </a:p>
        </p:txBody>
      </p:sp>
    </p:spTree>
    <p:extLst>
      <p:ext uri="{BB962C8B-B14F-4D97-AF65-F5344CB8AC3E}">
        <p14:creationId xmlns:p14="http://schemas.microsoft.com/office/powerpoint/2010/main" val="93033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5BA24-9A3A-4186-A867-7B0540B6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potřeby identifikujeme?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FF30C-6DD7-4A0F-A863-73DB50000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je naplnit</a:t>
            </a:r>
          </a:p>
          <a:p>
            <a:r>
              <a:rPr lang="cs-CZ" dirty="0"/>
              <a:t>Pracovník potřebuje být užitečný</a:t>
            </a:r>
          </a:p>
          <a:p>
            <a:r>
              <a:rPr lang="cs-CZ" dirty="0"/>
              <a:t>Nenaplnění – frustrace – vyhoření</a:t>
            </a:r>
          </a:p>
          <a:p>
            <a:r>
              <a:rPr lang="cs-CZ" dirty="0"/>
              <a:t>Strach z chyb a touha po bezchybnosti - vyhoření</a:t>
            </a:r>
          </a:p>
          <a:p>
            <a:r>
              <a:rPr lang="cs-CZ" dirty="0"/>
              <a:t>Zranění klienta</a:t>
            </a:r>
          </a:p>
          <a:p>
            <a:endParaRPr lang="cs-CZ" dirty="0"/>
          </a:p>
          <a:p>
            <a:r>
              <a:rPr lang="cs-CZ" dirty="0"/>
              <a:t>Někdy činy klienta nenaplňují potřeby pracovníka – oprostit se od hodnocení klienta</a:t>
            </a:r>
          </a:p>
        </p:txBody>
      </p:sp>
    </p:spTree>
    <p:extLst>
      <p:ext uri="{BB962C8B-B14F-4D97-AF65-F5344CB8AC3E}">
        <p14:creationId xmlns:p14="http://schemas.microsoft.com/office/powerpoint/2010/main" val="199164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B1B59-8761-4100-96B2-D1CAFDFD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Vymezování hranic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5AD40-E978-4D97-A523-E78296364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 na očekávání klienta, který přichází poprvé do služby</a:t>
            </a:r>
          </a:p>
          <a:p>
            <a:r>
              <a:rPr lang="cs-CZ" dirty="0"/>
              <a:t>Z pohledu klienta pracovník představitel moci (prodloužená ruka zákona, úřadu)</a:t>
            </a:r>
          </a:p>
          <a:p>
            <a:r>
              <a:rPr lang="cs-CZ" dirty="0"/>
              <a:t>Některé věci u klientů trvají, tendence si vymýšlet, neříkat vše – frustrace pracovníka</a:t>
            </a:r>
          </a:p>
          <a:p>
            <a:endParaRPr lang="cs-CZ" dirty="0"/>
          </a:p>
          <a:p>
            <a:r>
              <a:rPr lang="cs-CZ" dirty="0"/>
              <a:t>Na začátku spolupráce si vymezit pravidla spolupráce</a:t>
            </a:r>
          </a:p>
          <a:p>
            <a:pPr lvl="1"/>
            <a:r>
              <a:rPr lang="cs-CZ" dirty="0"/>
              <a:t>Srozumitelné</a:t>
            </a:r>
          </a:p>
          <a:p>
            <a:pPr lvl="1"/>
            <a:r>
              <a:rPr lang="cs-CZ" dirty="0"/>
              <a:t>Naplnitelné</a:t>
            </a:r>
          </a:p>
          <a:p>
            <a:pPr lvl="1"/>
            <a:r>
              <a:rPr lang="cs-CZ" dirty="0"/>
              <a:t>Ztotožnění s pravidly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8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18D70-62D7-4B6E-B32C-19A30B46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FEF30-C3E2-4C6B-A126-CE8625E04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Všichni je děláme</a:t>
            </a:r>
          </a:p>
          <a:p>
            <a:r>
              <a:rPr lang="cs-CZ" dirty="0"/>
              <a:t>V procesu práce s klientem příležitostí k růstu</a:t>
            </a:r>
          </a:p>
          <a:p>
            <a:r>
              <a:rPr lang="cs-CZ" dirty="0"/>
              <a:t>Nahlédnutí věci z jiné perspektivy</a:t>
            </a:r>
          </a:p>
          <a:p>
            <a:r>
              <a:rPr lang="cs-CZ" dirty="0"/>
              <a:t>Objevení nových stránek klienta i pracovníka</a:t>
            </a:r>
          </a:p>
          <a:p>
            <a:r>
              <a:rPr lang="cs-CZ" dirty="0"/>
              <a:t>Osamostatnění klienta (něco musí udělat sám)</a:t>
            </a:r>
          </a:p>
          <a:p>
            <a:r>
              <a:rPr lang="cs-CZ" dirty="0"/>
              <a:t>Své (chybné) kroky </a:t>
            </a:r>
            <a:r>
              <a:rPr lang="cs-CZ" dirty="0" err="1"/>
              <a:t>zvědomit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633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3517F-2C1D-44D5-A83B-F12F18EB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vs. realita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D7D3E3-B480-4967-BDE3-01784130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deklarace (metodiky, kodexy, pravidla) a naplnění</a:t>
            </a:r>
          </a:p>
          <a:p>
            <a:r>
              <a:rPr lang="cs-CZ" dirty="0"/>
              <a:t>Vstup emocí, situace, kontext, životní nastavení, hodnoty</a:t>
            </a:r>
          </a:p>
          <a:p>
            <a:endParaRPr lang="cs-CZ" dirty="0"/>
          </a:p>
          <a:p>
            <a:r>
              <a:rPr lang="cs-CZ" dirty="0"/>
              <a:t>Profesionální vztah</a:t>
            </a:r>
          </a:p>
          <a:p>
            <a:pPr lvl="1"/>
            <a:r>
              <a:rPr lang="cs-CZ" dirty="0"/>
              <a:t>Vědomý vztah pracovníka k sobě</a:t>
            </a:r>
          </a:p>
          <a:p>
            <a:pPr lvl="1"/>
            <a:r>
              <a:rPr lang="cs-CZ" dirty="0"/>
              <a:t>Vědomý vztah pracovníka ke klientovi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Náklonnost, trpělivost, empatie</a:t>
            </a:r>
          </a:p>
        </p:txBody>
      </p:sp>
    </p:spTree>
    <p:extLst>
      <p:ext uri="{BB962C8B-B14F-4D97-AF65-F5344CB8AC3E}">
        <p14:creationId xmlns:p14="http://schemas.microsoft.com/office/powerpoint/2010/main" val="288595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F4C67-80CD-47D5-AAD6-B1E9D102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Profesionální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49197-3FBD-43BF-8FC8-E220656FA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42533"/>
            <a:ext cx="9872871" cy="460586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Felix </a:t>
            </a:r>
            <a:r>
              <a:rPr lang="cs-CZ" dirty="0" err="1"/>
              <a:t>Biestek</a:t>
            </a:r>
            <a:r>
              <a:rPr lang="cs-CZ" dirty="0"/>
              <a:t>, 50. léta 20. stol., 7 základních principů profesionálního vztahu</a:t>
            </a:r>
          </a:p>
          <a:p>
            <a:pPr lvl="1"/>
            <a:r>
              <a:rPr lang="cs-CZ" u="sng" dirty="0"/>
              <a:t>Účelné vyjadřování pocitů </a:t>
            </a:r>
            <a:r>
              <a:rPr lang="cs-CZ" dirty="0"/>
              <a:t>– umění vyjádřit emoce, pozitivní i negativní (kartičky nenásilné komunikace). Aktivní naslouchání ze strany pracovníka (cítit důvěru, naslouchání, vědět, co mi je a není příjemné, neudílet rady, ale pochopení, přijetí klienta, neprosazovat sebe, neudílet rady, umět oddělit jednání klienta a klienta samého)</a:t>
            </a:r>
          </a:p>
          <a:p>
            <a:pPr lvl="1"/>
            <a:r>
              <a:rPr lang="cs-CZ" u="sng" dirty="0"/>
              <a:t>Empatie</a:t>
            </a:r>
            <a:r>
              <a:rPr lang="cs-CZ" dirty="0"/>
              <a:t> – schopnost pokusit se vcítit do situace klienta</a:t>
            </a:r>
          </a:p>
          <a:p>
            <a:pPr lvl="1"/>
            <a:r>
              <a:rPr lang="cs-CZ" u="sng" dirty="0"/>
              <a:t>Akceptace</a:t>
            </a:r>
            <a:r>
              <a:rPr lang="cs-CZ" dirty="0"/>
              <a:t> – přijetí důstojnosti člověka, jeho potřeb a základních práv, bez ohledu na vlastnosti způsobené dědičností a jeho sociálním prostředím. Neznamená schválení chování klienta, ale odpovídá způsobu, kterým sociální pracovník nabízí své služby</a:t>
            </a:r>
          </a:p>
          <a:p>
            <a:pPr lvl="1"/>
            <a:r>
              <a:rPr lang="cs-CZ" u="sng" dirty="0"/>
              <a:t>Individualizace</a:t>
            </a:r>
            <a:r>
              <a:rPr lang="cs-CZ" dirty="0"/>
              <a:t> – přijetí jedinečnosti sebe i klienta. Každý vyžaduje individuální postup práce, </a:t>
            </a:r>
            <a:r>
              <a:rPr lang="cs-CZ" dirty="0" err="1"/>
              <a:t>nacítit</a:t>
            </a:r>
            <a:r>
              <a:rPr lang="cs-CZ" dirty="0"/>
              <a:t> se na potřeby klienta</a:t>
            </a:r>
          </a:p>
          <a:p>
            <a:pPr lvl="1"/>
            <a:r>
              <a:rPr lang="cs-CZ" u="sng" dirty="0"/>
              <a:t>Nehodnotící postoj </a:t>
            </a:r>
            <a:r>
              <a:rPr lang="cs-CZ" dirty="0"/>
              <a:t>– respekt ke klientovi, nepřisuzovat mu vinu za jeho životní situaci, nemoralizovat</a:t>
            </a:r>
          </a:p>
          <a:p>
            <a:pPr lvl="1"/>
            <a:r>
              <a:rPr lang="cs-CZ" u="sng" dirty="0"/>
              <a:t>Sebeurčení</a:t>
            </a:r>
            <a:r>
              <a:rPr lang="cs-CZ" dirty="0"/>
              <a:t> – každý člověk i klient má právo na svobodnou volbu a vlastní rozhodnutí, my musíme volbu respektovat, i když se nám to v praxi nelíbí</a:t>
            </a:r>
          </a:p>
          <a:p>
            <a:pPr lvl="1"/>
            <a:r>
              <a:rPr lang="cs-CZ" u="sng" dirty="0"/>
              <a:t>Diskrétnost</a:t>
            </a:r>
            <a:r>
              <a:rPr lang="cs-CZ" dirty="0"/>
              <a:t> – ochrana soukromých informací, zpětně nás ovlivňuje, jak hovoříme o klientovi</a:t>
            </a:r>
          </a:p>
        </p:txBody>
      </p:sp>
    </p:spTree>
    <p:extLst>
      <p:ext uri="{BB962C8B-B14F-4D97-AF65-F5344CB8AC3E}">
        <p14:creationId xmlns:p14="http://schemas.microsoft.com/office/powerpoint/2010/main" val="3192008716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5813238-AF3D-40EB-A3A4-550AB8513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4E1485-0760-4ABF-A612-28A97B86DF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65EBD3-98B5-4FD2-8FAF-5D4022A9F7F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Turistický motiv</Template>
  <TotalTime>152</TotalTime>
  <Words>1202</Words>
  <Application>Microsoft Office PowerPoint</Application>
  <PresentationFormat>Širokoúhlá obrazovka</PresentationFormat>
  <Paragraphs>154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Základ</vt:lpstr>
      <vt:lpstr>Postava terapeuta</vt:lpstr>
      <vt:lpstr>Pracovník a pomoc druhému</vt:lpstr>
      <vt:lpstr>Osobnost pracovníka / osobnost klienta</vt:lpstr>
      <vt:lpstr>Potřeby práce v sociální oblasti</vt:lpstr>
      <vt:lpstr>Proč potřeby identifikujeme?</vt:lpstr>
      <vt:lpstr>Vymezování hranic</vt:lpstr>
      <vt:lpstr>Chyby</vt:lpstr>
      <vt:lpstr>Pravidla vs. realita</vt:lpstr>
      <vt:lpstr>Profesionální vztah</vt:lpstr>
      <vt:lpstr>Třístupňové diagnostické pojetí</vt:lpstr>
      <vt:lpstr>Manipulace</vt:lpstr>
      <vt:lpstr>Schopnost říkat ne</vt:lpstr>
      <vt:lpstr>Proč říkat ne?</vt:lpstr>
      <vt:lpstr>Laskavé NE</vt:lpstr>
      <vt:lpstr>Když to trvá dlouho</vt:lpstr>
      <vt:lpstr>Syndrom vyhoření</vt:lpstr>
      <vt:lpstr>Relaxace jako cesta k sobě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Postava terapeuta</dc:title>
  <dc:creator>Eliška Hudcová</dc:creator>
  <cp:lastModifiedBy>Eliška Hudcová</cp:lastModifiedBy>
  <cp:revision>17</cp:revision>
  <dcterms:created xsi:type="dcterms:W3CDTF">2021-04-27T19:26:06Z</dcterms:created>
  <dcterms:modified xsi:type="dcterms:W3CDTF">2021-05-05T21:24:59Z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