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58" r:id="rId5"/>
    <p:sldId id="265" r:id="rId6"/>
    <p:sldId id="266" r:id="rId7"/>
    <p:sldId id="263" r:id="rId8"/>
    <p:sldId id="262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F1F129-CDC5-4BB0-8F99-A45F2F213965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8DABA6-6C07-4E7B-B504-2D63EBE264A4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965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F129-CDC5-4BB0-8F99-A45F2F213965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ABA6-6C07-4E7B-B504-2D63EBE26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194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F129-CDC5-4BB0-8F99-A45F2F213965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ABA6-6C07-4E7B-B504-2D63EBE26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050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F129-CDC5-4BB0-8F99-A45F2F213965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ABA6-6C07-4E7B-B504-2D63EBE26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641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F129-CDC5-4BB0-8F99-A45F2F213965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ABA6-6C07-4E7B-B504-2D63EBE264A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32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F129-CDC5-4BB0-8F99-A45F2F213965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ABA6-6C07-4E7B-B504-2D63EBE26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835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F129-CDC5-4BB0-8F99-A45F2F213965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ABA6-6C07-4E7B-B504-2D63EBE26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101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F129-CDC5-4BB0-8F99-A45F2F213965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ABA6-6C07-4E7B-B504-2D63EBE26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110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F129-CDC5-4BB0-8F99-A45F2F213965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ABA6-6C07-4E7B-B504-2D63EBE26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41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F129-CDC5-4BB0-8F99-A45F2F213965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ABA6-6C07-4E7B-B504-2D63EBE26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83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F129-CDC5-4BB0-8F99-A45F2F213965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ABA6-6C07-4E7B-B504-2D63EBE26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858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7000" b="-8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FF1F129-CDC5-4BB0-8F99-A45F2F213965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48DABA6-6C07-4E7B-B504-2D63EBE26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639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kompostuj.cz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Zahrada v zahradní terapii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Úvod do zahradní terapie, VOŠ </a:t>
            </a:r>
            <a:r>
              <a:rPr lang="cs-CZ" b="1" dirty="0" err="1"/>
              <a:t>Jabok</a:t>
            </a:r>
            <a:endParaRPr lang="cs-CZ" b="1" dirty="0"/>
          </a:p>
          <a:p>
            <a:r>
              <a:rPr lang="cs-CZ" b="1" dirty="0"/>
              <a:t>Eliška Hudcová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784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7D61803F-8ECB-4071-A184-77B730863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9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262FE87E-500B-4711-97B7-220E5BC127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986" y="1409700"/>
            <a:ext cx="2267141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A84AEBB5-6D6F-47AE-BE92-BBD5E6F7D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852" y="381000"/>
            <a:ext cx="405765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974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Zahrada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Kolem lidských obydlí od nepaměti</a:t>
            </a:r>
          </a:p>
          <a:p>
            <a:r>
              <a:rPr lang="cs-CZ" dirty="0"/>
              <a:t>Obraz zahrady Eden na zemi, Rajská zahrada, kláštery</a:t>
            </a:r>
          </a:p>
          <a:p>
            <a:r>
              <a:rPr lang="cs-CZ" dirty="0"/>
              <a:t>Zahrada – slovo písemně zaznamenané roku 1250. Název města </a:t>
            </a:r>
            <a:r>
              <a:rPr lang="cs-CZ" b="1" i="1" dirty="0" err="1"/>
              <a:t>Sagard</a:t>
            </a:r>
            <a:r>
              <a:rPr lang="cs-CZ" dirty="0"/>
              <a:t> na ostrově Rujana, v praslovanštině znamená město s hradbou (Za-hrad). </a:t>
            </a:r>
          </a:p>
          <a:p>
            <a:r>
              <a:rPr lang="cs-CZ" dirty="0"/>
              <a:t>Přenesený význam – ohrazené místo. Ohrazené – chráněné před nežádoucími zásahy zvenčí a také před nebezpečnou a divokou přírodou. </a:t>
            </a:r>
          </a:p>
          <a:p>
            <a:r>
              <a:rPr lang="cs-CZ" dirty="0"/>
              <a:t>Za hradbou (za plotem) mohlo být kultivováno – osázeno, obděláváno, využíváno.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2900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Zahrada jako bezpečné místo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dirty="0"/>
              <a:t>kde člověk pobývá, kde žije, kde se setkává</a:t>
            </a:r>
          </a:p>
          <a:p>
            <a:pPr lvl="0"/>
            <a:r>
              <a:rPr lang="cs-CZ" dirty="0"/>
              <a:t>kde se člověk stará o to, co roste</a:t>
            </a:r>
          </a:p>
          <a:p>
            <a:pPr lvl="0"/>
            <a:r>
              <a:rPr lang="cs-CZ" dirty="0"/>
              <a:t>kde člověk může být kreativní</a:t>
            </a:r>
          </a:p>
          <a:p>
            <a:pPr lvl="0"/>
            <a:r>
              <a:rPr lang="cs-CZ" dirty="0"/>
              <a:t>které člověk vlastní, které mu patří</a:t>
            </a:r>
          </a:p>
          <a:p>
            <a:pPr lvl="0"/>
            <a:r>
              <a:rPr lang="cs-CZ" dirty="0"/>
              <a:t>které se časem vyvíjí</a:t>
            </a:r>
          </a:p>
          <a:p>
            <a:pPr lvl="0"/>
            <a:r>
              <a:rPr lang="cs-CZ" dirty="0"/>
              <a:t>které odráží vlastní identitu</a:t>
            </a:r>
          </a:p>
          <a:p>
            <a:pPr lvl="0"/>
            <a:r>
              <a:rPr lang="cs-CZ" dirty="0"/>
              <a:t>které umožňuje kontrolu a poskytuje svobodu</a:t>
            </a:r>
          </a:p>
          <a:p>
            <a:pPr lvl="0"/>
            <a:r>
              <a:rPr lang="cs-CZ" dirty="0"/>
              <a:t>které umožňuje produktivní činnost</a:t>
            </a:r>
          </a:p>
          <a:p>
            <a:pPr lvl="0"/>
            <a:r>
              <a:rPr lang="cs-CZ" dirty="0"/>
              <a:t>kam se člověk může uchýlit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805" y="1731917"/>
            <a:ext cx="4689566" cy="46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64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cs-CZ" dirty="0"/>
              <a:t>Terapeutická zahrada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cs-CZ" dirty="0"/>
              <a:t>Pro koho je, cílová skupina, účel – terapeutický záměr zahrady</a:t>
            </a:r>
          </a:p>
          <a:p>
            <a:r>
              <a:rPr lang="cs-CZ" dirty="0"/>
              <a:t>Odborný audit</a:t>
            </a:r>
          </a:p>
          <a:p>
            <a:r>
              <a:rPr lang="cs-CZ" dirty="0"/>
              <a:t>Komunitní plánování (správce, provozní pracovník, sociální, rehabilitační, terapeutický personál, vedení zařízení, klienti / uživatelé)</a:t>
            </a:r>
          </a:p>
          <a:p>
            <a:r>
              <a:rPr lang="cs-CZ" dirty="0"/>
              <a:t>Financování</a:t>
            </a:r>
          </a:p>
          <a:p>
            <a:r>
              <a:rPr lang="cs-CZ" dirty="0"/>
              <a:t>Vypracování plánu zahrady</a:t>
            </a:r>
          </a:p>
          <a:p>
            <a:r>
              <a:rPr lang="cs-CZ" dirty="0"/>
              <a:t>Harmonogram postupu úprav a výsadeb, údržby, odpovědnosti</a:t>
            </a:r>
          </a:p>
          <a:p>
            <a:r>
              <a:rPr lang="cs-CZ" dirty="0"/>
              <a:t>Realizace (firma, uživatelé, rodinní příslušníci i dobrovolníci)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6185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Obvyklé prvky terapeutické zahrady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Bylinkový záhon / bylinková spirála</a:t>
            </a:r>
          </a:p>
          <a:p>
            <a:r>
              <a:rPr lang="cs-CZ" dirty="0"/>
              <a:t>Vyvýšený záhon / zeleninové kolečko</a:t>
            </a:r>
          </a:p>
          <a:p>
            <a:r>
              <a:rPr lang="cs-CZ" dirty="0"/>
              <a:t>(Ukázkový) kompost</a:t>
            </a:r>
          </a:p>
          <a:p>
            <a:r>
              <a:rPr lang="cs-CZ" dirty="0"/>
              <a:t>Divočina / louka</a:t>
            </a:r>
          </a:p>
          <a:p>
            <a:r>
              <a:rPr lang="cs-CZ" dirty="0"/>
              <a:t>Jedlé keře</a:t>
            </a:r>
          </a:p>
          <a:p>
            <a:r>
              <a:rPr lang="cs-CZ" dirty="0"/>
              <a:t>Zvukové hřiště (</a:t>
            </a:r>
            <a:r>
              <a:rPr lang="cs-CZ" dirty="0" err="1"/>
              <a:t>dendrofony</a:t>
            </a:r>
            <a:r>
              <a:rPr lang="cs-CZ" dirty="0"/>
              <a:t>)</a:t>
            </a:r>
          </a:p>
          <a:p>
            <a:r>
              <a:rPr lang="cs-CZ" dirty="0"/>
              <a:t>Vodní prvek </a:t>
            </a:r>
          </a:p>
          <a:p>
            <a:r>
              <a:rPr lang="cs-CZ" dirty="0"/>
              <a:t>Skrýš</a:t>
            </a:r>
          </a:p>
          <a:p>
            <a:endParaRPr lang="en-GB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Smíšené trvalkové záhony</a:t>
            </a:r>
          </a:p>
          <a:p>
            <a:r>
              <a:rPr lang="cs-CZ" dirty="0"/>
              <a:t>Toaleta</a:t>
            </a:r>
          </a:p>
          <a:p>
            <a:r>
              <a:rPr lang="cs-CZ" dirty="0"/>
              <a:t>Stinné místo / altán</a:t>
            </a:r>
          </a:p>
          <a:p>
            <a:r>
              <a:rPr lang="cs-CZ" dirty="0"/>
              <a:t>Ohniště</a:t>
            </a:r>
          </a:p>
          <a:p>
            <a:r>
              <a:rPr lang="cs-CZ" dirty="0"/>
              <a:t>Tlející kmen / pařez</a:t>
            </a:r>
          </a:p>
          <a:p>
            <a:r>
              <a:rPr lang="cs-CZ" dirty="0"/>
              <a:t>Herní kopeček</a:t>
            </a:r>
          </a:p>
          <a:p>
            <a:r>
              <a:rPr lang="cs-CZ" dirty="0"/>
              <a:t>Vrbová chýše</a:t>
            </a:r>
          </a:p>
          <a:p>
            <a:r>
              <a:rPr lang="cs-CZ" dirty="0"/>
              <a:t>Vzrostlé stromy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0242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Praktické prvky zahrad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Kompost (40-60 % domácího „odpadu“ bioodpad)</a:t>
            </a:r>
          </a:p>
          <a:p>
            <a:r>
              <a:rPr lang="cs-CZ" dirty="0">
                <a:hlinkClick r:id="rId2"/>
              </a:rPr>
              <a:t>https://www.kompostuj.cz/</a:t>
            </a:r>
            <a:endParaRPr lang="cs-CZ" dirty="0"/>
          </a:p>
          <a:p>
            <a:r>
              <a:rPr lang="cs-CZ" dirty="0"/>
              <a:t>Místo na odpad</a:t>
            </a:r>
          </a:p>
          <a:p>
            <a:r>
              <a:rPr lang="cs-CZ" dirty="0"/>
              <a:t>Nádoba na zadržování dešťové vody (velkokapacitní pod zem, sud)</a:t>
            </a:r>
          </a:p>
          <a:p>
            <a:r>
              <a:rPr lang="cs-CZ" dirty="0"/>
              <a:t>Přístřešek při nepřízni počasí</a:t>
            </a:r>
          </a:p>
          <a:p>
            <a:r>
              <a:rPr lang="cs-CZ" dirty="0"/>
              <a:t>Pergola, zastíněný prostor</a:t>
            </a:r>
          </a:p>
          <a:p>
            <a:r>
              <a:rPr lang="cs-CZ" dirty="0"/>
              <a:t>Místo pro nářadí</a:t>
            </a:r>
          </a:p>
          <a:p>
            <a:r>
              <a:rPr lang="cs-CZ" dirty="0"/>
              <a:t>Lavička</a:t>
            </a:r>
          </a:p>
          <a:p>
            <a:r>
              <a:rPr lang="cs-CZ" dirty="0"/>
              <a:t>Toalety </a:t>
            </a:r>
          </a:p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5C79EA3-1B13-4F74-A902-3D66553DBBE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123" y="1718154"/>
            <a:ext cx="4361972" cy="436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807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Přínosy zahradní práce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Pohyb</a:t>
            </a:r>
          </a:p>
          <a:p>
            <a:r>
              <a:rPr lang="cs-CZ" dirty="0"/>
              <a:t>Snížení stresu</a:t>
            </a:r>
          </a:p>
          <a:p>
            <a:r>
              <a:rPr lang="cs-CZ" dirty="0"/>
              <a:t>Uvolnění</a:t>
            </a:r>
          </a:p>
          <a:p>
            <a:r>
              <a:rPr lang="cs-CZ" dirty="0"/>
              <a:t>Redukce agresivity</a:t>
            </a:r>
          </a:p>
          <a:p>
            <a:r>
              <a:rPr lang="cs-CZ" dirty="0"/>
              <a:t>Redukce medikace</a:t>
            </a:r>
          </a:p>
          <a:p>
            <a:r>
              <a:rPr lang="cs-CZ" dirty="0"/>
              <a:t>Zlepšení spánku</a:t>
            </a:r>
          </a:p>
          <a:p>
            <a:r>
              <a:rPr lang="cs-CZ" dirty="0"/>
              <a:t>Zlepšení sociálních vztahů</a:t>
            </a:r>
          </a:p>
          <a:p>
            <a:r>
              <a:rPr lang="cs-CZ" dirty="0"/>
              <a:t>Naděje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71" y="2057400"/>
            <a:ext cx="5143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65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Hodnoty zahradní práce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Estetické potěšení</a:t>
            </a:r>
          </a:p>
          <a:p>
            <a:r>
              <a:rPr lang="cs-CZ" dirty="0"/>
              <a:t>Fyzická závislost na rostlinách</a:t>
            </a:r>
          </a:p>
          <a:p>
            <a:r>
              <a:rPr lang="cs-CZ" dirty="0"/>
              <a:t>Pěstování a péče o rostliny</a:t>
            </a:r>
          </a:p>
          <a:p>
            <a:r>
              <a:rPr lang="cs-CZ" dirty="0"/>
              <a:t>Sociální interakce (Diane </a:t>
            </a:r>
            <a:r>
              <a:rPr lang="cs-CZ" dirty="0" err="1"/>
              <a:t>Relf</a:t>
            </a:r>
            <a:r>
              <a:rPr lang="cs-CZ" dirty="0"/>
              <a:t>, 1999)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274" y="418010"/>
            <a:ext cx="4390129" cy="604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68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39D4785-9F16-42CB-9150-9D26793099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02" y="1207315"/>
            <a:ext cx="5727817" cy="429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890E5F3-3D24-400D-98E9-2735E3BA6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075" y="472471"/>
            <a:ext cx="3945622" cy="591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981191"/>
      </p:ext>
    </p:extLst>
  </p:cSld>
  <p:clrMapOvr>
    <a:masterClrMapping/>
  </p:clrMapOvr>
</p:sld>
</file>

<file path=ppt/theme/theme1.xml><?xml version="1.0" encoding="utf-8"?>
<a:theme xmlns:a="http://schemas.openxmlformats.org/drawingml/2006/main" name="Základ">
  <a:themeElements>
    <a:clrScheme name="Zelená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Základna</Template>
  <TotalTime>735</TotalTime>
  <Words>348</Words>
  <Application>Microsoft Office PowerPoint</Application>
  <PresentationFormat>Širokoúhlá obrazovka</PresentationFormat>
  <Paragraphs>68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Corbel</vt:lpstr>
      <vt:lpstr>Základ</vt:lpstr>
      <vt:lpstr>Zahrada v zahradní terapii</vt:lpstr>
      <vt:lpstr>Zahrada</vt:lpstr>
      <vt:lpstr>Zahrada jako bezpečné místo</vt:lpstr>
      <vt:lpstr>Terapeutická zahrada</vt:lpstr>
      <vt:lpstr>Obvyklé prvky terapeutické zahrady</vt:lpstr>
      <vt:lpstr>Praktické prvky zahrad</vt:lpstr>
      <vt:lpstr>Přínosy zahradní práce</vt:lpstr>
      <vt:lpstr>Hodnoty zahradní práce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Zahrada v zahradní terapii</dc:title>
  <dc:creator>Uživatel systému Windows</dc:creator>
  <cp:lastModifiedBy>Eliška Hudcová</cp:lastModifiedBy>
  <cp:revision>15</cp:revision>
  <dcterms:created xsi:type="dcterms:W3CDTF">2018-03-22T10:03:41Z</dcterms:created>
  <dcterms:modified xsi:type="dcterms:W3CDTF">2021-04-27T19:21:39Z</dcterms:modified>
</cp:coreProperties>
</file>