
<file path=[Content_Types].xml><?xml version="1.0" encoding="utf-8"?>
<Types xmlns="http://schemas.openxmlformats.org/package/2006/content-types">
  <Default Extension="bmp" ContentType="image/bmp"/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256" r:id="rId2"/>
    <p:sldId id="274" r:id="rId3"/>
    <p:sldId id="273" r:id="rId4"/>
    <p:sldId id="257" r:id="rId5"/>
    <p:sldId id="272" r:id="rId6"/>
    <p:sldId id="259" r:id="rId7"/>
    <p:sldId id="278" r:id="rId8"/>
    <p:sldId id="277" r:id="rId9"/>
    <p:sldId id="280" r:id="rId10"/>
    <p:sldId id="281" r:id="rId11"/>
    <p:sldId id="282" r:id="rId12"/>
    <p:sldId id="283" r:id="rId13"/>
    <p:sldId id="284" r:id="rId14"/>
    <p:sldId id="263" r:id="rId15"/>
    <p:sldId id="270" r:id="rId16"/>
    <p:sldId id="26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F3A"/>
    <a:srgbClr val="416E38"/>
    <a:srgbClr val="3E58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0" d="100"/>
          <a:sy n="50" d="100"/>
        </p:scale>
        <p:origin x="78" y="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011CAB-4550-42A9-BCF3-0E70CC18AB15}" type="doc">
      <dgm:prSet loTypeId="urn:microsoft.com/office/officeart/2005/8/layout/cycle1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cs-CZ"/>
        </a:p>
      </dgm:t>
    </dgm:pt>
    <dgm:pt modelId="{146E8BCA-D6F0-4BC4-A393-A6EF38186C4C}">
      <dgm:prSet phldrT="[Text]" custT="1"/>
      <dgm:spPr/>
      <dgm:t>
        <a:bodyPr/>
        <a:lstStyle/>
        <a:p>
          <a:r>
            <a:rPr lang="cs-CZ" sz="1200" b="1" dirty="0"/>
            <a:t>účastníci</a:t>
          </a:r>
        </a:p>
      </dgm:t>
    </dgm:pt>
    <dgm:pt modelId="{A10E27C2-8989-4B29-98A8-B02BC59AF233}" type="parTrans" cxnId="{59DC3BE0-1EB3-449E-B0BD-0D49507B9405}">
      <dgm:prSet/>
      <dgm:spPr/>
      <dgm:t>
        <a:bodyPr/>
        <a:lstStyle/>
        <a:p>
          <a:endParaRPr lang="cs-CZ"/>
        </a:p>
      </dgm:t>
    </dgm:pt>
    <dgm:pt modelId="{509B85EE-E9CA-42B5-AF09-792AC6E6730B}" type="sibTrans" cxnId="{59DC3BE0-1EB3-449E-B0BD-0D49507B9405}">
      <dgm:prSet/>
      <dgm:spPr/>
      <dgm:t>
        <a:bodyPr/>
        <a:lstStyle/>
        <a:p>
          <a:endParaRPr lang="cs-CZ"/>
        </a:p>
      </dgm:t>
    </dgm:pt>
    <dgm:pt modelId="{C24F9B47-7554-4F2B-8DE2-BDF65F0F8B99}">
      <dgm:prSet phldrT="[Text]" custT="1"/>
      <dgm:spPr/>
      <dgm:t>
        <a:bodyPr/>
        <a:lstStyle/>
        <a:p>
          <a:r>
            <a:rPr lang="cs-CZ" sz="1200" b="1" dirty="0"/>
            <a:t>odborníci</a:t>
          </a:r>
        </a:p>
      </dgm:t>
    </dgm:pt>
    <dgm:pt modelId="{C3175A73-0193-428D-977B-09729D06C41A}" type="parTrans" cxnId="{52D06EDA-B61B-4333-9CB6-93DD234410AB}">
      <dgm:prSet/>
      <dgm:spPr/>
      <dgm:t>
        <a:bodyPr/>
        <a:lstStyle/>
        <a:p>
          <a:endParaRPr lang="cs-CZ"/>
        </a:p>
      </dgm:t>
    </dgm:pt>
    <dgm:pt modelId="{FBCF1E35-1958-4381-BB77-D824A7ED13EE}" type="sibTrans" cxnId="{52D06EDA-B61B-4333-9CB6-93DD234410AB}">
      <dgm:prSet/>
      <dgm:spPr/>
      <dgm:t>
        <a:bodyPr/>
        <a:lstStyle/>
        <a:p>
          <a:endParaRPr lang="cs-CZ"/>
        </a:p>
      </dgm:t>
    </dgm:pt>
    <dgm:pt modelId="{B55770EE-07A4-4ED4-A395-4D6167653878}">
      <dgm:prSet phldrT="[Text]" custT="1"/>
      <dgm:spPr/>
      <dgm:t>
        <a:bodyPr/>
        <a:lstStyle/>
        <a:p>
          <a:r>
            <a:rPr lang="cs-CZ" sz="1200" b="1" dirty="0"/>
            <a:t>cíle</a:t>
          </a:r>
        </a:p>
      </dgm:t>
    </dgm:pt>
    <dgm:pt modelId="{DBA031D7-9F01-4942-920D-C2477BC634B5}" type="parTrans" cxnId="{98876DFB-A6A2-40B5-8A5F-DB47ECE9AF97}">
      <dgm:prSet/>
      <dgm:spPr/>
      <dgm:t>
        <a:bodyPr/>
        <a:lstStyle/>
        <a:p>
          <a:endParaRPr lang="cs-CZ"/>
        </a:p>
      </dgm:t>
    </dgm:pt>
    <dgm:pt modelId="{8B18D2DB-F4F4-489A-9625-50CF11A4B3D3}" type="sibTrans" cxnId="{98876DFB-A6A2-40B5-8A5F-DB47ECE9AF97}">
      <dgm:prSet/>
      <dgm:spPr/>
      <dgm:t>
        <a:bodyPr/>
        <a:lstStyle/>
        <a:p>
          <a:endParaRPr lang="cs-CZ"/>
        </a:p>
      </dgm:t>
    </dgm:pt>
    <dgm:pt modelId="{1C7A0519-A8D1-46CA-9D73-569209A59A35}">
      <dgm:prSet phldrT="[Text]" custT="1"/>
      <dgm:spPr/>
      <dgm:t>
        <a:bodyPr/>
        <a:lstStyle/>
        <a:p>
          <a:r>
            <a:rPr lang="cs-CZ" sz="1200" b="1" dirty="0"/>
            <a:t>aktivity zahradní terapie</a:t>
          </a:r>
        </a:p>
      </dgm:t>
    </dgm:pt>
    <dgm:pt modelId="{EAEC1357-2766-405D-B92E-7ED014E39A71}" type="parTrans" cxnId="{D0FD871D-B510-4A52-9EA0-A1B3BEE95BE1}">
      <dgm:prSet/>
      <dgm:spPr/>
      <dgm:t>
        <a:bodyPr/>
        <a:lstStyle/>
        <a:p>
          <a:endParaRPr lang="cs-CZ"/>
        </a:p>
      </dgm:t>
    </dgm:pt>
    <dgm:pt modelId="{57728F47-13A8-4B37-8FEC-2BC7986A2983}" type="sibTrans" cxnId="{D0FD871D-B510-4A52-9EA0-A1B3BEE95BE1}">
      <dgm:prSet/>
      <dgm:spPr/>
      <dgm:t>
        <a:bodyPr/>
        <a:lstStyle/>
        <a:p>
          <a:endParaRPr lang="cs-CZ"/>
        </a:p>
      </dgm:t>
    </dgm:pt>
    <dgm:pt modelId="{C99CBB82-14F6-4979-98D1-9EEE89FD27EE}">
      <dgm:prSet phldrT="[Text]" custT="1"/>
      <dgm:spPr/>
      <dgm:t>
        <a:bodyPr/>
        <a:lstStyle/>
        <a:p>
          <a:r>
            <a:rPr lang="cs-CZ" sz="1200" b="1" dirty="0"/>
            <a:t>účinky a vyhodnocení</a:t>
          </a:r>
        </a:p>
      </dgm:t>
    </dgm:pt>
    <dgm:pt modelId="{A5803B4A-0B0D-43EA-9038-8FDB46B98BBD}" type="parTrans" cxnId="{7FE12C23-401E-4139-A0AE-9D370F667735}">
      <dgm:prSet/>
      <dgm:spPr/>
      <dgm:t>
        <a:bodyPr/>
        <a:lstStyle/>
        <a:p>
          <a:endParaRPr lang="cs-CZ"/>
        </a:p>
      </dgm:t>
    </dgm:pt>
    <dgm:pt modelId="{AA44F298-5831-4E46-96B6-08BCFA891350}" type="sibTrans" cxnId="{7FE12C23-401E-4139-A0AE-9D370F667735}">
      <dgm:prSet/>
      <dgm:spPr/>
      <dgm:t>
        <a:bodyPr/>
        <a:lstStyle/>
        <a:p>
          <a:endParaRPr lang="cs-CZ"/>
        </a:p>
      </dgm:t>
    </dgm:pt>
    <dgm:pt modelId="{F5D6444F-0999-4CF6-9C71-1FFAE1F16C8F}" type="pres">
      <dgm:prSet presAssocID="{98011CAB-4550-42A9-BCF3-0E70CC18AB15}" presName="cycle" presStyleCnt="0">
        <dgm:presLayoutVars>
          <dgm:dir/>
          <dgm:resizeHandles val="exact"/>
        </dgm:presLayoutVars>
      </dgm:prSet>
      <dgm:spPr/>
    </dgm:pt>
    <dgm:pt modelId="{F5FBFF1B-C09C-4CA8-B69C-EF3B3A018CAE}" type="pres">
      <dgm:prSet presAssocID="{146E8BCA-D6F0-4BC4-A393-A6EF38186C4C}" presName="dummy" presStyleCnt="0"/>
      <dgm:spPr/>
    </dgm:pt>
    <dgm:pt modelId="{1323CA19-7BA0-45B1-BB83-7D3C33D19076}" type="pres">
      <dgm:prSet presAssocID="{146E8BCA-D6F0-4BC4-A393-A6EF38186C4C}" presName="node" presStyleLbl="revTx" presStyleIdx="0" presStyleCnt="5">
        <dgm:presLayoutVars>
          <dgm:bulletEnabled val="1"/>
        </dgm:presLayoutVars>
      </dgm:prSet>
      <dgm:spPr/>
    </dgm:pt>
    <dgm:pt modelId="{17B2A477-6817-498A-817C-B94A98F28C5F}" type="pres">
      <dgm:prSet presAssocID="{509B85EE-E9CA-42B5-AF09-792AC6E6730B}" presName="sibTrans" presStyleLbl="node1" presStyleIdx="0" presStyleCnt="5"/>
      <dgm:spPr/>
    </dgm:pt>
    <dgm:pt modelId="{292E278C-D376-4A24-861A-86960EABEB83}" type="pres">
      <dgm:prSet presAssocID="{C24F9B47-7554-4F2B-8DE2-BDF65F0F8B99}" presName="dummy" presStyleCnt="0"/>
      <dgm:spPr/>
    </dgm:pt>
    <dgm:pt modelId="{7C2A1280-508D-4A96-B6A6-5228ADCFEFE0}" type="pres">
      <dgm:prSet presAssocID="{C24F9B47-7554-4F2B-8DE2-BDF65F0F8B99}" presName="node" presStyleLbl="revTx" presStyleIdx="1" presStyleCnt="5">
        <dgm:presLayoutVars>
          <dgm:bulletEnabled val="1"/>
        </dgm:presLayoutVars>
      </dgm:prSet>
      <dgm:spPr/>
    </dgm:pt>
    <dgm:pt modelId="{762085F1-69A1-4FA4-B485-2A761FC0D688}" type="pres">
      <dgm:prSet presAssocID="{FBCF1E35-1958-4381-BB77-D824A7ED13EE}" presName="sibTrans" presStyleLbl="node1" presStyleIdx="1" presStyleCnt="5"/>
      <dgm:spPr/>
    </dgm:pt>
    <dgm:pt modelId="{F83177F8-B1BD-4084-962A-3FD503B204BC}" type="pres">
      <dgm:prSet presAssocID="{B55770EE-07A4-4ED4-A395-4D6167653878}" presName="dummy" presStyleCnt="0"/>
      <dgm:spPr/>
    </dgm:pt>
    <dgm:pt modelId="{C81835A7-75ED-44F7-A151-12698E5CAB47}" type="pres">
      <dgm:prSet presAssocID="{B55770EE-07A4-4ED4-A395-4D6167653878}" presName="node" presStyleLbl="revTx" presStyleIdx="2" presStyleCnt="5">
        <dgm:presLayoutVars>
          <dgm:bulletEnabled val="1"/>
        </dgm:presLayoutVars>
      </dgm:prSet>
      <dgm:spPr/>
    </dgm:pt>
    <dgm:pt modelId="{EB9BA460-9800-4B7C-A3CC-BABDF92D4211}" type="pres">
      <dgm:prSet presAssocID="{8B18D2DB-F4F4-489A-9625-50CF11A4B3D3}" presName="sibTrans" presStyleLbl="node1" presStyleIdx="2" presStyleCnt="5"/>
      <dgm:spPr/>
    </dgm:pt>
    <dgm:pt modelId="{68CBDA85-863C-4BB3-9E1C-854A44E91261}" type="pres">
      <dgm:prSet presAssocID="{1C7A0519-A8D1-46CA-9D73-569209A59A35}" presName="dummy" presStyleCnt="0"/>
      <dgm:spPr/>
    </dgm:pt>
    <dgm:pt modelId="{CEBA7CC5-3884-44BB-A8EA-D56A12490A88}" type="pres">
      <dgm:prSet presAssocID="{1C7A0519-A8D1-46CA-9D73-569209A59A35}" presName="node" presStyleLbl="revTx" presStyleIdx="3" presStyleCnt="5">
        <dgm:presLayoutVars>
          <dgm:bulletEnabled val="1"/>
        </dgm:presLayoutVars>
      </dgm:prSet>
      <dgm:spPr/>
    </dgm:pt>
    <dgm:pt modelId="{89292E09-9451-426B-A116-735C3CE15608}" type="pres">
      <dgm:prSet presAssocID="{57728F47-13A8-4B37-8FEC-2BC7986A2983}" presName="sibTrans" presStyleLbl="node1" presStyleIdx="3" presStyleCnt="5"/>
      <dgm:spPr/>
    </dgm:pt>
    <dgm:pt modelId="{C266B2C7-35C1-4A03-8549-27A3D9D3B96B}" type="pres">
      <dgm:prSet presAssocID="{C99CBB82-14F6-4979-98D1-9EEE89FD27EE}" presName="dummy" presStyleCnt="0"/>
      <dgm:spPr/>
    </dgm:pt>
    <dgm:pt modelId="{48A3022D-EE97-4A61-85DA-8A3393CCE2F3}" type="pres">
      <dgm:prSet presAssocID="{C99CBB82-14F6-4979-98D1-9EEE89FD27EE}" presName="node" presStyleLbl="revTx" presStyleIdx="4" presStyleCnt="5">
        <dgm:presLayoutVars>
          <dgm:bulletEnabled val="1"/>
        </dgm:presLayoutVars>
      </dgm:prSet>
      <dgm:spPr/>
    </dgm:pt>
    <dgm:pt modelId="{22679357-57AF-4821-8ADA-2252657A1AC6}" type="pres">
      <dgm:prSet presAssocID="{AA44F298-5831-4E46-96B6-08BCFA891350}" presName="sibTrans" presStyleLbl="node1" presStyleIdx="4" presStyleCnt="5"/>
      <dgm:spPr/>
    </dgm:pt>
  </dgm:ptLst>
  <dgm:cxnLst>
    <dgm:cxn modelId="{D0FD871D-B510-4A52-9EA0-A1B3BEE95BE1}" srcId="{98011CAB-4550-42A9-BCF3-0E70CC18AB15}" destId="{1C7A0519-A8D1-46CA-9D73-569209A59A35}" srcOrd="3" destOrd="0" parTransId="{EAEC1357-2766-405D-B92E-7ED014E39A71}" sibTransId="{57728F47-13A8-4B37-8FEC-2BC7986A2983}"/>
    <dgm:cxn modelId="{7FE12C23-401E-4139-A0AE-9D370F667735}" srcId="{98011CAB-4550-42A9-BCF3-0E70CC18AB15}" destId="{C99CBB82-14F6-4979-98D1-9EEE89FD27EE}" srcOrd="4" destOrd="0" parTransId="{A5803B4A-0B0D-43EA-9038-8FDB46B98BBD}" sibTransId="{AA44F298-5831-4E46-96B6-08BCFA891350}"/>
    <dgm:cxn modelId="{E101AC2F-CB8E-41E3-A29B-001C2A6193BE}" type="presOf" srcId="{146E8BCA-D6F0-4BC4-A393-A6EF38186C4C}" destId="{1323CA19-7BA0-45B1-BB83-7D3C33D19076}" srcOrd="0" destOrd="0" presId="urn:microsoft.com/office/officeart/2005/8/layout/cycle1"/>
    <dgm:cxn modelId="{ACF0B839-637E-418B-A83E-6C8FE1BA722F}" type="presOf" srcId="{509B85EE-E9CA-42B5-AF09-792AC6E6730B}" destId="{17B2A477-6817-498A-817C-B94A98F28C5F}" srcOrd="0" destOrd="0" presId="urn:microsoft.com/office/officeart/2005/8/layout/cycle1"/>
    <dgm:cxn modelId="{9416453C-E77C-400E-8E8D-F96B3A2F8BD9}" type="presOf" srcId="{8B18D2DB-F4F4-489A-9625-50CF11A4B3D3}" destId="{EB9BA460-9800-4B7C-A3CC-BABDF92D4211}" srcOrd="0" destOrd="0" presId="urn:microsoft.com/office/officeart/2005/8/layout/cycle1"/>
    <dgm:cxn modelId="{76D51F7D-375B-4528-BA82-AAC7BDB5D72A}" type="presOf" srcId="{B55770EE-07A4-4ED4-A395-4D6167653878}" destId="{C81835A7-75ED-44F7-A151-12698E5CAB47}" srcOrd="0" destOrd="0" presId="urn:microsoft.com/office/officeart/2005/8/layout/cycle1"/>
    <dgm:cxn modelId="{B292E18C-81FE-4D28-9AF9-C3A3031CC6AD}" type="presOf" srcId="{98011CAB-4550-42A9-BCF3-0E70CC18AB15}" destId="{F5D6444F-0999-4CF6-9C71-1FFAE1F16C8F}" srcOrd="0" destOrd="0" presId="urn:microsoft.com/office/officeart/2005/8/layout/cycle1"/>
    <dgm:cxn modelId="{8EF3069A-7EEC-47B6-8174-63B230155F45}" type="presOf" srcId="{AA44F298-5831-4E46-96B6-08BCFA891350}" destId="{22679357-57AF-4821-8ADA-2252657A1AC6}" srcOrd="0" destOrd="0" presId="urn:microsoft.com/office/officeart/2005/8/layout/cycle1"/>
    <dgm:cxn modelId="{04631FB1-FCE3-43E2-A7B3-DEAB2A48D369}" type="presOf" srcId="{C24F9B47-7554-4F2B-8DE2-BDF65F0F8B99}" destId="{7C2A1280-508D-4A96-B6A6-5228ADCFEFE0}" srcOrd="0" destOrd="0" presId="urn:microsoft.com/office/officeart/2005/8/layout/cycle1"/>
    <dgm:cxn modelId="{F9AE88CC-A48E-4D9A-AF1A-4BDB268FA888}" type="presOf" srcId="{FBCF1E35-1958-4381-BB77-D824A7ED13EE}" destId="{762085F1-69A1-4FA4-B485-2A761FC0D688}" srcOrd="0" destOrd="0" presId="urn:microsoft.com/office/officeart/2005/8/layout/cycle1"/>
    <dgm:cxn modelId="{C1810DD1-DD97-4BB0-9636-93CFB4828087}" type="presOf" srcId="{C99CBB82-14F6-4979-98D1-9EEE89FD27EE}" destId="{48A3022D-EE97-4A61-85DA-8A3393CCE2F3}" srcOrd="0" destOrd="0" presId="urn:microsoft.com/office/officeart/2005/8/layout/cycle1"/>
    <dgm:cxn modelId="{52D06EDA-B61B-4333-9CB6-93DD234410AB}" srcId="{98011CAB-4550-42A9-BCF3-0E70CC18AB15}" destId="{C24F9B47-7554-4F2B-8DE2-BDF65F0F8B99}" srcOrd="1" destOrd="0" parTransId="{C3175A73-0193-428D-977B-09729D06C41A}" sibTransId="{FBCF1E35-1958-4381-BB77-D824A7ED13EE}"/>
    <dgm:cxn modelId="{59DC3BE0-1EB3-449E-B0BD-0D49507B9405}" srcId="{98011CAB-4550-42A9-BCF3-0E70CC18AB15}" destId="{146E8BCA-D6F0-4BC4-A393-A6EF38186C4C}" srcOrd="0" destOrd="0" parTransId="{A10E27C2-8989-4B29-98A8-B02BC59AF233}" sibTransId="{509B85EE-E9CA-42B5-AF09-792AC6E6730B}"/>
    <dgm:cxn modelId="{32F81EE1-76D5-4588-80DD-CB9BB4C9ABE3}" type="presOf" srcId="{57728F47-13A8-4B37-8FEC-2BC7986A2983}" destId="{89292E09-9451-426B-A116-735C3CE15608}" srcOrd="0" destOrd="0" presId="urn:microsoft.com/office/officeart/2005/8/layout/cycle1"/>
    <dgm:cxn modelId="{36C990EC-B9C2-4C55-AF35-1C12C4C5338A}" type="presOf" srcId="{1C7A0519-A8D1-46CA-9D73-569209A59A35}" destId="{CEBA7CC5-3884-44BB-A8EA-D56A12490A88}" srcOrd="0" destOrd="0" presId="urn:microsoft.com/office/officeart/2005/8/layout/cycle1"/>
    <dgm:cxn modelId="{98876DFB-A6A2-40B5-8A5F-DB47ECE9AF97}" srcId="{98011CAB-4550-42A9-BCF3-0E70CC18AB15}" destId="{B55770EE-07A4-4ED4-A395-4D6167653878}" srcOrd="2" destOrd="0" parTransId="{DBA031D7-9F01-4942-920D-C2477BC634B5}" sibTransId="{8B18D2DB-F4F4-489A-9625-50CF11A4B3D3}"/>
    <dgm:cxn modelId="{3D75CBC2-8012-41D8-9A8B-7F884DB47481}" type="presParOf" srcId="{F5D6444F-0999-4CF6-9C71-1FFAE1F16C8F}" destId="{F5FBFF1B-C09C-4CA8-B69C-EF3B3A018CAE}" srcOrd="0" destOrd="0" presId="urn:microsoft.com/office/officeart/2005/8/layout/cycle1"/>
    <dgm:cxn modelId="{13DCCF77-9A00-4846-BCB3-931AF66178B0}" type="presParOf" srcId="{F5D6444F-0999-4CF6-9C71-1FFAE1F16C8F}" destId="{1323CA19-7BA0-45B1-BB83-7D3C33D19076}" srcOrd="1" destOrd="0" presId="urn:microsoft.com/office/officeart/2005/8/layout/cycle1"/>
    <dgm:cxn modelId="{AE931267-4A0B-44FD-8B92-4373C49ECB43}" type="presParOf" srcId="{F5D6444F-0999-4CF6-9C71-1FFAE1F16C8F}" destId="{17B2A477-6817-498A-817C-B94A98F28C5F}" srcOrd="2" destOrd="0" presId="urn:microsoft.com/office/officeart/2005/8/layout/cycle1"/>
    <dgm:cxn modelId="{430F218F-116B-4AB3-B0A6-CCDE4BD278CB}" type="presParOf" srcId="{F5D6444F-0999-4CF6-9C71-1FFAE1F16C8F}" destId="{292E278C-D376-4A24-861A-86960EABEB83}" srcOrd="3" destOrd="0" presId="urn:microsoft.com/office/officeart/2005/8/layout/cycle1"/>
    <dgm:cxn modelId="{A05B4888-008D-4F19-8F28-061E2EABF18B}" type="presParOf" srcId="{F5D6444F-0999-4CF6-9C71-1FFAE1F16C8F}" destId="{7C2A1280-508D-4A96-B6A6-5228ADCFEFE0}" srcOrd="4" destOrd="0" presId="urn:microsoft.com/office/officeart/2005/8/layout/cycle1"/>
    <dgm:cxn modelId="{B409694C-A3D8-4F26-B13F-0A6D59913124}" type="presParOf" srcId="{F5D6444F-0999-4CF6-9C71-1FFAE1F16C8F}" destId="{762085F1-69A1-4FA4-B485-2A761FC0D688}" srcOrd="5" destOrd="0" presId="urn:microsoft.com/office/officeart/2005/8/layout/cycle1"/>
    <dgm:cxn modelId="{4C675404-A11A-47F0-95B9-6C96B1A19F88}" type="presParOf" srcId="{F5D6444F-0999-4CF6-9C71-1FFAE1F16C8F}" destId="{F83177F8-B1BD-4084-962A-3FD503B204BC}" srcOrd="6" destOrd="0" presId="urn:microsoft.com/office/officeart/2005/8/layout/cycle1"/>
    <dgm:cxn modelId="{42500D66-448A-46B9-ABCB-9D9080B93B51}" type="presParOf" srcId="{F5D6444F-0999-4CF6-9C71-1FFAE1F16C8F}" destId="{C81835A7-75ED-44F7-A151-12698E5CAB47}" srcOrd="7" destOrd="0" presId="urn:microsoft.com/office/officeart/2005/8/layout/cycle1"/>
    <dgm:cxn modelId="{78BB3DB9-08B5-4C5C-8751-612366F190BB}" type="presParOf" srcId="{F5D6444F-0999-4CF6-9C71-1FFAE1F16C8F}" destId="{EB9BA460-9800-4B7C-A3CC-BABDF92D4211}" srcOrd="8" destOrd="0" presId="urn:microsoft.com/office/officeart/2005/8/layout/cycle1"/>
    <dgm:cxn modelId="{75A8E853-FC1F-4A93-88AE-163E917E219A}" type="presParOf" srcId="{F5D6444F-0999-4CF6-9C71-1FFAE1F16C8F}" destId="{68CBDA85-863C-4BB3-9E1C-854A44E91261}" srcOrd="9" destOrd="0" presId="urn:microsoft.com/office/officeart/2005/8/layout/cycle1"/>
    <dgm:cxn modelId="{5BABB4A4-2457-45F8-B433-64597FC1AB4B}" type="presParOf" srcId="{F5D6444F-0999-4CF6-9C71-1FFAE1F16C8F}" destId="{CEBA7CC5-3884-44BB-A8EA-D56A12490A88}" srcOrd="10" destOrd="0" presId="urn:microsoft.com/office/officeart/2005/8/layout/cycle1"/>
    <dgm:cxn modelId="{AE7B2386-C71D-41C9-B7FB-1F991B7D030C}" type="presParOf" srcId="{F5D6444F-0999-4CF6-9C71-1FFAE1F16C8F}" destId="{89292E09-9451-426B-A116-735C3CE15608}" srcOrd="11" destOrd="0" presId="urn:microsoft.com/office/officeart/2005/8/layout/cycle1"/>
    <dgm:cxn modelId="{DF622F4A-A1AB-4CA5-986D-2A99E62BC160}" type="presParOf" srcId="{F5D6444F-0999-4CF6-9C71-1FFAE1F16C8F}" destId="{C266B2C7-35C1-4A03-8549-27A3D9D3B96B}" srcOrd="12" destOrd="0" presId="urn:microsoft.com/office/officeart/2005/8/layout/cycle1"/>
    <dgm:cxn modelId="{2F9E9BF4-CB56-4B9B-BF63-98F9AB841045}" type="presParOf" srcId="{F5D6444F-0999-4CF6-9C71-1FFAE1F16C8F}" destId="{48A3022D-EE97-4A61-85DA-8A3393CCE2F3}" srcOrd="13" destOrd="0" presId="urn:microsoft.com/office/officeart/2005/8/layout/cycle1"/>
    <dgm:cxn modelId="{2E92E7A0-2F4A-4A1B-8FE7-947B82B952A0}" type="presParOf" srcId="{F5D6444F-0999-4CF6-9C71-1FFAE1F16C8F}" destId="{22679357-57AF-4821-8ADA-2252657A1AC6}" srcOrd="14" destOrd="0" presId="urn:microsoft.com/office/officeart/2005/8/layout/cycle1"/>
  </dgm:cxnLst>
  <dgm:bg>
    <a:solidFill>
      <a:srgbClr val="416E38"/>
    </a:solidFill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23CA19-7BA0-45B1-BB83-7D3C33D19076}">
      <dsp:nvSpPr>
        <dsp:cNvPr id="0" name=""/>
        <dsp:cNvSpPr/>
      </dsp:nvSpPr>
      <dsp:spPr>
        <a:xfrm>
          <a:off x="2820573" y="25869"/>
          <a:ext cx="928625" cy="928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/>
            <a:t>účastníci</a:t>
          </a:r>
        </a:p>
      </dsp:txBody>
      <dsp:txXfrm>
        <a:off x="2820573" y="25869"/>
        <a:ext cx="928625" cy="928625"/>
      </dsp:txXfrm>
    </dsp:sp>
    <dsp:sp modelId="{17B2A477-6817-498A-817C-B94A98F28C5F}">
      <dsp:nvSpPr>
        <dsp:cNvPr id="0" name=""/>
        <dsp:cNvSpPr/>
      </dsp:nvSpPr>
      <dsp:spPr>
        <a:xfrm>
          <a:off x="637000" y="-888"/>
          <a:ext cx="3480562" cy="3480562"/>
        </a:xfrm>
        <a:prstGeom prst="circularArrow">
          <a:avLst>
            <a:gd name="adj1" fmla="val 5203"/>
            <a:gd name="adj2" fmla="val 336096"/>
            <a:gd name="adj3" fmla="val 21292498"/>
            <a:gd name="adj4" fmla="val 19766891"/>
            <a:gd name="adj5" fmla="val 60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2A1280-508D-4A96-B6A6-5228ADCFEFE0}">
      <dsp:nvSpPr>
        <dsp:cNvPr id="0" name=""/>
        <dsp:cNvSpPr/>
      </dsp:nvSpPr>
      <dsp:spPr>
        <a:xfrm>
          <a:off x="3381503" y="1752235"/>
          <a:ext cx="928625" cy="928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/>
            <a:t>odborníci</a:t>
          </a:r>
        </a:p>
      </dsp:txBody>
      <dsp:txXfrm>
        <a:off x="3381503" y="1752235"/>
        <a:ext cx="928625" cy="928625"/>
      </dsp:txXfrm>
    </dsp:sp>
    <dsp:sp modelId="{762085F1-69A1-4FA4-B485-2A761FC0D688}">
      <dsp:nvSpPr>
        <dsp:cNvPr id="0" name=""/>
        <dsp:cNvSpPr/>
      </dsp:nvSpPr>
      <dsp:spPr>
        <a:xfrm>
          <a:off x="637000" y="-888"/>
          <a:ext cx="3480562" cy="3480562"/>
        </a:xfrm>
        <a:prstGeom prst="circularArrow">
          <a:avLst>
            <a:gd name="adj1" fmla="val 5203"/>
            <a:gd name="adj2" fmla="val 336096"/>
            <a:gd name="adj3" fmla="val 4013927"/>
            <a:gd name="adj4" fmla="val 2254140"/>
            <a:gd name="adj5" fmla="val 6070"/>
          </a:avLst>
        </a:prstGeom>
        <a:solidFill>
          <a:schemeClr val="accent5">
            <a:hueOff val="103627"/>
            <a:satOff val="9874"/>
            <a:lumOff val="-41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1835A7-75ED-44F7-A151-12698E5CAB47}">
      <dsp:nvSpPr>
        <dsp:cNvPr id="0" name=""/>
        <dsp:cNvSpPr/>
      </dsp:nvSpPr>
      <dsp:spPr>
        <a:xfrm>
          <a:off x="1912968" y="2819189"/>
          <a:ext cx="928625" cy="928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/>
            <a:t>cíle</a:t>
          </a:r>
        </a:p>
      </dsp:txBody>
      <dsp:txXfrm>
        <a:off x="1912968" y="2819189"/>
        <a:ext cx="928625" cy="928625"/>
      </dsp:txXfrm>
    </dsp:sp>
    <dsp:sp modelId="{EB9BA460-9800-4B7C-A3CC-BABDF92D4211}">
      <dsp:nvSpPr>
        <dsp:cNvPr id="0" name=""/>
        <dsp:cNvSpPr/>
      </dsp:nvSpPr>
      <dsp:spPr>
        <a:xfrm>
          <a:off x="637000" y="-888"/>
          <a:ext cx="3480562" cy="3480562"/>
        </a:xfrm>
        <a:prstGeom prst="circularArrow">
          <a:avLst>
            <a:gd name="adj1" fmla="val 5203"/>
            <a:gd name="adj2" fmla="val 336096"/>
            <a:gd name="adj3" fmla="val 8209764"/>
            <a:gd name="adj4" fmla="val 6449977"/>
            <a:gd name="adj5" fmla="val 6070"/>
          </a:avLst>
        </a:prstGeom>
        <a:solidFill>
          <a:schemeClr val="accent5">
            <a:hueOff val="207253"/>
            <a:satOff val="19748"/>
            <a:lumOff val="-82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BA7CC5-3884-44BB-A8EA-D56A12490A88}">
      <dsp:nvSpPr>
        <dsp:cNvPr id="0" name=""/>
        <dsp:cNvSpPr/>
      </dsp:nvSpPr>
      <dsp:spPr>
        <a:xfrm>
          <a:off x="444433" y="1752235"/>
          <a:ext cx="928625" cy="928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/>
            <a:t>aktivity zahradní terapie</a:t>
          </a:r>
        </a:p>
      </dsp:txBody>
      <dsp:txXfrm>
        <a:off x="444433" y="1752235"/>
        <a:ext cx="928625" cy="928625"/>
      </dsp:txXfrm>
    </dsp:sp>
    <dsp:sp modelId="{89292E09-9451-426B-A116-735C3CE15608}">
      <dsp:nvSpPr>
        <dsp:cNvPr id="0" name=""/>
        <dsp:cNvSpPr/>
      </dsp:nvSpPr>
      <dsp:spPr>
        <a:xfrm>
          <a:off x="637000" y="-888"/>
          <a:ext cx="3480562" cy="3480562"/>
        </a:xfrm>
        <a:prstGeom prst="circularArrow">
          <a:avLst>
            <a:gd name="adj1" fmla="val 5203"/>
            <a:gd name="adj2" fmla="val 336096"/>
            <a:gd name="adj3" fmla="val 12297014"/>
            <a:gd name="adj4" fmla="val 10771406"/>
            <a:gd name="adj5" fmla="val 6070"/>
          </a:avLst>
        </a:prstGeom>
        <a:solidFill>
          <a:schemeClr val="accent5">
            <a:hueOff val="310880"/>
            <a:satOff val="29621"/>
            <a:lumOff val="-1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A3022D-EE97-4A61-85DA-8A3393CCE2F3}">
      <dsp:nvSpPr>
        <dsp:cNvPr id="0" name=""/>
        <dsp:cNvSpPr/>
      </dsp:nvSpPr>
      <dsp:spPr>
        <a:xfrm>
          <a:off x="1005364" y="25869"/>
          <a:ext cx="928625" cy="928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/>
            <a:t>účinky a vyhodnocení</a:t>
          </a:r>
        </a:p>
      </dsp:txBody>
      <dsp:txXfrm>
        <a:off x="1005364" y="25869"/>
        <a:ext cx="928625" cy="928625"/>
      </dsp:txXfrm>
    </dsp:sp>
    <dsp:sp modelId="{22679357-57AF-4821-8ADA-2252657A1AC6}">
      <dsp:nvSpPr>
        <dsp:cNvPr id="0" name=""/>
        <dsp:cNvSpPr/>
      </dsp:nvSpPr>
      <dsp:spPr>
        <a:xfrm>
          <a:off x="637000" y="-888"/>
          <a:ext cx="3480562" cy="3480562"/>
        </a:xfrm>
        <a:prstGeom prst="circularArrow">
          <a:avLst>
            <a:gd name="adj1" fmla="val 5203"/>
            <a:gd name="adj2" fmla="val 336096"/>
            <a:gd name="adj3" fmla="val 16864918"/>
            <a:gd name="adj4" fmla="val 15198986"/>
            <a:gd name="adj5" fmla="val 6070"/>
          </a:avLst>
        </a:prstGeom>
        <a:solidFill>
          <a:schemeClr val="accent5">
            <a:hueOff val="414507"/>
            <a:satOff val="39495"/>
            <a:lumOff val="-1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021F5F76-FB56-4465-901F-9A5BA4B539B7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48C91A-54FB-4292-B93A-5F4E44A2CA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3034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21F5F76-FB56-4465-901F-9A5BA4B539B7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48C91A-54FB-4292-B93A-5F4E44A2CA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9370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21F5F76-FB56-4465-901F-9A5BA4B539B7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48C91A-54FB-4292-B93A-5F4E44A2CA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5046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21F5F76-FB56-4465-901F-9A5BA4B539B7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48C91A-54FB-4292-B93A-5F4E44A2CA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3121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21F5F76-FB56-4465-901F-9A5BA4B539B7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48C91A-54FB-4292-B93A-5F4E44A2CA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279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21F5F76-FB56-4465-901F-9A5BA4B539B7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48C91A-54FB-4292-B93A-5F4E44A2CA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20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21F5F76-FB56-4465-901F-9A5BA4B539B7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48C91A-54FB-4292-B93A-5F4E44A2CA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9385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21F5F76-FB56-4465-901F-9A5BA4B539B7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48C91A-54FB-4292-B93A-5F4E44A2CA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0818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21F5F76-FB56-4465-901F-9A5BA4B539B7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48C91A-54FB-4292-B93A-5F4E44A2CA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7325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21F5F76-FB56-4465-901F-9A5BA4B539B7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348C91A-54FB-4292-B93A-5F4E44A2CA0C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08509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021F5F76-FB56-4465-901F-9A5BA4B539B7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48C91A-54FB-4292-B93A-5F4E44A2CA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2658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021F5F76-FB56-4465-901F-9A5BA4B539B7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3348C91A-54FB-4292-B93A-5F4E44A2CA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06084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5TzkBnrbzA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youtube.com/watch?v=iMvMkrgcs_c&amp;t=4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cs-CZ" sz="4400" dirty="0"/>
              <a:t>Základní rámec, DEFINICE, cíle, principy, oblasti působení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61708" y="4546756"/>
            <a:ext cx="9144000" cy="826271"/>
          </a:xfrm>
          <a:noFill/>
        </p:spPr>
        <p:txBody>
          <a:bodyPr/>
          <a:lstStyle/>
          <a:p>
            <a:r>
              <a:rPr lang="cs-CZ" dirty="0">
                <a:hlinkClick r:id="rId2"/>
              </a:rPr>
              <a:t>https://www.youtube.com/watch?v=F5TzkBnrbzA</a:t>
            </a:r>
            <a:endParaRPr lang="cs-CZ" dirty="0"/>
          </a:p>
          <a:p>
            <a:r>
              <a:rPr lang="cs-CZ" dirty="0"/>
              <a:t>Úvod do zahradní terapie, VOŠ </a:t>
            </a:r>
            <a:r>
              <a:rPr lang="cs-CZ" dirty="0" err="1"/>
              <a:t>Jabok</a:t>
            </a:r>
            <a:endParaRPr lang="cs-CZ" dirty="0"/>
          </a:p>
          <a:p>
            <a:r>
              <a:rPr lang="cs-CZ" dirty="0"/>
              <a:t>Eliška Hudcová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5922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642593"/>
            <a:ext cx="10058400" cy="1447464"/>
          </a:xfrm>
          <a:solidFill>
            <a:schemeClr val="accent3"/>
          </a:solidFill>
        </p:spPr>
        <p:txBody>
          <a:bodyPr>
            <a:normAutofit/>
          </a:bodyPr>
          <a:lstStyle/>
          <a:p>
            <a:r>
              <a:rPr lang="cs-CZ" sz="2700" b="1" dirty="0">
                <a:solidFill>
                  <a:schemeClr val="bg1"/>
                </a:solidFill>
              </a:rPr>
              <a:t>Emocionální oblast</a:t>
            </a:r>
            <a:endParaRPr lang="en-GB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1141625" y="2194560"/>
            <a:ext cx="3857897" cy="3749040"/>
          </a:xfrm>
          <a:scene3d>
            <a:camera prst="orthographicFront"/>
            <a:lightRig rig="threePt" dir="t"/>
          </a:scene3d>
          <a:sp3d contourW="63500">
            <a:contourClr>
              <a:srgbClr val="FFC000"/>
            </a:contourClr>
          </a:sp3d>
        </p:spPr>
        <p:txBody>
          <a:bodyPr>
            <a:normAutofit/>
          </a:bodyPr>
          <a:lstStyle/>
          <a:p>
            <a:r>
              <a:rPr lang="cs-CZ" sz="2000" dirty="0"/>
              <a:t>Radost</a:t>
            </a:r>
          </a:p>
          <a:p>
            <a:r>
              <a:rPr lang="cs-CZ" sz="2000" dirty="0"/>
              <a:t>Pozitivní prožitek odpovědnosti</a:t>
            </a:r>
          </a:p>
          <a:p>
            <a:r>
              <a:rPr lang="cs-CZ" sz="2000" dirty="0"/>
              <a:t>Tolerance frustrace</a:t>
            </a:r>
          </a:p>
          <a:p>
            <a:r>
              <a:rPr lang="cs-CZ" sz="2000" dirty="0"/>
              <a:t>Zájem o budoucnost</a:t>
            </a:r>
          </a:p>
          <a:p>
            <a:r>
              <a:rPr lang="cs-CZ" sz="2000" dirty="0"/>
              <a:t>Stabilita</a:t>
            </a:r>
          </a:p>
          <a:p>
            <a:r>
              <a:rPr lang="cs-CZ" sz="2000" dirty="0"/>
              <a:t>Flexibilita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52697"/>
            <a:ext cx="4572000" cy="612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801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642593"/>
            <a:ext cx="10058400" cy="1447464"/>
          </a:xfrm>
          <a:solidFill>
            <a:schemeClr val="accent3"/>
          </a:solidFill>
        </p:spPr>
        <p:txBody>
          <a:bodyPr>
            <a:normAutofit/>
          </a:bodyPr>
          <a:lstStyle/>
          <a:p>
            <a:r>
              <a:rPr lang="cs-CZ" sz="2700" b="1" dirty="0">
                <a:solidFill>
                  <a:schemeClr val="bg1"/>
                </a:solidFill>
              </a:rPr>
              <a:t>Pedagogická oblast</a:t>
            </a:r>
            <a:endParaRPr lang="en-GB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1193876" y="2241501"/>
            <a:ext cx="3857897" cy="374904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sz="2000" dirty="0"/>
              <a:t>Získání nových dovedností</a:t>
            </a:r>
          </a:p>
          <a:p>
            <a:r>
              <a:rPr lang="cs-CZ" sz="2000" dirty="0"/>
              <a:t>Podržení dosavadních znalostí</a:t>
            </a:r>
          </a:p>
          <a:p>
            <a:r>
              <a:rPr lang="cs-CZ" sz="2000" dirty="0"/>
              <a:t>Nové informace</a:t>
            </a:r>
          </a:p>
          <a:p>
            <a:r>
              <a:rPr lang="cs-CZ" sz="2000" dirty="0"/>
              <a:t>Učení nápodobou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047" y="2194560"/>
            <a:ext cx="5770153" cy="384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959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642593"/>
            <a:ext cx="10058400" cy="1447464"/>
          </a:xfrm>
          <a:solidFill>
            <a:schemeClr val="accent3"/>
          </a:solidFill>
        </p:spPr>
        <p:txBody>
          <a:bodyPr>
            <a:normAutofit/>
          </a:bodyPr>
          <a:lstStyle/>
          <a:p>
            <a:r>
              <a:rPr lang="cs-CZ" sz="2700" b="1" dirty="0">
                <a:solidFill>
                  <a:schemeClr val="bg1"/>
                </a:solidFill>
              </a:rPr>
              <a:t>Sociální oblast</a:t>
            </a:r>
            <a:endParaRPr lang="en-GB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1193876" y="2241501"/>
            <a:ext cx="3979015" cy="4021186"/>
          </a:xfrm>
          <a:scene3d>
            <a:camera prst="orthographicFront"/>
            <a:lightRig rig="threePt" dir="t"/>
          </a:scene3d>
          <a:sp3d contourW="63500">
            <a:contourClr>
              <a:schemeClr val="tx2">
                <a:lumMod val="25000"/>
              </a:schemeClr>
            </a:contourClr>
          </a:sp3d>
        </p:spPr>
        <p:txBody>
          <a:bodyPr>
            <a:normAutofit/>
          </a:bodyPr>
          <a:lstStyle/>
          <a:p>
            <a:r>
              <a:rPr lang="cs-CZ" sz="2000" dirty="0"/>
              <a:t>Komunikace</a:t>
            </a:r>
          </a:p>
          <a:p>
            <a:r>
              <a:rPr lang="cs-CZ" sz="2000" dirty="0"/>
              <a:t>Kontakt s okolím</a:t>
            </a:r>
          </a:p>
          <a:p>
            <a:r>
              <a:rPr lang="cs-CZ" sz="2000" dirty="0"/>
              <a:t>Identifikace se skupinou a pocit sounáležitosti </a:t>
            </a:r>
          </a:p>
          <a:p>
            <a:r>
              <a:rPr lang="cs-CZ" sz="2000" dirty="0"/>
              <a:t>Jednání vůči sobě a okolí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178" y="2241501"/>
            <a:ext cx="5467461" cy="402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903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642593"/>
            <a:ext cx="10058400" cy="1447464"/>
          </a:xfrm>
          <a:solidFill>
            <a:schemeClr val="accent3"/>
          </a:solidFill>
        </p:spPr>
        <p:txBody>
          <a:bodyPr>
            <a:normAutofit/>
          </a:bodyPr>
          <a:lstStyle/>
          <a:p>
            <a:r>
              <a:rPr lang="cs-CZ" sz="2700" b="1" dirty="0">
                <a:solidFill>
                  <a:schemeClr val="bg1"/>
                </a:solidFill>
              </a:rPr>
              <a:t>Sebepojetí</a:t>
            </a:r>
            <a:endParaRPr lang="en-GB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1184545" y="2273311"/>
            <a:ext cx="3979015" cy="402118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sz="2000" dirty="0"/>
              <a:t>Vnímání vlastního já</a:t>
            </a:r>
          </a:p>
          <a:p>
            <a:r>
              <a:rPr lang="cs-CZ" sz="2000" dirty="0"/>
              <a:t>Zvýšení vlastní hodnoty</a:t>
            </a:r>
          </a:p>
          <a:p>
            <a:r>
              <a:rPr lang="cs-CZ" sz="2000" dirty="0"/>
              <a:t>Příležitost být potřebný</a:t>
            </a:r>
          </a:p>
          <a:p>
            <a:r>
              <a:rPr lang="cs-CZ" sz="2000" dirty="0"/>
              <a:t>Prožitek vlastních hranic v pozitivním i negativním smyslu</a:t>
            </a:r>
          </a:p>
          <a:p>
            <a:r>
              <a:rPr lang="cs-CZ" sz="2000" dirty="0"/>
              <a:t>Sebeuvědomování </a:t>
            </a:r>
          </a:p>
          <a:p>
            <a:r>
              <a:rPr lang="cs-CZ" sz="2000" dirty="0"/>
              <a:t>Angažovanost a motivace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653" y="2241501"/>
            <a:ext cx="2839615" cy="405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335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cs-CZ" dirty="0"/>
              <a:t>Cíle zahradní terapie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rgbClr val="C0CF3A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Udržování a zlepšování sociálního, psychického a tělesného zdraví a kvality života</a:t>
            </a:r>
          </a:p>
          <a:p>
            <a:r>
              <a:rPr lang="cs-CZ" b="1" dirty="0">
                <a:solidFill>
                  <a:schemeClr val="bg1"/>
                </a:solidFill>
              </a:rPr>
              <a:t>Dle cílové skupiny (děti, dospělí, senioři)</a:t>
            </a:r>
          </a:p>
          <a:p>
            <a:r>
              <a:rPr lang="cs-CZ" b="1" dirty="0">
                <a:solidFill>
                  <a:schemeClr val="bg1"/>
                </a:solidFill>
              </a:rPr>
              <a:t>Dle typu postižení (zdravotní, smyslové, sociální handicap)</a:t>
            </a:r>
          </a:p>
          <a:p>
            <a:r>
              <a:rPr lang="cs-CZ" b="1" dirty="0">
                <a:solidFill>
                  <a:schemeClr val="bg1"/>
                </a:solidFill>
              </a:rPr>
              <a:t>Dle kontextu zařízení (sociálních, zdravotnické, školské, formální, neformální)</a:t>
            </a:r>
          </a:p>
          <a:p>
            <a:pPr lvl="1"/>
            <a:r>
              <a:rPr lang="cs-CZ" b="1" dirty="0">
                <a:solidFill>
                  <a:schemeClr val="bg1"/>
                </a:solidFill>
              </a:rPr>
              <a:t>Potřeba budování vazeb (rozhovor a emoční vazby)</a:t>
            </a:r>
          </a:p>
          <a:p>
            <a:pPr lvl="1"/>
            <a:r>
              <a:rPr lang="cs-CZ" b="1" dirty="0">
                <a:solidFill>
                  <a:schemeClr val="bg1"/>
                </a:solidFill>
              </a:rPr>
              <a:t>Orientace a kontrola (předvídatelnost)</a:t>
            </a:r>
          </a:p>
          <a:p>
            <a:pPr lvl="1"/>
            <a:r>
              <a:rPr lang="cs-CZ" b="1" dirty="0">
                <a:solidFill>
                  <a:schemeClr val="bg1"/>
                </a:solidFill>
              </a:rPr>
              <a:t>Zvyšování vlastní hodnoty a ochrana vlastní hodnoty (sebevědomí)</a:t>
            </a:r>
          </a:p>
          <a:p>
            <a:pPr lvl="1"/>
            <a:r>
              <a:rPr lang="cs-CZ" b="1" dirty="0">
                <a:solidFill>
                  <a:schemeClr val="bg1"/>
                </a:solidFill>
              </a:rPr>
              <a:t>Vyhledávání potěšení a vyhýbání se nepříjemnostem (soulad potřeb a cílů)</a:t>
            </a:r>
          </a:p>
          <a:p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9769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cs-CZ" dirty="0"/>
              <a:t>Lidé v ZT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cs-CZ" dirty="0"/>
              <a:t>Klient, CS</a:t>
            </a:r>
          </a:p>
          <a:p>
            <a:r>
              <a:rPr lang="cs-CZ" dirty="0"/>
              <a:t>Terapeut</a:t>
            </a:r>
          </a:p>
          <a:p>
            <a:r>
              <a:rPr lang="cs-CZ" dirty="0"/>
              <a:t>Lékař</a:t>
            </a:r>
          </a:p>
          <a:p>
            <a:r>
              <a:rPr lang="cs-CZ" dirty="0"/>
              <a:t>Sociální pracovník/klíčový pracovník/asistent</a:t>
            </a:r>
          </a:p>
          <a:p>
            <a:r>
              <a:rPr lang="cs-CZ" dirty="0"/>
              <a:t>Zahradník</a:t>
            </a:r>
          </a:p>
          <a:p>
            <a:r>
              <a:rPr lang="cs-CZ" dirty="0"/>
              <a:t>Entomolog/biolog</a:t>
            </a:r>
          </a:p>
          <a:p>
            <a:r>
              <a:rPr lang="cs-CZ" dirty="0"/>
              <a:t>Rodina a blízcí klienta</a:t>
            </a:r>
          </a:p>
          <a:p>
            <a:r>
              <a:rPr lang="cs-CZ" dirty="0"/>
              <a:t>Vedení organizace</a:t>
            </a:r>
          </a:p>
          <a:p>
            <a:r>
              <a:rPr lang="cs-CZ" dirty="0"/>
              <a:t>Dobrovolníci</a:t>
            </a:r>
          </a:p>
          <a:p>
            <a:pPr marL="0" indent="0">
              <a:buNone/>
            </a:pPr>
            <a:endParaRPr lang="cs-CZ" dirty="0"/>
          </a:p>
          <a:p>
            <a:endParaRPr lang="en-GB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406" y="374013"/>
            <a:ext cx="4086810" cy="611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3351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cs-CZ" altLang="cs-CZ" sz="4000" dirty="0">
                <a:ea typeface="ＭＳ Ｐゴシック" panose="020B0600070205080204" pitchFamily="34" charset="-128"/>
              </a:rPr>
              <a:t>Oblasti, kde jsou zahradnické aktivity podporou</a:t>
            </a:r>
            <a:endParaRPr lang="en-GB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chemeClr val="accent3"/>
          </a:solidFill>
          <a:scene3d>
            <a:camera prst="orthographicFront"/>
            <a:lightRig rig="threePt" dir="t"/>
          </a:scene3d>
          <a:sp3d contourW="63500">
            <a:contourClr>
              <a:schemeClr val="accent4">
                <a:lumMod val="75000"/>
              </a:schemeClr>
            </a:contourClr>
          </a:sp3d>
        </p:spPr>
        <p:txBody>
          <a:bodyPr>
            <a:normAutofit lnSpcReduction="10000"/>
          </a:bodyPr>
          <a:lstStyle/>
          <a:p>
            <a:pPr>
              <a:lnSpc>
                <a:spcPct val="200000"/>
              </a:lnSpc>
              <a:buFontTx/>
              <a:buChar char="-"/>
            </a:pPr>
            <a:r>
              <a:rPr lang="cs-CZ" altLang="cs-CZ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Potravinová soběstačnost</a:t>
            </a:r>
          </a:p>
          <a:p>
            <a:pPr>
              <a:lnSpc>
                <a:spcPct val="200000"/>
              </a:lnSpc>
              <a:buFontTx/>
              <a:buChar char="-"/>
            </a:pPr>
            <a:r>
              <a:rPr lang="cs-CZ" altLang="cs-CZ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Volný čas a hra</a:t>
            </a:r>
          </a:p>
          <a:p>
            <a:pPr>
              <a:lnSpc>
                <a:spcPct val="200000"/>
              </a:lnSpc>
              <a:buFontTx/>
              <a:buChar char="-"/>
            </a:pPr>
            <a:r>
              <a:rPr lang="cs-CZ" altLang="cs-CZ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Práce (produktivita)</a:t>
            </a:r>
          </a:p>
          <a:p>
            <a:pPr>
              <a:lnSpc>
                <a:spcPct val="200000"/>
              </a:lnSpc>
              <a:buFontTx/>
              <a:buChar char="-"/>
            </a:pPr>
            <a:r>
              <a:rPr lang="cs-CZ" altLang="cs-CZ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Sociální vztahy</a:t>
            </a:r>
          </a:p>
          <a:p>
            <a:pPr>
              <a:lnSpc>
                <a:spcPct val="200000"/>
              </a:lnSpc>
              <a:buFontTx/>
              <a:buChar char="-"/>
            </a:pPr>
            <a:r>
              <a:rPr lang="cs-CZ" altLang="cs-CZ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Terapie a léčba</a:t>
            </a:r>
          </a:p>
          <a:p>
            <a:pPr>
              <a:lnSpc>
                <a:spcPct val="200000"/>
              </a:lnSpc>
              <a:buFontTx/>
              <a:buChar char="-"/>
            </a:pPr>
            <a:r>
              <a:rPr lang="cs-CZ" altLang="cs-CZ" b="1" dirty="0">
                <a:solidFill>
                  <a:schemeClr val="bg1"/>
                </a:solidFill>
                <a:ea typeface="ＭＳ Ｐゴシック" panose="020B0600070205080204" pitchFamily="34" charset="-128"/>
                <a:hlinkClick r:id="rId2"/>
              </a:rPr>
              <a:t>https://www.youtube.com/watch?v=iMvMkrgcs_c&amp;t=4s</a:t>
            </a:r>
            <a:endParaRPr lang="cs-CZ" altLang="cs-CZ" b="1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pPr>
              <a:lnSpc>
                <a:spcPct val="200000"/>
              </a:lnSpc>
            </a:pPr>
            <a:endParaRPr lang="en-GB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101" y="2191442"/>
            <a:ext cx="5007033" cy="375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38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KONTEXTY ZAHRADNÍ TERAPIE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200000"/>
              </a:lnSpc>
            </a:pPr>
            <a:r>
              <a:rPr lang="cs-CZ" dirty="0"/>
              <a:t>Sociální práce</a:t>
            </a:r>
          </a:p>
          <a:p>
            <a:pPr>
              <a:lnSpc>
                <a:spcPct val="200000"/>
              </a:lnSpc>
            </a:pPr>
            <a:r>
              <a:rPr lang="cs-CZ" dirty="0"/>
              <a:t>(Speciální) pedagogika</a:t>
            </a:r>
          </a:p>
          <a:p>
            <a:pPr>
              <a:lnSpc>
                <a:spcPct val="200000"/>
              </a:lnSpc>
            </a:pPr>
            <a:r>
              <a:rPr lang="cs-CZ" dirty="0"/>
              <a:t>Zdravotnictví a medicína (geriatrie, rehabilitace, ergoterapie)</a:t>
            </a:r>
          </a:p>
          <a:p>
            <a:pPr>
              <a:lnSpc>
                <a:spcPct val="200000"/>
              </a:lnSpc>
            </a:pPr>
            <a:r>
              <a:rPr lang="cs-CZ" dirty="0"/>
              <a:t>Botanika, biologie</a:t>
            </a:r>
          </a:p>
          <a:p>
            <a:pPr>
              <a:lnSpc>
                <a:spcPct val="200000"/>
              </a:lnSpc>
            </a:pPr>
            <a:r>
              <a:rPr lang="cs-CZ" dirty="0"/>
              <a:t>Ekologie</a:t>
            </a:r>
          </a:p>
          <a:p>
            <a:pPr>
              <a:lnSpc>
                <a:spcPct val="200000"/>
              </a:lnSpc>
            </a:pPr>
            <a:r>
              <a:rPr lang="cs-CZ" dirty="0"/>
              <a:t>Psychologie</a:t>
            </a:r>
          </a:p>
          <a:p>
            <a:pPr>
              <a:lnSpc>
                <a:spcPct val="200000"/>
              </a:lnSpc>
            </a:pPr>
            <a:r>
              <a:rPr lang="cs-CZ" dirty="0"/>
              <a:t>Architektura, </a:t>
            </a:r>
            <a:r>
              <a:rPr lang="cs-CZ" dirty="0" err="1"/>
              <a:t>krajinotvorba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297" y="1600544"/>
            <a:ext cx="3242582" cy="487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926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PRÁCE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75000"/>
            </a:schemeClr>
          </a:solidFill>
        </p:spPr>
        <p:txBody>
          <a:bodyPr/>
          <a:lstStyle/>
          <a:p>
            <a:r>
              <a:rPr lang="cs-CZ" dirty="0"/>
              <a:t>Sociální práce podporuje sociální změnu, řešení problémů v mezilidských vztazích a posílení a osvobození lidí za účelem naplnění jejich osobního blaha. </a:t>
            </a:r>
          </a:p>
          <a:p>
            <a:r>
              <a:rPr lang="cs-CZ" dirty="0"/>
              <a:t>Užívaje teorií lidského chování a sociálních systémů, sociální práce zasahuje tam, kde se lidé dostávají do kontaktu se svým prostředím. Pro sociální práci jsou klíčové principy lidských práv a společenské spravedlnosti. (Mezinárodní federace sociálních pracovníků)</a:t>
            </a:r>
          </a:p>
          <a:p>
            <a:r>
              <a:rPr lang="cs-CZ" dirty="0"/>
              <a:t>Registrované sociální služby dle zákona č. 108/2006 Sb., o sociálních službách, v § 3 charakterizované jako „činnost nebo soubor činností podle tohoto zákona zajišťujících pomoc a podporu osobám za účelem sociálního začlenění nebo prevence sociálního vyloučení.“ </a:t>
            </a:r>
          </a:p>
          <a:p>
            <a:r>
              <a:rPr lang="cs-CZ" dirty="0"/>
              <a:t>Nastupují v momentě, kdy člověk nedokáže řešit svou obtížnou sociální situaci vlastními silami.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8265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cs-CZ" dirty="0"/>
              <a:t>Definice zahradní terapie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r>
              <a:rPr lang="cs-CZ" sz="2000" dirty="0"/>
              <a:t>Interdisciplinární obor (zahradničení, ergoterapie, fyzioterapie, pedagogika, psychologie, …)</a:t>
            </a:r>
          </a:p>
          <a:p>
            <a:r>
              <a:rPr lang="cs-CZ" sz="2000" dirty="0"/>
              <a:t>Odborná podpůrná terapeutická metoda</a:t>
            </a:r>
          </a:p>
          <a:p>
            <a:r>
              <a:rPr lang="cs-CZ" sz="2000" dirty="0"/>
              <a:t>Funkční terapie</a:t>
            </a:r>
          </a:p>
          <a:p>
            <a:r>
              <a:rPr lang="cs-CZ" sz="2000" dirty="0"/>
              <a:t>Záměrné a cílené využití rostlin, zahradních aktivit a blízkého vztahu člověka k přírodě pro naplnění specifických potřeb účastníků</a:t>
            </a:r>
          </a:p>
          <a:p>
            <a:r>
              <a:rPr lang="cs-CZ" sz="2000" dirty="0"/>
              <a:t>Cílený</a:t>
            </a:r>
            <a:r>
              <a:rPr lang="en-GB" sz="2000" dirty="0"/>
              <a:t> </a:t>
            </a:r>
            <a:r>
              <a:rPr lang="cs-CZ" sz="2000" dirty="0"/>
              <a:t>proces</a:t>
            </a:r>
            <a:r>
              <a:rPr lang="en-GB" sz="2000" dirty="0"/>
              <a:t> </a:t>
            </a:r>
            <a:r>
              <a:rPr lang="cs-CZ" sz="2000" dirty="0"/>
              <a:t>zaměřený na účastníka, využívající rostliny</a:t>
            </a:r>
            <a:r>
              <a:rPr lang="en-GB" sz="2000" dirty="0"/>
              <a:t> a </a:t>
            </a:r>
            <a:r>
              <a:rPr lang="cs-CZ" sz="2000" dirty="0"/>
              <a:t>zahrady</a:t>
            </a:r>
            <a:r>
              <a:rPr lang="en-GB" sz="2000" dirty="0"/>
              <a:t> k</a:t>
            </a:r>
            <a:r>
              <a:rPr lang="cs-CZ" sz="2000" dirty="0"/>
              <a:t> podpoře</a:t>
            </a:r>
            <a:r>
              <a:rPr lang="en-GB" sz="2000" dirty="0"/>
              <a:t> </a:t>
            </a:r>
            <a:r>
              <a:rPr lang="cs-CZ" sz="2000" dirty="0"/>
              <a:t>fyzických, kognitivních, emocionálních, spirituálních a sociálních funkcí</a:t>
            </a:r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53849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Definice zahradní terapie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solidFill>
            <a:schemeClr val="accent6">
              <a:lumMod val="50000"/>
              <a:alpha val="5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r>
              <a:rPr lang="cs-CZ" sz="2200" i="1" dirty="0"/>
              <a:t>Zahradní terapie je </a:t>
            </a:r>
            <a:r>
              <a:rPr lang="cs-CZ" sz="2200" b="1" i="1" dirty="0"/>
              <a:t>proces</a:t>
            </a:r>
            <a:r>
              <a:rPr lang="cs-CZ" sz="2200" i="1" dirty="0"/>
              <a:t> zaměřený na účastníka, při kterém školení odborníci definují a kontrolují </a:t>
            </a:r>
            <a:r>
              <a:rPr lang="cs-CZ" sz="2200" b="1" i="1" dirty="0"/>
              <a:t>individuální cíle</a:t>
            </a:r>
            <a:r>
              <a:rPr lang="cs-CZ" sz="2200" i="1" dirty="0"/>
              <a:t> a plánují a realizují činnosti týkající se práce na zahradě nebo práce s rostlinami jako terapeutického prostředku za účelem podpory zdravotně důležitých aspektů účastníků </a:t>
            </a:r>
            <a:r>
              <a:rPr lang="cs-CZ" i="1" dirty="0"/>
              <a:t>(</a:t>
            </a:r>
            <a:r>
              <a:rPr lang="cs-CZ" i="1" dirty="0" err="1"/>
              <a:t>Haubenhofer</a:t>
            </a:r>
            <a:r>
              <a:rPr lang="cs-CZ" i="1" dirty="0"/>
              <a:t> et al., 2013)</a:t>
            </a:r>
            <a:endParaRPr lang="en-GB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638" y="2198677"/>
            <a:ext cx="4754562" cy="3557609"/>
          </a:xfrm>
        </p:spPr>
      </p:pic>
    </p:spTree>
    <p:extLst>
      <p:ext uri="{BB962C8B-B14F-4D97-AF65-F5344CB8AC3E}">
        <p14:creationId xmlns:p14="http://schemas.microsoft.com/office/powerpoint/2010/main" val="95981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6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C0CF3A"/>
          </a:solidFill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bg1"/>
                </a:solidFill>
              </a:rPr>
              <a:t>Zahradní terapie jako cílený proces</a:t>
            </a:r>
            <a:endParaRPr lang="en-GB" dirty="0">
              <a:solidFill>
                <a:schemeClr val="bg1"/>
              </a:solidFill>
            </a:endParaRP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99020159"/>
              </p:ext>
            </p:extLst>
          </p:nvPr>
        </p:nvGraphicFramePr>
        <p:xfrm>
          <a:off x="1066800" y="2103438"/>
          <a:ext cx="4754563" cy="3748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75000"/>
              <a:alpha val="67000"/>
            </a:schemeClr>
          </a:solidFill>
        </p:spPr>
        <p:txBody>
          <a:bodyPr>
            <a:normAutofit/>
          </a:bodyPr>
          <a:lstStyle/>
          <a:p>
            <a:r>
              <a:rPr lang="cs-CZ" b="1" dirty="0"/>
              <a:t>Pasivní ZT (receptivní)</a:t>
            </a:r>
            <a:r>
              <a:rPr lang="cs-CZ" dirty="0"/>
              <a:t>: pobyt, pozorování, vnímání rostlin, barev, tvarů, zvuků, pohybů, chutí…, bazální stimulace</a:t>
            </a:r>
          </a:p>
          <a:p>
            <a:r>
              <a:rPr lang="cs-CZ" b="1" dirty="0"/>
              <a:t>Aktivní ZT</a:t>
            </a:r>
            <a:r>
              <a:rPr lang="cs-CZ" dirty="0"/>
              <a:t>: přímá fyzická účast, přizpůsobení prostoru, aktivit, pomůcek atd. potřebám a možnostem účastníků, důraz na bezpečnost</a:t>
            </a:r>
          </a:p>
          <a:p>
            <a:r>
              <a:rPr lang="cs-CZ" b="1" dirty="0"/>
              <a:t>Individuální</a:t>
            </a:r>
          </a:p>
          <a:p>
            <a:r>
              <a:rPr lang="cs-CZ" b="1" dirty="0"/>
              <a:t>Skupinová</a:t>
            </a:r>
            <a:r>
              <a:rPr lang="cs-CZ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779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cs-CZ" dirty="0"/>
              <a:t>Oblasti působení zahradní terapie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cene3d>
            <a:camera prst="orthographicFront"/>
            <a:lightRig rig="threePt" dir="t"/>
          </a:scene3d>
          <a:sp3d contourW="12700">
            <a:contourClr>
              <a:schemeClr val="accent2">
                <a:lumMod val="75000"/>
              </a:schemeClr>
            </a:contourClr>
          </a:sp3d>
        </p:spPr>
        <p:txBody>
          <a:bodyPr/>
          <a:lstStyle/>
          <a:p>
            <a:r>
              <a:rPr lang="en-GB" dirty="0" err="1"/>
              <a:t>Většina</a:t>
            </a:r>
            <a:r>
              <a:rPr lang="en-GB" dirty="0"/>
              <a:t> </a:t>
            </a:r>
            <a:r>
              <a:rPr lang="en-GB" dirty="0" err="1"/>
              <a:t>lidí</a:t>
            </a:r>
            <a:r>
              <a:rPr lang="en-GB" dirty="0"/>
              <a:t> </a:t>
            </a:r>
            <a:r>
              <a:rPr lang="en-GB" dirty="0" err="1"/>
              <a:t>má</a:t>
            </a:r>
            <a:r>
              <a:rPr lang="en-GB" dirty="0"/>
              <a:t> k </a:t>
            </a:r>
            <a:r>
              <a:rPr lang="en-GB" dirty="0" err="1"/>
              <a:t>přírodě</a:t>
            </a:r>
            <a:r>
              <a:rPr lang="en-GB" dirty="0"/>
              <a:t> </a:t>
            </a:r>
            <a:r>
              <a:rPr lang="en-GB" dirty="0" err="1"/>
              <a:t>nějaký</a:t>
            </a:r>
            <a:r>
              <a:rPr lang="en-GB" dirty="0"/>
              <a:t> </a:t>
            </a:r>
            <a:r>
              <a:rPr lang="en-GB" dirty="0" err="1"/>
              <a:t>vztah</a:t>
            </a:r>
            <a:r>
              <a:rPr lang="en-GB" dirty="0"/>
              <a:t>,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jehož</a:t>
            </a:r>
            <a:r>
              <a:rPr lang="en-GB" dirty="0"/>
              <a:t> </a:t>
            </a:r>
            <a:r>
              <a:rPr lang="en-GB" dirty="0" err="1"/>
              <a:t>základě</a:t>
            </a:r>
            <a:r>
              <a:rPr lang="cs-CZ" dirty="0"/>
              <a:t> </a:t>
            </a:r>
            <a:r>
              <a:rPr lang="en-GB" dirty="0" err="1"/>
              <a:t>plánovaná</a:t>
            </a:r>
            <a:r>
              <a:rPr lang="en-GB" dirty="0"/>
              <a:t> a </a:t>
            </a:r>
            <a:r>
              <a:rPr lang="en-GB" dirty="0" err="1"/>
              <a:t>cílená</a:t>
            </a:r>
            <a:r>
              <a:rPr lang="en-GB" dirty="0"/>
              <a:t> </a:t>
            </a:r>
            <a:r>
              <a:rPr lang="en-GB" dirty="0" err="1"/>
              <a:t>zahradní</a:t>
            </a:r>
            <a:r>
              <a:rPr lang="en-GB" dirty="0"/>
              <a:t> </a:t>
            </a:r>
            <a:r>
              <a:rPr lang="en-GB" dirty="0" err="1"/>
              <a:t>terapie</a:t>
            </a:r>
            <a:r>
              <a:rPr lang="en-GB" dirty="0"/>
              <a:t> </a:t>
            </a:r>
            <a:r>
              <a:rPr lang="en-GB" dirty="0" err="1"/>
              <a:t>rozvíjí</a:t>
            </a:r>
            <a:r>
              <a:rPr lang="en-GB" dirty="0"/>
              <a:t> </a:t>
            </a:r>
            <a:r>
              <a:rPr lang="en-GB" dirty="0" err="1"/>
              <a:t>potenciál</a:t>
            </a:r>
            <a:r>
              <a:rPr lang="en-GB" dirty="0"/>
              <a:t> </a:t>
            </a:r>
            <a:r>
              <a:rPr lang="en-GB" dirty="0" err="1"/>
              <a:t>klientů</a:t>
            </a:r>
            <a:r>
              <a:rPr lang="en-GB" dirty="0"/>
              <a:t>,</a:t>
            </a:r>
            <a:r>
              <a:rPr lang="cs-CZ" dirty="0"/>
              <a:t> </a:t>
            </a:r>
            <a:r>
              <a:rPr lang="en-GB" dirty="0" err="1"/>
              <a:t>kdy</a:t>
            </a:r>
            <a:r>
              <a:rPr lang="en-GB" dirty="0"/>
              <a:t> je </a:t>
            </a:r>
            <a:r>
              <a:rPr lang="en-GB" dirty="0" err="1"/>
              <a:t>nejen</a:t>
            </a:r>
            <a:r>
              <a:rPr lang="en-GB" dirty="0"/>
              <a:t> </a:t>
            </a:r>
            <a:r>
              <a:rPr lang="en-GB" dirty="0" err="1"/>
              <a:t>možné</a:t>
            </a:r>
            <a:r>
              <a:rPr lang="en-GB" dirty="0"/>
              <a:t>, </a:t>
            </a:r>
            <a:r>
              <a:rPr lang="en-GB" dirty="0" err="1"/>
              <a:t>ba</a:t>
            </a:r>
            <a:r>
              <a:rPr lang="en-GB" dirty="0"/>
              <a:t> </a:t>
            </a:r>
            <a:r>
              <a:rPr lang="en-GB" dirty="0" err="1"/>
              <a:t>právě</a:t>
            </a:r>
            <a:r>
              <a:rPr lang="en-GB" dirty="0"/>
              <a:t> </a:t>
            </a:r>
            <a:r>
              <a:rPr lang="en-GB" b="1" dirty="0" err="1"/>
              <a:t>potřebné</a:t>
            </a:r>
            <a:r>
              <a:rPr lang="en-GB" b="1" dirty="0"/>
              <a:t> </a:t>
            </a:r>
            <a:r>
              <a:rPr lang="en-GB" b="1" dirty="0" err="1"/>
              <a:t>zaměřovat</a:t>
            </a:r>
            <a:r>
              <a:rPr lang="en-GB" b="1" dirty="0"/>
              <a:t> se </a:t>
            </a:r>
            <a:r>
              <a:rPr lang="en-GB" b="1" dirty="0" err="1"/>
              <a:t>na</a:t>
            </a:r>
            <a:r>
              <a:rPr lang="cs-CZ" b="1" dirty="0"/>
              <a:t> </a:t>
            </a:r>
            <a:r>
              <a:rPr lang="en-GB" b="1" dirty="0" err="1"/>
              <a:t>podporu</a:t>
            </a:r>
            <a:r>
              <a:rPr lang="en-GB" b="1" dirty="0"/>
              <a:t> </a:t>
            </a:r>
            <a:r>
              <a:rPr lang="en-GB" b="1" dirty="0" err="1"/>
              <a:t>zdravých</a:t>
            </a:r>
            <a:r>
              <a:rPr lang="en-GB" b="1" dirty="0"/>
              <a:t> </a:t>
            </a:r>
            <a:r>
              <a:rPr lang="en-GB" b="1" dirty="0" err="1"/>
              <a:t>oblastí</a:t>
            </a:r>
            <a:r>
              <a:rPr lang="en-GB" b="1" dirty="0"/>
              <a:t>, </a:t>
            </a:r>
            <a:r>
              <a:rPr lang="en-GB" b="1" dirty="0" err="1"/>
              <a:t>místo</a:t>
            </a:r>
            <a:r>
              <a:rPr lang="en-GB" b="1" dirty="0"/>
              <a:t> </a:t>
            </a:r>
            <a:r>
              <a:rPr lang="en-GB" b="1" dirty="0" err="1"/>
              <a:t>sledování</a:t>
            </a:r>
            <a:r>
              <a:rPr lang="en-GB" b="1" dirty="0"/>
              <a:t> </a:t>
            </a:r>
            <a:r>
              <a:rPr lang="en-GB" b="1" dirty="0" err="1"/>
              <a:t>deficitů</a:t>
            </a:r>
            <a:r>
              <a:rPr lang="en-GB" dirty="0"/>
              <a:t>.</a:t>
            </a:r>
          </a:p>
          <a:p>
            <a:r>
              <a:rPr lang="en-GB" dirty="0" err="1"/>
              <a:t>Zahradní</a:t>
            </a:r>
            <a:r>
              <a:rPr lang="en-GB" dirty="0"/>
              <a:t> </a:t>
            </a:r>
            <a:r>
              <a:rPr lang="en-GB" dirty="0" err="1"/>
              <a:t>terapie</a:t>
            </a:r>
            <a:r>
              <a:rPr lang="en-GB" dirty="0"/>
              <a:t> </a:t>
            </a:r>
            <a:r>
              <a:rPr lang="en-GB" dirty="0" err="1"/>
              <a:t>má</a:t>
            </a:r>
            <a:r>
              <a:rPr lang="en-GB" dirty="0"/>
              <a:t> </a:t>
            </a:r>
            <a:r>
              <a:rPr lang="en-GB" dirty="0" err="1"/>
              <a:t>pozitivní</a:t>
            </a:r>
            <a:r>
              <a:rPr lang="en-GB" dirty="0"/>
              <a:t> </a:t>
            </a:r>
            <a:r>
              <a:rPr lang="en-GB" dirty="0" err="1"/>
              <a:t>vliv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cs-CZ" dirty="0"/>
              <a:t>šest</a:t>
            </a:r>
            <a:r>
              <a:rPr lang="en-GB" dirty="0"/>
              <a:t> </a:t>
            </a:r>
            <a:r>
              <a:rPr lang="en-GB" dirty="0" err="1"/>
              <a:t>základní</a:t>
            </a:r>
            <a:r>
              <a:rPr lang="en-GB" dirty="0"/>
              <a:t> </a:t>
            </a:r>
            <a:r>
              <a:rPr lang="en-GB" dirty="0" err="1"/>
              <a:t>oblastí</a:t>
            </a:r>
            <a:r>
              <a:rPr lang="cs-CZ" dirty="0"/>
              <a:t>:</a:t>
            </a:r>
            <a:r>
              <a:rPr lang="en-GB" dirty="0"/>
              <a:t> </a:t>
            </a:r>
          </a:p>
          <a:p>
            <a:pPr lvl="1"/>
            <a:r>
              <a:rPr lang="en-GB" dirty="0" err="1"/>
              <a:t>Fyziologická</a:t>
            </a:r>
            <a:endParaRPr lang="cs-CZ" dirty="0"/>
          </a:p>
          <a:p>
            <a:pPr lvl="1"/>
            <a:r>
              <a:rPr lang="cs-CZ" dirty="0"/>
              <a:t>K</a:t>
            </a:r>
            <a:r>
              <a:rPr lang="en-GB" dirty="0" err="1"/>
              <a:t>ognitivní</a:t>
            </a:r>
            <a:endParaRPr lang="cs-CZ" dirty="0"/>
          </a:p>
          <a:p>
            <a:pPr lvl="1"/>
            <a:r>
              <a:rPr lang="cs-CZ" dirty="0"/>
              <a:t>Emocionální</a:t>
            </a:r>
          </a:p>
          <a:p>
            <a:pPr lvl="1"/>
            <a:r>
              <a:rPr lang="cs-CZ" dirty="0"/>
              <a:t>Sociální</a:t>
            </a:r>
          </a:p>
          <a:p>
            <a:pPr lvl="1"/>
            <a:r>
              <a:rPr lang="cs-CZ" dirty="0"/>
              <a:t>Pedagogická</a:t>
            </a:r>
          </a:p>
          <a:p>
            <a:pPr lvl="1"/>
            <a:r>
              <a:rPr lang="cs-CZ" dirty="0"/>
              <a:t>Spirituální</a:t>
            </a:r>
          </a:p>
          <a:p>
            <a:pPr lvl="1"/>
            <a:r>
              <a:rPr lang="cs-CZ" dirty="0"/>
              <a:t>Sebepojetí</a:t>
            </a:r>
            <a:endParaRPr lang="en-GB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010" y="3612519"/>
            <a:ext cx="3234190" cy="2422521"/>
          </a:xfrm>
          <a:prstGeom prst="rect">
            <a:avLst/>
          </a:prstGeom>
          <a:effectLst>
            <a:softEdge rad="0"/>
          </a:effectLst>
          <a:scene3d>
            <a:camera prst="orthographicFront"/>
            <a:lightRig rig="threePt" dir="t"/>
          </a:scene3d>
          <a:sp3d extrusionH="76200" contourW="63500">
            <a:extrusionClr>
              <a:schemeClr val="accent2">
                <a:lumMod val="75000"/>
              </a:schemeClr>
            </a:extrusionClr>
            <a:contourClr>
              <a:schemeClr val="accent2">
                <a:lumMod val="50000"/>
              </a:schemeClr>
            </a:contourClr>
          </a:sp3d>
        </p:spPr>
      </p:pic>
    </p:spTree>
    <p:extLst>
      <p:ext uri="{BB962C8B-B14F-4D97-AF65-F5344CB8AC3E}">
        <p14:creationId xmlns:p14="http://schemas.microsoft.com/office/powerpoint/2010/main" val="1419640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>
            <a:normAutofit fontScale="90000"/>
          </a:bodyPr>
          <a:lstStyle/>
          <a:p>
            <a:br>
              <a:rPr lang="cs-CZ" sz="2700" dirty="0"/>
            </a:br>
            <a:r>
              <a:rPr lang="cs-CZ" sz="2700" b="1" dirty="0">
                <a:solidFill>
                  <a:schemeClr val="bg1"/>
                </a:solidFill>
              </a:rPr>
              <a:t>Fyziologická oblast: zlepšování či obnova jemných i hrubých motorických funkcí, zlepšování koordinace či rovnováhy</a:t>
            </a:r>
            <a:br>
              <a:rPr lang="cs-CZ" b="1" dirty="0"/>
            </a:br>
            <a:endParaRPr lang="en-GB" b="1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985" y="2103438"/>
            <a:ext cx="3428193" cy="3748087"/>
          </a:xfr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4136" y="2207941"/>
            <a:ext cx="4315362" cy="4007766"/>
          </a:xfrm>
          <a:prstGeom prst="rect">
            <a:avLst/>
          </a:prstGeom>
          <a:scene3d>
            <a:camera prst="orthographicFront"/>
            <a:lightRig rig="threePt" dir="t"/>
          </a:scene3d>
          <a:sp3d contourW="63500">
            <a:contourClr>
              <a:schemeClr val="accent4">
                <a:lumMod val="75000"/>
              </a:schemeClr>
            </a:contourClr>
          </a:sp3d>
        </p:spPr>
      </p:pic>
    </p:spTree>
    <p:extLst>
      <p:ext uri="{BB962C8B-B14F-4D97-AF65-F5344CB8AC3E}">
        <p14:creationId xmlns:p14="http://schemas.microsoft.com/office/powerpoint/2010/main" val="3405546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642593"/>
            <a:ext cx="10058400" cy="1447464"/>
          </a:xfrm>
          <a:solidFill>
            <a:schemeClr val="accent3"/>
          </a:solidFill>
        </p:spPr>
        <p:txBody>
          <a:bodyPr>
            <a:normAutofit/>
          </a:bodyPr>
          <a:lstStyle/>
          <a:p>
            <a:r>
              <a:rPr lang="cs-CZ" sz="2700" b="1" dirty="0">
                <a:solidFill>
                  <a:schemeClr val="bg1"/>
                </a:solidFill>
              </a:rPr>
              <a:t>  Kognitivní oblast</a:t>
            </a:r>
            <a:endParaRPr lang="en-GB" b="1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1"/>
          </p:nvPr>
        </p:nvSpPr>
        <p:spPr>
          <a:xfrm>
            <a:off x="1332411" y="2207940"/>
            <a:ext cx="4763589" cy="4148277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sz="2000" dirty="0"/>
              <a:t>Trénování a zlepšování paměti</a:t>
            </a:r>
          </a:p>
          <a:p>
            <a:r>
              <a:rPr lang="cs-CZ" sz="2000" dirty="0"/>
              <a:t>Zlepšení či udržení koncentrace</a:t>
            </a:r>
          </a:p>
          <a:p>
            <a:r>
              <a:rPr lang="cs-CZ" sz="2000" dirty="0"/>
              <a:t>Rychlost zpracování informace</a:t>
            </a:r>
          </a:p>
          <a:p>
            <a:r>
              <a:rPr lang="cs-CZ" sz="2000" dirty="0"/>
              <a:t>Pohotovost</a:t>
            </a:r>
          </a:p>
          <a:p>
            <a:r>
              <a:rPr lang="cs-CZ" sz="2000" dirty="0"/>
              <a:t>Udržení a zlepšování řeči a slovní zásoby</a:t>
            </a:r>
          </a:p>
          <a:p>
            <a:r>
              <a:rPr lang="cs-CZ" sz="2000" dirty="0"/>
              <a:t>Schopnost vyjadřovat se a porozumět</a:t>
            </a:r>
          </a:p>
          <a:p>
            <a:r>
              <a:rPr lang="cs-CZ" sz="2000" dirty="0"/>
              <a:t>Prostorová orientace</a:t>
            </a:r>
          </a:p>
          <a:p>
            <a:r>
              <a:rPr lang="cs-CZ" sz="2000" dirty="0"/>
              <a:t>Dosahování cílů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6190" y="2207941"/>
            <a:ext cx="4183139" cy="4148277"/>
          </a:xfrm>
          <a:prstGeom prst="rect">
            <a:avLst/>
          </a:prstGeom>
          <a:scene3d>
            <a:camera prst="orthographicFront"/>
            <a:lightRig rig="threePt" dir="t"/>
          </a:scene3d>
          <a:sp3d extrusionH="101600" contourW="63500">
            <a:extrusionClr>
              <a:schemeClr val="accent4">
                <a:lumMod val="75000"/>
              </a:schemeClr>
            </a:extrusionClr>
            <a:contourClr>
              <a:schemeClr val="accent4">
                <a:lumMod val="75000"/>
              </a:schemeClr>
            </a:contourClr>
          </a:sp3d>
        </p:spPr>
      </p:pic>
    </p:spTree>
    <p:extLst>
      <p:ext uri="{BB962C8B-B14F-4D97-AF65-F5344CB8AC3E}">
        <p14:creationId xmlns:p14="http://schemas.microsoft.com/office/powerpoint/2010/main" val="1294241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10338</TotalTime>
  <Words>688</Words>
  <Application>Microsoft Office PowerPoint</Application>
  <PresentationFormat>Širokoúhlá obrazovka</PresentationFormat>
  <Paragraphs>106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9" baseType="lpstr">
      <vt:lpstr>Arial</vt:lpstr>
      <vt:lpstr>Century Gothic</vt:lpstr>
      <vt:lpstr>Savon</vt:lpstr>
      <vt:lpstr>Základní rámec, DEFINICE, cíle, principy, oblasti působení </vt:lpstr>
      <vt:lpstr>KONTEXTY ZAHRADNÍ TERAPIE</vt:lpstr>
      <vt:lpstr>SOCIÁLNÍ PRÁCE</vt:lpstr>
      <vt:lpstr>Definice zahradní terapie</vt:lpstr>
      <vt:lpstr>Definice zahradní terapie</vt:lpstr>
      <vt:lpstr>Zahradní terapie jako cílený proces</vt:lpstr>
      <vt:lpstr>Oblasti působení zahradní terapie</vt:lpstr>
      <vt:lpstr> Fyziologická oblast: zlepšování či obnova jemných i hrubých motorických funkcí, zlepšování koordinace či rovnováhy </vt:lpstr>
      <vt:lpstr>  Kognitivní oblast</vt:lpstr>
      <vt:lpstr>Emocionální oblast</vt:lpstr>
      <vt:lpstr>Pedagogická oblast</vt:lpstr>
      <vt:lpstr>Sociální oblast</vt:lpstr>
      <vt:lpstr>Sebepojetí</vt:lpstr>
      <vt:lpstr>Cíle zahradní terapie</vt:lpstr>
      <vt:lpstr>Lidé v ZT</vt:lpstr>
      <vt:lpstr>Oblasti, kde jsou zahradnické aktivity podporou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Základní rámec, cíle a principy ZT</dc:title>
  <dc:creator>Uživatel systému Windows</dc:creator>
  <cp:lastModifiedBy>Eliška Hudcová</cp:lastModifiedBy>
  <cp:revision>95</cp:revision>
  <dcterms:created xsi:type="dcterms:W3CDTF">2017-09-05T08:38:47Z</dcterms:created>
  <dcterms:modified xsi:type="dcterms:W3CDTF">2021-04-26T19:58:48Z</dcterms:modified>
</cp:coreProperties>
</file>