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289" r:id="rId3"/>
    <p:sldId id="258" r:id="rId4"/>
    <p:sldId id="290" r:id="rId5"/>
    <p:sldId id="291" r:id="rId6"/>
    <p:sldId id="292" r:id="rId7"/>
    <p:sldId id="260" r:id="rId8"/>
    <p:sldId id="261" r:id="rId9"/>
    <p:sldId id="293" r:id="rId10"/>
    <p:sldId id="262" r:id="rId11"/>
    <p:sldId id="271" r:id="rId12"/>
    <p:sldId id="264" r:id="rId13"/>
    <p:sldId id="266" r:id="rId14"/>
    <p:sldId id="272" r:id="rId15"/>
    <p:sldId id="268" r:id="rId16"/>
    <p:sldId id="269" r:id="rId17"/>
    <p:sldId id="273" r:id="rId18"/>
    <p:sldId id="274" r:id="rId19"/>
    <p:sldId id="299" r:id="rId20"/>
    <p:sldId id="275" r:id="rId21"/>
    <p:sldId id="276" r:id="rId22"/>
    <p:sldId id="277" r:id="rId23"/>
    <p:sldId id="295" r:id="rId24"/>
    <p:sldId id="296" r:id="rId25"/>
    <p:sldId id="297" r:id="rId26"/>
    <p:sldId id="287" r:id="rId27"/>
    <p:sldId id="278" r:id="rId28"/>
    <p:sldId id="279" r:id="rId29"/>
    <p:sldId id="280" r:id="rId30"/>
    <p:sldId id="282" r:id="rId31"/>
    <p:sldId id="281" r:id="rId32"/>
    <p:sldId id="283" r:id="rId33"/>
    <p:sldId id="284" r:id="rId34"/>
    <p:sldId id="288" r:id="rId35"/>
    <p:sldId id="286" r:id="rId36"/>
    <p:sldId id="298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0" autoAdjust="0"/>
    <p:restoredTop sz="94660"/>
  </p:normalViewPr>
  <p:slideViewPr>
    <p:cSldViewPr snapToGrid="0">
      <p:cViewPr varScale="1">
        <p:scale>
          <a:sx n="57" d="100"/>
          <a:sy n="57" d="100"/>
        </p:scale>
        <p:origin x="78" y="12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2821051A-F47A-43C7-929F-83BE7BFDDA32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9AB120C-AB91-4664-8BF6-4D54D5253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0571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1051A-F47A-43C7-929F-83BE7BFDDA32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120C-AB91-4664-8BF6-4D54D5253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081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2821051A-F47A-43C7-929F-83BE7BFDDA32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9AB120C-AB91-4664-8BF6-4D54D5253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027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1051A-F47A-43C7-929F-83BE7BFDDA32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120C-AB91-4664-8BF6-4D54D5253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0984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2821051A-F47A-43C7-929F-83BE7BFDDA32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9AB120C-AB91-4664-8BF6-4D54D5253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913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2821051A-F47A-43C7-929F-83BE7BFDDA32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9AB120C-AB91-4664-8BF6-4D54D5253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8396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2821051A-F47A-43C7-929F-83BE7BFDDA32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9AB120C-AB91-4664-8BF6-4D54D5253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1736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1051A-F47A-43C7-929F-83BE7BFDDA32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120C-AB91-4664-8BF6-4D54D5253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9865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2821051A-F47A-43C7-929F-83BE7BFDDA32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9AB120C-AB91-4664-8BF6-4D54D5253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4249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1051A-F47A-43C7-929F-83BE7BFDDA32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120C-AB91-4664-8BF6-4D54D5253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2219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2821051A-F47A-43C7-929F-83BE7BFDDA32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49AB120C-AB91-4664-8BF6-4D54D5253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2253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1051A-F47A-43C7-929F-83BE7BFDDA32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B120C-AB91-4664-8BF6-4D54D5253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897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Rámec terapeutických činností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Úvod do zahradní terapie, VOŠ </a:t>
            </a:r>
            <a:r>
              <a:rPr lang="cs-CZ" dirty="0" err="1"/>
              <a:t>Jabok</a:t>
            </a:r>
            <a:endParaRPr lang="cs-CZ" dirty="0"/>
          </a:p>
          <a:p>
            <a:r>
              <a:rPr lang="cs-CZ" dirty="0"/>
              <a:t>Eliška Hudcová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2253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Formy a možnosti zahradní terapie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Individuální práce</a:t>
            </a:r>
          </a:p>
          <a:p>
            <a:pPr lvl="1"/>
            <a:r>
              <a:rPr lang="cs-CZ" sz="2000" dirty="0"/>
              <a:t>Zahradnické činnosti, plánování, setí, kopání, sázení, pletí</a:t>
            </a:r>
          </a:p>
          <a:p>
            <a:pPr lvl="1"/>
            <a:r>
              <a:rPr lang="cs-CZ" sz="2000" dirty="0"/>
              <a:t>Procházky s tematickým zaměřením (trhání květin, dotýkání se keřů)</a:t>
            </a:r>
          </a:p>
          <a:p>
            <a:pPr lvl="1"/>
            <a:r>
              <a:rPr lang="cs-CZ" sz="2000" dirty="0"/>
              <a:t>Pobývání v přírodě a naslouchání</a:t>
            </a:r>
          </a:p>
          <a:p>
            <a:pPr lvl="1"/>
            <a:r>
              <a:rPr lang="cs-CZ" sz="2000" dirty="0"/>
              <a:t>Krmení zvířat</a:t>
            </a:r>
          </a:p>
          <a:p>
            <a:pPr lvl="1"/>
            <a:r>
              <a:rPr lang="cs-CZ" sz="2000" dirty="0"/>
              <a:t>Pasivní ZT</a:t>
            </a:r>
          </a:p>
          <a:p>
            <a:r>
              <a:rPr lang="cs-CZ" sz="2400" dirty="0"/>
              <a:t>Vnitřní</a:t>
            </a:r>
          </a:p>
          <a:p>
            <a:r>
              <a:rPr lang="cs-CZ" sz="2400" dirty="0"/>
              <a:t>Venkovní</a:t>
            </a:r>
          </a:p>
        </p:txBody>
      </p:sp>
    </p:spTree>
    <p:extLst>
      <p:ext uri="{BB962C8B-B14F-4D97-AF65-F5344CB8AC3E}">
        <p14:creationId xmlns:p14="http://schemas.microsoft.com/office/powerpoint/2010/main" val="3753638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Formy a </a:t>
            </a:r>
            <a:br>
              <a:rPr lang="cs-CZ" dirty="0"/>
            </a:br>
            <a:r>
              <a:rPr lang="cs-CZ" dirty="0"/>
              <a:t>možnosti zahradní terapie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616693" cy="5699213"/>
          </a:xfrm>
        </p:spPr>
        <p:txBody>
          <a:bodyPr>
            <a:normAutofit/>
          </a:bodyPr>
          <a:lstStyle/>
          <a:p>
            <a:r>
              <a:rPr lang="cs-CZ" sz="2400" dirty="0"/>
              <a:t>Skupinová práce</a:t>
            </a:r>
          </a:p>
          <a:p>
            <a:pPr lvl="1"/>
            <a:r>
              <a:rPr lang="cs-CZ" sz="2000" dirty="0"/>
              <a:t>Zahradnické činnosti</a:t>
            </a:r>
          </a:p>
          <a:p>
            <a:pPr lvl="1"/>
            <a:r>
              <a:rPr lang="cs-CZ" sz="2000" dirty="0"/>
              <a:t>Tematické procházky</a:t>
            </a:r>
          </a:p>
          <a:p>
            <a:pPr lvl="1"/>
            <a:r>
              <a:rPr lang="cs-CZ" sz="2000" dirty="0"/>
              <a:t>Zpracování </a:t>
            </a:r>
          </a:p>
          <a:p>
            <a:pPr lvl="1"/>
            <a:r>
              <a:rPr lang="cs-CZ" sz="2000" dirty="0"/>
              <a:t>Výlety/exkurze</a:t>
            </a:r>
          </a:p>
          <a:p>
            <a:pPr lvl="1"/>
            <a:r>
              <a:rPr lang="cs-CZ" sz="2000" dirty="0"/>
              <a:t>Grilování</a:t>
            </a:r>
          </a:p>
          <a:p>
            <a:pPr lvl="1"/>
            <a:r>
              <a:rPr lang="cs-CZ" sz="2000" dirty="0"/>
              <a:t>Gymnastika</a:t>
            </a:r>
          </a:p>
          <a:p>
            <a:pPr lvl="1"/>
            <a:r>
              <a:rPr lang="cs-CZ" sz="2000" dirty="0"/>
              <a:t>Oslavy</a:t>
            </a:r>
          </a:p>
          <a:p>
            <a:r>
              <a:rPr lang="cs-CZ" sz="2400" dirty="0"/>
              <a:t>Vnitřní</a:t>
            </a:r>
          </a:p>
          <a:p>
            <a:r>
              <a:rPr lang="cs-CZ" sz="2400" dirty="0"/>
              <a:t>Venkovní</a:t>
            </a:r>
          </a:p>
          <a:p>
            <a:r>
              <a:rPr lang="cs-CZ" sz="2400" dirty="0"/>
              <a:t>Pokoje pacientů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1340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Formy a možnosti zahradní terapie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Mezigenerační spolupráce</a:t>
            </a:r>
          </a:p>
          <a:p>
            <a:r>
              <a:rPr lang="cs-CZ" sz="2800" dirty="0"/>
              <a:t>Spolupráce s rodinnou</a:t>
            </a:r>
          </a:p>
          <a:p>
            <a:r>
              <a:rPr lang="cs-CZ" sz="2800" dirty="0"/>
              <a:t>Spolupráce s neplacenými pomocníky</a:t>
            </a:r>
          </a:p>
          <a:p>
            <a:r>
              <a:rPr lang="cs-CZ" sz="2800" dirty="0"/>
              <a:t>Firemní dobrovolnictví / CSR</a:t>
            </a:r>
          </a:p>
          <a:p>
            <a:r>
              <a:rPr lang="cs-CZ" sz="2800" dirty="0"/>
              <a:t>Spolupráce s placenými pomocníky s terapeutickým proškolením</a:t>
            </a:r>
          </a:p>
        </p:txBody>
      </p:sp>
    </p:spTree>
    <p:extLst>
      <p:ext uri="{BB962C8B-B14F-4D97-AF65-F5344CB8AC3E}">
        <p14:creationId xmlns:p14="http://schemas.microsoft.com/office/powerpoint/2010/main" val="1407429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Dokumentace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3260813"/>
          </a:xfrm>
        </p:spPr>
        <p:txBody>
          <a:bodyPr>
            <a:normAutofit fontScale="47500" lnSpcReduction="20000"/>
          </a:bodyPr>
          <a:lstStyle/>
          <a:p>
            <a:r>
              <a:rPr lang="cs-CZ" sz="4200" dirty="0"/>
              <a:t>Datum a čas</a:t>
            </a:r>
          </a:p>
          <a:p>
            <a:r>
              <a:rPr lang="cs-CZ" sz="4200" dirty="0"/>
              <a:t>Místo / počasí</a:t>
            </a:r>
          </a:p>
          <a:p>
            <a:r>
              <a:rPr lang="cs-CZ" sz="4200" dirty="0"/>
              <a:t>Personál</a:t>
            </a:r>
          </a:p>
          <a:p>
            <a:r>
              <a:rPr lang="cs-CZ" sz="4200" dirty="0"/>
              <a:t>Označení skupiny</a:t>
            </a:r>
          </a:p>
          <a:p>
            <a:r>
              <a:rPr lang="cs-CZ" sz="4200" dirty="0"/>
              <a:t>Účastníci</a:t>
            </a:r>
          </a:p>
          <a:p>
            <a:r>
              <a:rPr lang="cs-CZ" sz="4200" dirty="0"/>
              <a:t>Téma / hlavní body</a:t>
            </a:r>
          </a:p>
          <a:p>
            <a:r>
              <a:rPr lang="cs-CZ" sz="4200" dirty="0"/>
              <a:t>Materiál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18447" y="4261442"/>
            <a:ext cx="6272022" cy="2383586"/>
          </a:xfrm>
        </p:spPr>
        <p:txBody>
          <a:bodyPr>
            <a:normAutofit fontScale="47500" lnSpcReduction="20000"/>
          </a:bodyPr>
          <a:lstStyle/>
          <a:p>
            <a:r>
              <a:rPr lang="cs-CZ" sz="4000" dirty="0"/>
              <a:t>Obecné sociální / ošetřovatelské / terapeutické cíle</a:t>
            </a:r>
          </a:p>
          <a:p>
            <a:r>
              <a:rPr lang="cs-CZ" sz="4000" dirty="0"/>
              <a:t>Speciální sociální / ošetřovatelské / terapeutické cíle</a:t>
            </a:r>
          </a:p>
          <a:p>
            <a:r>
              <a:rPr lang="cs-CZ" sz="4000" dirty="0"/>
              <a:t>Jednotlivé kroky postupu</a:t>
            </a:r>
          </a:p>
          <a:p>
            <a:r>
              <a:rPr lang="cs-CZ" sz="4000" dirty="0"/>
              <a:t>Průběh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7774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Praktická doporučení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Rozpočet</a:t>
            </a:r>
          </a:p>
          <a:p>
            <a:r>
              <a:rPr lang="cs-CZ" sz="2400" dirty="0"/>
              <a:t>Prostor</a:t>
            </a:r>
          </a:p>
          <a:p>
            <a:r>
              <a:rPr lang="cs-CZ" sz="2400" dirty="0"/>
              <a:t>Disponibilita vody</a:t>
            </a:r>
          </a:p>
          <a:p>
            <a:r>
              <a:rPr lang="cs-CZ" sz="2400" dirty="0"/>
              <a:t>Klima</a:t>
            </a:r>
          </a:p>
          <a:p>
            <a:r>
              <a:rPr lang="cs-CZ" sz="2400" dirty="0"/>
              <a:t>Přístroje, nábytek</a:t>
            </a:r>
          </a:p>
          <a:p>
            <a:r>
              <a:rPr lang="cs-CZ" sz="2400" dirty="0"/>
              <a:t>Rizika</a:t>
            </a:r>
          </a:p>
          <a:p>
            <a:r>
              <a:rPr lang="cs-CZ" sz="2400" dirty="0"/>
              <a:t>Postřehy</a:t>
            </a:r>
          </a:p>
          <a:p>
            <a:r>
              <a:rPr lang="cs-CZ" sz="2400" dirty="0"/>
              <a:t>Poznámky k dalšímu plánování </a:t>
            </a:r>
          </a:p>
          <a:p>
            <a:pPr marL="0" indent="0">
              <a:buNone/>
            </a:pP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9623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Typologie činností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2400" dirty="0"/>
              <a:t>Zahradní rok (jaro – semínka, léto – </a:t>
            </a:r>
            <a:r>
              <a:rPr lang="cs-CZ" sz="2400" dirty="0" err="1"/>
              <a:t>opečovávání</a:t>
            </a:r>
            <a:r>
              <a:rPr lang="cs-CZ" sz="2400" dirty="0"/>
              <a:t>, podzim – zpracování, zima – příprava)</a:t>
            </a:r>
          </a:p>
          <a:p>
            <a:r>
              <a:rPr lang="cs-CZ" sz="2400" dirty="0"/>
              <a:t>Přírodní rok (jaro – zelená barva, sedět, užívat si sluníčka, pozorovat přírodu, léto – voda, chůze v mokré trávě, </a:t>
            </a:r>
            <a:r>
              <a:rPr lang="cs-CZ" sz="2400" dirty="0" err="1"/>
              <a:t>mlhoviště</a:t>
            </a:r>
            <a:r>
              <a:rPr lang="cs-CZ" sz="2400" dirty="0"/>
              <a:t>, podzim – barvy, ukončení vegetačního roku, zima – zpracování letních květin, bylin, dárky)</a:t>
            </a:r>
          </a:p>
          <a:p>
            <a:r>
              <a:rPr lang="cs-CZ" sz="2400" dirty="0"/>
              <a:t>Narozeniny / oslavy</a:t>
            </a:r>
          </a:p>
          <a:p>
            <a:r>
              <a:rPr lang="cs-CZ" sz="2400" dirty="0"/>
              <a:t>Mezigenerační setkání a spolupráce</a:t>
            </a:r>
          </a:p>
          <a:p>
            <a:r>
              <a:rPr lang="cs-CZ" sz="2400" dirty="0"/>
              <a:t>Hosté a odborníci</a:t>
            </a:r>
          </a:p>
          <a:p>
            <a:r>
              <a:rPr lang="cs-CZ" sz="2400" dirty="0"/>
              <a:t>Tematické procházky, krmení zvířat, pasivní ZT, bazální stimulace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119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Terapeutická skupina, 1x/týden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8:45-12:00, dlouhodobě, ale docházka dobrovolná, volný odchod a příchod</a:t>
            </a:r>
          </a:p>
          <a:p>
            <a:r>
              <a:rPr lang="cs-CZ" dirty="0"/>
              <a:t>8:45, příprava, přivítání, pití čaje</a:t>
            </a:r>
          </a:p>
          <a:p>
            <a:r>
              <a:rPr lang="cs-CZ" dirty="0"/>
              <a:t>9:00, „ranní kolečko“, zdravotní stav jednotlivců, události, pozorování, otázky, problémy a návrhy řešení. Upoutávka, co je třeba udělat, jak, co k tomu třeba – svoboda rozhodování (aktivizace, zvyšování samostatnosti), sepsán protokol</a:t>
            </a:r>
          </a:p>
          <a:p>
            <a:r>
              <a:rPr lang="cs-CZ" dirty="0"/>
              <a:t>10:00, samotná činnost, vhodné nářadí, dostatek přestávek, nepřetěžování, nedostatek zátěže, pitný režim, stín (přesazování a pletí květin ve vyvýšeném záhonu)</a:t>
            </a:r>
          </a:p>
          <a:p>
            <a:r>
              <a:rPr lang="cs-CZ" dirty="0"/>
              <a:t>11:15, čištění a uklízení nářadí, odpadu, zabalení lahví, podložek na sezení, úklid a umytí nádobí, rozloučení</a:t>
            </a:r>
          </a:p>
          <a:p>
            <a:r>
              <a:rPr lang="cs-CZ" dirty="0"/>
              <a:t>11:50, poznámky do protokolu, údaje o programu a účastnících</a:t>
            </a:r>
          </a:p>
        </p:txBody>
      </p:sp>
    </p:spTree>
    <p:extLst>
      <p:ext uri="{BB962C8B-B14F-4D97-AF65-F5344CB8AC3E}">
        <p14:creationId xmlns:p14="http://schemas.microsoft.com/office/powerpoint/2010/main" val="2776811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a typeface="ＭＳ Ｐゴシック" panose="020B0600070205080204" pitchFamily="34" charset="-128"/>
              </a:rPr>
              <a:t>Rituál čaje </a:t>
            </a:r>
          </a:p>
        </p:txBody>
      </p:sp>
      <p:pic>
        <p:nvPicPr>
          <p:cNvPr id="29699" name="Zástupný symbol pro obsah 4" descr="SL270785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658" y="1631601"/>
            <a:ext cx="5181600" cy="3886200"/>
          </a:xfrm>
        </p:spPr>
      </p:pic>
      <p:pic>
        <p:nvPicPr>
          <p:cNvPr id="29700" name="Zástupný symbol pro obsah 7" descr="IMG_8295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199" y="1631602"/>
            <a:ext cx="4993683" cy="3745262"/>
          </a:xfrm>
        </p:spPr>
      </p:pic>
      <p:sp>
        <p:nvSpPr>
          <p:cNvPr id="2" name="TextovéPole 1"/>
          <p:cNvSpPr txBox="1"/>
          <p:nvPr/>
        </p:nvSpPr>
        <p:spPr>
          <a:xfrm>
            <a:off x="1769534" y="692792"/>
            <a:ext cx="5494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Rituální čaje</a:t>
            </a:r>
          </a:p>
        </p:txBody>
      </p:sp>
    </p:spTree>
    <p:extLst>
      <p:ext uri="{BB962C8B-B14F-4D97-AF65-F5344CB8AC3E}">
        <p14:creationId xmlns:p14="http://schemas.microsoft.com/office/powerpoint/2010/main" val="3083610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a typeface="ＭＳ Ｐゴシック" panose="020B0600070205080204" pitchFamily="34" charset="-128"/>
              </a:rPr>
              <a:t>Zpracování produktů zahrady</a:t>
            </a:r>
          </a:p>
        </p:txBody>
      </p:sp>
      <p:pic>
        <p:nvPicPr>
          <p:cNvPr id="28676" name="Zástupný symbol pro obsah 19" descr="SL372524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5428" y="1398184"/>
            <a:ext cx="5304905" cy="3978679"/>
          </a:xfrm>
        </p:spPr>
      </p:pic>
      <p:pic>
        <p:nvPicPr>
          <p:cNvPr id="28675" name="Zástupný symbol pro obsah 20" descr="SL372510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199" y="1398184"/>
            <a:ext cx="5304905" cy="3978679"/>
          </a:xfrm>
        </p:spPr>
      </p:pic>
      <p:sp>
        <p:nvSpPr>
          <p:cNvPr id="2" name="TextovéPole 1"/>
          <p:cNvSpPr txBox="1"/>
          <p:nvPr/>
        </p:nvSpPr>
        <p:spPr>
          <a:xfrm>
            <a:off x="762000" y="342666"/>
            <a:ext cx="523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Zpracování darů zahrady</a:t>
            </a:r>
          </a:p>
        </p:txBody>
      </p:sp>
    </p:spTree>
    <p:extLst>
      <p:ext uri="{BB962C8B-B14F-4D97-AF65-F5344CB8AC3E}">
        <p14:creationId xmlns:p14="http://schemas.microsoft.com/office/powerpoint/2010/main" val="419270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a typeface="ＭＳ Ｐゴシック" panose="020B0600070205080204" pitchFamily="34" charset="-128"/>
              </a:rPr>
              <a:t>Zpracování produktů zahrady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762000" y="342666"/>
            <a:ext cx="523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Chutě, barvy, tvary</a:t>
            </a:r>
          </a:p>
        </p:txBody>
      </p:sp>
      <p:pic>
        <p:nvPicPr>
          <p:cNvPr id="8" name="Zástupný symbol pro obsah 3">
            <a:extLst>
              <a:ext uri="{FF2B5EF4-FFF2-40B4-BE49-F238E27FC236}">
                <a16:creationId xmlns:a16="http://schemas.microsoft.com/office/drawing/2014/main" id="{EC636453-4331-42DE-B8BB-4704EA4225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48" y="1489562"/>
            <a:ext cx="5498119" cy="4123590"/>
          </a:xfrm>
          <a:prstGeom prst="rect">
            <a:avLst/>
          </a:prstGeom>
        </p:spPr>
      </p:pic>
      <p:pic>
        <p:nvPicPr>
          <p:cNvPr id="11" name="Zástupný symbol pro obsah 3">
            <a:extLst>
              <a:ext uri="{FF2B5EF4-FFF2-40B4-BE49-F238E27FC236}">
                <a16:creationId xmlns:a16="http://schemas.microsoft.com/office/drawing/2014/main" id="{ED235A8C-109B-40F0-BCEE-594485DC5A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1336262"/>
            <a:ext cx="5921452" cy="444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11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3468E9-1C4C-410E-9EE4-4CEA7CD07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(Ergo)terapie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BBC7E8-4C91-48BA-A026-148F05A7E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Zaměstnávání (činnosti) mají duševní a/nebo fyzickou složku</a:t>
            </a:r>
          </a:p>
          <a:p>
            <a:r>
              <a:rPr lang="cs-CZ" dirty="0"/>
              <a:t>Ergoterapie by měla mít předepsanou léčbu</a:t>
            </a:r>
          </a:p>
          <a:p>
            <a:r>
              <a:rPr lang="cs-CZ" dirty="0"/>
              <a:t>Cílem je urychlovat nebo jinak pozitivně přispívat k procesu uzdravení z nemoci nebo postižení</a:t>
            </a:r>
          </a:p>
          <a:p>
            <a:r>
              <a:rPr lang="cs-CZ" dirty="0"/>
              <a:t>Napomáhá v rozvoji a znovunabytí dovedností nevyhnutelných k tomu, aby byl člověk činný</a:t>
            </a:r>
          </a:p>
          <a:p>
            <a:r>
              <a:rPr lang="cs-CZ" dirty="0"/>
              <a:t>Zapojuje do činnosti celého člověka</a:t>
            </a:r>
          </a:p>
          <a:p>
            <a:r>
              <a:rPr lang="cs-CZ" dirty="0"/>
              <a:t>Úkoly a činnosti, které ergoterapie využívá, lze analyzovat a vybírat podle předem stanovených kritérií (</a:t>
            </a:r>
            <a:r>
              <a:rPr lang="cs-CZ" dirty="0" err="1"/>
              <a:t>Krivošíková</a:t>
            </a:r>
            <a:r>
              <a:rPr lang="cs-CZ" dirty="0"/>
              <a:t>, </a:t>
            </a:r>
            <a:r>
              <a:rPr lang="cs-CZ" i="1" dirty="0"/>
              <a:t>Úvod do ergoterapie</a:t>
            </a:r>
            <a:r>
              <a:rPr lang="cs-CZ" dirty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751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a typeface="ＭＳ Ｐゴシック" panose="020B0600070205080204" pitchFamily="34" charset="-128"/>
              </a:rPr>
              <a:t>Výlety a exkurze</a:t>
            </a:r>
          </a:p>
        </p:txBody>
      </p:sp>
      <p:pic>
        <p:nvPicPr>
          <p:cNvPr id="31747" name="Zástupný symbol pro obsah 4" descr="IMG_7220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042" y="1454293"/>
            <a:ext cx="5230091" cy="3922569"/>
          </a:xfrm>
        </p:spPr>
      </p:pic>
      <p:pic>
        <p:nvPicPr>
          <p:cNvPr id="31748" name="Zástupný symbol pro obsah 5" descr="IMG_7228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199" y="1454294"/>
            <a:ext cx="5230092" cy="3922569"/>
          </a:xfrm>
        </p:spPr>
      </p:pic>
      <p:sp>
        <p:nvSpPr>
          <p:cNvPr id="2" name="TextovéPole 1"/>
          <p:cNvSpPr txBox="1"/>
          <p:nvPr/>
        </p:nvSpPr>
        <p:spPr>
          <a:xfrm>
            <a:off x="1337733" y="426830"/>
            <a:ext cx="5088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Výlety a exkurze</a:t>
            </a:r>
          </a:p>
        </p:txBody>
      </p:sp>
    </p:spTree>
    <p:extLst>
      <p:ext uri="{BB962C8B-B14F-4D97-AF65-F5344CB8AC3E}">
        <p14:creationId xmlns:p14="http://schemas.microsoft.com/office/powerpoint/2010/main" val="638204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a typeface="ＭＳ Ｐゴシック" panose="020B0600070205080204" pitchFamily="34" charset="-128"/>
              </a:rPr>
              <a:t>Interiérová ZT</a:t>
            </a:r>
          </a:p>
        </p:txBody>
      </p:sp>
      <p:pic>
        <p:nvPicPr>
          <p:cNvPr id="38915" name="Zástupný symbol pro obsah 9" descr="SL372895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8562" y="1490663"/>
            <a:ext cx="5181600" cy="3886200"/>
          </a:xfrm>
        </p:spPr>
      </p:pic>
      <p:pic>
        <p:nvPicPr>
          <p:cNvPr id="38916" name="Zástupný symbol pro obsah 10" descr="2014_04_28 - PK jedlé plevele a zahrada 056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490663"/>
            <a:ext cx="5181600" cy="3886200"/>
          </a:xfrm>
        </p:spPr>
      </p:pic>
      <p:sp>
        <p:nvSpPr>
          <p:cNvPr id="2" name="TextovéPole 1"/>
          <p:cNvSpPr txBox="1"/>
          <p:nvPr/>
        </p:nvSpPr>
        <p:spPr>
          <a:xfrm>
            <a:off x="1507067" y="609600"/>
            <a:ext cx="6468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Interiérová ZT</a:t>
            </a:r>
          </a:p>
        </p:txBody>
      </p:sp>
    </p:spTree>
    <p:extLst>
      <p:ext uri="{BB962C8B-B14F-4D97-AF65-F5344CB8AC3E}">
        <p14:creationId xmlns:p14="http://schemas.microsoft.com/office/powerpoint/2010/main" val="1440293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a typeface="ＭＳ Ｐゴシック" panose="020B0600070205080204" pitchFamily="34" charset="-128"/>
              </a:rPr>
              <a:t>Vůně, barvy, tvary</a:t>
            </a:r>
          </a:p>
        </p:txBody>
      </p:sp>
      <p:pic>
        <p:nvPicPr>
          <p:cNvPr id="43011" name="Zástupný symbol pro obsah 6" descr="SL270751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7023" y="1490663"/>
            <a:ext cx="5181600" cy="3886200"/>
          </a:xfrm>
        </p:spPr>
      </p:pic>
      <p:pic>
        <p:nvPicPr>
          <p:cNvPr id="43012" name="Zástupný symbol pro obsah 13" descr="SL373114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490663"/>
            <a:ext cx="5181600" cy="3886200"/>
          </a:xfrm>
        </p:spPr>
      </p:pic>
      <p:sp>
        <p:nvSpPr>
          <p:cNvPr id="2" name="TextovéPole 1"/>
          <p:cNvSpPr txBox="1"/>
          <p:nvPr/>
        </p:nvSpPr>
        <p:spPr>
          <a:xfrm>
            <a:off x="1193800" y="631146"/>
            <a:ext cx="995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Vůně, barvy, tvary</a:t>
            </a:r>
          </a:p>
        </p:txBody>
      </p:sp>
    </p:spTree>
    <p:extLst>
      <p:ext uri="{BB962C8B-B14F-4D97-AF65-F5344CB8AC3E}">
        <p14:creationId xmlns:p14="http://schemas.microsoft.com/office/powerpoint/2010/main" val="1617990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a typeface="ＭＳ Ｐゴシック" panose="020B0600070205080204" pitchFamily="34" charset="-128"/>
              </a:rPr>
              <a:t>Vůně, barvy, tvary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193800" y="631146"/>
            <a:ext cx="995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Osázet se dá vše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1C7F231-1DE0-4A3C-A896-A3C96A9FFD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pro obsah 3">
            <a:extLst>
              <a:ext uri="{FF2B5EF4-FFF2-40B4-BE49-F238E27FC236}">
                <a16:creationId xmlns:a16="http://schemas.microsoft.com/office/drawing/2014/main" id="{D015B228-1B68-43A1-85F6-C0C6500A5A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58" y="1483758"/>
            <a:ext cx="5420875" cy="4065657"/>
          </a:xfrm>
          <a:prstGeom prst="rect">
            <a:avLst/>
          </a:prstGeom>
        </p:spPr>
      </p:pic>
      <p:pic>
        <p:nvPicPr>
          <p:cNvPr id="11" name="Zástupný symbol pro obsah 3">
            <a:extLst>
              <a:ext uri="{FF2B5EF4-FFF2-40B4-BE49-F238E27FC236}">
                <a16:creationId xmlns:a16="http://schemas.microsoft.com/office/drawing/2014/main" id="{E24145BB-C4FC-4CAE-8B50-CC77704D66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947" y="1109134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15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a typeface="ＭＳ Ｐゴシック" panose="020B0600070205080204" pitchFamily="34" charset="-128"/>
              </a:rPr>
              <a:t>Vůně, barvy, tvary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193800" y="631146"/>
            <a:ext cx="995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Osázet se dá vše</a:t>
            </a:r>
          </a:p>
        </p:txBody>
      </p:sp>
      <p:pic>
        <p:nvPicPr>
          <p:cNvPr id="7" name="Zástupný symbol pro obsah 5">
            <a:extLst>
              <a:ext uri="{FF2B5EF4-FFF2-40B4-BE49-F238E27FC236}">
                <a16:creationId xmlns:a16="http://schemas.microsoft.com/office/drawing/2014/main" id="{B3690FD8-7E23-4522-9AE7-B844682346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19" y="1233522"/>
            <a:ext cx="5591163" cy="4193372"/>
          </a:xfrm>
          <a:prstGeom prst="rect">
            <a:avLst/>
          </a:prstGeom>
        </p:spPr>
      </p:pic>
      <p:pic>
        <p:nvPicPr>
          <p:cNvPr id="8" name="Zástupný symbol pro obsah 3">
            <a:extLst>
              <a:ext uri="{FF2B5EF4-FFF2-40B4-BE49-F238E27FC236}">
                <a16:creationId xmlns:a16="http://schemas.microsoft.com/office/drawing/2014/main" id="{AB9B2531-CC0A-42FF-8061-AC564B5224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233522"/>
            <a:ext cx="5590315" cy="419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09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a typeface="ＭＳ Ｐゴシック" panose="020B0600070205080204" pitchFamily="34" charset="-128"/>
              </a:rPr>
              <a:t>Vůně, barvy, tvary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193800" y="631146"/>
            <a:ext cx="995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Osázet se dá vše</a:t>
            </a:r>
          </a:p>
        </p:txBody>
      </p:sp>
      <p:pic>
        <p:nvPicPr>
          <p:cNvPr id="6" name="Zástupný symbol pro obsah 3">
            <a:extLst>
              <a:ext uri="{FF2B5EF4-FFF2-40B4-BE49-F238E27FC236}">
                <a16:creationId xmlns:a16="http://schemas.microsoft.com/office/drawing/2014/main" id="{6DDCCC72-EF75-40B4-8E8D-06A4212131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3" y="1373367"/>
            <a:ext cx="5870223" cy="4402667"/>
          </a:xfrm>
          <a:prstGeom prst="rect">
            <a:avLst/>
          </a:prstGeom>
        </p:spPr>
      </p:pic>
      <p:pic>
        <p:nvPicPr>
          <p:cNvPr id="9" name="Zástupný symbol pro obsah 3">
            <a:extLst>
              <a:ext uri="{FF2B5EF4-FFF2-40B4-BE49-F238E27FC236}">
                <a16:creationId xmlns:a16="http://schemas.microsoft.com/office/drawing/2014/main" id="{296295F6-5A61-4CD7-8724-430601328A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903" y="1373367"/>
            <a:ext cx="5870224" cy="440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976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a typeface="ＭＳ Ｐゴシック" panose="020B0600070205080204" pitchFamily="34" charset="-128"/>
              </a:rPr>
              <a:t>Barvy a vůně</a:t>
            </a:r>
          </a:p>
        </p:txBody>
      </p:sp>
      <p:pic>
        <p:nvPicPr>
          <p:cNvPr id="63492" name="Zástupný symbol pro obsah 6" descr="IMG_8278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922" y="1243013"/>
            <a:ext cx="5181599" cy="3886200"/>
          </a:xfrm>
        </p:spPr>
      </p:pic>
      <p:pic>
        <p:nvPicPr>
          <p:cNvPr id="63491" name="Zástupný symbol pro obsah 6" descr="SL270344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8897" y="1243013"/>
            <a:ext cx="5181600" cy="3886200"/>
          </a:xfrm>
        </p:spPr>
      </p:pic>
      <p:sp>
        <p:nvSpPr>
          <p:cNvPr id="2" name="TextovéPole 1"/>
          <p:cNvSpPr txBox="1"/>
          <p:nvPr/>
        </p:nvSpPr>
        <p:spPr>
          <a:xfrm>
            <a:off x="1608667" y="402298"/>
            <a:ext cx="650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Vůně a barvy</a:t>
            </a:r>
          </a:p>
        </p:txBody>
      </p:sp>
    </p:spTree>
    <p:extLst>
      <p:ext uri="{BB962C8B-B14F-4D97-AF65-F5344CB8AC3E}">
        <p14:creationId xmlns:p14="http://schemas.microsoft.com/office/powerpoint/2010/main" val="2805655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a typeface="ＭＳ Ｐゴシック" panose="020B0600070205080204" pitchFamily="34" charset="-128"/>
              </a:rPr>
              <a:t>Hry</a:t>
            </a:r>
          </a:p>
        </p:txBody>
      </p:sp>
      <p:pic>
        <p:nvPicPr>
          <p:cNvPr id="48131" name="Zástupný symbol pro obsah 4" descr="179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268" y="803275"/>
            <a:ext cx="3851051" cy="2382838"/>
          </a:xfrm>
        </p:spPr>
      </p:pic>
      <p:pic>
        <p:nvPicPr>
          <p:cNvPr id="48132" name="Zástupný symbol pro obsah 5" descr="SL273916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5958" y="589333"/>
            <a:ext cx="4139669" cy="5520205"/>
          </a:xfrm>
        </p:spPr>
      </p:pic>
    </p:spTree>
    <p:extLst>
      <p:ext uri="{BB962C8B-B14F-4D97-AF65-F5344CB8AC3E}">
        <p14:creationId xmlns:p14="http://schemas.microsoft.com/office/powerpoint/2010/main" val="12364207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a typeface="ＭＳ Ｐゴシック" panose="020B0600070205080204" pitchFamily="34" charset="-128"/>
              </a:rPr>
              <a:t>Oslavy podzimu</a:t>
            </a:r>
          </a:p>
        </p:txBody>
      </p:sp>
      <p:pic>
        <p:nvPicPr>
          <p:cNvPr id="50179" name="Zástupný symbol pro obsah 7" descr="SL373100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395413"/>
            <a:ext cx="5308600" cy="3981450"/>
          </a:xfrm>
        </p:spPr>
      </p:pic>
      <p:pic>
        <p:nvPicPr>
          <p:cNvPr id="50180" name="Zástupný symbol pro obsah 8" descr="SL373122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395413"/>
            <a:ext cx="5308600" cy="3981450"/>
          </a:xfrm>
        </p:spPr>
      </p:pic>
      <p:sp>
        <p:nvSpPr>
          <p:cNvPr id="2" name="TextovéPole 1"/>
          <p:cNvSpPr txBox="1"/>
          <p:nvPr/>
        </p:nvSpPr>
        <p:spPr>
          <a:xfrm>
            <a:off x="1871133" y="535896"/>
            <a:ext cx="8094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Oslavy podzimu</a:t>
            </a:r>
          </a:p>
        </p:txBody>
      </p:sp>
    </p:spTree>
    <p:extLst>
      <p:ext uri="{BB962C8B-B14F-4D97-AF65-F5344CB8AC3E}">
        <p14:creationId xmlns:p14="http://schemas.microsoft.com/office/powerpoint/2010/main" val="29143177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a typeface="ＭＳ Ｐゴシック" panose="020B0600070205080204" pitchFamily="34" charset="-128"/>
              </a:rPr>
              <a:t>Umění</a:t>
            </a:r>
          </a:p>
        </p:txBody>
      </p:sp>
      <p:pic>
        <p:nvPicPr>
          <p:cNvPr id="52227" name="Zástupný symbol pro obsah 4" descr="SL279725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230" y="803274"/>
            <a:ext cx="3789198" cy="5052265"/>
          </a:xfrm>
        </p:spPr>
      </p:pic>
      <p:pic>
        <p:nvPicPr>
          <p:cNvPr id="52228" name="Zástupný symbol pro obsah 7" descr="IMG_4409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316" y="1651440"/>
            <a:ext cx="5605465" cy="4204099"/>
          </a:xfrm>
        </p:spPr>
      </p:pic>
      <p:sp>
        <p:nvSpPr>
          <p:cNvPr id="2" name="TextovéPole 1"/>
          <p:cNvSpPr txBox="1"/>
          <p:nvPr/>
        </p:nvSpPr>
        <p:spPr>
          <a:xfrm>
            <a:off x="2108200" y="660994"/>
            <a:ext cx="1519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Umění</a:t>
            </a:r>
          </a:p>
        </p:txBody>
      </p:sp>
    </p:spTree>
    <p:extLst>
      <p:ext uri="{BB962C8B-B14F-4D97-AF65-F5344CB8AC3E}">
        <p14:creationId xmlns:p14="http://schemas.microsoft.com/office/powerpoint/2010/main" val="1345426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Terapeutické cíle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000" b="1" dirty="0"/>
              <a:t>Fyziologické</a:t>
            </a:r>
            <a:r>
              <a:rPr lang="cs-CZ" sz="2000" dirty="0"/>
              <a:t>: rozvoj, zachování a zlepšení motoriky, koordinace, rovnováhy, smyslové vnímání</a:t>
            </a:r>
          </a:p>
          <a:p>
            <a:r>
              <a:rPr lang="cs-CZ" sz="2000" b="1" dirty="0"/>
              <a:t>Kognitivní</a:t>
            </a:r>
            <a:r>
              <a:rPr lang="cs-CZ" sz="2000" dirty="0"/>
              <a:t>: tréning paměti, rozvoj kreativity, časová, prostorová a situační orientace, napodobení, porozumění a řečové vyjádření, čtení, psaní</a:t>
            </a:r>
          </a:p>
          <a:p>
            <a:r>
              <a:rPr lang="cs-CZ" sz="2000" b="1" dirty="0"/>
              <a:t>Psychicko-emocionální</a:t>
            </a:r>
            <a:r>
              <a:rPr lang="cs-CZ" sz="2000" dirty="0"/>
              <a:t>: schopnost kontaktu, radost, sebehodnocení, stabilita, sebeúcta, zájem o budoucnost, prožitek stát se tvůrcem a dárcem</a:t>
            </a:r>
          </a:p>
          <a:p>
            <a:r>
              <a:rPr lang="cs-CZ" sz="2000" b="1" dirty="0"/>
              <a:t>Sociální</a:t>
            </a:r>
            <a:r>
              <a:rPr lang="cs-CZ" sz="2000" dirty="0"/>
              <a:t>: rostlina jako prostředek komunikace, kontaktu, interakce a identifikace</a:t>
            </a:r>
          </a:p>
          <a:p>
            <a:r>
              <a:rPr lang="cs-CZ" sz="2000" b="1" dirty="0"/>
              <a:t>Vlastní já</a:t>
            </a:r>
            <a:r>
              <a:rPr lang="cs-CZ" sz="2000" dirty="0"/>
              <a:t>: vnímání možnosti být potřebný, motivace, angažovanost, prožitek vlastních hranic</a:t>
            </a:r>
          </a:p>
        </p:txBody>
      </p:sp>
    </p:spTree>
    <p:extLst>
      <p:ext uri="{BB962C8B-B14F-4D97-AF65-F5344CB8AC3E}">
        <p14:creationId xmlns:p14="http://schemas.microsoft.com/office/powerpoint/2010/main" val="29144372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a typeface="ＭＳ Ｐゴシック" panose="020B0600070205080204" pitchFamily="34" charset="-128"/>
              </a:rPr>
              <a:t>Land art</a:t>
            </a:r>
          </a:p>
        </p:txBody>
      </p:sp>
      <p:pic>
        <p:nvPicPr>
          <p:cNvPr id="54276" name="Zástupný symbol pro obsah 7" descr="IMG_5493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802" y="1928553"/>
            <a:ext cx="1846337" cy="2775903"/>
          </a:xfrm>
        </p:spPr>
      </p:pic>
      <p:pic>
        <p:nvPicPr>
          <p:cNvPr id="54275" name="Zástupný symbol pro obsah 5" descr="KIF_9277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14113" y="1598382"/>
            <a:ext cx="4817533" cy="3613150"/>
          </a:xfrm>
        </p:spPr>
      </p:pic>
    </p:spTree>
    <p:extLst>
      <p:ext uri="{BB962C8B-B14F-4D97-AF65-F5344CB8AC3E}">
        <p14:creationId xmlns:p14="http://schemas.microsoft.com/office/powerpoint/2010/main" val="30515456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a typeface="ＭＳ Ｐゴシック" panose="020B0600070205080204" pitchFamily="34" charset="-128"/>
              </a:rPr>
              <a:t>Land art – artefakty v zahradě</a:t>
            </a:r>
          </a:p>
        </p:txBody>
      </p:sp>
      <p:pic>
        <p:nvPicPr>
          <p:cNvPr id="53252" name="Zástupný symbol pro obsah 5" descr="IMG_1513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4067"/>
            <a:ext cx="6011333" cy="4005051"/>
          </a:xfrm>
        </p:spPr>
      </p:pic>
      <p:pic>
        <p:nvPicPr>
          <p:cNvPr id="53251" name="Zástupný symbol pro obsah 5" descr="139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667" y="1634067"/>
            <a:ext cx="6011333" cy="4005051"/>
          </a:xfrm>
        </p:spPr>
      </p:pic>
      <p:sp>
        <p:nvSpPr>
          <p:cNvPr id="2" name="TextovéPole 1"/>
          <p:cNvSpPr txBox="1"/>
          <p:nvPr/>
        </p:nvSpPr>
        <p:spPr>
          <a:xfrm>
            <a:off x="2794000" y="543073"/>
            <a:ext cx="7958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Land art a artefakty v zahradě</a:t>
            </a:r>
          </a:p>
        </p:txBody>
      </p:sp>
    </p:spTree>
    <p:extLst>
      <p:ext uri="{BB962C8B-B14F-4D97-AF65-F5344CB8AC3E}">
        <p14:creationId xmlns:p14="http://schemas.microsoft.com/office/powerpoint/2010/main" val="15579576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a typeface="ＭＳ Ｐゴシック" panose="020B0600070205080204" pitchFamily="34" charset="-128"/>
              </a:rPr>
              <a:t>Artefakty</a:t>
            </a:r>
          </a:p>
        </p:txBody>
      </p:sp>
      <p:pic>
        <p:nvPicPr>
          <p:cNvPr id="55299" name="Zástupný symbol pro obsah 6" descr="KIF_1060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236" y="803275"/>
            <a:ext cx="3177116" cy="2382838"/>
          </a:xfrm>
        </p:spPr>
      </p:pic>
      <p:pic>
        <p:nvPicPr>
          <p:cNvPr id="55300" name="Zástupný symbol pro obsah 9" descr="IMG_1433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56564" y="597414"/>
            <a:ext cx="4699000" cy="5177397"/>
          </a:xfrm>
        </p:spPr>
      </p:pic>
    </p:spTree>
    <p:extLst>
      <p:ext uri="{BB962C8B-B14F-4D97-AF65-F5344CB8AC3E}">
        <p14:creationId xmlns:p14="http://schemas.microsoft.com/office/powerpoint/2010/main" val="27049235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a typeface="ＭＳ Ｐゴシック" panose="020B0600070205080204" pitchFamily="34" charset="-128"/>
              </a:rPr>
              <a:t>Práce a řemeslo</a:t>
            </a:r>
          </a:p>
        </p:txBody>
      </p:sp>
      <p:pic>
        <p:nvPicPr>
          <p:cNvPr id="57348" name="Zástupný symbol pro obsah 7" descr="DSC00017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6577" y="1406149"/>
            <a:ext cx="5632489" cy="4224367"/>
          </a:xfrm>
        </p:spPr>
      </p:pic>
    </p:spTree>
    <p:extLst>
      <p:ext uri="{BB962C8B-B14F-4D97-AF65-F5344CB8AC3E}">
        <p14:creationId xmlns:p14="http://schemas.microsoft.com/office/powerpoint/2010/main" val="11813645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a typeface="ＭＳ Ｐゴシック" panose="020B0600070205080204" pitchFamily="34" charset="-128"/>
              </a:rPr>
              <a:t>Odpočinek</a:t>
            </a:r>
          </a:p>
        </p:txBody>
      </p:sp>
      <p:pic>
        <p:nvPicPr>
          <p:cNvPr id="7" name="Picture 3" descr="C:\Users\IBFiltr\Desktop\fotky k přednášce\pacienti na zahradě\SL2736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082" y="911528"/>
            <a:ext cx="6526742" cy="4895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2743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altLang="cs-CZ" dirty="0">
                <a:ea typeface="ＭＳ Ｐゴシック" panose="020B0600070205080204" pitchFamily="34" charset="-128"/>
              </a:rPr>
            </a:br>
            <a:r>
              <a:rPr lang="cs-CZ" altLang="cs-CZ" dirty="0">
                <a:ea typeface="ＭＳ Ｐゴシック" panose="020B0600070205080204" pitchFamily="34" charset="-128"/>
              </a:rPr>
              <a:t>Odpočinek</a:t>
            </a:r>
            <a:br>
              <a:rPr lang="cs-CZ" altLang="cs-CZ" dirty="0">
                <a:ea typeface="ＭＳ Ｐゴシック" panose="020B0600070205080204" pitchFamily="34" charset="-128"/>
              </a:rPr>
            </a:br>
            <a:endParaRPr lang="cs-CZ" altLang="cs-CZ" dirty="0">
              <a:ea typeface="ＭＳ Ｐゴシック" panose="020B0600070205080204" pitchFamily="34" charset="-128"/>
            </a:endParaRPr>
          </a:p>
        </p:txBody>
      </p:sp>
      <p:pic>
        <p:nvPicPr>
          <p:cNvPr id="61443" name="Zástupný symbol pro obsah 5" descr="DSCF850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1179" y="1268333"/>
            <a:ext cx="6161088" cy="4619625"/>
          </a:xfrm>
        </p:spPr>
      </p:pic>
    </p:spTree>
    <p:extLst>
      <p:ext uri="{BB962C8B-B14F-4D97-AF65-F5344CB8AC3E}">
        <p14:creationId xmlns:p14="http://schemas.microsoft.com/office/powerpoint/2010/main" val="26432215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altLang="cs-CZ" dirty="0">
                <a:ea typeface="ＭＳ Ｐゴシック" panose="020B0600070205080204" pitchFamily="34" charset="-128"/>
              </a:rPr>
            </a:br>
            <a:r>
              <a:rPr lang="cs-CZ" altLang="cs-CZ" dirty="0">
                <a:ea typeface="ＭＳ Ｐゴシック" panose="020B0600070205080204" pitchFamily="34" charset="-128"/>
              </a:rPr>
              <a:t>Odpočinek</a:t>
            </a:r>
            <a:br>
              <a:rPr lang="cs-CZ" altLang="cs-CZ" dirty="0">
                <a:ea typeface="ＭＳ Ｐゴシック" panose="020B0600070205080204" pitchFamily="34" charset="-128"/>
              </a:rPr>
            </a:br>
            <a:endParaRPr lang="cs-CZ" altLang="cs-CZ" dirty="0">
              <a:ea typeface="ＭＳ Ｐゴシック" panose="020B0600070205080204" pitchFamily="34" charset="-12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D96ADC-A8F6-4320-A7DB-41C46AE52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538CA86-DAE6-49F7-A84C-63CE07624A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133" y="639815"/>
            <a:ext cx="7247467" cy="543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77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48594C-8F92-4C39-A0AC-F368E816B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(Ergo)terapeutické prostředky a činnosti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2527B7-365E-47E4-B85D-07619BD17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Zohledňují osobní a sociální potřeby jedinců</a:t>
            </a:r>
          </a:p>
          <a:p>
            <a:r>
              <a:rPr lang="cs-CZ" sz="2400" dirty="0"/>
              <a:t>Zohledňují aktuální funkční stav, věk, pohlaví, podmínky jejich prostředí</a:t>
            </a:r>
          </a:p>
          <a:p>
            <a:r>
              <a:rPr lang="cs-CZ" sz="2400" dirty="0"/>
              <a:t>Měly by se vztahovat k sociálním rolím, které osoba zastává nebo se od nich očekávají</a:t>
            </a:r>
          </a:p>
          <a:p>
            <a:r>
              <a:rPr lang="cs-CZ" sz="2400" dirty="0"/>
              <a:t>Podílí se na ostatních složkách rehabilitace – sociální, pracovní, pedagogické </a:t>
            </a:r>
            <a:endParaRPr lang="en-GB" sz="24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0055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1B8252-76F5-42A2-A5DE-DD16E52BF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Ergoterapeut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FD7D6A-E709-4791-AEA2-347B40155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Hodnocení funkce prostřednictvím výkonu jedince v oblastech:</a:t>
            </a:r>
          </a:p>
          <a:p>
            <a:pPr lvl="1"/>
            <a:r>
              <a:rPr lang="cs-CZ" dirty="0"/>
              <a:t>Soběstačnosti</a:t>
            </a:r>
          </a:p>
          <a:p>
            <a:pPr lvl="1"/>
            <a:r>
              <a:rPr lang="cs-CZ" dirty="0"/>
              <a:t>Pracovních či produktivních činností</a:t>
            </a:r>
          </a:p>
          <a:p>
            <a:pPr lvl="1"/>
            <a:r>
              <a:rPr lang="cs-CZ" dirty="0"/>
              <a:t>Volnočasových činností</a:t>
            </a:r>
          </a:p>
          <a:p>
            <a:r>
              <a:rPr lang="cs-CZ" dirty="0"/>
              <a:t>Postup od komplexních činností (např. oblékání) k jednotlivým složkám (schopnost funkčního rozsahu pohybu potřebného k oblékání, svalová výdrž, koordinace oko-ruka, rovnováha atd.)</a:t>
            </a:r>
          </a:p>
          <a:p>
            <a:r>
              <a:rPr lang="cs-CZ" dirty="0"/>
              <a:t>Potřeba rehabilitace vyvolána nesouladem mezi současným a očekávaným výkonem</a:t>
            </a:r>
          </a:p>
          <a:p>
            <a:r>
              <a:rPr lang="cs-CZ" dirty="0"/>
              <a:t>Postup od komponent (např. svalová síla, rozsah pohybu, koordinace, paměť, pozornost, percepce) k jejich vlivu na celek (nákup, hra, sport)</a:t>
            </a:r>
          </a:p>
          <a:p>
            <a:r>
              <a:rPr lang="cs-CZ" dirty="0"/>
              <a:t>Volba takové cvičební jednotky, která maximálně ovlivní zjištěnou poruchu – hodnocení soběstačnosti jedince a návrh plánu léčby</a:t>
            </a:r>
            <a:endParaRPr lang="en-GB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0765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2E7134-1465-4E89-AE90-53BFF80FE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Oblasti působení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EBAD5B-C333-4497-9293-5FC0F7C21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Sebeobslužné činnosti – příjem jídla, oblékání, osobní hygiena, přesuny, manipulace s předměty</a:t>
            </a:r>
          </a:p>
          <a:p>
            <a:r>
              <a:rPr lang="cs-CZ" sz="2400" dirty="0"/>
              <a:t>Pracovní činnosti – školní povinnosti, vedení domácnosti, péče o rodinu, zaměstnání</a:t>
            </a:r>
          </a:p>
          <a:p>
            <a:r>
              <a:rPr lang="cs-CZ" sz="2400" dirty="0"/>
              <a:t>Hra/zájmové činnosti – hry, sportovní aktivity, koníčky, sociální aktivity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4201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Terapeutické zásady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Mít vstupní informace o klientech</a:t>
            </a:r>
          </a:p>
          <a:p>
            <a:r>
              <a:rPr lang="cs-CZ" sz="2400" dirty="0"/>
              <a:t>Rozvíjet slabé, podporovat silné</a:t>
            </a:r>
          </a:p>
          <a:p>
            <a:r>
              <a:rPr lang="cs-CZ" sz="2400" dirty="0"/>
              <a:t>Orientovat se na potřeby klientů</a:t>
            </a:r>
          </a:p>
          <a:p>
            <a:r>
              <a:rPr lang="cs-CZ" sz="2400" dirty="0"/>
              <a:t>Vědět, co je cílem programu (rozvoj motoriky, relaxace, aktivace smyslů,…)</a:t>
            </a:r>
          </a:p>
          <a:p>
            <a:r>
              <a:rPr lang="cs-CZ" sz="2400" dirty="0"/>
              <a:t>Propojovat informace s kontextem (smysluplná činnost, časový rámec)</a:t>
            </a:r>
          </a:p>
          <a:p>
            <a:r>
              <a:rPr lang="cs-CZ" sz="2400" dirty="0"/>
              <a:t>Vysvětlovat, proč co dělám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7663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Terapeutické zásady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Učit se za pochodu, učit se od klientů</a:t>
            </a:r>
          </a:p>
          <a:p>
            <a:r>
              <a:rPr lang="cs-CZ" sz="2400" dirty="0"/>
              <a:t>Pozorovat klientovy reakce</a:t>
            </a:r>
          </a:p>
          <a:p>
            <a:r>
              <a:rPr lang="cs-CZ" sz="2400" dirty="0"/>
              <a:t>Zařazovat aktivity, s nimiž je pozitivní zkušenost</a:t>
            </a:r>
          </a:p>
          <a:p>
            <a:r>
              <a:rPr lang="cs-CZ" sz="2400" dirty="0"/>
              <a:t>Trvale udržovat rozvoj, důraz na proces</a:t>
            </a:r>
          </a:p>
          <a:p>
            <a:r>
              <a:rPr lang="cs-CZ" sz="2400" dirty="0"/>
              <a:t>Zajišťovat bezpečnost</a:t>
            </a:r>
          </a:p>
          <a:p>
            <a:r>
              <a:rPr lang="cs-CZ" sz="2400" dirty="0"/>
              <a:t>Vést dokumentaci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2976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FE9EA7-3B8F-4F82-AD9D-CCE3B0931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Terapeutické techniky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F7A1C5-0055-425F-8FBA-C5D5CD87E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Verbální instrukce </a:t>
            </a:r>
            <a:r>
              <a:rPr lang="cs-CZ" sz="2400" dirty="0"/>
              <a:t>– slovní informace, objasnění detailů, popř. doprovod obrázky, fotkami, podpora klientů v dalších krocích</a:t>
            </a:r>
          </a:p>
          <a:p>
            <a:r>
              <a:rPr lang="cs-CZ" sz="2400" b="1" dirty="0"/>
              <a:t>Praktická ukázka </a:t>
            </a:r>
            <a:r>
              <a:rPr lang="cs-CZ" sz="2400" dirty="0"/>
              <a:t>– předvedení činnosti, doprovozeno verbálně, zacíleno na klientovo soustředění</a:t>
            </a:r>
          </a:p>
          <a:p>
            <a:r>
              <a:rPr lang="cs-CZ" sz="2400" b="1" dirty="0"/>
              <a:t>Fyzické doprovázení</a:t>
            </a:r>
            <a:r>
              <a:rPr lang="cs-CZ" sz="2400" dirty="0"/>
              <a:t>, asistence – s vážnějším postižením, vedený pohyb, používat jen tam, kde je nezbytně nutné, podpořit klienta v nezávislosti </a:t>
            </a:r>
            <a:endParaRPr lang="en-GB" sz="24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6701546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78C30D"/>
      </a:accent1>
      <a:accent2>
        <a:srgbClr val="099B62"/>
      </a:accent2>
      <a:accent3>
        <a:srgbClr val="21CFDF"/>
      </a:accent3>
      <a:accent4>
        <a:srgbClr val="179FDF"/>
      </a:accent4>
      <a:accent5>
        <a:srgbClr val="E75710"/>
      </a:accent5>
      <a:accent6>
        <a:srgbClr val="F89C19"/>
      </a:accent6>
      <a:hlink>
        <a:srgbClr val="7CDE25"/>
      </a:hlink>
      <a:folHlink>
        <a:srgbClr val="BCE8A8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C0EF0781-FB17-4F1F-B3B1-699933968C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1623</TotalTime>
  <Words>991</Words>
  <Application>Microsoft Office PowerPoint</Application>
  <PresentationFormat>Širokoúhlá obrazovka</PresentationFormat>
  <Paragraphs>149</Paragraphs>
  <Slides>36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0" baseType="lpstr">
      <vt:lpstr>Calibri Light</vt:lpstr>
      <vt:lpstr>Rockwell</vt:lpstr>
      <vt:lpstr>Wingdings</vt:lpstr>
      <vt:lpstr>Atlas</vt:lpstr>
      <vt:lpstr>Rámec terapeutických činností</vt:lpstr>
      <vt:lpstr>(Ergo)terapie</vt:lpstr>
      <vt:lpstr>Terapeutické cíle</vt:lpstr>
      <vt:lpstr>(Ergo)terapeutické prostředky a činnosti</vt:lpstr>
      <vt:lpstr>Ergoterapeut</vt:lpstr>
      <vt:lpstr>Oblasti působení</vt:lpstr>
      <vt:lpstr>Terapeutické zásady</vt:lpstr>
      <vt:lpstr>Terapeutické zásady</vt:lpstr>
      <vt:lpstr>Terapeutické techniky</vt:lpstr>
      <vt:lpstr>Formy a možnosti zahradní terapie</vt:lpstr>
      <vt:lpstr>Formy a  možnosti zahradní terapie</vt:lpstr>
      <vt:lpstr>Formy a možnosti zahradní terapie</vt:lpstr>
      <vt:lpstr>Dokumentace</vt:lpstr>
      <vt:lpstr>Praktická doporučení</vt:lpstr>
      <vt:lpstr>Typologie činností</vt:lpstr>
      <vt:lpstr>Terapeutická skupina, 1x/týden</vt:lpstr>
      <vt:lpstr>Rituál čaje </vt:lpstr>
      <vt:lpstr>Zpracování produktů zahrady</vt:lpstr>
      <vt:lpstr>Zpracování produktů zahrady</vt:lpstr>
      <vt:lpstr>Výlety a exkurze</vt:lpstr>
      <vt:lpstr>Interiérová ZT</vt:lpstr>
      <vt:lpstr>Vůně, barvy, tvary</vt:lpstr>
      <vt:lpstr>Vůně, barvy, tvary</vt:lpstr>
      <vt:lpstr>Vůně, barvy, tvary</vt:lpstr>
      <vt:lpstr>Vůně, barvy, tvary</vt:lpstr>
      <vt:lpstr>Barvy a vůně</vt:lpstr>
      <vt:lpstr>Hry</vt:lpstr>
      <vt:lpstr>Oslavy podzimu</vt:lpstr>
      <vt:lpstr>Umění</vt:lpstr>
      <vt:lpstr>Land art</vt:lpstr>
      <vt:lpstr>Land art – artefakty v zahradě</vt:lpstr>
      <vt:lpstr>Artefakty</vt:lpstr>
      <vt:lpstr>Práce a řemeslo</vt:lpstr>
      <vt:lpstr>Odpočinek</vt:lpstr>
      <vt:lpstr> Odpočinek </vt:lpstr>
      <vt:lpstr> Odpočinek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Rámec terapeutických činností</dc:title>
  <dc:creator>Eliška Hudcová</dc:creator>
  <cp:lastModifiedBy>Eliška Hudcová</cp:lastModifiedBy>
  <cp:revision>21</cp:revision>
  <dcterms:created xsi:type="dcterms:W3CDTF">2019-10-08T09:21:25Z</dcterms:created>
  <dcterms:modified xsi:type="dcterms:W3CDTF">2021-04-26T20:38:01Z</dcterms:modified>
</cp:coreProperties>
</file>