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0" r:id="rId5"/>
    <p:sldId id="259" r:id="rId6"/>
    <p:sldId id="298" r:id="rId7"/>
    <p:sldId id="263" r:id="rId8"/>
    <p:sldId id="262" r:id="rId9"/>
    <p:sldId id="264" r:id="rId10"/>
    <p:sldId id="268" r:id="rId11"/>
    <p:sldId id="282" r:id="rId12"/>
    <p:sldId id="272" r:id="rId13"/>
    <p:sldId id="274" r:id="rId14"/>
    <p:sldId id="275" r:id="rId15"/>
    <p:sldId id="276" r:id="rId16"/>
    <p:sldId id="299" r:id="rId17"/>
    <p:sldId id="300" r:id="rId18"/>
    <p:sldId id="278" r:id="rId19"/>
    <p:sldId id="279" r:id="rId20"/>
    <p:sldId id="281" r:id="rId21"/>
    <p:sldId id="280" r:id="rId22"/>
    <p:sldId id="283" r:id="rId23"/>
    <p:sldId id="284" r:id="rId24"/>
    <p:sldId id="285" r:id="rId25"/>
    <p:sldId id="286" r:id="rId26"/>
    <p:sldId id="287" r:id="rId27"/>
    <p:sldId id="301" r:id="rId28"/>
    <p:sldId id="288" r:id="rId29"/>
    <p:sldId id="289" r:id="rId30"/>
    <p:sldId id="290" r:id="rId31"/>
    <p:sldId id="291" r:id="rId32"/>
    <p:sldId id="292" r:id="rId33"/>
    <p:sldId id="297" r:id="rId34"/>
    <p:sldId id="294" r:id="rId35"/>
    <p:sldId id="295" r:id="rId36"/>
    <p:sldId id="296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671B41-6081-42A7-82F5-B00830FE7AB2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EF54874-1968-4886-AB4F-B6EC1D9D6994}">
      <dgm:prSet phldrT="[Text]"/>
      <dgm:spPr/>
      <dgm:t>
        <a:bodyPr/>
        <a:lstStyle/>
        <a:p>
          <a:r>
            <a:rPr lang="cs-CZ" dirty="0"/>
            <a:t>člověk</a:t>
          </a:r>
        </a:p>
      </dgm:t>
    </dgm:pt>
    <dgm:pt modelId="{61F581EA-4B38-4A8B-B4A5-1BE8C1D13ACE}" type="parTrans" cxnId="{A9749B70-9D8C-4336-B389-4DC12CB004F0}">
      <dgm:prSet/>
      <dgm:spPr/>
      <dgm:t>
        <a:bodyPr/>
        <a:lstStyle/>
        <a:p>
          <a:endParaRPr lang="cs-CZ"/>
        </a:p>
      </dgm:t>
    </dgm:pt>
    <dgm:pt modelId="{E373F8C0-F5B0-4698-84CD-F74F2E9CD865}" type="sibTrans" cxnId="{A9749B70-9D8C-4336-B389-4DC12CB004F0}">
      <dgm:prSet/>
      <dgm:spPr/>
      <dgm:t>
        <a:bodyPr/>
        <a:lstStyle/>
        <a:p>
          <a:endParaRPr lang="cs-CZ"/>
        </a:p>
      </dgm:t>
    </dgm:pt>
    <dgm:pt modelId="{671EBF2C-E34B-4357-A4EF-7CFD52CE046C}">
      <dgm:prSet phldrT="[Text]"/>
      <dgm:spPr/>
      <dgm:t>
        <a:bodyPr/>
        <a:lstStyle/>
        <a:p>
          <a:r>
            <a:rPr lang="cs-CZ" dirty="0"/>
            <a:t>Svépomoc</a:t>
          </a:r>
        </a:p>
      </dgm:t>
    </dgm:pt>
    <dgm:pt modelId="{600D00C9-E113-44BD-A4E1-187526B05E32}" type="parTrans" cxnId="{0D1FA7E2-0D87-469A-94B9-C3BE5321DA7E}">
      <dgm:prSet/>
      <dgm:spPr/>
      <dgm:t>
        <a:bodyPr/>
        <a:lstStyle/>
        <a:p>
          <a:endParaRPr lang="cs-CZ"/>
        </a:p>
      </dgm:t>
    </dgm:pt>
    <dgm:pt modelId="{0BF77E1B-A7DB-4B6F-BB85-EF1C2302E372}" type="sibTrans" cxnId="{0D1FA7E2-0D87-469A-94B9-C3BE5321DA7E}">
      <dgm:prSet/>
      <dgm:spPr/>
      <dgm:t>
        <a:bodyPr/>
        <a:lstStyle/>
        <a:p>
          <a:endParaRPr lang="cs-CZ"/>
        </a:p>
      </dgm:t>
    </dgm:pt>
    <dgm:pt modelId="{AA921D6A-51DF-442B-93C6-ABA501402CAA}">
      <dgm:prSet phldrT="[Text]"/>
      <dgm:spPr/>
      <dgm:t>
        <a:bodyPr/>
        <a:lstStyle/>
        <a:p>
          <a:r>
            <a:rPr lang="cs-CZ" dirty="0"/>
            <a:t>Rodina, přátelé, sousedé</a:t>
          </a:r>
        </a:p>
      </dgm:t>
    </dgm:pt>
    <dgm:pt modelId="{98125DCB-6FB7-4B2D-A7D8-8EF02C4318BA}" type="parTrans" cxnId="{B846A1F0-3622-47E8-BED7-A305EC5286A8}">
      <dgm:prSet/>
      <dgm:spPr/>
      <dgm:t>
        <a:bodyPr/>
        <a:lstStyle/>
        <a:p>
          <a:endParaRPr lang="cs-CZ"/>
        </a:p>
      </dgm:t>
    </dgm:pt>
    <dgm:pt modelId="{B19A45C8-9A0D-44EB-946E-8E03E03C96F8}" type="sibTrans" cxnId="{B846A1F0-3622-47E8-BED7-A305EC5286A8}">
      <dgm:prSet/>
      <dgm:spPr/>
      <dgm:t>
        <a:bodyPr/>
        <a:lstStyle/>
        <a:p>
          <a:endParaRPr lang="cs-CZ"/>
        </a:p>
      </dgm:t>
    </dgm:pt>
    <dgm:pt modelId="{A1B0E927-8A20-4B7C-9426-BE31403A0259}">
      <dgm:prSet phldrT="[Text]"/>
      <dgm:spPr/>
      <dgm:t>
        <a:bodyPr/>
        <a:lstStyle/>
        <a:p>
          <a:r>
            <a:rPr lang="cs-CZ" dirty="0"/>
            <a:t>Formální systém služeb</a:t>
          </a:r>
        </a:p>
      </dgm:t>
    </dgm:pt>
    <dgm:pt modelId="{910D3DCF-983E-4788-AAE9-2497C0B45936}" type="parTrans" cxnId="{36B3BE2A-8122-40DD-ADEF-C1806F5153E2}">
      <dgm:prSet/>
      <dgm:spPr/>
      <dgm:t>
        <a:bodyPr/>
        <a:lstStyle/>
        <a:p>
          <a:endParaRPr lang="cs-CZ"/>
        </a:p>
      </dgm:t>
    </dgm:pt>
    <dgm:pt modelId="{A55152AD-E820-4B06-92A8-28099C4E1A97}" type="sibTrans" cxnId="{36B3BE2A-8122-40DD-ADEF-C1806F5153E2}">
      <dgm:prSet/>
      <dgm:spPr/>
      <dgm:t>
        <a:bodyPr/>
        <a:lstStyle/>
        <a:p>
          <a:endParaRPr lang="cs-CZ"/>
        </a:p>
      </dgm:t>
    </dgm:pt>
    <dgm:pt modelId="{C5F0FB7C-96F4-4DAC-9959-E30BB9441F99}">
      <dgm:prSet phldrT="[Text]"/>
      <dgm:spPr/>
      <dgm:t>
        <a:bodyPr/>
        <a:lstStyle/>
        <a:p>
          <a:r>
            <a:rPr lang="cs-CZ" dirty="0"/>
            <a:t>Všeobecné služby a možnosti komunity</a:t>
          </a:r>
        </a:p>
      </dgm:t>
    </dgm:pt>
    <dgm:pt modelId="{0383F411-90E6-458A-A545-5EF3F79CDC74}" type="parTrans" cxnId="{C0447512-4B66-4F98-A886-BC9B518836E1}">
      <dgm:prSet/>
      <dgm:spPr/>
      <dgm:t>
        <a:bodyPr/>
        <a:lstStyle/>
        <a:p>
          <a:endParaRPr lang="cs-CZ"/>
        </a:p>
      </dgm:t>
    </dgm:pt>
    <dgm:pt modelId="{4CD3D08E-8825-4E52-858D-4CB9753944D9}" type="sibTrans" cxnId="{C0447512-4B66-4F98-A886-BC9B518836E1}">
      <dgm:prSet/>
      <dgm:spPr/>
      <dgm:t>
        <a:bodyPr/>
        <a:lstStyle/>
        <a:p>
          <a:endParaRPr lang="cs-CZ"/>
        </a:p>
      </dgm:t>
    </dgm:pt>
    <dgm:pt modelId="{E0144FE1-6267-4BD1-9697-2B49D82C7F87}" type="pres">
      <dgm:prSet presAssocID="{B5671B41-6081-42A7-82F5-B00830FE7AB2}" presName="composite" presStyleCnt="0">
        <dgm:presLayoutVars>
          <dgm:chMax val="1"/>
          <dgm:dir/>
          <dgm:resizeHandles val="exact"/>
        </dgm:presLayoutVars>
      </dgm:prSet>
      <dgm:spPr/>
    </dgm:pt>
    <dgm:pt modelId="{331B466B-E008-413F-BB1E-F691BE802FD2}" type="pres">
      <dgm:prSet presAssocID="{B5671B41-6081-42A7-82F5-B00830FE7AB2}" presName="radial" presStyleCnt="0">
        <dgm:presLayoutVars>
          <dgm:animLvl val="ctr"/>
        </dgm:presLayoutVars>
      </dgm:prSet>
      <dgm:spPr/>
    </dgm:pt>
    <dgm:pt modelId="{14403D6D-006F-4895-B5FE-0479D1873A45}" type="pres">
      <dgm:prSet presAssocID="{4EF54874-1968-4886-AB4F-B6EC1D9D6994}" presName="centerShape" presStyleLbl="vennNode1" presStyleIdx="0" presStyleCnt="5"/>
      <dgm:spPr/>
    </dgm:pt>
    <dgm:pt modelId="{6250A2C1-FA78-42A8-9023-8F2EC37343A9}" type="pres">
      <dgm:prSet presAssocID="{671EBF2C-E34B-4357-A4EF-7CFD52CE046C}" presName="node" presStyleLbl="vennNode1" presStyleIdx="1" presStyleCnt="5">
        <dgm:presLayoutVars>
          <dgm:bulletEnabled val="1"/>
        </dgm:presLayoutVars>
      </dgm:prSet>
      <dgm:spPr/>
    </dgm:pt>
    <dgm:pt modelId="{108D338C-546A-4B37-92A7-5C71DBF1D09D}" type="pres">
      <dgm:prSet presAssocID="{AA921D6A-51DF-442B-93C6-ABA501402CAA}" presName="node" presStyleLbl="vennNode1" presStyleIdx="2" presStyleCnt="5">
        <dgm:presLayoutVars>
          <dgm:bulletEnabled val="1"/>
        </dgm:presLayoutVars>
      </dgm:prSet>
      <dgm:spPr/>
    </dgm:pt>
    <dgm:pt modelId="{B7A4690C-E3AE-4373-9DC3-045ADF7675A6}" type="pres">
      <dgm:prSet presAssocID="{A1B0E927-8A20-4B7C-9426-BE31403A0259}" presName="node" presStyleLbl="vennNode1" presStyleIdx="3" presStyleCnt="5">
        <dgm:presLayoutVars>
          <dgm:bulletEnabled val="1"/>
        </dgm:presLayoutVars>
      </dgm:prSet>
      <dgm:spPr/>
    </dgm:pt>
    <dgm:pt modelId="{0192B141-890A-4EB0-8C7C-7F9EA41914DC}" type="pres">
      <dgm:prSet presAssocID="{C5F0FB7C-96F4-4DAC-9959-E30BB9441F99}" presName="node" presStyleLbl="vennNode1" presStyleIdx="4" presStyleCnt="5">
        <dgm:presLayoutVars>
          <dgm:bulletEnabled val="1"/>
        </dgm:presLayoutVars>
      </dgm:prSet>
      <dgm:spPr/>
    </dgm:pt>
  </dgm:ptLst>
  <dgm:cxnLst>
    <dgm:cxn modelId="{83022601-DC1E-46C6-97B2-3AB600D48BFC}" type="presOf" srcId="{A1B0E927-8A20-4B7C-9426-BE31403A0259}" destId="{B7A4690C-E3AE-4373-9DC3-045ADF7675A6}" srcOrd="0" destOrd="0" presId="urn:microsoft.com/office/officeart/2005/8/layout/radial3"/>
    <dgm:cxn modelId="{50EB260E-A3ED-4A7E-8673-6BE8A8C34F6D}" type="presOf" srcId="{671EBF2C-E34B-4357-A4EF-7CFD52CE046C}" destId="{6250A2C1-FA78-42A8-9023-8F2EC37343A9}" srcOrd="0" destOrd="0" presId="urn:microsoft.com/office/officeart/2005/8/layout/radial3"/>
    <dgm:cxn modelId="{C0447512-4B66-4F98-A886-BC9B518836E1}" srcId="{4EF54874-1968-4886-AB4F-B6EC1D9D6994}" destId="{C5F0FB7C-96F4-4DAC-9959-E30BB9441F99}" srcOrd="3" destOrd="0" parTransId="{0383F411-90E6-458A-A545-5EF3F79CDC74}" sibTransId="{4CD3D08E-8825-4E52-858D-4CB9753944D9}"/>
    <dgm:cxn modelId="{B325EB14-1A7A-4991-9545-536D7A90F252}" type="presOf" srcId="{4EF54874-1968-4886-AB4F-B6EC1D9D6994}" destId="{14403D6D-006F-4895-B5FE-0479D1873A45}" srcOrd="0" destOrd="0" presId="urn:microsoft.com/office/officeart/2005/8/layout/radial3"/>
    <dgm:cxn modelId="{36B3BE2A-8122-40DD-ADEF-C1806F5153E2}" srcId="{4EF54874-1968-4886-AB4F-B6EC1D9D6994}" destId="{A1B0E927-8A20-4B7C-9426-BE31403A0259}" srcOrd="2" destOrd="0" parTransId="{910D3DCF-983E-4788-AAE9-2497C0B45936}" sibTransId="{A55152AD-E820-4B06-92A8-28099C4E1A97}"/>
    <dgm:cxn modelId="{387CC06D-D5FB-4E0E-8667-D64AEEE9714F}" type="presOf" srcId="{B5671B41-6081-42A7-82F5-B00830FE7AB2}" destId="{E0144FE1-6267-4BD1-9697-2B49D82C7F87}" srcOrd="0" destOrd="0" presId="urn:microsoft.com/office/officeart/2005/8/layout/radial3"/>
    <dgm:cxn modelId="{A9749B70-9D8C-4336-B389-4DC12CB004F0}" srcId="{B5671B41-6081-42A7-82F5-B00830FE7AB2}" destId="{4EF54874-1968-4886-AB4F-B6EC1D9D6994}" srcOrd="0" destOrd="0" parTransId="{61F581EA-4B38-4A8B-B4A5-1BE8C1D13ACE}" sibTransId="{E373F8C0-F5B0-4698-84CD-F74F2E9CD865}"/>
    <dgm:cxn modelId="{3127B850-2D6D-4D1F-A5E7-A0971F46C0D5}" type="presOf" srcId="{C5F0FB7C-96F4-4DAC-9959-E30BB9441F99}" destId="{0192B141-890A-4EB0-8C7C-7F9EA41914DC}" srcOrd="0" destOrd="0" presId="urn:microsoft.com/office/officeart/2005/8/layout/radial3"/>
    <dgm:cxn modelId="{978AAFA7-C3E6-4CE7-945D-C0C4610FC26D}" type="presOf" srcId="{AA921D6A-51DF-442B-93C6-ABA501402CAA}" destId="{108D338C-546A-4B37-92A7-5C71DBF1D09D}" srcOrd="0" destOrd="0" presId="urn:microsoft.com/office/officeart/2005/8/layout/radial3"/>
    <dgm:cxn modelId="{0D1FA7E2-0D87-469A-94B9-C3BE5321DA7E}" srcId="{4EF54874-1968-4886-AB4F-B6EC1D9D6994}" destId="{671EBF2C-E34B-4357-A4EF-7CFD52CE046C}" srcOrd="0" destOrd="0" parTransId="{600D00C9-E113-44BD-A4E1-187526B05E32}" sibTransId="{0BF77E1B-A7DB-4B6F-BB85-EF1C2302E372}"/>
    <dgm:cxn modelId="{B846A1F0-3622-47E8-BED7-A305EC5286A8}" srcId="{4EF54874-1968-4886-AB4F-B6EC1D9D6994}" destId="{AA921D6A-51DF-442B-93C6-ABA501402CAA}" srcOrd="1" destOrd="0" parTransId="{98125DCB-6FB7-4B2D-A7D8-8EF02C4318BA}" sibTransId="{B19A45C8-9A0D-44EB-946E-8E03E03C96F8}"/>
    <dgm:cxn modelId="{70665CE8-F190-4B4E-93C6-82B68AD35814}" type="presParOf" srcId="{E0144FE1-6267-4BD1-9697-2B49D82C7F87}" destId="{331B466B-E008-413F-BB1E-F691BE802FD2}" srcOrd="0" destOrd="0" presId="urn:microsoft.com/office/officeart/2005/8/layout/radial3"/>
    <dgm:cxn modelId="{A457ABC6-0AC9-4E1C-840C-96FE40A59096}" type="presParOf" srcId="{331B466B-E008-413F-BB1E-F691BE802FD2}" destId="{14403D6D-006F-4895-B5FE-0479D1873A45}" srcOrd="0" destOrd="0" presId="urn:microsoft.com/office/officeart/2005/8/layout/radial3"/>
    <dgm:cxn modelId="{5FD01DF7-5207-422A-90D4-CF59259E413E}" type="presParOf" srcId="{331B466B-E008-413F-BB1E-F691BE802FD2}" destId="{6250A2C1-FA78-42A8-9023-8F2EC37343A9}" srcOrd="1" destOrd="0" presId="urn:microsoft.com/office/officeart/2005/8/layout/radial3"/>
    <dgm:cxn modelId="{1EAFCA95-816F-418E-A777-2978764EE51E}" type="presParOf" srcId="{331B466B-E008-413F-BB1E-F691BE802FD2}" destId="{108D338C-546A-4B37-92A7-5C71DBF1D09D}" srcOrd="2" destOrd="0" presId="urn:microsoft.com/office/officeart/2005/8/layout/radial3"/>
    <dgm:cxn modelId="{8E9B422D-2293-4F12-93F4-1AFDC2BB8FAA}" type="presParOf" srcId="{331B466B-E008-413F-BB1E-F691BE802FD2}" destId="{B7A4690C-E3AE-4373-9DC3-045ADF7675A6}" srcOrd="3" destOrd="0" presId="urn:microsoft.com/office/officeart/2005/8/layout/radial3"/>
    <dgm:cxn modelId="{7B114708-24B6-421E-A76D-5F05D4046409}" type="presParOf" srcId="{331B466B-E008-413F-BB1E-F691BE802FD2}" destId="{0192B141-890A-4EB0-8C7C-7F9EA41914DC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403D6D-006F-4895-B5FE-0479D1873A45}">
      <dsp:nvSpPr>
        <dsp:cNvPr id="0" name=""/>
        <dsp:cNvSpPr/>
      </dsp:nvSpPr>
      <dsp:spPr>
        <a:xfrm>
          <a:off x="2726866" y="1334484"/>
          <a:ext cx="3324506" cy="332450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400" kern="1200" dirty="0"/>
            <a:t>člověk</a:t>
          </a:r>
        </a:p>
      </dsp:txBody>
      <dsp:txXfrm>
        <a:off x="3213729" y="1821347"/>
        <a:ext cx="2350780" cy="2350780"/>
      </dsp:txXfrm>
    </dsp:sp>
    <dsp:sp modelId="{6250A2C1-FA78-42A8-9023-8F2EC37343A9}">
      <dsp:nvSpPr>
        <dsp:cNvPr id="0" name=""/>
        <dsp:cNvSpPr/>
      </dsp:nvSpPr>
      <dsp:spPr>
        <a:xfrm>
          <a:off x="3557992" y="593"/>
          <a:ext cx="1662253" cy="166225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Svépomoc</a:t>
          </a:r>
        </a:p>
      </dsp:txBody>
      <dsp:txXfrm>
        <a:off x="3801423" y="244024"/>
        <a:ext cx="1175391" cy="1175391"/>
      </dsp:txXfrm>
    </dsp:sp>
    <dsp:sp modelId="{108D338C-546A-4B37-92A7-5C71DBF1D09D}">
      <dsp:nvSpPr>
        <dsp:cNvPr id="0" name=""/>
        <dsp:cNvSpPr/>
      </dsp:nvSpPr>
      <dsp:spPr>
        <a:xfrm>
          <a:off x="5723010" y="2165611"/>
          <a:ext cx="1662253" cy="166225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Rodina, přátelé, sousedé</a:t>
          </a:r>
        </a:p>
      </dsp:txBody>
      <dsp:txXfrm>
        <a:off x="5966441" y="2409042"/>
        <a:ext cx="1175391" cy="1175391"/>
      </dsp:txXfrm>
    </dsp:sp>
    <dsp:sp modelId="{B7A4690C-E3AE-4373-9DC3-045ADF7675A6}">
      <dsp:nvSpPr>
        <dsp:cNvPr id="0" name=""/>
        <dsp:cNvSpPr/>
      </dsp:nvSpPr>
      <dsp:spPr>
        <a:xfrm>
          <a:off x="3557992" y="4330629"/>
          <a:ext cx="1662253" cy="166225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Formální systém služeb</a:t>
          </a:r>
        </a:p>
      </dsp:txBody>
      <dsp:txXfrm>
        <a:off x="3801423" y="4574060"/>
        <a:ext cx="1175391" cy="1175391"/>
      </dsp:txXfrm>
    </dsp:sp>
    <dsp:sp modelId="{0192B141-890A-4EB0-8C7C-7F9EA41914DC}">
      <dsp:nvSpPr>
        <dsp:cNvPr id="0" name=""/>
        <dsp:cNvSpPr/>
      </dsp:nvSpPr>
      <dsp:spPr>
        <a:xfrm>
          <a:off x="1392974" y="2165611"/>
          <a:ext cx="1662253" cy="166225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Všeobecné služby a možnosti komunity</a:t>
          </a:r>
        </a:p>
      </dsp:txBody>
      <dsp:txXfrm>
        <a:off x="1636405" y="2409042"/>
        <a:ext cx="1175391" cy="11753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9A8E9FB-EC95-493F-82CD-C4D44C7C9B83}" type="datetimeFigureOut">
              <a:rPr lang="cs-CZ" smtClean="0"/>
              <a:t>27.04.2021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DB372BE-F299-44E0-BB9C-5581C8A9D955}" type="slidenum">
              <a:rPr lang="cs-CZ" smtClean="0"/>
              <a:t>‹#›</a:t>
            </a:fld>
            <a:endParaRPr lang="cs-CZ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502725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8E9FB-EC95-493F-82CD-C4D44C7C9B83}" type="datetimeFigureOut">
              <a:rPr lang="cs-CZ" smtClean="0"/>
              <a:t>27.04.2021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372BE-F299-44E0-BB9C-5581C8A9D9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467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8E9FB-EC95-493F-82CD-C4D44C7C9B83}" type="datetimeFigureOut">
              <a:rPr lang="cs-CZ" smtClean="0"/>
              <a:t>27.04.2021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372BE-F299-44E0-BB9C-5581C8A9D9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7380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8E9FB-EC95-493F-82CD-C4D44C7C9B83}" type="datetimeFigureOut">
              <a:rPr lang="cs-CZ" smtClean="0"/>
              <a:t>27.04.2021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372BE-F299-44E0-BB9C-5581C8A9D9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3021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A8E9FB-EC95-493F-82CD-C4D44C7C9B83}" type="datetimeFigureOut">
              <a:rPr lang="cs-CZ" smtClean="0"/>
              <a:t>27.04.2021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DB372BE-F299-44E0-BB9C-5581C8A9D955}" type="slidenum">
              <a:rPr lang="cs-CZ" smtClean="0"/>
              <a:t>‹#›</a:t>
            </a:fld>
            <a:endParaRPr lang="cs-CZ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5632003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8E9FB-EC95-493F-82CD-C4D44C7C9B83}" type="datetimeFigureOut">
              <a:rPr lang="cs-CZ" smtClean="0"/>
              <a:t>27.04.2021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372BE-F299-44E0-BB9C-5581C8A9D9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159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8E9FB-EC95-493F-82CD-C4D44C7C9B83}" type="datetimeFigureOut">
              <a:rPr lang="cs-CZ" smtClean="0"/>
              <a:t>27.04.2021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372BE-F299-44E0-BB9C-5581C8A9D9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0276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8E9FB-EC95-493F-82CD-C4D44C7C9B83}" type="datetimeFigureOut">
              <a:rPr lang="cs-CZ" smtClean="0"/>
              <a:t>27.04.2021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372BE-F299-44E0-BB9C-5581C8A9D9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8880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8E9FB-EC95-493F-82CD-C4D44C7C9B83}" type="datetimeFigureOut">
              <a:rPr lang="cs-CZ" smtClean="0"/>
              <a:t>27.04.2021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372BE-F299-44E0-BB9C-5581C8A9D9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1152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A8E9FB-EC95-493F-82CD-C4D44C7C9B83}" type="datetimeFigureOut">
              <a:rPr lang="cs-CZ" smtClean="0"/>
              <a:t>27.04.2021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DB372BE-F299-44E0-BB9C-5581C8A9D955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6020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A8E9FB-EC95-493F-82CD-C4D44C7C9B83}" type="datetimeFigureOut">
              <a:rPr lang="cs-CZ" smtClean="0"/>
              <a:t>27.04.2021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DB372BE-F299-44E0-BB9C-5581C8A9D955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91849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49A8E9FB-EC95-493F-82CD-C4D44C7C9B83}" type="datetimeFigureOut">
              <a:rPr lang="cs-CZ" smtClean="0"/>
              <a:t>27.04.2021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EDB372BE-F299-44E0-BB9C-5581C8A9D955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04105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nablingenvironments.com.au/outdoor-planting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eskatelevize.cz/ivysilani/10122427178-udalosti-v-regionech-brno/319281381990624-udalosti-v-regionech/obsah/704614-terapie-praci-v-zahradach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KJFTpAwHFE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pko.cz/page/komunitni-zahrady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Práce s klienty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dirty="0"/>
          </a:p>
          <a:p>
            <a:r>
              <a:rPr lang="cs-CZ" dirty="0"/>
              <a:t>Úvod do zahradní terapie, VOŠ </a:t>
            </a:r>
            <a:r>
              <a:rPr lang="cs-CZ" dirty="0" err="1"/>
              <a:t>Jabok</a:t>
            </a:r>
            <a:endParaRPr lang="cs-CZ" dirty="0"/>
          </a:p>
          <a:p>
            <a:r>
              <a:rPr lang="cs-CZ" dirty="0"/>
              <a:t>Eliška Hudcová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1616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Starší lidé a geriatričtí pacienti – Alzheimerova choroba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Postižení paměti, řeči, deprese, úzkost a strach, neklid, agresivitu, podezřívavost, bludy, halucinace</a:t>
            </a:r>
          </a:p>
          <a:p>
            <a:r>
              <a:rPr lang="cs-CZ" dirty="0"/>
              <a:t>Trénink orientace v realitě</a:t>
            </a:r>
          </a:p>
          <a:p>
            <a:r>
              <a:rPr lang="cs-CZ" dirty="0"/>
              <a:t>Terapie kognitivních stimulací </a:t>
            </a:r>
          </a:p>
          <a:p>
            <a:r>
              <a:rPr lang="cs-CZ" dirty="0"/>
              <a:t>Validační terapie</a:t>
            </a:r>
          </a:p>
          <a:p>
            <a:r>
              <a:rPr lang="cs-CZ" dirty="0"/>
              <a:t>Reminiscenční terapie</a:t>
            </a:r>
          </a:p>
          <a:p>
            <a:r>
              <a:rPr lang="cs-CZ" dirty="0"/>
              <a:t>Biologická léčba</a:t>
            </a:r>
          </a:p>
          <a:p>
            <a:r>
              <a:rPr lang="cs-CZ" dirty="0">
                <a:hlinkClick r:id="rId2"/>
              </a:rPr>
              <a:t>https://www.enablingenvironments.com.au/outdoor-planting.html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8422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Lidé s duševním onemocněním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71600" y="2285999"/>
            <a:ext cx="10547684" cy="4307305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Chronické onemocnění : vrozená organická výbava / vliv prostředí a životních událostí (infekce, toxoplazmóza, alkoholismus). </a:t>
            </a:r>
          </a:p>
          <a:p>
            <a:pPr lvl="1"/>
            <a:r>
              <a:rPr lang="cs-CZ" dirty="0"/>
              <a:t>Ztráta zájmu, iniciativnosti, motivace, odpovědnosti</a:t>
            </a:r>
          </a:p>
          <a:p>
            <a:pPr lvl="1"/>
            <a:r>
              <a:rPr lang="cs-CZ" dirty="0"/>
              <a:t>Nižší schopnost sebeobsluhy</a:t>
            </a:r>
          </a:p>
          <a:p>
            <a:pPr lvl="1"/>
            <a:r>
              <a:rPr lang="cs-CZ" dirty="0"/>
              <a:t>Nižší finanční soběstačnost</a:t>
            </a:r>
          </a:p>
          <a:p>
            <a:pPr lvl="1"/>
            <a:r>
              <a:rPr lang="cs-CZ" dirty="0"/>
              <a:t>Horší mezilidské vztahy</a:t>
            </a:r>
          </a:p>
          <a:p>
            <a:pPr lvl="1"/>
            <a:r>
              <a:rPr lang="cs-CZ" dirty="0"/>
              <a:t>Nižší schopnost učit se novým věcem</a:t>
            </a:r>
          </a:p>
          <a:p>
            <a:r>
              <a:rPr lang="cs-CZ" dirty="0"/>
              <a:t>Zvýšená nemocnost</a:t>
            </a:r>
          </a:p>
          <a:p>
            <a:r>
              <a:rPr lang="cs-CZ" dirty="0"/>
              <a:t>Impulzivní, zkratkovité jednání</a:t>
            </a:r>
          </a:p>
          <a:p>
            <a:r>
              <a:rPr lang="cs-CZ" dirty="0"/>
              <a:t>Neměnit zaučené pracovní návyky a dovednosti</a:t>
            </a:r>
          </a:p>
          <a:p>
            <a:pPr lvl="1"/>
            <a:r>
              <a:rPr lang="cs-CZ" dirty="0"/>
              <a:t>Komunikovat jasně</a:t>
            </a:r>
          </a:p>
          <a:p>
            <a:pPr lvl="1"/>
            <a:r>
              <a:rPr lang="cs-CZ" dirty="0"/>
              <a:t>Potřeba pochvaly</a:t>
            </a:r>
          </a:p>
          <a:p>
            <a:pPr lvl="1"/>
            <a:r>
              <a:rPr lang="cs-CZ" dirty="0"/>
              <a:t>Mluvit přátelsky a otevřeně</a:t>
            </a:r>
          </a:p>
          <a:p>
            <a:pPr lvl="1"/>
            <a:r>
              <a:rPr lang="cs-CZ" dirty="0"/>
              <a:t>Mluvit i o nemoci a problémech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316" y="2952477"/>
            <a:ext cx="5213684" cy="390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503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Lidé s duševním onemocněním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Zaměření na dovednosti a schopnosti, prožitek úspěchu</a:t>
            </a:r>
          </a:p>
          <a:p>
            <a:r>
              <a:rPr lang="cs-CZ" dirty="0"/>
              <a:t>Důraz na rutinu a kontinuitu – spolehlivost (sebe)jistota</a:t>
            </a:r>
          </a:p>
          <a:p>
            <a:r>
              <a:rPr lang="cs-CZ" dirty="0"/>
              <a:t>Důraz na vnímání sebe sama, posílení sebevědomí, posílení vlastní iniciativy</a:t>
            </a:r>
          </a:p>
          <a:p>
            <a:r>
              <a:rPr lang="cs-CZ" dirty="0"/>
              <a:t>Odpoutání se od vlastních problémů, zájem o okolí, odpovědnost</a:t>
            </a:r>
          </a:p>
          <a:p>
            <a:r>
              <a:rPr lang="cs-CZ" dirty="0"/>
              <a:t>Zmírnění stresu, deprese, úzkosti</a:t>
            </a:r>
          </a:p>
          <a:p>
            <a:r>
              <a:rPr lang="cs-CZ" dirty="0"/>
              <a:t>Začlenění do společnosti, lepší komunikační schopnosti</a:t>
            </a:r>
          </a:p>
          <a:p>
            <a:r>
              <a:rPr lang="cs-CZ" dirty="0"/>
              <a:t>Přítomnost </a:t>
            </a:r>
            <a:r>
              <a:rPr lang="cs-CZ" dirty="0" err="1"/>
              <a:t>Mycobacterium</a:t>
            </a:r>
            <a:r>
              <a:rPr lang="cs-CZ" dirty="0"/>
              <a:t> </a:t>
            </a:r>
            <a:r>
              <a:rPr lang="cs-CZ" dirty="0" err="1"/>
              <a:t>vaccae</a:t>
            </a:r>
            <a:r>
              <a:rPr lang="cs-CZ" dirty="0"/>
              <a:t> v půdě, podporuje </a:t>
            </a:r>
            <a:r>
              <a:rPr lang="cs-CZ"/>
              <a:t>tvorbu serotoninu</a:t>
            </a:r>
            <a:endParaRPr lang="en-GB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3816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Lidé s tělesným postižením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3451413"/>
              </p:ext>
            </p:extLst>
          </p:nvPr>
        </p:nvGraphicFramePr>
        <p:xfrm>
          <a:off x="838200" y="1275080"/>
          <a:ext cx="10515600" cy="558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492595226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12936683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cs-CZ" dirty="0"/>
                        <a:t>Klasifikace tělesných postižení a zdravotních oslabení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034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Podle typu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dirty="0"/>
                        <a:t>Postižení hybnosti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dirty="0"/>
                        <a:t>Dlouhodobé onemocnění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dirty="0"/>
                        <a:t>Zdravotní oslabení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805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Podle doby vzniku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dirty="0"/>
                        <a:t>Vrozená (vady lebky,</a:t>
                      </a:r>
                      <a:r>
                        <a:rPr lang="cs-CZ" baseline="0" dirty="0"/>
                        <a:t> rozštěpy, nevyvinutí končetin, DMO)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baseline="0" dirty="0"/>
                        <a:t>Získané (deformity páteře, úrazy, následky onemocnění)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2992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Podle etiologie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dirty="0"/>
                        <a:t>Tělesné odchylky a oslabení (vady páteře, luxace kloubů)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dirty="0"/>
                        <a:t>Tělesné vývojové vady (rozštěpy, vady lebky/končetin)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dirty="0"/>
                        <a:t>Úrazy (dočasné či trvalé následky, amputace,</a:t>
                      </a:r>
                      <a:r>
                        <a:rPr lang="cs-CZ" baseline="0" dirty="0"/>
                        <a:t> poranění páteře)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baseline="0" dirty="0"/>
                        <a:t>Následky nemocí (encefalitida, žloutenka, </a:t>
                      </a:r>
                      <a:r>
                        <a:rPr lang="cs-CZ" baseline="0" dirty="0" err="1"/>
                        <a:t>lymská</a:t>
                      </a:r>
                      <a:r>
                        <a:rPr lang="cs-CZ" baseline="0" dirty="0"/>
                        <a:t> borelióza, nádorové onemocnění)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baseline="0" dirty="0"/>
                        <a:t>Dětská mozková obrna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baseline="0" dirty="0"/>
                        <a:t>Dlouhodobá onemocnění (alergie, astma, ekzémy, epilepsie)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2694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9160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Lidé s tělesným postižením - rehabilitace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Zdravotní: medicína, fyzioterapie, protetika</a:t>
            </a:r>
          </a:p>
          <a:p>
            <a:r>
              <a:rPr lang="cs-CZ" dirty="0"/>
              <a:t>Sociální: bezbariérovost, sociální služby</a:t>
            </a:r>
          </a:p>
          <a:p>
            <a:r>
              <a:rPr lang="cs-CZ" dirty="0"/>
              <a:t>Pedagogická: školská integrace, distanční vzdělávání, e-</a:t>
            </a:r>
            <a:r>
              <a:rPr lang="cs-CZ" dirty="0" err="1"/>
              <a:t>learningové</a:t>
            </a:r>
            <a:r>
              <a:rPr lang="cs-CZ" dirty="0"/>
              <a:t> kurzy</a:t>
            </a:r>
          </a:p>
          <a:p>
            <a:r>
              <a:rPr lang="cs-CZ" dirty="0"/>
              <a:t>Psychologická: podpora ze strany rodiny, přátel a okolí, psychoterapie</a:t>
            </a:r>
          </a:p>
          <a:p>
            <a:r>
              <a:rPr lang="cs-CZ" dirty="0"/>
              <a:t>Pracovní: uplatnění na otevřeném trhu práce, práce z domova, podporované zaměstnávání</a:t>
            </a:r>
          </a:p>
          <a:p>
            <a:r>
              <a:rPr lang="cs-CZ" dirty="0"/>
              <a:t>Právní: antidiskriminační opatření, legislativní podpora všech oblastí </a:t>
            </a:r>
          </a:p>
        </p:txBody>
      </p:sp>
    </p:spTree>
    <p:extLst>
      <p:ext uri="{BB962C8B-B14F-4D97-AF65-F5344CB8AC3E}">
        <p14:creationId xmlns:p14="http://schemas.microsoft.com/office/powerpoint/2010/main" val="1406462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Lidé s tělesným postižením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Individuální plánování a přístup</a:t>
            </a:r>
          </a:p>
          <a:p>
            <a:r>
              <a:rPr lang="cs-CZ" dirty="0"/>
              <a:t>Maximální kompenzace a zapojení do normálního života bez omezení</a:t>
            </a:r>
          </a:p>
          <a:p>
            <a:r>
              <a:rPr lang="cs-CZ" dirty="0"/>
              <a:t>Výběr materiálů</a:t>
            </a:r>
          </a:p>
          <a:p>
            <a:r>
              <a:rPr lang="cs-CZ" dirty="0"/>
              <a:t>Kompenzační pomůcky, volba pracovních nástrojů</a:t>
            </a:r>
          </a:p>
          <a:p>
            <a:r>
              <a:rPr lang="cs-CZ" dirty="0"/>
              <a:t>Fyziologická pozice</a:t>
            </a:r>
          </a:p>
          <a:p>
            <a:r>
              <a:rPr lang="cs-CZ" dirty="0"/>
              <a:t>Volba aktivity, dopomoc, zprostředkování</a:t>
            </a:r>
          </a:p>
          <a:p>
            <a:r>
              <a:rPr lang="cs-CZ" dirty="0"/>
              <a:t>Vyvýšené záhony</a:t>
            </a:r>
          </a:p>
          <a:p>
            <a:r>
              <a:rPr lang="cs-CZ" dirty="0"/>
              <a:t>Prostor pro odpočinek</a:t>
            </a:r>
          </a:p>
          <a:p>
            <a:r>
              <a:rPr lang="cs-CZ" dirty="0"/>
              <a:t>Ochrana před sluncem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568" y="3019926"/>
            <a:ext cx="5117432" cy="383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274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dirty="0">
                <a:ea typeface="ＭＳ Ｐゴシック" panose="020B0600070205080204" pitchFamily="34" charset="-128"/>
              </a:rPr>
              <a:t>Zahradně terapeutické prvky pro pacienty s jiným typem mobility</a:t>
            </a:r>
          </a:p>
        </p:txBody>
      </p:sp>
      <p:pic>
        <p:nvPicPr>
          <p:cNvPr id="32771" name="Zástupný symbol pro obsah 4" descr="SL273581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3451" y="2347912"/>
            <a:ext cx="5086350" cy="3814763"/>
          </a:xfrm>
        </p:spPr>
      </p:pic>
      <p:pic>
        <p:nvPicPr>
          <p:cNvPr id="32772" name="Zástupný symbol pro obsah 5" descr="SAM_4794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2365375"/>
            <a:ext cx="5086350" cy="3798768"/>
          </a:xfrm>
        </p:spPr>
      </p:pic>
    </p:spTree>
    <p:extLst>
      <p:ext uri="{BB962C8B-B14F-4D97-AF65-F5344CB8AC3E}">
        <p14:creationId xmlns:p14="http://schemas.microsoft.com/office/powerpoint/2010/main" val="15279414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Zástupný symbol pro obsah 4" descr="SL372555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6817" y="1444625"/>
            <a:ext cx="5242983" cy="3932238"/>
          </a:xfrm>
        </p:spPr>
      </p:pic>
      <p:pic>
        <p:nvPicPr>
          <p:cNvPr id="33796" name="Zástupný symbol pro obsah 9" descr="SL273584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1444625"/>
            <a:ext cx="5257800" cy="3943350"/>
          </a:xfrm>
        </p:spPr>
      </p:pic>
    </p:spTree>
    <p:extLst>
      <p:ext uri="{BB962C8B-B14F-4D97-AF65-F5344CB8AC3E}">
        <p14:creationId xmlns:p14="http://schemas.microsoft.com/office/powerpoint/2010/main" val="21305332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Lidé s mentálním postižením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Postihuje celou lidskou osobnost (rozumová, emocionální, komunikační, sociální, vztahová, pracovní složka)</a:t>
            </a:r>
          </a:p>
          <a:p>
            <a:r>
              <a:rPr lang="cs-CZ" dirty="0"/>
              <a:t>Biologicky: organické nebo funkční poškození mozku</a:t>
            </a:r>
          </a:p>
          <a:p>
            <a:r>
              <a:rPr lang="cs-CZ" dirty="0"/>
              <a:t>Psychologicky: snížená úroveň rozumových měřitelných schopností</a:t>
            </a:r>
          </a:p>
          <a:p>
            <a:r>
              <a:rPr lang="cs-CZ" dirty="0"/>
              <a:t>Sociálně: dezorientace ve světě a společnosti, omezené samostatné sociální fungování</a:t>
            </a:r>
          </a:p>
          <a:p>
            <a:r>
              <a:rPr lang="cs-CZ" dirty="0"/>
              <a:t>Pedagogicky: snížená schopnost učit se</a:t>
            </a:r>
          </a:p>
          <a:p>
            <a:r>
              <a:rPr lang="cs-CZ" dirty="0"/>
              <a:t>Právně: snížená způsobilost k samostatnému prvnímu jednání</a:t>
            </a:r>
          </a:p>
        </p:txBody>
      </p:sp>
    </p:spTree>
    <p:extLst>
      <p:ext uri="{BB962C8B-B14F-4D97-AF65-F5344CB8AC3E}">
        <p14:creationId xmlns:p14="http://schemas.microsoft.com/office/powerpoint/2010/main" val="19872046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Lidé s mentálním postižením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Omezená schopnost komunikace</a:t>
            </a:r>
          </a:p>
          <a:p>
            <a:r>
              <a:rPr lang="cs-CZ" dirty="0"/>
              <a:t>Sugestibilita</a:t>
            </a:r>
          </a:p>
          <a:p>
            <a:r>
              <a:rPr lang="cs-CZ" dirty="0"/>
              <a:t>Zvýšená emocionalita</a:t>
            </a:r>
          </a:p>
          <a:p>
            <a:r>
              <a:rPr lang="cs-CZ" dirty="0"/>
              <a:t>Spontánnost a otevřenost</a:t>
            </a:r>
          </a:p>
          <a:p>
            <a:r>
              <a:rPr lang="cs-CZ" dirty="0"/>
              <a:t>Sociální dezorientace</a:t>
            </a:r>
          </a:p>
          <a:p>
            <a:r>
              <a:rPr lang="cs-CZ" dirty="0"/>
              <a:t>Jiné tempo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454" y="1592180"/>
            <a:ext cx="6304546" cy="472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62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Komplexní rehabilitace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hlinkClick r:id="rId2"/>
              </a:rPr>
              <a:t>https://www.ceskatelevize.cz/ivysilani/10122427178-udalosti-v-regionech-brno/319281381990624-udalosti-v-regionech/obsah/704614-terapie-praci-v-zahradach</a:t>
            </a:r>
            <a:endParaRPr lang="cs-CZ" dirty="0"/>
          </a:p>
          <a:p>
            <a:r>
              <a:rPr lang="cs-CZ" dirty="0"/>
              <a:t>Postižení / znevýhodnění (tělesné, sociální)</a:t>
            </a:r>
          </a:p>
          <a:p>
            <a:pPr lvl="1"/>
            <a:r>
              <a:rPr lang="cs-CZ" dirty="0"/>
              <a:t>Omezení v činnostech</a:t>
            </a:r>
          </a:p>
          <a:p>
            <a:pPr lvl="1"/>
            <a:r>
              <a:rPr lang="cs-CZ" dirty="0"/>
              <a:t>Omezení ve společenských aktivitách</a:t>
            </a:r>
          </a:p>
          <a:p>
            <a:r>
              <a:rPr lang="cs-CZ" dirty="0"/>
              <a:t>Integrace, segregace, prevence</a:t>
            </a:r>
          </a:p>
          <a:p>
            <a:r>
              <a:rPr lang="cs-CZ" dirty="0"/>
              <a:t>Obnova funkcí, kompenzace</a:t>
            </a:r>
          </a:p>
          <a:p>
            <a:r>
              <a:rPr lang="cs-CZ" dirty="0"/>
              <a:t>Vyrovnávání příležitostí, solidarita, rovnost, zákaz diskriminace, participace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00446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Lidé s mentálním postižením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Metody bazální stimulace  a komunikace (bazální dialog) – </a:t>
            </a:r>
            <a:r>
              <a:rPr lang="cs-CZ" dirty="0" err="1"/>
              <a:t>snoezelen</a:t>
            </a:r>
            <a:endParaRPr lang="cs-CZ" dirty="0"/>
          </a:p>
          <a:p>
            <a:r>
              <a:rPr lang="cs-CZ" dirty="0"/>
              <a:t>Vzdělávání, </a:t>
            </a:r>
            <a:r>
              <a:rPr lang="cs-CZ" dirty="0" err="1"/>
              <a:t>camphillské</a:t>
            </a:r>
            <a:r>
              <a:rPr lang="cs-CZ" dirty="0"/>
              <a:t> komunity</a:t>
            </a:r>
          </a:p>
          <a:p>
            <a:r>
              <a:rPr lang="cs-CZ" dirty="0"/>
              <a:t>Chráněné, podporované bydlení, chráněné zaměstnávání</a:t>
            </a:r>
          </a:p>
          <a:p>
            <a:endParaRPr lang="cs-CZ" dirty="0"/>
          </a:p>
          <a:p>
            <a:r>
              <a:rPr lang="cs-CZ" dirty="0"/>
              <a:t>Udržovat při komunikaci oční kontakt</a:t>
            </a:r>
          </a:p>
          <a:p>
            <a:r>
              <a:rPr lang="cs-CZ" dirty="0"/>
              <a:t>Používat jednoduchou řeč, krátké věty, konkrétní pojmy, jasné otázky</a:t>
            </a:r>
          </a:p>
          <a:p>
            <a:r>
              <a:rPr lang="cs-CZ" dirty="0"/>
              <a:t>Pomalá, srozumitelná řeč</a:t>
            </a:r>
          </a:p>
          <a:p>
            <a:r>
              <a:rPr lang="cs-CZ" dirty="0"/>
              <a:t>Oslovovat přímo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8425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Lidé s poruchou autistického spektra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71600" y="1491916"/>
            <a:ext cx="9601200" cy="4844716"/>
          </a:xfrm>
        </p:spPr>
        <p:txBody>
          <a:bodyPr>
            <a:normAutofit/>
          </a:bodyPr>
          <a:lstStyle/>
          <a:p>
            <a:r>
              <a:rPr lang="cs-CZ" dirty="0"/>
              <a:t>Vrozená mentální porucha (mozkové funkce)</a:t>
            </a:r>
          </a:p>
          <a:p>
            <a:r>
              <a:rPr lang="cs-CZ" dirty="0" err="1"/>
              <a:t>Pervazivní</a:t>
            </a:r>
            <a:r>
              <a:rPr lang="cs-CZ" dirty="0"/>
              <a:t> postižení</a:t>
            </a:r>
          </a:p>
          <a:p>
            <a:r>
              <a:rPr lang="cs-CZ" dirty="0"/>
              <a:t>Přidružená mentální retardace, epilepsie, postižení zraku, sluchu a řeči</a:t>
            </a:r>
          </a:p>
          <a:p>
            <a:r>
              <a:rPr lang="cs-CZ" dirty="0"/>
              <a:t>Mezi obecné příznaky autismu patří stále se opakující vzorce chování, sociální odloučení a špatné verbální dovednosti</a:t>
            </a:r>
          </a:p>
          <a:p>
            <a:pPr lvl="1"/>
            <a:r>
              <a:rPr lang="cs-CZ" dirty="0"/>
              <a:t>Deficit v oblasti sociální interakce a sociálního chování</a:t>
            </a:r>
          </a:p>
          <a:p>
            <a:pPr lvl="1"/>
            <a:r>
              <a:rPr lang="cs-CZ" dirty="0"/>
              <a:t>Deficit v oblasti verbální a neverbální komunikace</a:t>
            </a:r>
          </a:p>
          <a:p>
            <a:pPr lvl="1"/>
            <a:r>
              <a:rPr lang="cs-CZ" dirty="0"/>
              <a:t>Deficit v oblasti představivosti a hry, omezené stereotypní vzorce chování, zájmů nebo aktivit (diagnostická triáda)</a:t>
            </a:r>
          </a:p>
          <a:p>
            <a:r>
              <a:rPr lang="cs-CZ" dirty="0"/>
              <a:t>Stálost prostředí</a:t>
            </a:r>
          </a:p>
          <a:p>
            <a:r>
              <a:rPr lang="cs-CZ" dirty="0"/>
              <a:t>Bezpečné prostředí</a:t>
            </a:r>
          </a:p>
          <a:p>
            <a:r>
              <a:rPr lang="cs-CZ" dirty="0"/>
              <a:t>Upravené pracovní podmínky</a:t>
            </a:r>
          </a:p>
          <a:p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13336508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Lidé s postižením smyslového ústrojí - sluch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Sluch: až 60 % informací </a:t>
            </a:r>
          </a:p>
          <a:p>
            <a:r>
              <a:rPr lang="cs-CZ" dirty="0"/>
              <a:t>Sluchové postižení vytváří komunikační bariéru, deficit v orientačních schopnostech, psychickou zátěž a vede k omezení sociálních vztahů a sociální izolaci – negativní dopady na vývoj myšlení</a:t>
            </a:r>
          </a:p>
          <a:p>
            <a:r>
              <a:rPr lang="cs-CZ" dirty="0"/>
              <a:t>Vrozené, získané (</a:t>
            </a:r>
            <a:r>
              <a:rPr lang="cs-CZ" dirty="0" err="1"/>
              <a:t>prelingvální</a:t>
            </a:r>
            <a:r>
              <a:rPr lang="cs-CZ" dirty="0"/>
              <a:t>, </a:t>
            </a:r>
            <a:r>
              <a:rPr lang="cs-CZ" dirty="0" err="1"/>
              <a:t>postlingvální</a:t>
            </a:r>
            <a:r>
              <a:rPr lang="cs-CZ" dirty="0"/>
              <a:t>)</a:t>
            </a:r>
          </a:p>
          <a:p>
            <a:r>
              <a:rPr lang="cs-CZ" dirty="0"/>
              <a:t>Orgánové, funkční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1642" y="3415768"/>
            <a:ext cx="5470358" cy="344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2437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Lidé s postižením smyslového ústrojí - sluch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Kochleární implantáty, sluchadla, zesilovací aparatury, kompenzační smysly, technické pomůcky, počítače</a:t>
            </a:r>
          </a:p>
          <a:p>
            <a:r>
              <a:rPr lang="cs-CZ" dirty="0"/>
              <a:t>Podnětová deprivace</a:t>
            </a:r>
          </a:p>
          <a:p>
            <a:r>
              <a:rPr lang="cs-CZ" dirty="0"/>
              <a:t>Biologická a sociální rehabilitace</a:t>
            </a:r>
          </a:p>
          <a:p>
            <a:pPr lvl="1"/>
            <a:r>
              <a:rPr lang="cs-CZ" dirty="0"/>
              <a:t>Před rozhovorem navázat zrakový kontakt</a:t>
            </a:r>
          </a:p>
          <a:p>
            <a:pPr lvl="1"/>
            <a:r>
              <a:rPr lang="cs-CZ" dirty="0"/>
              <a:t>Zeptat se, zda chce mluvit, odezírat, psát, používat znakový jazyk</a:t>
            </a:r>
          </a:p>
          <a:p>
            <a:pPr lvl="1"/>
            <a:r>
              <a:rPr lang="cs-CZ" dirty="0"/>
              <a:t>Zajistit podmínky bez hluku</a:t>
            </a:r>
          </a:p>
          <a:p>
            <a:pPr lvl="1"/>
            <a:r>
              <a:rPr lang="cs-CZ" dirty="0"/>
              <a:t>Předem vysvětlit, co po něm chceme</a:t>
            </a:r>
          </a:p>
          <a:p>
            <a:pPr lvl="1"/>
            <a:r>
              <a:rPr lang="cs-CZ" dirty="0"/>
              <a:t>Opakujeme používáme písemnou formu</a:t>
            </a:r>
          </a:p>
          <a:p>
            <a:pPr lvl="1"/>
            <a:r>
              <a:rPr lang="cs-CZ" dirty="0"/>
              <a:t>Požádat o zopakování, kvůli porozumění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67984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Lidé s poruchou smyslového ústrojí - zrak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Zrak: 80-90 % informací. </a:t>
            </a:r>
          </a:p>
          <a:p>
            <a:r>
              <a:rPr lang="cs-CZ" dirty="0"/>
              <a:t>Zrakové postižení ztěžuje orientaci v prostoru a schopnost samostatného pohybu. Způsobuje nižší poznávání, vstřebávání vjemů a utváření představ, což dále ovlivňuje emoce a charakterové vlastnosti jedince</a:t>
            </a:r>
          </a:p>
          <a:p>
            <a:r>
              <a:rPr lang="cs-CZ" dirty="0"/>
              <a:t>Vrozené, získané</a:t>
            </a:r>
          </a:p>
          <a:p>
            <a:r>
              <a:rPr lang="cs-CZ" dirty="0"/>
              <a:t>Orgánové, funkční</a:t>
            </a:r>
          </a:p>
        </p:txBody>
      </p:sp>
      <p:pic>
        <p:nvPicPr>
          <p:cNvPr id="4" name="Picture 8" descr="Výsledek obrázku pro hmatová mapa v zahradě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149" y="3508427"/>
            <a:ext cx="4471851" cy="3349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6107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Lidé s poruchou smyslového ústrojí - zrak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dirty="0"/>
          </a:p>
          <a:p>
            <a:r>
              <a:rPr lang="cs-CZ" dirty="0"/>
              <a:t>Rehabilitace medicínská, sociální, pracovní, pedagogická, psychologická</a:t>
            </a:r>
          </a:p>
          <a:p>
            <a:r>
              <a:rPr lang="cs-CZ" dirty="0"/>
              <a:t>Optické pomůcky, </a:t>
            </a:r>
            <a:r>
              <a:rPr lang="cs-CZ" dirty="0" err="1"/>
              <a:t>optoelektrické</a:t>
            </a:r>
            <a:r>
              <a:rPr lang="cs-CZ" dirty="0"/>
              <a:t> pomůcky, PC, bílá hůl, </a:t>
            </a:r>
            <a:r>
              <a:rPr lang="cs-CZ" dirty="0" err="1"/>
              <a:t>Pichtův</a:t>
            </a:r>
            <a:r>
              <a:rPr lang="cs-CZ" dirty="0"/>
              <a:t> stroj, diktafony</a:t>
            </a:r>
          </a:p>
          <a:p>
            <a:r>
              <a:rPr lang="cs-CZ" dirty="0"/>
              <a:t>Zlepšování orientace, odstraňování komunikačních bariér, podpora samostatnosti</a:t>
            </a:r>
          </a:p>
          <a:p>
            <a:pPr lvl="1"/>
            <a:r>
              <a:rPr lang="cs-CZ" dirty="0"/>
              <a:t>Vyvarovat se pocitům soucitu</a:t>
            </a:r>
          </a:p>
          <a:p>
            <a:pPr lvl="1"/>
            <a:r>
              <a:rPr lang="cs-CZ" dirty="0"/>
              <a:t>Představit se, oslovovat jménem</a:t>
            </a:r>
          </a:p>
          <a:p>
            <a:pPr lvl="1"/>
            <a:r>
              <a:rPr lang="cs-CZ" dirty="0"/>
              <a:t>Jednat s postiženým, ne s jeho průvodcem</a:t>
            </a:r>
          </a:p>
          <a:p>
            <a:pPr lvl="1"/>
            <a:r>
              <a:rPr lang="cs-CZ" dirty="0"/>
              <a:t>Dostatek světla</a:t>
            </a:r>
          </a:p>
          <a:p>
            <a:pPr lvl="1"/>
            <a:r>
              <a:rPr lang="cs-CZ" dirty="0"/>
              <a:t>Omezení hluku</a:t>
            </a:r>
          </a:p>
          <a:p>
            <a:pPr lvl="1"/>
            <a:r>
              <a:rPr lang="cs-CZ" dirty="0"/>
              <a:t>Úprava prostoru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76194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Lidé s poruchou smyslového ústrojí - zrak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71600" y="2285999"/>
            <a:ext cx="9601200" cy="4227095"/>
          </a:xfrm>
        </p:spPr>
        <p:txBody>
          <a:bodyPr>
            <a:normAutofit lnSpcReduction="10000"/>
          </a:bodyPr>
          <a:lstStyle/>
          <a:p>
            <a:r>
              <a:rPr lang="cs-CZ" dirty="0"/>
              <a:t>Stimulace jiných smyslů</a:t>
            </a:r>
          </a:p>
          <a:p>
            <a:r>
              <a:rPr lang="cs-CZ" dirty="0"/>
              <a:t>Bezpečné prostředí, navigační systémy – Braillovo písmo</a:t>
            </a:r>
          </a:p>
          <a:p>
            <a:r>
              <a:rPr lang="cs-CZ" dirty="0"/>
              <a:t>Barevné kontrasty (slabozraký)</a:t>
            </a:r>
          </a:p>
          <a:p>
            <a:r>
              <a:rPr lang="cs-CZ" dirty="0"/>
              <a:t>Zvukové prvky, echolokace (voda, </a:t>
            </a:r>
            <a:r>
              <a:rPr lang="cs-CZ" dirty="0" err="1"/>
              <a:t>dendrofony</a:t>
            </a:r>
            <a:r>
              <a:rPr lang="cs-CZ" dirty="0"/>
              <a:t>, zvonkohry)</a:t>
            </a:r>
          </a:p>
          <a:p>
            <a:r>
              <a:rPr lang="cs-CZ" dirty="0"/>
              <a:t>Přehlednost a pořádek, pozor na trny, terénní nerovnosti, srázy, hrany</a:t>
            </a:r>
          </a:p>
          <a:p>
            <a:r>
              <a:rPr lang="cs-CZ" dirty="0"/>
              <a:t>Orientační pomůcky na zahradě (zábradlí, studna, lavička,…)</a:t>
            </a:r>
          </a:p>
          <a:p>
            <a:r>
              <a:rPr lang="cs-CZ" dirty="0"/>
              <a:t>Různé podlahové krytiny, obrubníky (nevidomý)</a:t>
            </a:r>
          </a:p>
          <a:p>
            <a:r>
              <a:rPr lang="cs-CZ" dirty="0"/>
              <a:t>Velké předměty (velká nebo granulovaná semena)</a:t>
            </a:r>
          </a:p>
          <a:p>
            <a:r>
              <a:rPr lang="cs-CZ" dirty="0"/>
              <a:t>Charakteristická vůně květin, textura</a:t>
            </a:r>
          </a:p>
          <a:p>
            <a:r>
              <a:rPr lang="cs-CZ" dirty="0">
                <a:hlinkClick r:id="rId2"/>
              </a:rPr>
              <a:t>https://www.youtube.com/watch?v=jKJFTpAwHFE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76857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038" y="142875"/>
            <a:ext cx="5057775" cy="671512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7406" y="85725"/>
            <a:ext cx="5057775" cy="677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3872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Děti a mládež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MŠ, ZŠ, speciální, azylové domy pro matky s dětmi, NZDM, stacionáře, ústavy náhradní výchovné péče, DOZP, rehabilitační kliniky, ozdravovny</a:t>
            </a:r>
          </a:p>
          <a:p>
            <a:r>
              <a:rPr lang="cs-CZ" dirty="0"/>
              <a:t>Fyzický pobyt venku </a:t>
            </a:r>
          </a:p>
          <a:p>
            <a:r>
              <a:rPr lang="cs-CZ" dirty="0"/>
              <a:t>Budování vztahu k přírodě do 20-30 let života</a:t>
            </a:r>
          </a:p>
          <a:p>
            <a:r>
              <a:rPr lang="cs-CZ" dirty="0"/>
              <a:t>Městské, sociální a pedagogické farmy, komunitní zahrady </a:t>
            </a:r>
          </a:p>
          <a:p>
            <a:r>
              <a:rPr lang="cs-CZ" dirty="0"/>
              <a:t>Místo uvolnění, hra, samostatnost, </a:t>
            </a:r>
            <a:r>
              <a:rPr lang="cs-CZ" dirty="0" err="1"/>
              <a:t>learning</a:t>
            </a:r>
            <a:r>
              <a:rPr lang="cs-CZ" dirty="0"/>
              <a:t> by </a:t>
            </a:r>
            <a:r>
              <a:rPr lang="cs-CZ" dirty="0" err="1"/>
              <a:t>doing</a:t>
            </a:r>
            <a:r>
              <a:rPr lang="cs-CZ" dirty="0"/>
              <a:t>, kreativita, výdrž, koncentrace, plánování, odpovědnost, koordinace pohybu, jemná a hrubá motorika, nové poznatky, </a:t>
            </a:r>
            <a:r>
              <a:rPr lang="cs-CZ" dirty="0" err="1"/>
              <a:t>sebeposílení</a:t>
            </a:r>
            <a:r>
              <a:rPr lang="cs-CZ" dirty="0"/>
              <a:t>, sociální vztahy</a:t>
            </a:r>
          </a:p>
          <a:p>
            <a:r>
              <a:rPr lang="cs-CZ" dirty="0"/>
              <a:t>Cílená a volná aktivita</a:t>
            </a:r>
          </a:p>
          <a:p>
            <a:r>
              <a:rPr lang="cs-CZ" dirty="0"/>
              <a:t>Variabilita prostoru, přírodní zahrady</a:t>
            </a:r>
            <a:endParaRPr lang="en-GB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61516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Lidé s dílčími deficity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71599" y="2286000"/>
            <a:ext cx="10098505" cy="4572000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Specifické poruchy učení (paměťové, zrakové, sluchové, LDM, neurotické, psychické potíže)</a:t>
            </a:r>
          </a:p>
          <a:p>
            <a:r>
              <a:rPr lang="cs-CZ" dirty="0"/>
              <a:t>ADD (</a:t>
            </a:r>
            <a:r>
              <a:rPr lang="cs-CZ" dirty="0" err="1"/>
              <a:t>attention</a:t>
            </a:r>
            <a:r>
              <a:rPr lang="cs-CZ" dirty="0"/>
              <a:t> deficit, poruchy pozornosti)</a:t>
            </a:r>
          </a:p>
          <a:p>
            <a:pPr lvl="1"/>
            <a:r>
              <a:rPr lang="cs-CZ" dirty="0"/>
              <a:t>Snadná </a:t>
            </a:r>
            <a:r>
              <a:rPr lang="cs-CZ" dirty="0" err="1"/>
              <a:t>rozptýlitelnost</a:t>
            </a:r>
            <a:endParaRPr lang="cs-CZ" dirty="0"/>
          </a:p>
          <a:p>
            <a:pPr lvl="1"/>
            <a:r>
              <a:rPr lang="cs-CZ" dirty="0"/>
              <a:t>Problémy s nasloucháním a plněním úkolů</a:t>
            </a:r>
          </a:p>
          <a:p>
            <a:pPr lvl="1"/>
            <a:r>
              <a:rPr lang="cs-CZ" dirty="0"/>
              <a:t>Potíže se zaměřením pozornosti</a:t>
            </a:r>
          </a:p>
          <a:p>
            <a:pPr lvl="1"/>
            <a:r>
              <a:rPr lang="cs-CZ" dirty="0"/>
              <a:t>Potíže se soustředěním na úkol a dokončením</a:t>
            </a:r>
          </a:p>
          <a:p>
            <a:pPr lvl="1"/>
            <a:r>
              <a:rPr lang="cs-CZ" dirty="0"/>
              <a:t>Nevyrovnaný výkon</a:t>
            </a:r>
          </a:p>
          <a:p>
            <a:pPr lvl="1"/>
            <a:r>
              <a:rPr lang="cs-CZ" dirty="0"/>
              <a:t>Vynechávání pozornosti</a:t>
            </a:r>
          </a:p>
          <a:p>
            <a:pPr lvl="1"/>
            <a:r>
              <a:rPr lang="cs-CZ" dirty="0"/>
              <a:t>Nepořádnost</a:t>
            </a:r>
          </a:p>
          <a:p>
            <a:pPr lvl="1"/>
            <a:r>
              <a:rPr lang="cs-CZ" dirty="0"/>
              <a:t>Nedostatky v samostatné práci</a:t>
            </a:r>
          </a:p>
          <a:p>
            <a:pPr lvl="1"/>
            <a:r>
              <a:rPr lang="cs-CZ" dirty="0"/>
              <a:t>Úzkosti</a:t>
            </a:r>
          </a:p>
          <a:p>
            <a:pPr lvl="1"/>
            <a:r>
              <a:rPr lang="cs-CZ" dirty="0"/>
              <a:t>Nízké sebevědomí, problémy ve vztazích s vrstevníky</a:t>
            </a:r>
          </a:p>
          <a:p>
            <a:pPr lvl="1"/>
            <a:r>
              <a:rPr lang="cs-CZ" dirty="0"/>
              <a:t>Malá </a:t>
            </a:r>
            <a:r>
              <a:rPr lang="cs-CZ" dirty="0" err="1"/>
              <a:t>sebeúcat</a:t>
            </a:r>
            <a:r>
              <a:rPr lang="cs-CZ" dirty="0"/>
              <a:t>, frustrace</a:t>
            </a:r>
          </a:p>
          <a:p>
            <a:pPr lvl="1"/>
            <a:r>
              <a:rPr lang="cs-CZ" dirty="0" err="1"/>
              <a:t>Agresivn</a:t>
            </a:r>
            <a:r>
              <a:rPr lang="cs-CZ" dirty="0"/>
              <a:t> chování, nepřiměřené reakce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9131" y="2826714"/>
            <a:ext cx="2812869" cy="403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863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Komplexní rehabilitace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Kontinuální a koordinované úsilí o optimální integraci do života za využití dostupných prostředků </a:t>
            </a:r>
          </a:p>
          <a:p>
            <a:r>
              <a:rPr lang="cs-CZ" dirty="0"/>
              <a:t>Týmová spolupráce, case management, komunitní soc. práce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Zdravotní </a:t>
            </a:r>
          </a:p>
          <a:p>
            <a:pPr lvl="1"/>
            <a:r>
              <a:rPr lang="cs-CZ" dirty="0"/>
              <a:t>Psychologická</a:t>
            </a:r>
          </a:p>
          <a:p>
            <a:pPr lvl="1"/>
            <a:r>
              <a:rPr lang="cs-CZ" dirty="0"/>
              <a:t>Pedagogická</a:t>
            </a:r>
          </a:p>
          <a:p>
            <a:pPr lvl="1"/>
            <a:r>
              <a:rPr lang="cs-CZ" dirty="0"/>
              <a:t>Pracovní</a:t>
            </a:r>
          </a:p>
          <a:p>
            <a:pPr lvl="1"/>
            <a:r>
              <a:rPr lang="cs-CZ" dirty="0"/>
              <a:t>Volnočasová</a:t>
            </a:r>
          </a:p>
          <a:p>
            <a:pPr lvl="1"/>
            <a:r>
              <a:rPr lang="cs-CZ" dirty="0"/>
              <a:t>Sociální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7543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Lidé s dílčími deficity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ADHD (</a:t>
            </a:r>
            <a:r>
              <a:rPr lang="cs-CZ" dirty="0" err="1"/>
              <a:t>attention</a:t>
            </a:r>
            <a:r>
              <a:rPr lang="cs-CZ" dirty="0"/>
              <a:t> deficit </a:t>
            </a:r>
            <a:r>
              <a:rPr lang="cs-CZ" dirty="0" err="1"/>
              <a:t>hyperactivity</a:t>
            </a:r>
            <a:r>
              <a:rPr lang="cs-CZ" dirty="0"/>
              <a:t> </a:t>
            </a:r>
            <a:r>
              <a:rPr lang="cs-CZ" dirty="0" err="1"/>
              <a:t>diorder</a:t>
            </a:r>
            <a:r>
              <a:rPr lang="cs-CZ" dirty="0"/>
              <a:t>, poruchy pozornosti spojené s hyperaktivitou)</a:t>
            </a:r>
          </a:p>
          <a:p>
            <a:r>
              <a:rPr lang="cs-CZ" dirty="0"/>
              <a:t>Nepřiměřeně nízký stupeň pozornosti</a:t>
            </a:r>
          </a:p>
          <a:p>
            <a:pPr lvl="1"/>
            <a:r>
              <a:rPr lang="cs-CZ" dirty="0"/>
              <a:t>Znemožňuje soustředění</a:t>
            </a:r>
          </a:p>
          <a:p>
            <a:pPr lvl="1"/>
            <a:r>
              <a:rPr lang="cs-CZ" dirty="0"/>
              <a:t>Problém se stereotypními činnostmi</a:t>
            </a:r>
          </a:p>
          <a:p>
            <a:pPr lvl="1"/>
            <a:r>
              <a:rPr lang="cs-CZ" dirty="0"/>
              <a:t>Horší hrubá a jemná motorika</a:t>
            </a:r>
          </a:p>
          <a:p>
            <a:pPr lvl="1"/>
            <a:r>
              <a:rPr lang="cs-CZ" dirty="0"/>
              <a:t>Orientace v čase</a:t>
            </a:r>
          </a:p>
          <a:p>
            <a:r>
              <a:rPr lang="cs-CZ" dirty="0"/>
              <a:t>Hyperaktivita a impulzivita</a:t>
            </a:r>
          </a:p>
          <a:p>
            <a:pPr lvl="1"/>
            <a:r>
              <a:rPr lang="cs-CZ" dirty="0"/>
              <a:t>Zvýšený řečový projev</a:t>
            </a:r>
          </a:p>
          <a:p>
            <a:pPr lvl="1"/>
            <a:r>
              <a:rPr lang="cs-CZ" dirty="0"/>
              <a:t>Unáhlené reakce, neklid</a:t>
            </a:r>
          </a:p>
          <a:p>
            <a:r>
              <a:rPr lang="cs-CZ" dirty="0"/>
              <a:t>Ovlivňuje sociální vztahy, interakce se školou a rodinou</a:t>
            </a:r>
          </a:p>
        </p:txBody>
      </p:sp>
    </p:spTree>
    <p:extLst>
      <p:ext uri="{BB962C8B-B14F-4D97-AF65-F5344CB8AC3E}">
        <p14:creationId xmlns:p14="http://schemas.microsoft.com/office/powerpoint/2010/main" val="32724855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Lidé s dílčími deficity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Pochvala</a:t>
            </a:r>
          </a:p>
          <a:p>
            <a:r>
              <a:rPr lang="cs-CZ" dirty="0"/>
              <a:t>Posílení sebevědomí</a:t>
            </a:r>
          </a:p>
          <a:p>
            <a:r>
              <a:rPr lang="cs-CZ" dirty="0"/>
              <a:t>Trpělivost</a:t>
            </a:r>
          </a:p>
          <a:p>
            <a:r>
              <a:rPr lang="cs-CZ" dirty="0"/>
              <a:t>Vhodné podmínky</a:t>
            </a:r>
          </a:p>
          <a:p>
            <a:r>
              <a:rPr lang="cs-CZ" dirty="0"/>
              <a:t>Zažít úspěch</a:t>
            </a:r>
          </a:p>
          <a:p>
            <a:r>
              <a:rPr lang="cs-CZ" dirty="0"/>
              <a:t>Smyslové a prožitkové vnímání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7771" y="1828298"/>
            <a:ext cx="6316079" cy="420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4276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Zahrada pro děti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Potřeba pohybu, objevování, experimenty, tvořivost, sociální vztahy, obratnost, ovládání těla, sebedůvěra</a:t>
            </a:r>
          </a:p>
          <a:p>
            <a:r>
              <a:rPr lang="cs-CZ" dirty="0"/>
              <a:t>Dřevo, hlína, voda, rostliny, pozorování zvířat, prožívání ročních období, změny počasí</a:t>
            </a:r>
          </a:p>
          <a:p>
            <a:r>
              <a:rPr lang="cs-CZ" dirty="0"/>
              <a:t>Kopec na hraní – variabilita pohybu, běhání, skákání, prolézání</a:t>
            </a:r>
          </a:p>
          <a:p>
            <a:r>
              <a:rPr lang="cs-CZ" dirty="0"/>
              <a:t>Písková jáma – hrabání, stavění</a:t>
            </a:r>
          </a:p>
          <a:p>
            <a:r>
              <a:rPr lang="cs-CZ" dirty="0"/>
              <a:t>Vodní kout / </a:t>
            </a:r>
            <a:r>
              <a:rPr lang="cs-CZ" dirty="0" err="1"/>
              <a:t>mokřadový</a:t>
            </a:r>
            <a:r>
              <a:rPr lang="cs-CZ" dirty="0"/>
              <a:t> biotop – stříkání, bahnění</a:t>
            </a:r>
          </a:p>
          <a:p>
            <a:r>
              <a:rPr lang="cs-CZ" dirty="0"/>
              <a:t>Klid a skrýš – vrbové chýše a tunely, jeskyně v křoví</a:t>
            </a:r>
          </a:p>
          <a:p>
            <a:r>
              <a:rPr lang="cs-CZ" dirty="0"/>
              <a:t>Stromy k lezení, lana, šplhání</a:t>
            </a:r>
          </a:p>
          <a:p>
            <a:r>
              <a:rPr lang="cs-CZ" dirty="0"/>
              <a:t>Mlsání – jedlé keře, stromy, záhony</a:t>
            </a:r>
          </a:p>
          <a:p>
            <a:r>
              <a:rPr lang="cs-CZ" dirty="0"/>
              <a:t>Divočina – objevování</a:t>
            </a:r>
          </a:p>
          <a:p>
            <a:r>
              <a:rPr lang="cs-CZ" dirty="0"/>
              <a:t>Relaxační zóna – soukromí, odpočinek 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162" y="4283242"/>
            <a:ext cx="6241838" cy="257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5383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Lidé ze skupin ohrožených sociálním vyloučením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Sociální kontakt, komunikace</a:t>
            </a:r>
          </a:p>
          <a:p>
            <a:r>
              <a:rPr lang="cs-CZ" dirty="0"/>
              <a:t>Smysluplnost aktivit</a:t>
            </a:r>
          </a:p>
          <a:p>
            <a:r>
              <a:rPr lang="cs-CZ" dirty="0"/>
              <a:t>Léčivá komunita, styk s „normálními“ lidmi</a:t>
            </a:r>
          </a:p>
          <a:p>
            <a:r>
              <a:rPr lang="cs-CZ" dirty="0"/>
              <a:t>Pravidelnost činností</a:t>
            </a:r>
          </a:p>
          <a:p>
            <a:r>
              <a:rPr lang="cs-CZ" dirty="0"/>
              <a:t>Pracovní návyky, nové dovednosti</a:t>
            </a:r>
          </a:p>
          <a:p>
            <a:r>
              <a:rPr lang="cs-CZ" dirty="0"/>
              <a:t>Sebejistota, rutina</a:t>
            </a:r>
          </a:p>
          <a:p>
            <a:r>
              <a:rPr lang="cs-CZ" dirty="0"/>
              <a:t>Svépomoc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/>
              <a:t>Skupiny ohrožené sociální izolací</a:t>
            </a:r>
          </a:p>
          <a:p>
            <a:r>
              <a:rPr lang="cs-CZ" dirty="0"/>
              <a:t>Nižší příjem domácnosti</a:t>
            </a:r>
          </a:p>
          <a:p>
            <a:r>
              <a:rPr lang="cs-CZ" dirty="0"/>
              <a:t>Ztráta sebedůvěry</a:t>
            </a:r>
          </a:p>
          <a:p>
            <a:r>
              <a:rPr lang="cs-CZ" dirty="0"/>
              <a:t>Ztráta pracovních návyků</a:t>
            </a:r>
          </a:p>
          <a:p>
            <a:r>
              <a:rPr lang="cs-CZ" dirty="0"/>
              <a:t>Motivace a vytrvalost</a:t>
            </a:r>
          </a:p>
          <a:p>
            <a:r>
              <a:rPr lang="cs-CZ" dirty="0"/>
              <a:t>Zdravotní rizika</a:t>
            </a:r>
          </a:p>
          <a:p>
            <a:r>
              <a:rPr lang="cs-CZ" dirty="0"/>
              <a:t>Jiné pracovní tempo</a:t>
            </a:r>
          </a:p>
          <a:p>
            <a:r>
              <a:rPr lang="cs-CZ" dirty="0"/>
              <a:t>Můstek do dalšího života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28083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Mladí lidé opouštějící zařízení pro výkon ústavní nebo ochranné výchovy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Mladiství a mladší 15 let, kteří svým chováním výrazně porušují společenské normy </a:t>
            </a:r>
          </a:p>
          <a:p>
            <a:r>
              <a:rPr lang="cs-CZ" dirty="0"/>
              <a:t>Kladně ovlivnit duševní, mravní a sociální vývoj dítěte / mladistvého a zároveň před jeho chováním chránit společnost </a:t>
            </a:r>
          </a:p>
          <a:p>
            <a:r>
              <a:rPr lang="cs-CZ" dirty="0"/>
              <a:t>Někdy nahrazuje nepodmíněné odnětí svobody a má připravit jedince na řádný život po propuštění</a:t>
            </a:r>
          </a:p>
          <a:p>
            <a:pPr lvl="1"/>
            <a:r>
              <a:rPr lang="cs-CZ" dirty="0"/>
              <a:t>Referenční osoby, kolektiv</a:t>
            </a:r>
          </a:p>
          <a:p>
            <a:pPr lvl="1"/>
            <a:r>
              <a:rPr lang="cs-CZ" dirty="0"/>
              <a:t>Praktická činnost</a:t>
            </a:r>
          </a:p>
          <a:p>
            <a:pPr lvl="1"/>
            <a:r>
              <a:rPr lang="cs-CZ" dirty="0"/>
              <a:t>Fyzická náročnost</a:t>
            </a:r>
          </a:p>
          <a:p>
            <a:pPr lvl="1"/>
            <a:r>
              <a:rPr lang="cs-CZ" dirty="0"/>
              <a:t>Změna zažitých norem a hodnot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34875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Lidé dlouhodobě či opakovaně nezaměstnaní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Osoby dlouhodobě nezaměstnané: uchazeči o zaměstnání evidovaní na Úřadu práce ČR déle než 1 rok</a:t>
            </a:r>
          </a:p>
          <a:p>
            <a:r>
              <a:rPr lang="cs-CZ" dirty="0"/>
              <a:t>Osoby opakovaně nezaměstnané: osoby, které mají opakovaně problém s uplatněním na trhu práce, tj. jsou uchazeči o zaměstnání, jejichž doba evidence na Úřadu práce ČR dosáhla v posledních 2 letech délky 12 měsíců</a:t>
            </a:r>
          </a:p>
          <a:p>
            <a:pPr lvl="1"/>
            <a:r>
              <a:rPr lang="cs-CZ" dirty="0"/>
              <a:t>Obnovit pracovní návyky</a:t>
            </a:r>
          </a:p>
          <a:p>
            <a:pPr lvl="1"/>
            <a:r>
              <a:rPr lang="cs-CZ" dirty="0"/>
              <a:t>Obnovit sociální návyky</a:t>
            </a:r>
          </a:p>
          <a:p>
            <a:pPr lvl="1"/>
            <a:r>
              <a:rPr lang="cs-CZ" dirty="0"/>
              <a:t>Pravidla komunikace (se zaměstnavatelem, kolegy, úřady)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53241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Osoby v nebo po výkonu trestu odnětí svobody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Osoby, které se dostaly do konfliktu se zákonem, byly obviněny a odsouzeny k nedobrovolné společenské izolaci </a:t>
            </a:r>
          </a:p>
          <a:p>
            <a:r>
              <a:rPr lang="cs-CZ" dirty="0"/>
              <a:t>Snížit recidivu kriminálního chování, vedení k soběstačnému životu po propuštění</a:t>
            </a:r>
          </a:p>
          <a:p>
            <a:r>
              <a:rPr lang="cs-CZ" dirty="0"/>
              <a:t>Chránit společnost před pachateli trestných činů a zabránit jim v páchání další trestné činnosti</a:t>
            </a:r>
          </a:p>
          <a:p>
            <a:pPr lvl="1"/>
            <a:r>
              <a:rPr lang="cs-CZ" dirty="0"/>
              <a:t>Pracovní řád</a:t>
            </a:r>
          </a:p>
          <a:p>
            <a:pPr lvl="1"/>
            <a:r>
              <a:rPr lang="cs-CZ" dirty="0"/>
              <a:t>Sociální integrace</a:t>
            </a:r>
          </a:p>
          <a:p>
            <a:pPr lvl="1"/>
            <a:r>
              <a:rPr lang="cs-CZ" dirty="0"/>
              <a:t>Komunikace</a:t>
            </a:r>
          </a:p>
          <a:p>
            <a:pPr lvl="1"/>
            <a:r>
              <a:rPr lang="cs-CZ" dirty="0"/>
              <a:t>Přidružené problémy: exekuce, finanční tíseň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4023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Čísla a statistiky</a:t>
            </a:r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025574"/>
              </p:ext>
            </p:extLst>
          </p:nvPr>
        </p:nvGraphicFramePr>
        <p:xfrm>
          <a:off x="838200" y="1427747"/>
          <a:ext cx="10515600" cy="5180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117938985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524201486"/>
                    </a:ext>
                  </a:extLst>
                </a:gridCol>
              </a:tblGrid>
              <a:tr h="512345">
                <a:tc gridSpan="2">
                  <a:txBody>
                    <a:bodyPr/>
                    <a:lstStyle/>
                    <a:p>
                      <a:r>
                        <a:rPr lang="cs-CZ" dirty="0"/>
                        <a:t>Odhad počtu zdravotně postižených v ČR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7761403"/>
                  </a:ext>
                </a:extLst>
              </a:tr>
              <a:tr h="512345">
                <a:tc>
                  <a:txBody>
                    <a:bodyPr/>
                    <a:lstStyle/>
                    <a:p>
                      <a:r>
                        <a:rPr lang="cs-CZ" dirty="0"/>
                        <a:t>Typ postižení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Počet lidí s postižením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6003717"/>
                  </a:ext>
                </a:extLst>
              </a:tr>
              <a:tr h="3916278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cs-CZ" dirty="0"/>
                        <a:t>Zrakově</a:t>
                      </a:r>
                      <a:r>
                        <a:rPr lang="cs-CZ" baseline="0" dirty="0"/>
                        <a:t> znevýhodnění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cs-CZ" baseline="0" dirty="0"/>
                        <a:t>Sluchové znevýhodnění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cs-CZ" baseline="0" dirty="0"/>
                        <a:t>Poruchy řeči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cs-CZ" baseline="0" dirty="0" err="1"/>
                        <a:t>Slepohluchota</a:t>
                      </a:r>
                      <a:endParaRPr lang="cs-CZ" baseline="0" dirty="0"/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cs-CZ" baseline="0" dirty="0"/>
                        <a:t>Mentální znevýhodnění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cs-CZ" baseline="0" dirty="0"/>
                        <a:t>Vady pohybového ústrojí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cs-CZ" baseline="0" dirty="0"/>
                        <a:t>Diabetes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cs-CZ" baseline="0" dirty="0"/>
                        <a:t>Cévní mozkové příhody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cs-CZ" baseline="0" dirty="0"/>
                        <a:t>Epilepsie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cs-CZ" baseline="0" dirty="0"/>
                        <a:t>Duševní nemoc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cs-CZ" dirty="0"/>
                        <a:t>252,4 tis.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cs-CZ" baseline="0" dirty="0"/>
                        <a:t>300 tis. (15 zcela ohluchlí)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cs-CZ" dirty="0"/>
                        <a:t>66,9 tis.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cs-CZ" dirty="0"/>
                        <a:t>1500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cs-CZ" dirty="0"/>
                        <a:t>300 tis.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cs-CZ" dirty="0"/>
                        <a:t>300 tis.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cs-CZ" dirty="0"/>
                        <a:t>480 tis. (70 tis. </a:t>
                      </a:r>
                      <a:r>
                        <a:rPr lang="cs-CZ" dirty="0" err="1"/>
                        <a:t>inzulinovaných</a:t>
                      </a:r>
                      <a:r>
                        <a:rPr lang="cs-CZ" dirty="0"/>
                        <a:t>)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cs-CZ" dirty="0"/>
                        <a:t>150 tis.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cs-CZ" dirty="0"/>
                        <a:t>140 tis.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cs-CZ" dirty="0"/>
                        <a:t>100 tis.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0452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8535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Metody a techniky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Individuální sociálně-terapeutická práce</a:t>
            </a:r>
          </a:p>
          <a:p>
            <a:pPr lvl="1"/>
            <a:r>
              <a:rPr lang="cs-CZ" dirty="0"/>
              <a:t>Případová studie</a:t>
            </a:r>
          </a:p>
          <a:p>
            <a:pPr lvl="1"/>
            <a:r>
              <a:rPr lang="cs-CZ" dirty="0"/>
              <a:t>Rozhovor, aktivní naslouchání, neverbální komunikace</a:t>
            </a:r>
          </a:p>
          <a:p>
            <a:pPr lvl="1"/>
            <a:r>
              <a:rPr lang="cs-CZ" dirty="0"/>
              <a:t>Zaměření na jednotlivce</a:t>
            </a:r>
          </a:p>
          <a:p>
            <a:r>
              <a:rPr lang="cs-CZ" dirty="0"/>
              <a:t>Skupinová</a:t>
            </a:r>
          </a:p>
          <a:p>
            <a:pPr lvl="1"/>
            <a:r>
              <a:rPr lang="cs-CZ" dirty="0"/>
              <a:t>Rozvoj vzájemných pozitivních sociálních vztahů mezi členy skupiny</a:t>
            </a:r>
          </a:p>
          <a:p>
            <a:pPr lvl="1"/>
            <a:r>
              <a:rPr lang="cs-CZ" dirty="0"/>
              <a:t>Typy skupin</a:t>
            </a:r>
          </a:p>
          <a:p>
            <a:pPr lvl="1"/>
            <a:r>
              <a:rPr lang="cs-CZ" dirty="0"/>
              <a:t>Dynamika</a:t>
            </a:r>
          </a:p>
          <a:p>
            <a:r>
              <a:rPr lang="cs-CZ" dirty="0"/>
              <a:t>Komunitní </a:t>
            </a:r>
          </a:p>
          <a:p>
            <a:pPr lvl="1"/>
            <a:r>
              <a:rPr lang="cs-CZ" dirty="0"/>
              <a:t>Místo, kde člověk získává emocionální oporu, ocenění a praktickou pomoc v každodenním životě</a:t>
            </a:r>
          </a:p>
          <a:p>
            <a:pPr lvl="1"/>
            <a:r>
              <a:rPr lang="cs-CZ" dirty="0">
                <a:hlinkClick r:id="rId2"/>
              </a:rPr>
              <a:t>https://www.mapko.cz/page/komunitni-zahrady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0868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49567396"/>
              </p:ext>
            </p:extLst>
          </p:nvPr>
        </p:nvGraphicFramePr>
        <p:xfrm>
          <a:off x="1720735" y="473826"/>
          <a:ext cx="8778239" cy="5993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7411453" y="834189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(Síť podpory podle </a:t>
            </a:r>
            <a:r>
              <a:rPr lang="cs-CZ" dirty="0" err="1"/>
              <a:t>Trainor</a:t>
            </a:r>
            <a:r>
              <a:rPr lang="cs-CZ" dirty="0"/>
              <a:t> a </a:t>
            </a:r>
            <a:r>
              <a:rPr lang="cs-CZ" dirty="0" err="1"/>
              <a:t>Church</a:t>
            </a:r>
            <a:r>
              <a:rPr lang="cs-CZ" dirty="0"/>
              <a:t>, 1984)</a:t>
            </a:r>
          </a:p>
        </p:txBody>
      </p:sp>
    </p:spTree>
    <p:extLst>
      <p:ext uri="{BB962C8B-B14F-4D97-AF65-F5344CB8AC3E}">
        <p14:creationId xmlns:p14="http://schemas.microsoft.com/office/powerpoint/2010/main" val="3743854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Starší lidé a geriatričtí pacienti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Muskuloskeletání</a:t>
            </a:r>
            <a:r>
              <a:rPr lang="cs-CZ" dirty="0"/>
              <a:t> onemocnění (osteoartróza, osteoporóza)</a:t>
            </a:r>
          </a:p>
          <a:p>
            <a:r>
              <a:rPr lang="cs-CZ" dirty="0"/>
              <a:t>Hormonální onemocnění</a:t>
            </a:r>
          </a:p>
          <a:p>
            <a:r>
              <a:rPr lang="cs-CZ" dirty="0"/>
              <a:t>Neurologická onemocnění  – demence, Alzheimerova choroba, mozková mrtvice, roztroušená skleróza, Parkinsonova choroba</a:t>
            </a:r>
          </a:p>
          <a:p>
            <a:r>
              <a:rPr lang="cs-CZ" dirty="0"/>
              <a:t>Zrakové potíže</a:t>
            </a:r>
          </a:p>
          <a:p>
            <a:r>
              <a:rPr lang="cs-CZ" dirty="0"/>
              <a:t>Kardiovaskulární onemocnění – hypertenze</a:t>
            </a:r>
          </a:p>
          <a:p>
            <a:r>
              <a:rPr lang="cs-CZ" dirty="0"/>
              <a:t>Onemocnění plic, ledvin, kůže, vlasů</a:t>
            </a:r>
          </a:p>
          <a:p>
            <a:r>
              <a:rPr lang="cs-CZ" dirty="0"/>
              <a:t>Psychiatrická onemocnění – deprese, nespavost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880" y="4411579"/>
            <a:ext cx="4070351" cy="24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463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Starší lidé a geriatričtí pacienti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Domovy pro seniory, hospice, LDN, Chráněné bydlení, DOZP, nemocnice, stacionáře, centra denních služeb</a:t>
            </a:r>
          </a:p>
          <a:p>
            <a:r>
              <a:rPr lang="cs-CZ" dirty="0"/>
              <a:t>Reminiscenční techniky, biografické souvislosti od doprovázející osoby</a:t>
            </a:r>
          </a:p>
          <a:p>
            <a:r>
              <a:rPr lang="cs-CZ" dirty="0"/>
              <a:t>Venkovní i interiérová ZT </a:t>
            </a:r>
          </a:p>
          <a:p>
            <a:r>
              <a:rPr lang="cs-CZ" dirty="0"/>
              <a:t>Přizpůsobení kolečkové židli/fyzickým možnostem klientů, bezbariérovost</a:t>
            </a:r>
          </a:p>
          <a:p>
            <a:r>
              <a:rPr lang="cs-CZ" dirty="0"/>
              <a:t>Bezpečný životní a domácký prostor zahrady, důvěra prostředí</a:t>
            </a:r>
          </a:p>
          <a:p>
            <a:r>
              <a:rPr lang="cs-CZ" dirty="0"/>
              <a:t>Orientace s doprovodnou osobou</a:t>
            </a:r>
          </a:p>
          <a:p>
            <a:r>
              <a:rPr lang="cs-CZ" dirty="0"/>
              <a:t>Zapamatovatelné prvky, stimulující prvky</a:t>
            </a:r>
          </a:p>
          <a:p>
            <a:r>
              <a:rPr lang="cs-CZ" dirty="0"/>
              <a:t>Jasné a rozpoznatelné směry a cesty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6714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Starší lidé a geriatričtí pacienti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Záliba zahradničení – pokračování předávání zkušenosti</a:t>
            </a:r>
          </a:p>
          <a:p>
            <a:r>
              <a:rPr lang="cs-CZ" dirty="0"/>
              <a:t>Pocit užitečnosti – na něčem se podílím</a:t>
            </a:r>
          </a:p>
          <a:p>
            <a:r>
              <a:rPr lang="cs-CZ" dirty="0"/>
              <a:t>Rozšíření životního prostoru</a:t>
            </a:r>
          </a:p>
          <a:p>
            <a:r>
              <a:rPr lang="cs-CZ" dirty="0"/>
              <a:t>Rytmus, koncentrace a klid</a:t>
            </a:r>
          </a:p>
          <a:p>
            <a:r>
              <a:rPr lang="cs-CZ" dirty="0"/>
              <a:t>Zdravá únava, povzbuzení smyslů</a:t>
            </a:r>
          </a:p>
          <a:p>
            <a:r>
              <a:rPr lang="cs-CZ" dirty="0"/>
              <a:t>Plánovat pauzy a sezení</a:t>
            </a:r>
          </a:p>
          <a:p>
            <a:r>
              <a:rPr lang="cs-CZ" dirty="0"/>
              <a:t>Nápoje, oblečení</a:t>
            </a:r>
          </a:p>
          <a:p>
            <a:r>
              <a:rPr lang="cs-CZ" dirty="0"/>
              <a:t>Ochrana před sluncem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6" descr="Výsledek obrázku pro older people working in the gard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633" y="3566161"/>
            <a:ext cx="5406367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192758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Zelená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Oříznutí</Template>
  <TotalTime>3617</TotalTime>
  <Words>1968</Words>
  <Application>Microsoft Office PowerPoint</Application>
  <PresentationFormat>Širokoúhlá obrazovka</PresentationFormat>
  <Paragraphs>320</Paragraphs>
  <Slides>36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0" baseType="lpstr">
      <vt:lpstr>Arial</vt:lpstr>
      <vt:lpstr>Franklin Gothic Book</vt:lpstr>
      <vt:lpstr>Wingdings</vt:lpstr>
      <vt:lpstr>Crop</vt:lpstr>
      <vt:lpstr>Práce s klienty</vt:lpstr>
      <vt:lpstr>Komplexní rehabilitace</vt:lpstr>
      <vt:lpstr>Komplexní rehabilitace</vt:lpstr>
      <vt:lpstr>Čísla a statistiky</vt:lpstr>
      <vt:lpstr>Metody a techniky</vt:lpstr>
      <vt:lpstr>Prezentace aplikace PowerPoint</vt:lpstr>
      <vt:lpstr>Starší lidé a geriatričtí pacienti</vt:lpstr>
      <vt:lpstr>Starší lidé a geriatričtí pacienti</vt:lpstr>
      <vt:lpstr>Starší lidé a geriatričtí pacienti</vt:lpstr>
      <vt:lpstr>Starší lidé a geriatričtí pacienti – Alzheimerova choroba</vt:lpstr>
      <vt:lpstr>Lidé s duševním onemocněním</vt:lpstr>
      <vt:lpstr>Lidé s duševním onemocněním</vt:lpstr>
      <vt:lpstr>Lidé s tělesným postižením</vt:lpstr>
      <vt:lpstr>Lidé s tělesným postižením - rehabilitace</vt:lpstr>
      <vt:lpstr>Lidé s tělesným postižením</vt:lpstr>
      <vt:lpstr>Zahradně terapeutické prvky pro pacienty s jiným typem mobility</vt:lpstr>
      <vt:lpstr>Prezentace aplikace PowerPoint</vt:lpstr>
      <vt:lpstr>Lidé s mentálním postižením</vt:lpstr>
      <vt:lpstr>Lidé s mentálním postižením</vt:lpstr>
      <vt:lpstr>Lidé s mentálním postižením</vt:lpstr>
      <vt:lpstr>Lidé s poruchou autistického spektra</vt:lpstr>
      <vt:lpstr>Lidé s postižením smyslového ústrojí - sluch</vt:lpstr>
      <vt:lpstr>Lidé s postižením smyslového ústrojí - sluch</vt:lpstr>
      <vt:lpstr>Lidé s poruchou smyslového ústrojí - zrak</vt:lpstr>
      <vt:lpstr>Lidé s poruchou smyslového ústrojí - zrak</vt:lpstr>
      <vt:lpstr>Lidé s poruchou smyslového ústrojí - zrak</vt:lpstr>
      <vt:lpstr>Prezentace aplikace PowerPoint</vt:lpstr>
      <vt:lpstr>Děti a mládež</vt:lpstr>
      <vt:lpstr>Lidé s dílčími deficity</vt:lpstr>
      <vt:lpstr>Lidé s dílčími deficity</vt:lpstr>
      <vt:lpstr>Lidé s dílčími deficity</vt:lpstr>
      <vt:lpstr>Zahrada pro děti</vt:lpstr>
      <vt:lpstr>Lidé ze skupin ohrožených sociálním vyloučením</vt:lpstr>
      <vt:lpstr>Mladí lidé opouštějící zařízení pro výkon ústavní nebo ochranné výchovy</vt:lpstr>
      <vt:lpstr>Lidé dlouhodobě či opakovaně nezaměstnaní</vt:lpstr>
      <vt:lpstr>Osoby v nebo po výkonu trestu odnětí svobody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Práce s klienty</dc:title>
  <dc:creator>Eliška Hudcová</dc:creator>
  <cp:lastModifiedBy>Eliška Hudcová</cp:lastModifiedBy>
  <cp:revision>45</cp:revision>
  <dcterms:created xsi:type="dcterms:W3CDTF">2019-10-07T09:49:53Z</dcterms:created>
  <dcterms:modified xsi:type="dcterms:W3CDTF">2021-04-27T18:16:39Z</dcterms:modified>
</cp:coreProperties>
</file>