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74" r:id="rId4"/>
    <p:sldId id="276" r:id="rId5"/>
    <p:sldId id="277" r:id="rId6"/>
    <p:sldId id="278" r:id="rId7"/>
    <p:sldId id="257" r:id="rId8"/>
    <p:sldId id="259" r:id="rId9"/>
    <p:sldId id="260" r:id="rId10"/>
    <p:sldId id="266" r:id="rId11"/>
    <p:sldId id="267" r:id="rId12"/>
    <p:sldId id="268"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0" d="100"/>
          <a:sy n="50" d="100"/>
        </p:scale>
        <p:origin x="78" y="6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00FC24-1438-4A7C-828F-86C3B285D046}"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cs-CZ"/>
        </a:p>
      </dgm:t>
    </dgm:pt>
    <dgm:pt modelId="{E7890271-3A17-4355-B5A3-F09EE686B99A}">
      <dgm:prSet phldrT="[Text]"/>
      <dgm:spPr/>
      <dgm:t>
        <a:bodyPr/>
        <a:lstStyle/>
        <a:p>
          <a:r>
            <a:rPr lang="cs-CZ" dirty="0"/>
            <a:t>Charakteristika vztahu k přírodě</a:t>
          </a:r>
        </a:p>
      </dgm:t>
    </dgm:pt>
    <dgm:pt modelId="{289569C6-335C-4FC4-BBD5-9159DCED86FE}" type="parTrans" cxnId="{403A4BFA-BD5C-4785-97EB-E45075EB4776}">
      <dgm:prSet/>
      <dgm:spPr/>
      <dgm:t>
        <a:bodyPr/>
        <a:lstStyle/>
        <a:p>
          <a:endParaRPr lang="cs-CZ"/>
        </a:p>
      </dgm:t>
    </dgm:pt>
    <dgm:pt modelId="{F4DF70E3-34B5-4D55-9A35-2FE9396A1E24}" type="sibTrans" cxnId="{403A4BFA-BD5C-4785-97EB-E45075EB4776}">
      <dgm:prSet/>
      <dgm:spPr/>
      <dgm:t>
        <a:bodyPr/>
        <a:lstStyle/>
        <a:p>
          <a:endParaRPr lang="cs-CZ"/>
        </a:p>
      </dgm:t>
    </dgm:pt>
    <dgm:pt modelId="{BCF9C6A6-2017-4E09-A6AB-267B8C96A607}">
      <dgm:prSet phldrT="[Text]"/>
      <dgm:spPr/>
      <dgm:t>
        <a:bodyPr/>
        <a:lstStyle/>
        <a:p>
          <a:r>
            <a:rPr lang="cs-CZ" dirty="0"/>
            <a:t>Potřeba kontaktu s přírodou</a:t>
          </a:r>
        </a:p>
      </dgm:t>
    </dgm:pt>
    <dgm:pt modelId="{1B2CCEC8-1ECD-48A6-A488-60B70A36A0CC}" type="parTrans" cxnId="{02AFED24-A346-4BB6-87DB-7A1982F5FF4D}">
      <dgm:prSet/>
      <dgm:spPr/>
      <dgm:t>
        <a:bodyPr/>
        <a:lstStyle/>
        <a:p>
          <a:endParaRPr lang="cs-CZ"/>
        </a:p>
      </dgm:t>
    </dgm:pt>
    <dgm:pt modelId="{EE774489-4C35-4253-A591-C16CB7830D9A}" type="sibTrans" cxnId="{02AFED24-A346-4BB6-87DB-7A1982F5FF4D}">
      <dgm:prSet/>
      <dgm:spPr/>
      <dgm:t>
        <a:bodyPr/>
        <a:lstStyle/>
        <a:p>
          <a:endParaRPr lang="cs-CZ"/>
        </a:p>
      </dgm:t>
    </dgm:pt>
    <dgm:pt modelId="{AC16564A-2ADB-4904-8AEE-98FB516D8DE0}">
      <dgm:prSet phldrT="[Text]"/>
      <dgm:spPr/>
      <dgm:t>
        <a:bodyPr/>
        <a:lstStyle/>
        <a:p>
          <a:r>
            <a:rPr lang="cs-CZ" dirty="0"/>
            <a:t>Estetický postoj k přírodě</a:t>
          </a:r>
        </a:p>
      </dgm:t>
    </dgm:pt>
    <dgm:pt modelId="{B16DB876-C5A1-49B2-86C9-8081428F5D36}" type="parTrans" cxnId="{20960997-E38C-471D-8F98-E32F904EFC8F}">
      <dgm:prSet/>
      <dgm:spPr/>
      <dgm:t>
        <a:bodyPr/>
        <a:lstStyle/>
        <a:p>
          <a:endParaRPr lang="cs-CZ"/>
        </a:p>
      </dgm:t>
    </dgm:pt>
    <dgm:pt modelId="{4B9AFCCA-4113-4AB6-95D4-CAB1706F1F08}" type="sibTrans" cxnId="{20960997-E38C-471D-8F98-E32F904EFC8F}">
      <dgm:prSet/>
      <dgm:spPr/>
      <dgm:t>
        <a:bodyPr/>
        <a:lstStyle/>
        <a:p>
          <a:endParaRPr lang="cs-CZ"/>
        </a:p>
      </dgm:t>
    </dgm:pt>
    <dgm:pt modelId="{FF2CD03F-5CE9-4FF3-9FC4-40297C11BE48}">
      <dgm:prSet phldrT="[Text]"/>
      <dgm:spPr/>
      <dgm:t>
        <a:bodyPr/>
        <a:lstStyle/>
        <a:p>
          <a:r>
            <a:rPr lang="cs-CZ" dirty="0"/>
            <a:t>Environmentální vědomí</a:t>
          </a:r>
        </a:p>
      </dgm:t>
    </dgm:pt>
    <dgm:pt modelId="{19D5A1CA-4F13-4C75-9502-51F692F97919}" type="parTrans" cxnId="{A47CCA59-BC8D-4DF9-92B2-A197307CD162}">
      <dgm:prSet/>
      <dgm:spPr/>
      <dgm:t>
        <a:bodyPr/>
        <a:lstStyle/>
        <a:p>
          <a:endParaRPr lang="cs-CZ"/>
        </a:p>
      </dgm:t>
    </dgm:pt>
    <dgm:pt modelId="{F8ACA83A-7C56-4406-84A6-107088BAE27F}" type="sibTrans" cxnId="{A47CCA59-BC8D-4DF9-92B2-A197307CD162}">
      <dgm:prSet/>
      <dgm:spPr/>
      <dgm:t>
        <a:bodyPr/>
        <a:lstStyle/>
        <a:p>
          <a:endParaRPr lang="cs-CZ"/>
        </a:p>
      </dgm:t>
    </dgm:pt>
    <dgm:pt modelId="{A283681E-AF5B-45E3-960A-5AA697694987}">
      <dgm:prSet phldrT="[Text]"/>
      <dgm:spPr/>
      <dgm:t>
        <a:bodyPr/>
        <a:lstStyle/>
        <a:p>
          <a:r>
            <a:rPr lang="cs-CZ" dirty="0"/>
            <a:t>Adaptace na přírodní podmínky</a:t>
          </a:r>
        </a:p>
      </dgm:t>
    </dgm:pt>
    <dgm:pt modelId="{53A52F2D-B01D-4179-9E48-52577C068F3D}" type="parTrans" cxnId="{37B82D3F-86E8-4087-B719-957A1524C4FD}">
      <dgm:prSet/>
      <dgm:spPr/>
      <dgm:t>
        <a:bodyPr/>
        <a:lstStyle/>
        <a:p>
          <a:endParaRPr lang="cs-CZ"/>
        </a:p>
      </dgm:t>
    </dgm:pt>
    <dgm:pt modelId="{97475BF5-0A39-499E-B9ED-75BE7C66FF8D}" type="sibTrans" cxnId="{37B82D3F-86E8-4087-B719-957A1524C4FD}">
      <dgm:prSet/>
      <dgm:spPr/>
      <dgm:t>
        <a:bodyPr/>
        <a:lstStyle/>
        <a:p>
          <a:endParaRPr lang="cs-CZ"/>
        </a:p>
      </dgm:t>
    </dgm:pt>
    <dgm:pt modelId="{C3F4FEA6-066C-4570-9268-320CFB9B6589}">
      <dgm:prSet phldrT="[Text]"/>
      <dgm:spPr/>
      <dgm:t>
        <a:bodyPr/>
        <a:lstStyle/>
        <a:p>
          <a:endParaRPr lang="cs-CZ"/>
        </a:p>
      </dgm:t>
    </dgm:pt>
    <dgm:pt modelId="{E0EF2245-F1F1-4026-8875-F0B079128EFA}" type="parTrans" cxnId="{92C1EDC8-FC34-40A3-897B-9D557BD94DE1}">
      <dgm:prSet/>
      <dgm:spPr/>
      <dgm:t>
        <a:bodyPr/>
        <a:lstStyle/>
        <a:p>
          <a:endParaRPr lang="cs-CZ"/>
        </a:p>
      </dgm:t>
    </dgm:pt>
    <dgm:pt modelId="{60E110FE-A267-4AE2-B50A-661E475CA0F5}" type="sibTrans" cxnId="{92C1EDC8-FC34-40A3-897B-9D557BD94DE1}">
      <dgm:prSet/>
      <dgm:spPr/>
      <dgm:t>
        <a:bodyPr/>
        <a:lstStyle/>
        <a:p>
          <a:endParaRPr lang="cs-CZ"/>
        </a:p>
      </dgm:t>
    </dgm:pt>
    <dgm:pt modelId="{4BD71CBC-CBAD-45C9-9B49-2C0190F67F7D}">
      <dgm:prSet phldrT="[Text]"/>
      <dgm:spPr/>
      <dgm:t>
        <a:bodyPr/>
        <a:lstStyle/>
        <a:p>
          <a:r>
            <a:rPr lang="cs-CZ" dirty="0"/>
            <a:t>Etický postoj k přírodě</a:t>
          </a:r>
        </a:p>
      </dgm:t>
    </dgm:pt>
    <dgm:pt modelId="{585B9FB1-B076-48C3-8CA3-EEDE22C2D964}" type="parTrans" cxnId="{FBAFF42D-0C4B-47B4-92CB-01CA13A83C2F}">
      <dgm:prSet/>
      <dgm:spPr/>
      <dgm:t>
        <a:bodyPr/>
        <a:lstStyle/>
        <a:p>
          <a:endParaRPr lang="cs-CZ"/>
        </a:p>
      </dgm:t>
    </dgm:pt>
    <dgm:pt modelId="{6042A396-57B6-4781-A742-6CC2C68E652D}" type="sibTrans" cxnId="{FBAFF42D-0C4B-47B4-92CB-01CA13A83C2F}">
      <dgm:prSet/>
      <dgm:spPr/>
      <dgm:t>
        <a:bodyPr/>
        <a:lstStyle/>
        <a:p>
          <a:endParaRPr lang="cs-CZ"/>
        </a:p>
      </dgm:t>
    </dgm:pt>
    <dgm:pt modelId="{4C78AC27-20B0-40B9-B793-1060FE49986A}" type="pres">
      <dgm:prSet presAssocID="{FC00FC24-1438-4A7C-828F-86C3B285D046}" presName="composite" presStyleCnt="0">
        <dgm:presLayoutVars>
          <dgm:chMax val="1"/>
          <dgm:dir/>
          <dgm:resizeHandles val="exact"/>
        </dgm:presLayoutVars>
      </dgm:prSet>
      <dgm:spPr/>
    </dgm:pt>
    <dgm:pt modelId="{D241FC17-638E-41AC-9C80-312AB74231B1}" type="pres">
      <dgm:prSet presAssocID="{FC00FC24-1438-4A7C-828F-86C3B285D046}" presName="radial" presStyleCnt="0">
        <dgm:presLayoutVars>
          <dgm:animLvl val="ctr"/>
        </dgm:presLayoutVars>
      </dgm:prSet>
      <dgm:spPr/>
    </dgm:pt>
    <dgm:pt modelId="{DF61DBA5-629D-48C6-9BE5-909A16BA2861}" type="pres">
      <dgm:prSet presAssocID="{E7890271-3A17-4355-B5A3-F09EE686B99A}" presName="centerShape" presStyleLbl="vennNode1" presStyleIdx="0" presStyleCnt="6"/>
      <dgm:spPr/>
    </dgm:pt>
    <dgm:pt modelId="{78BA9BB1-9305-4AC0-A0A6-57CA1FB2A91C}" type="pres">
      <dgm:prSet presAssocID="{BCF9C6A6-2017-4E09-A6AB-267B8C96A607}" presName="node" presStyleLbl="vennNode1" presStyleIdx="1" presStyleCnt="6">
        <dgm:presLayoutVars>
          <dgm:bulletEnabled val="1"/>
        </dgm:presLayoutVars>
      </dgm:prSet>
      <dgm:spPr/>
    </dgm:pt>
    <dgm:pt modelId="{76874B94-305F-41BE-80F3-9201E4122298}" type="pres">
      <dgm:prSet presAssocID="{AC16564A-2ADB-4904-8AEE-98FB516D8DE0}" presName="node" presStyleLbl="vennNode1" presStyleIdx="2" presStyleCnt="6">
        <dgm:presLayoutVars>
          <dgm:bulletEnabled val="1"/>
        </dgm:presLayoutVars>
      </dgm:prSet>
      <dgm:spPr/>
    </dgm:pt>
    <dgm:pt modelId="{598A8B05-F690-446C-AEC7-F25777D53BF5}" type="pres">
      <dgm:prSet presAssocID="{FF2CD03F-5CE9-4FF3-9FC4-40297C11BE48}" presName="node" presStyleLbl="vennNode1" presStyleIdx="3" presStyleCnt="6">
        <dgm:presLayoutVars>
          <dgm:bulletEnabled val="1"/>
        </dgm:presLayoutVars>
      </dgm:prSet>
      <dgm:spPr/>
    </dgm:pt>
    <dgm:pt modelId="{C799A912-48CA-4900-9F6D-A603BC4C8E27}" type="pres">
      <dgm:prSet presAssocID="{A283681E-AF5B-45E3-960A-5AA697694987}" presName="node" presStyleLbl="vennNode1" presStyleIdx="4" presStyleCnt="6">
        <dgm:presLayoutVars>
          <dgm:bulletEnabled val="1"/>
        </dgm:presLayoutVars>
      </dgm:prSet>
      <dgm:spPr/>
    </dgm:pt>
    <dgm:pt modelId="{CD5E4ED8-7311-4B17-A1EB-C68440FC1E82}" type="pres">
      <dgm:prSet presAssocID="{4BD71CBC-CBAD-45C9-9B49-2C0190F67F7D}" presName="node" presStyleLbl="vennNode1" presStyleIdx="5" presStyleCnt="6">
        <dgm:presLayoutVars>
          <dgm:bulletEnabled val="1"/>
        </dgm:presLayoutVars>
      </dgm:prSet>
      <dgm:spPr/>
    </dgm:pt>
  </dgm:ptLst>
  <dgm:cxnLst>
    <dgm:cxn modelId="{C343CB12-06A8-45DE-9651-5F4F3DE57B21}" type="presOf" srcId="{FF2CD03F-5CE9-4FF3-9FC4-40297C11BE48}" destId="{598A8B05-F690-446C-AEC7-F25777D53BF5}" srcOrd="0" destOrd="0" presId="urn:microsoft.com/office/officeart/2005/8/layout/radial3"/>
    <dgm:cxn modelId="{02AFED24-A346-4BB6-87DB-7A1982F5FF4D}" srcId="{E7890271-3A17-4355-B5A3-F09EE686B99A}" destId="{BCF9C6A6-2017-4E09-A6AB-267B8C96A607}" srcOrd="0" destOrd="0" parTransId="{1B2CCEC8-1ECD-48A6-A488-60B70A36A0CC}" sibTransId="{EE774489-4C35-4253-A591-C16CB7830D9A}"/>
    <dgm:cxn modelId="{1A55EC28-6DEB-45BB-AEC5-3A8F229356BF}" type="presOf" srcId="{A283681E-AF5B-45E3-960A-5AA697694987}" destId="{C799A912-48CA-4900-9F6D-A603BC4C8E27}" srcOrd="0" destOrd="0" presId="urn:microsoft.com/office/officeart/2005/8/layout/radial3"/>
    <dgm:cxn modelId="{FBAFF42D-0C4B-47B4-92CB-01CA13A83C2F}" srcId="{E7890271-3A17-4355-B5A3-F09EE686B99A}" destId="{4BD71CBC-CBAD-45C9-9B49-2C0190F67F7D}" srcOrd="4" destOrd="0" parTransId="{585B9FB1-B076-48C3-8CA3-EEDE22C2D964}" sibTransId="{6042A396-57B6-4781-A742-6CC2C68E652D}"/>
    <dgm:cxn modelId="{C3606438-9BD3-4697-BF1C-CCB26D405B76}" type="presOf" srcId="{AC16564A-2ADB-4904-8AEE-98FB516D8DE0}" destId="{76874B94-305F-41BE-80F3-9201E4122298}" srcOrd="0" destOrd="0" presId="urn:microsoft.com/office/officeart/2005/8/layout/radial3"/>
    <dgm:cxn modelId="{37B82D3F-86E8-4087-B719-957A1524C4FD}" srcId="{E7890271-3A17-4355-B5A3-F09EE686B99A}" destId="{A283681E-AF5B-45E3-960A-5AA697694987}" srcOrd="3" destOrd="0" parTransId="{53A52F2D-B01D-4179-9E48-52577C068F3D}" sibTransId="{97475BF5-0A39-499E-B9ED-75BE7C66FF8D}"/>
    <dgm:cxn modelId="{A5620362-FEE8-4E39-9567-A99C06C4DB8A}" type="presOf" srcId="{4BD71CBC-CBAD-45C9-9B49-2C0190F67F7D}" destId="{CD5E4ED8-7311-4B17-A1EB-C68440FC1E82}" srcOrd="0" destOrd="0" presId="urn:microsoft.com/office/officeart/2005/8/layout/radial3"/>
    <dgm:cxn modelId="{A47CCA59-BC8D-4DF9-92B2-A197307CD162}" srcId="{E7890271-3A17-4355-B5A3-F09EE686B99A}" destId="{FF2CD03F-5CE9-4FF3-9FC4-40297C11BE48}" srcOrd="2" destOrd="0" parTransId="{19D5A1CA-4F13-4C75-9502-51F692F97919}" sibTransId="{F8ACA83A-7C56-4406-84A6-107088BAE27F}"/>
    <dgm:cxn modelId="{20960997-E38C-471D-8F98-E32F904EFC8F}" srcId="{E7890271-3A17-4355-B5A3-F09EE686B99A}" destId="{AC16564A-2ADB-4904-8AEE-98FB516D8DE0}" srcOrd="1" destOrd="0" parTransId="{B16DB876-C5A1-49B2-86C9-8081428F5D36}" sibTransId="{4B9AFCCA-4113-4AB6-95D4-CAB1706F1F08}"/>
    <dgm:cxn modelId="{8F7A6F9A-8844-4BAD-8F9D-5F09CFBEE345}" type="presOf" srcId="{E7890271-3A17-4355-B5A3-F09EE686B99A}" destId="{DF61DBA5-629D-48C6-9BE5-909A16BA2861}" srcOrd="0" destOrd="0" presId="urn:microsoft.com/office/officeart/2005/8/layout/radial3"/>
    <dgm:cxn modelId="{09794FAF-5038-4CC8-8C03-8028D4E9A0E1}" type="presOf" srcId="{FC00FC24-1438-4A7C-828F-86C3B285D046}" destId="{4C78AC27-20B0-40B9-B793-1060FE49986A}" srcOrd="0" destOrd="0" presId="urn:microsoft.com/office/officeart/2005/8/layout/radial3"/>
    <dgm:cxn modelId="{86D755B0-C277-44BA-AFD5-BB15F9A6BFD3}" type="presOf" srcId="{BCF9C6A6-2017-4E09-A6AB-267B8C96A607}" destId="{78BA9BB1-9305-4AC0-A0A6-57CA1FB2A91C}" srcOrd="0" destOrd="0" presId="urn:microsoft.com/office/officeart/2005/8/layout/radial3"/>
    <dgm:cxn modelId="{92C1EDC8-FC34-40A3-897B-9D557BD94DE1}" srcId="{FC00FC24-1438-4A7C-828F-86C3B285D046}" destId="{C3F4FEA6-066C-4570-9268-320CFB9B6589}" srcOrd="1" destOrd="0" parTransId="{E0EF2245-F1F1-4026-8875-F0B079128EFA}" sibTransId="{60E110FE-A267-4AE2-B50A-661E475CA0F5}"/>
    <dgm:cxn modelId="{403A4BFA-BD5C-4785-97EB-E45075EB4776}" srcId="{FC00FC24-1438-4A7C-828F-86C3B285D046}" destId="{E7890271-3A17-4355-B5A3-F09EE686B99A}" srcOrd="0" destOrd="0" parTransId="{289569C6-335C-4FC4-BBD5-9159DCED86FE}" sibTransId="{F4DF70E3-34B5-4D55-9A35-2FE9396A1E24}"/>
    <dgm:cxn modelId="{41A4C04F-E6F5-4C87-8FA2-3466B9937983}" type="presParOf" srcId="{4C78AC27-20B0-40B9-B793-1060FE49986A}" destId="{D241FC17-638E-41AC-9C80-312AB74231B1}" srcOrd="0" destOrd="0" presId="urn:microsoft.com/office/officeart/2005/8/layout/radial3"/>
    <dgm:cxn modelId="{2A4C436F-2EFD-4E6D-814C-B87919615C39}" type="presParOf" srcId="{D241FC17-638E-41AC-9C80-312AB74231B1}" destId="{DF61DBA5-629D-48C6-9BE5-909A16BA2861}" srcOrd="0" destOrd="0" presId="urn:microsoft.com/office/officeart/2005/8/layout/radial3"/>
    <dgm:cxn modelId="{EC86C285-FCCE-452A-A6CB-EA2CFBF4E697}" type="presParOf" srcId="{D241FC17-638E-41AC-9C80-312AB74231B1}" destId="{78BA9BB1-9305-4AC0-A0A6-57CA1FB2A91C}" srcOrd="1" destOrd="0" presId="urn:microsoft.com/office/officeart/2005/8/layout/radial3"/>
    <dgm:cxn modelId="{615BB053-9D93-4E05-AB0C-ABF0DF6D7107}" type="presParOf" srcId="{D241FC17-638E-41AC-9C80-312AB74231B1}" destId="{76874B94-305F-41BE-80F3-9201E4122298}" srcOrd="2" destOrd="0" presId="urn:microsoft.com/office/officeart/2005/8/layout/radial3"/>
    <dgm:cxn modelId="{34D8C043-67B8-4048-8E31-FEE712CAD1FD}" type="presParOf" srcId="{D241FC17-638E-41AC-9C80-312AB74231B1}" destId="{598A8B05-F690-446C-AEC7-F25777D53BF5}" srcOrd="3" destOrd="0" presId="urn:microsoft.com/office/officeart/2005/8/layout/radial3"/>
    <dgm:cxn modelId="{379399AE-1D38-423A-9FCB-B3CD2D704D21}" type="presParOf" srcId="{D241FC17-638E-41AC-9C80-312AB74231B1}" destId="{C799A912-48CA-4900-9F6D-A603BC4C8E27}" srcOrd="4" destOrd="0" presId="urn:microsoft.com/office/officeart/2005/8/layout/radial3"/>
    <dgm:cxn modelId="{3413E9E3-4AC1-41EC-9C4E-67564C1D1F6B}" type="presParOf" srcId="{D241FC17-638E-41AC-9C80-312AB74231B1}" destId="{CD5E4ED8-7311-4B17-A1EB-C68440FC1E82}" srcOrd="5"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1DBA5-629D-48C6-9BE5-909A16BA2861}">
      <dsp:nvSpPr>
        <dsp:cNvPr id="0" name=""/>
        <dsp:cNvSpPr/>
      </dsp:nvSpPr>
      <dsp:spPr>
        <a:xfrm>
          <a:off x="3794325" y="1612139"/>
          <a:ext cx="3737074" cy="3737074"/>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r>
            <a:rPr lang="cs-CZ" sz="3300" kern="1200" dirty="0"/>
            <a:t>Charakteristika vztahu k přírodě</a:t>
          </a:r>
        </a:p>
      </dsp:txBody>
      <dsp:txXfrm>
        <a:off x="4341607" y="2159421"/>
        <a:ext cx="2642510" cy="2642510"/>
      </dsp:txXfrm>
    </dsp:sp>
    <dsp:sp modelId="{78BA9BB1-9305-4AC0-A0A6-57CA1FB2A91C}">
      <dsp:nvSpPr>
        <dsp:cNvPr id="0" name=""/>
        <dsp:cNvSpPr/>
      </dsp:nvSpPr>
      <dsp:spPr>
        <a:xfrm>
          <a:off x="4728594" y="115297"/>
          <a:ext cx="1868537" cy="1868537"/>
        </a:xfrm>
        <a:prstGeom prst="ellipse">
          <a:avLst/>
        </a:prstGeom>
        <a:solidFill>
          <a:schemeClr val="accent3">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s-CZ" sz="1600" kern="1200" dirty="0"/>
            <a:t>Potřeba kontaktu s přírodou</a:t>
          </a:r>
        </a:p>
      </dsp:txBody>
      <dsp:txXfrm>
        <a:off x="5002235" y="388938"/>
        <a:ext cx="1321255" cy="1321255"/>
      </dsp:txXfrm>
    </dsp:sp>
    <dsp:sp modelId="{76874B94-305F-41BE-80F3-9201E4122298}">
      <dsp:nvSpPr>
        <dsp:cNvPr id="0" name=""/>
        <dsp:cNvSpPr/>
      </dsp:nvSpPr>
      <dsp:spPr>
        <a:xfrm>
          <a:off x="7040718" y="1795153"/>
          <a:ext cx="1868537" cy="1868537"/>
        </a:xfrm>
        <a:prstGeom prst="ellipse">
          <a:avLst/>
        </a:prstGeom>
        <a:solidFill>
          <a:schemeClr val="accent4">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s-CZ" sz="1600" kern="1200" dirty="0"/>
            <a:t>Estetický postoj k přírodě</a:t>
          </a:r>
        </a:p>
      </dsp:txBody>
      <dsp:txXfrm>
        <a:off x="7314359" y="2068794"/>
        <a:ext cx="1321255" cy="1321255"/>
      </dsp:txXfrm>
    </dsp:sp>
    <dsp:sp modelId="{598A8B05-F690-446C-AEC7-F25777D53BF5}">
      <dsp:nvSpPr>
        <dsp:cNvPr id="0" name=""/>
        <dsp:cNvSpPr/>
      </dsp:nvSpPr>
      <dsp:spPr>
        <a:xfrm>
          <a:off x="6157565" y="4513218"/>
          <a:ext cx="1868537" cy="1868537"/>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s-CZ" sz="1600" kern="1200" dirty="0"/>
            <a:t>Environmentální vědomí</a:t>
          </a:r>
        </a:p>
      </dsp:txBody>
      <dsp:txXfrm>
        <a:off x="6431206" y="4786859"/>
        <a:ext cx="1321255" cy="1321255"/>
      </dsp:txXfrm>
    </dsp:sp>
    <dsp:sp modelId="{C799A912-48CA-4900-9F6D-A603BC4C8E27}">
      <dsp:nvSpPr>
        <dsp:cNvPr id="0" name=""/>
        <dsp:cNvSpPr/>
      </dsp:nvSpPr>
      <dsp:spPr>
        <a:xfrm>
          <a:off x="3299623" y="4513218"/>
          <a:ext cx="1868537" cy="1868537"/>
        </a:xfrm>
        <a:prstGeom prst="ellipse">
          <a:avLst/>
        </a:prstGeom>
        <a:solidFill>
          <a:schemeClr val="accent6">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s-CZ" sz="1600" kern="1200" dirty="0"/>
            <a:t>Adaptace na přírodní podmínky</a:t>
          </a:r>
        </a:p>
      </dsp:txBody>
      <dsp:txXfrm>
        <a:off x="3573264" y="4786859"/>
        <a:ext cx="1321255" cy="1321255"/>
      </dsp:txXfrm>
    </dsp:sp>
    <dsp:sp modelId="{CD5E4ED8-7311-4B17-A1EB-C68440FC1E82}">
      <dsp:nvSpPr>
        <dsp:cNvPr id="0" name=""/>
        <dsp:cNvSpPr/>
      </dsp:nvSpPr>
      <dsp:spPr>
        <a:xfrm>
          <a:off x="2416470" y="1795153"/>
          <a:ext cx="1868537" cy="1868537"/>
        </a:xfrm>
        <a:prstGeom prst="ellipse">
          <a:avLst/>
        </a:prstGeom>
        <a:solidFill>
          <a:schemeClr val="accent2">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cs-CZ" sz="1600" kern="1200" dirty="0"/>
            <a:t>Etický postoj k přírodě</a:t>
          </a:r>
        </a:p>
      </dsp:txBody>
      <dsp:txXfrm>
        <a:off x="2690111" y="2068794"/>
        <a:ext cx="1321255" cy="1321255"/>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lvl1pPr algn="l">
              <a:defRPr/>
            </a:lvl1pPr>
          </a:lstStyle>
          <a:p>
            <a:fld id="{07E3FDF6-1B22-4133-A913-3739035BAAC6}"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455903-33BB-4659-9E0B-8742AACEFAE9}" type="slidenum">
              <a:rPr lang="cs-CZ" smtClean="0"/>
              <a:t>‹#›</a:t>
            </a:fld>
            <a:endParaRPr lang="cs-CZ"/>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299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E3FDF6-1B22-4133-A913-3739035BAAC6}"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455903-33BB-4659-9E0B-8742AACEFAE9}" type="slidenum">
              <a:rPr lang="cs-CZ" smtClean="0"/>
              <a:t>‹#›</a:t>
            </a:fld>
            <a:endParaRPr lang="cs-CZ"/>
          </a:p>
        </p:txBody>
      </p:sp>
    </p:spTree>
    <p:extLst>
      <p:ext uri="{BB962C8B-B14F-4D97-AF65-F5344CB8AC3E}">
        <p14:creationId xmlns:p14="http://schemas.microsoft.com/office/powerpoint/2010/main" val="1813337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cs-CZ"/>
              <a:t>Kliknutím lze upravit styl.</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E3FDF6-1B22-4133-A913-3739035BAAC6}"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455903-33BB-4659-9E0B-8742AACEFAE9}" type="slidenum">
              <a:rPr lang="cs-CZ" smtClean="0"/>
              <a:t>‹#›</a:t>
            </a:fld>
            <a:endParaRPr lang="cs-CZ"/>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945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07E3FDF6-1B22-4133-A913-3739035BAAC6}"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455903-33BB-4659-9E0B-8742AACEFAE9}" type="slidenum">
              <a:rPr lang="cs-CZ" smtClean="0"/>
              <a:t>‹#›</a:t>
            </a:fld>
            <a:endParaRPr lang="cs-CZ"/>
          </a:p>
        </p:txBody>
      </p:sp>
    </p:spTree>
    <p:extLst>
      <p:ext uri="{BB962C8B-B14F-4D97-AF65-F5344CB8AC3E}">
        <p14:creationId xmlns:p14="http://schemas.microsoft.com/office/powerpoint/2010/main" val="4283128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cs-CZ"/>
              <a:t>Kliknutím lze upravit styl.</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07E3FDF6-1B22-4133-A913-3739035BAAC6}" type="datetimeFigureOut">
              <a:rPr lang="cs-CZ" smtClean="0"/>
              <a:t>26.04.2021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1455903-33BB-4659-9E0B-8742AACEFAE9}" type="slidenum">
              <a:rPr lang="cs-CZ" smtClean="0"/>
              <a:t>‹#›</a:t>
            </a:fld>
            <a:endParaRPr lang="cs-CZ"/>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13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07E3FDF6-1B22-4133-A913-3739035BAAC6}" type="datetimeFigureOut">
              <a:rPr lang="cs-CZ" smtClean="0"/>
              <a:t>26.04.2021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455903-33BB-4659-9E0B-8742AACEFAE9}" type="slidenum">
              <a:rPr lang="cs-CZ" smtClean="0"/>
              <a:t>‹#›</a:t>
            </a:fld>
            <a:endParaRPr lang="cs-CZ"/>
          </a:p>
        </p:txBody>
      </p:sp>
    </p:spTree>
    <p:extLst>
      <p:ext uri="{BB962C8B-B14F-4D97-AF65-F5344CB8AC3E}">
        <p14:creationId xmlns:p14="http://schemas.microsoft.com/office/powerpoint/2010/main" val="31993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cs-CZ"/>
              <a:t>Kliknutím lze upravit styl.</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cs-CZ"/>
              <a:t>Upravte styly předlohy textu.</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07E3FDF6-1B22-4133-A913-3739035BAAC6}" type="datetimeFigureOut">
              <a:rPr lang="cs-CZ" smtClean="0"/>
              <a:t>26.04.2021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1455903-33BB-4659-9E0B-8742AACEFAE9}" type="slidenum">
              <a:rPr lang="cs-CZ" smtClean="0"/>
              <a:t>‹#›</a:t>
            </a:fld>
            <a:endParaRPr lang="cs-CZ"/>
          </a:p>
        </p:txBody>
      </p:sp>
    </p:spTree>
    <p:extLst>
      <p:ext uri="{BB962C8B-B14F-4D97-AF65-F5344CB8AC3E}">
        <p14:creationId xmlns:p14="http://schemas.microsoft.com/office/powerpoint/2010/main" val="337745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07E3FDF6-1B22-4133-A913-3739035BAAC6}" type="datetimeFigureOut">
              <a:rPr lang="cs-CZ" smtClean="0"/>
              <a:t>26.04.2021</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31455903-33BB-4659-9E0B-8742AACEFAE9}" type="slidenum">
              <a:rPr lang="cs-CZ" smtClean="0"/>
              <a:t>‹#›</a:t>
            </a:fld>
            <a:endParaRPr lang="cs-CZ"/>
          </a:p>
        </p:txBody>
      </p:sp>
    </p:spTree>
    <p:extLst>
      <p:ext uri="{BB962C8B-B14F-4D97-AF65-F5344CB8AC3E}">
        <p14:creationId xmlns:p14="http://schemas.microsoft.com/office/powerpoint/2010/main" val="26209277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E3FDF6-1B22-4133-A913-3739035BAAC6}" type="datetimeFigureOut">
              <a:rPr lang="cs-CZ" smtClean="0"/>
              <a:t>26.04.2021</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31455903-33BB-4659-9E0B-8742AACEFAE9}" type="slidenum">
              <a:rPr lang="cs-CZ" smtClean="0"/>
              <a:t>‹#›</a:t>
            </a:fld>
            <a:endParaRPr lang="cs-CZ"/>
          </a:p>
        </p:txBody>
      </p:sp>
    </p:spTree>
    <p:extLst>
      <p:ext uri="{BB962C8B-B14F-4D97-AF65-F5344CB8AC3E}">
        <p14:creationId xmlns:p14="http://schemas.microsoft.com/office/powerpoint/2010/main" val="3670368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cs-CZ"/>
              <a:t>Kliknutím lze upravit styl.</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07E3FDF6-1B22-4133-A913-3739035BAAC6}" type="datetimeFigureOut">
              <a:rPr lang="cs-CZ" smtClean="0"/>
              <a:t>26.04.2021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455903-33BB-4659-9E0B-8742AACEFAE9}" type="slidenum">
              <a:rPr lang="cs-CZ" smtClean="0"/>
              <a:t>‹#›</a:t>
            </a:fld>
            <a:endParaRPr lang="cs-CZ"/>
          </a:p>
        </p:txBody>
      </p:sp>
    </p:spTree>
    <p:extLst>
      <p:ext uri="{BB962C8B-B14F-4D97-AF65-F5344CB8AC3E}">
        <p14:creationId xmlns:p14="http://schemas.microsoft.com/office/powerpoint/2010/main" val="388312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cs-CZ"/>
              <a:t>Kliknutím lze upravit styl.</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07E3FDF6-1B22-4133-A913-3739035BAAC6}" type="datetimeFigureOut">
              <a:rPr lang="cs-CZ" smtClean="0"/>
              <a:t>26.04.2021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1455903-33BB-4659-9E0B-8742AACEFAE9}" type="slidenum">
              <a:rPr lang="cs-CZ" smtClean="0"/>
              <a:t>‹#›</a:t>
            </a:fld>
            <a:endParaRPr lang="cs-CZ"/>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7287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07E3FDF6-1B22-4133-A913-3739035BAAC6}" type="datetimeFigureOut">
              <a:rPr lang="cs-CZ" smtClean="0"/>
              <a:t>26.04.2021</a:t>
            </a:fld>
            <a:endParaRPr lang="cs-CZ"/>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cs-CZ"/>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31455903-33BB-4659-9E0B-8742AACEFAE9}" type="slidenum">
              <a:rPr lang="cs-CZ" smtClean="0"/>
              <a:t>‹#›</a:t>
            </a:fld>
            <a:endParaRPr lang="cs-CZ"/>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2759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iMvMkrgcs_c&amp;t=4s" TargetMode="External"/><Relationship Id="rId2" Type="http://schemas.openxmlformats.org/officeDocument/2006/relationships/hyperlink" Target="https://www.youtube.com/watch?v=dUMA2skIbXs&amp;t=56s" TargetMode="External"/><Relationship Id="rId1" Type="http://schemas.openxmlformats.org/officeDocument/2006/relationships/slideLayout" Target="../slideLayouts/slideLayout2.xml"/><Relationship Id="rId4" Type="http://schemas.openxmlformats.org/officeDocument/2006/relationships/hyperlink" Target="https://www.youtube.com/watch?v=F5TzkBnrbz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Člověk a příroda</a:t>
            </a:r>
            <a:br>
              <a:rPr lang="cs-CZ" b="1" dirty="0"/>
            </a:br>
            <a:r>
              <a:rPr lang="cs-CZ" b="1" dirty="0"/>
              <a:t>Green Care</a:t>
            </a:r>
          </a:p>
        </p:txBody>
      </p:sp>
      <p:sp>
        <p:nvSpPr>
          <p:cNvPr id="3" name="Podnadpis 2"/>
          <p:cNvSpPr>
            <a:spLocks noGrp="1"/>
          </p:cNvSpPr>
          <p:nvPr>
            <p:ph type="subTitle" idx="1"/>
          </p:nvPr>
        </p:nvSpPr>
        <p:spPr/>
        <p:txBody>
          <a:bodyPr/>
          <a:lstStyle/>
          <a:p>
            <a:r>
              <a:rPr lang="cs-CZ" b="1" dirty="0"/>
              <a:t>Úvod do zahradní terapie, </a:t>
            </a:r>
          </a:p>
          <a:p>
            <a:r>
              <a:rPr lang="cs-CZ" b="1"/>
              <a:t>VOŠ </a:t>
            </a:r>
            <a:r>
              <a:rPr lang="cs-CZ" b="1" dirty="0" err="1"/>
              <a:t>Jabok</a:t>
            </a:r>
            <a:endParaRPr lang="cs-CZ" b="1" dirty="0"/>
          </a:p>
          <a:p>
            <a:r>
              <a:rPr lang="cs-CZ" b="1" dirty="0"/>
              <a:t>Eliška Hudcová</a:t>
            </a:r>
          </a:p>
        </p:txBody>
      </p:sp>
    </p:spTree>
    <p:extLst>
      <p:ext uri="{BB962C8B-B14F-4D97-AF65-F5344CB8AC3E}">
        <p14:creationId xmlns:p14="http://schemas.microsoft.com/office/powerpoint/2010/main" val="1970202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24128" y="585216"/>
            <a:ext cx="6367272" cy="1499616"/>
          </a:xfrm>
        </p:spPr>
        <p:txBody>
          <a:bodyPr/>
          <a:lstStyle/>
          <a:p>
            <a:r>
              <a:rPr lang="cs-CZ" dirty="0"/>
              <a:t>Sociální a terapeutické zahrady – zahradní terapie</a:t>
            </a:r>
            <a:endParaRPr lang="en-GB" dirty="0"/>
          </a:p>
        </p:txBody>
      </p:sp>
      <p:sp>
        <p:nvSpPr>
          <p:cNvPr id="3" name="Zástupný symbol pro obsah 2"/>
          <p:cNvSpPr>
            <a:spLocks noGrp="1"/>
          </p:cNvSpPr>
          <p:nvPr>
            <p:ph idx="1"/>
          </p:nvPr>
        </p:nvSpPr>
        <p:spPr>
          <a:xfrm>
            <a:off x="1024129" y="2286000"/>
            <a:ext cx="6214872" cy="4023360"/>
          </a:xfrm>
        </p:spPr>
        <p:txBody>
          <a:bodyPr/>
          <a:lstStyle/>
          <a:p>
            <a:r>
              <a:rPr lang="cs-CZ" sz="2400" b="1" dirty="0"/>
              <a:t>Sociální a terapeutické zahrady</a:t>
            </a:r>
            <a:r>
              <a:rPr lang="cs-CZ" sz="2400" dirty="0"/>
              <a:t> (</a:t>
            </a:r>
            <a:r>
              <a:rPr lang="cs-CZ" sz="2400" dirty="0" err="1"/>
              <a:t>Social</a:t>
            </a:r>
            <a:r>
              <a:rPr lang="cs-CZ" sz="2400" dirty="0"/>
              <a:t> and </a:t>
            </a:r>
            <a:r>
              <a:rPr lang="cs-CZ" sz="2400" dirty="0" err="1"/>
              <a:t>Therapeutic</a:t>
            </a:r>
            <a:r>
              <a:rPr lang="cs-CZ" sz="2400" dirty="0"/>
              <a:t> </a:t>
            </a:r>
            <a:r>
              <a:rPr lang="cs-CZ" sz="2400" dirty="0" err="1"/>
              <a:t>Horticulture</a:t>
            </a:r>
            <a:r>
              <a:rPr lang="cs-CZ" sz="2400" dirty="0"/>
              <a:t>): terapii v těchto zahradách lze definovat jako proces zaměřený na účastníka, při kterém školení odborníci definují a kontrolují individuální cíle, plánují a realizují činnosti týkající se práce na zahradě nebo práce s rostlinami jako terapeutického prostředku s cílem podpořit u účastníků terapie zdravotně důležité aspekty (</a:t>
            </a:r>
            <a:r>
              <a:rPr lang="cs-CZ" sz="2400" dirty="0" err="1"/>
              <a:t>Relf</a:t>
            </a:r>
            <a:r>
              <a:rPr lang="cs-CZ" sz="2400" dirty="0"/>
              <a:t>, 2006; </a:t>
            </a:r>
            <a:r>
              <a:rPr lang="cs-CZ" sz="2400" dirty="0" err="1"/>
              <a:t>Sempik</a:t>
            </a:r>
            <a:r>
              <a:rPr lang="cs-CZ" sz="2400" dirty="0"/>
              <a:t>, Aldridge, </a:t>
            </a:r>
            <a:r>
              <a:rPr lang="cs-CZ" sz="2400" dirty="0" err="1"/>
              <a:t>Becker</a:t>
            </a:r>
            <a:r>
              <a:rPr lang="cs-CZ" sz="2400" dirty="0"/>
              <a:t>, 2002).</a:t>
            </a:r>
          </a:p>
          <a:p>
            <a:endParaRPr lang="cs-CZ" dirty="0"/>
          </a:p>
          <a:p>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589" y="0"/>
            <a:ext cx="4577411" cy="6858000"/>
          </a:xfrm>
          <a:prstGeom prst="rect">
            <a:avLst/>
          </a:prstGeom>
        </p:spPr>
      </p:pic>
    </p:spTree>
    <p:extLst>
      <p:ext uri="{BB962C8B-B14F-4D97-AF65-F5344CB8AC3E}">
        <p14:creationId xmlns:p14="http://schemas.microsoft.com/office/powerpoint/2010/main" val="5220912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Animoterapie</a:t>
            </a:r>
            <a:r>
              <a:rPr lang="cs-CZ" dirty="0"/>
              <a:t>, </a:t>
            </a:r>
            <a:r>
              <a:rPr lang="cs-CZ" dirty="0" err="1"/>
              <a:t>zoorehabilitace</a:t>
            </a:r>
            <a:endParaRPr lang="en-GB" dirty="0"/>
          </a:p>
        </p:txBody>
      </p:sp>
      <p:sp>
        <p:nvSpPr>
          <p:cNvPr id="3" name="Zástupný symbol pro obsah 2"/>
          <p:cNvSpPr>
            <a:spLocks noGrp="1"/>
          </p:cNvSpPr>
          <p:nvPr>
            <p:ph idx="1"/>
          </p:nvPr>
        </p:nvSpPr>
        <p:spPr>
          <a:xfrm>
            <a:off x="1024129" y="2286000"/>
            <a:ext cx="5167122" cy="4023360"/>
          </a:xfrm>
        </p:spPr>
        <p:txBody>
          <a:bodyPr>
            <a:normAutofit lnSpcReduction="10000"/>
          </a:bodyPr>
          <a:lstStyle/>
          <a:p>
            <a:r>
              <a:rPr lang="cs-CZ" b="1" dirty="0" err="1"/>
              <a:t>Animoterapie</a:t>
            </a:r>
            <a:r>
              <a:rPr lang="cs-CZ" b="1" dirty="0"/>
              <a:t> a </a:t>
            </a:r>
            <a:r>
              <a:rPr lang="cs-CZ" b="1" dirty="0" err="1"/>
              <a:t>zoorehabilitace</a:t>
            </a:r>
            <a:r>
              <a:rPr lang="cs-CZ" dirty="0"/>
              <a:t> (Animal </a:t>
            </a:r>
            <a:r>
              <a:rPr lang="cs-CZ" dirty="0" err="1"/>
              <a:t>Assisted</a:t>
            </a:r>
            <a:r>
              <a:rPr lang="cs-CZ" dirty="0"/>
              <a:t> </a:t>
            </a:r>
            <a:r>
              <a:rPr lang="cs-CZ" dirty="0" err="1"/>
              <a:t>Interventions</a:t>
            </a:r>
            <a:r>
              <a:rPr lang="cs-CZ" dirty="0"/>
              <a:t>): jsou v ČR uznávány coby klasické nástroje rehabilitace v některých zdravotnických zařízeních i zařízeních sociálních služeb. Prostupují výzkumem lidského a zvířecího chování, obsahují poznatky všeobecné a speciální pedagogiky, psychologie, psychiatrie, sociologie, humánní a veterinární medicíny. Jsou založeny na interakci člověka se zvířetem a jeho blahodárných účincích pro fyzickou, psychickou, emocionální i sociální stránku člověka (</a:t>
            </a:r>
            <a:r>
              <a:rPr lang="cs-CZ" dirty="0" err="1"/>
              <a:t>Bokkers</a:t>
            </a:r>
            <a:r>
              <a:rPr lang="cs-CZ" dirty="0"/>
              <a:t>, 2006). </a:t>
            </a:r>
          </a:p>
          <a:p>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8899" y="2084832"/>
            <a:ext cx="5372100" cy="3562350"/>
          </a:xfrm>
          <a:prstGeom prst="rect">
            <a:avLst/>
          </a:prstGeom>
        </p:spPr>
      </p:pic>
    </p:spTree>
    <p:extLst>
      <p:ext uri="{BB962C8B-B14F-4D97-AF65-F5344CB8AC3E}">
        <p14:creationId xmlns:p14="http://schemas.microsoft.com/office/powerpoint/2010/main" val="1606524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Sociální zemědělství </a:t>
            </a:r>
            <a:endParaRPr lang="en-GB" dirty="0"/>
          </a:p>
        </p:txBody>
      </p:sp>
      <p:sp>
        <p:nvSpPr>
          <p:cNvPr id="3" name="Zástupný symbol pro obsah 2"/>
          <p:cNvSpPr>
            <a:spLocks noGrp="1"/>
          </p:cNvSpPr>
          <p:nvPr>
            <p:ph idx="1"/>
          </p:nvPr>
        </p:nvSpPr>
        <p:spPr/>
        <p:txBody>
          <a:bodyPr>
            <a:normAutofit/>
          </a:bodyPr>
          <a:lstStyle/>
          <a:p>
            <a:r>
              <a:rPr lang="cs-CZ" b="1"/>
              <a:t>Sociální zemědělství</a:t>
            </a:r>
            <a:r>
              <a:rPr lang="cs-CZ"/>
              <a:t> (Social Farming, Care Farming, Farming Therapy)</a:t>
            </a:r>
          </a:p>
          <a:p>
            <a:pPr>
              <a:lnSpc>
                <a:spcPct val="150000"/>
              </a:lnSpc>
            </a:pPr>
            <a:r>
              <a:rPr lang="cs-CZ"/>
              <a:t>- </a:t>
            </a:r>
            <a:r>
              <a:rPr lang="cs-CZ" dirty="0"/>
              <a:t>Multifunkční zemědělství</a:t>
            </a:r>
          </a:p>
          <a:p>
            <a:pPr>
              <a:lnSpc>
                <a:spcPct val="150000"/>
              </a:lnSpc>
            </a:pPr>
            <a:r>
              <a:rPr lang="cs-CZ" dirty="0"/>
              <a:t>- Sociální ekonomika</a:t>
            </a:r>
          </a:p>
          <a:p>
            <a:pPr>
              <a:lnSpc>
                <a:spcPct val="150000"/>
              </a:lnSpc>
            </a:pPr>
            <a:r>
              <a:rPr lang="cs-CZ" dirty="0"/>
              <a:t>- Komunitní sociální práce</a:t>
            </a:r>
          </a:p>
          <a:p>
            <a:pPr>
              <a:lnSpc>
                <a:spcPct val="150000"/>
              </a:lnSpc>
            </a:pPr>
            <a:r>
              <a:rPr lang="cs-CZ" dirty="0"/>
              <a:t>- Pracovní integrace</a:t>
            </a:r>
          </a:p>
          <a:p>
            <a:pPr>
              <a:lnSpc>
                <a:spcPct val="150000"/>
              </a:lnSpc>
            </a:pPr>
            <a:r>
              <a:rPr lang="cs-CZ" dirty="0"/>
              <a:t>- Podpora znevýhodněných osob ve venkovském prostředí – na farmě.</a:t>
            </a:r>
          </a:p>
          <a:p>
            <a:endParaRPr lang="en-GB" dirty="0"/>
          </a:p>
        </p:txBody>
      </p:sp>
    </p:spTree>
    <p:extLst>
      <p:ext uri="{BB962C8B-B14F-4D97-AF65-F5344CB8AC3E}">
        <p14:creationId xmlns:p14="http://schemas.microsoft.com/office/powerpoint/2010/main" val="4250391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Cvičení v přírodě</a:t>
            </a:r>
            <a:endParaRPr lang="en-GB" dirty="0"/>
          </a:p>
        </p:txBody>
      </p:sp>
      <p:sp>
        <p:nvSpPr>
          <p:cNvPr id="3" name="Zástupný symbol pro obsah 2"/>
          <p:cNvSpPr>
            <a:spLocks noGrp="1"/>
          </p:cNvSpPr>
          <p:nvPr>
            <p:ph idx="1"/>
          </p:nvPr>
        </p:nvSpPr>
        <p:spPr>
          <a:xfrm>
            <a:off x="7086601" y="337566"/>
            <a:ext cx="5105399" cy="7010400"/>
          </a:xfrm>
        </p:spPr>
        <p:txBody>
          <a:bodyPr>
            <a:noAutofit/>
          </a:bodyPr>
          <a:lstStyle/>
          <a:p>
            <a:r>
              <a:rPr lang="cs-CZ" sz="2800" b="1" dirty="0"/>
              <a:t>Pohyb v přírodě</a:t>
            </a:r>
            <a:r>
              <a:rPr lang="cs-CZ" sz="2800" dirty="0"/>
              <a:t> (</a:t>
            </a:r>
            <a:r>
              <a:rPr lang="cs-CZ" sz="2800" dirty="0" err="1"/>
              <a:t>Facilitated</a:t>
            </a:r>
            <a:r>
              <a:rPr lang="cs-CZ" sz="2800" dirty="0"/>
              <a:t> Green </a:t>
            </a:r>
            <a:r>
              <a:rPr lang="cs-CZ" sz="2800" dirty="0" err="1"/>
              <a:t>Exercice</a:t>
            </a:r>
            <a:r>
              <a:rPr lang="cs-CZ" sz="2800" dirty="0"/>
              <a:t> as </a:t>
            </a:r>
            <a:r>
              <a:rPr lang="cs-CZ" sz="2800" dirty="0" err="1"/>
              <a:t>Treatment</a:t>
            </a:r>
            <a:r>
              <a:rPr lang="cs-CZ" sz="2800" dirty="0"/>
              <a:t>): náleží do oblasti Green care, při které účastnící přímo neformují přírodu. Tento druh léčebných postupů může mít mnoho různých podob, od pohodlné chůze, přes turistiku nebo běh, až po jízdu na kole, na koni či horolezectví. Společnými cíli těchto cvičení je zlepšení tělesné kondice díky pohybu, který zmírňuje zatěžující duševní vlivy jako je stres, deprese, smutek (</a:t>
            </a:r>
            <a:r>
              <a:rPr lang="cs-CZ" sz="2800" dirty="0" err="1"/>
              <a:t>Haubenhofer</a:t>
            </a:r>
            <a:r>
              <a:rPr lang="cs-CZ" sz="2800" dirty="0"/>
              <a:t>, </a:t>
            </a:r>
            <a:r>
              <a:rPr lang="cs-CZ" sz="2800" dirty="0" err="1"/>
              <a:t>Enzenhoger</a:t>
            </a:r>
            <a:r>
              <a:rPr lang="cs-CZ" sz="2800" dirty="0"/>
              <a:t>, </a:t>
            </a:r>
            <a:r>
              <a:rPr lang="cs-CZ" sz="2800" dirty="0" err="1"/>
              <a:t>Kleber</a:t>
            </a:r>
            <a:r>
              <a:rPr lang="cs-CZ" sz="2800" dirty="0"/>
              <a:t> et al., 2013). </a:t>
            </a:r>
          </a:p>
          <a:p>
            <a:endParaRPr lang="en-GB" sz="2800"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850" y="2080260"/>
            <a:ext cx="6350000" cy="4229100"/>
          </a:xfrm>
          <a:prstGeom prst="rect">
            <a:avLst/>
          </a:prstGeom>
        </p:spPr>
      </p:pic>
    </p:spTree>
    <p:extLst>
      <p:ext uri="{BB962C8B-B14F-4D97-AF65-F5344CB8AC3E}">
        <p14:creationId xmlns:p14="http://schemas.microsoft.com/office/powerpoint/2010/main" val="3456444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Ekoterapie</a:t>
            </a:r>
            <a:endParaRPr lang="en-GB" dirty="0"/>
          </a:p>
        </p:txBody>
      </p:sp>
      <p:sp>
        <p:nvSpPr>
          <p:cNvPr id="3" name="Zástupný symbol pro obsah 2"/>
          <p:cNvSpPr>
            <a:spLocks noGrp="1"/>
          </p:cNvSpPr>
          <p:nvPr>
            <p:ph idx="1"/>
          </p:nvPr>
        </p:nvSpPr>
        <p:spPr>
          <a:xfrm>
            <a:off x="1024128" y="2084832"/>
            <a:ext cx="5357621" cy="4224528"/>
          </a:xfrm>
        </p:spPr>
        <p:txBody>
          <a:bodyPr/>
          <a:lstStyle/>
          <a:p>
            <a:r>
              <a:rPr lang="cs-CZ" b="1" dirty="0" err="1"/>
              <a:t>Ekoterapie</a:t>
            </a:r>
            <a:r>
              <a:rPr lang="cs-CZ" dirty="0"/>
              <a:t> (</a:t>
            </a:r>
            <a:r>
              <a:rPr lang="cs-CZ" dirty="0" err="1"/>
              <a:t>Ecotherapy</a:t>
            </a:r>
            <a:r>
              <a:rPr lang="cs-CZ" dirty="0"/>
              <a:t>): se překrývá především se sociálními a terapeutickými zahradami a sociálním zemědělstvím. Při těchto aktivitách je kladena zvýšená pozornost na environmentální dopady činností, vztahy mezi přírodou a lidmi, na trvalou udržitelnost, ekologii a zdravé prostředí (</a:t>
            </a:r>
            <a:r>
              <a:rPr lang="cs-CZ" dirty="0" err="1"/>
              <a:t>Krajhanzl</a:t>
            </a:r>
            <a:r>
              <a:rPr lang="cs-CZ" dirty="0"/>
              <a:t>, 2014). </a:t>
            </a:r>
          </a:p>
          <a:p>
            <a:endParaRPr lang="en-GB"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589" y="0"/>
            <a:ext cx="4577411" cy="6858000"/>
          </a:xfrm>
          <a:prstGeom prst="rect">
            <a:avLst/>
          </a:prstGeom>
        </p:spPr>
      </p:pic>
    </p:spTree>
    <p:extLst>
      <p:ext uri="{BB962C8B-B14F-4D97-AF65-F5344CB8AC3E}">
        <p14:creationId xmlns:p14="http://schemas.microsoft.com/office/powerpoint/2010/main" val="122313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Terapie v divočině, lesní terapie</a:t>
            </a:r>
            <a:endParaRPr lang="en-GB" dirty="0"/>
          </a:p>
        </p:txBody>
      </p:sp>
      <p:sp>
        <p:nvSpPr>
          <p:cNvPr id="3" name="Zástupný symbol pro obsah 2"/>
          <p:cNvSpPr>
            <a:spLocks noGrp="1"/>
          </p:cNvSpPr>
          <p:nvPr>
            <p:ph idx="1"/>
          </p:nvPr>
        </p:nvSpPr>
        <p:spPr/>
        <p:txBody>
          <a:bodyPr>
            <a:normAutofit/>
          </a:bodyPr>
          <a:lstStyle/>
          <a:p>
            <a:r>
              <a:rPr lang="cs-CZ" b="1" dirty="0"/>
              <a:t>Terapie v divočině a terapie v lese</a:t>
            </a:r>
            <a:r>
              <a:rPr lang="cs-CZ" dirty="0"/>
              <a:t> (</a:t>
            </a:r>
            <a:r>
              <a:rPr lang="cs-CZ" dirty="0" err="1"/>
              <a:t>Wilderness</a:t>
            </a:r>
            <a:r>
              <a:rPr lang="cs-CZ" dirty="0"/>
              <a:t> </a:t>
            </a:r>
            <a:r>
              <a:rPr lang="cs-CZ" dirty="0" err="1"/>
              <a:t>therapy</a:t>
            </a:r>
            <a:r>
              <a:rPr lang="cs-CZ" dirty="0"/>
              <a:t>; </a:t>
            </a:r>
            <a:r>
              <a:rPr lang="cs-CZ" dirty="0" err="1"/>
              <a:t>Nature</a:t>
            </a:r>
            <a:r>
              <a:rPr lang="cs-CZ" dirty="0"/>
              <a:t> </a:t>
            </a:r>
            <a:r>
              <a:rPr lang="cs-CZ" dirty="0" err="1"/>
              <a:t>therapy</a:t>
            </a:r>
            <a:r>
              <a:rPr lang="cs-CZ" dirty="0"/>
              <a:t>): využívá k léčebným cílům volné přírody – „divočiny“. Uplatňuje se především ve skupinové terapii, při které jde o posílení odpovědnosti, sebedůvěry, komunikace a kooperace ve skupině a osobní rozvoj na základě pobytu na odlehlém místě ve volné přírodě. Cílovou skupinou jsou hlavně děti a mladiství s problémovým chováním. Při tomto druhu terapie jsou odkázáni na vzájemnou podporu a pomoc (</a:t>
            </a:r>
            <a:r>
              <a:rPr lang="cs-CZ" dirty="0" err="1"/>
              <a:t>Haubenhofer</a:t>
            </a:r>
            <a:r>
              <a:rPr lang="cs-CZ" dirty="0"/>
              <a:t>, </a:t>
            </a:r>
            <a:r>
              <a:rPr lang="cs-CZ" dirty="0" err="1"/>
              <a:t>Enzenhoger</a:t>
            </a:r>
            <a:r>
              <a:rPr lang="cs-CZ" dirty="0"/>
              <a:t>, </a:t>
            </a:r>
            <a:r>
              <a:rPr lang="cs-CZ" dirty="0" err="1"/>
              <a:t>Kleber</a:t>
            </a:r>
            <a:r>
              <a:rPr lang="cs-CZ" dirty="0"/>
              <a:t> et al., 2013).</a:t>
            </a:r>
          </a:p>
          <a:p>
            <a:r>
              <a:rPr lang="cs-CZ" dirty="0">
                <a:hlinkClick r:id="rId2"/>
              </a:rPr>
              <a:t>https://www.youtube.com/watch?v=dUMA2skIbXs&amp;t=56s</a:t>
            </a:r>
            <a:endParaRPr lang="cs-CZ" dirty="0"/>
          </a:p>
          <a:p>
            <a:r>
              <a:rPr lang="cs-CZ" dirty="0">
                <a:hlinkClick r:id="rId3"/>
              </a:rPr>
              <a:t>https://www.youtube.com/watch?v=iMvMkrgcs_c&amp;t=4s</a:t>
            </a:r>
            <a:endParaRPr lang="cs-CZ" dirty="0"/>
          </a:p>
          <a:p>
            <a:r>
              <a:rPr lang="cs-CZ" dirty="0">
                <a:hlinkClick r:id="rId4"/>
              </a:rPr>
              <a:t>https://www.youtube.com/watch?v=F5TzkBnrbzA</a:t>
            </a:r>
            <a:endParaRPr lang="cs-CZ" dirty="0"/>
          </a:p>
          <a:p>
            <a:pPr marL="0" indent="0">
              <a:buNone/>
            </a:pPr>
            <a:endParaRPr lang="cs-CZ" dirty="0"/>
          </a:p>
          <a:p>
            <a:pPr marL="0" indent="0">
              <a:buNone/>
            </a:pPr>
            <a:endParaRPr lang="en-GB" dirty="0">
              <a:solidFill>
                <a:srgbClr val="FF0000"/>
              </a:solidFill>
            </a:endParaRPr>
          </a:p>
        </p:txBody>
      </p:sp>
    </p:spTree>
    <p:extLst>
      <p:ext uri="{BB962C8B-B14F-4D97-AF65-F5344CB8AC3E}">
        <p14:creationId xmlns:p14="http://schemas.microsoft.com/office/powerpoint/2010/main" val="2756079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Člověk jako živý organismus</a:t>
            </a:r>
            <a:endParaRPr lang="en-GB" dirty="0"/>
          </a:p>
        </p:txBody>
      </p:sp>
      <p:sp>
        <p:nvSpPr>
          <p:cNvPr id="3" name="Zástupný symbol pro obsah 2"/>
          <p:cNvSpPr>
            <a:spLocks noGrp="1"/>
          </p:cNvSpPr>
          <p:nvPr>
            <p:ph idx="1"/>
          </p:nvPr>
        </p:nvSpPr>
        <p:spPr/>
        <p:txBody>
          <a:bodyPr>
            <a:noAutofit/>
          </a:bodyPr>
          <a:lstStyle/>
          <a:p>
            <a:pPr>
              <a:lnSpc>
                <a:spcPct val="150000"/>
              </a:lnSpc>
            </a:pPr>
            <a:r>
              <a:rPr lang="cs-CZ" sz="1800" b="1" dirty="0"/>
              <a:t>Dráždivost, </a:t>
            </a:r>
            <a:r>
              <a:rPr lang="cs-CZ" sz="1800" dirty="0"/>
              <a:t>reakce na podněty, stálost vnitřního prostředí (homeostáza)</a:t>
            </a:r>
          </a:p>
          <a:p>
            <a:pPr>
              <a:lnSpc>
                <a:spcPct val="150000"/>
              </a:lnSpc>
            </a:pPr>
            <a:r>
              <a:rPr lang="cs-CZ" sz="1800" b="1" dirty="0"/>
              <a:t>Dědičnost, </a:t>
            </a:r>
            <a:r>
              <a:rPr lang="cs-CZ" sz="1800" dirty="0"/>
              <a:t>genetická informace, replikace nukleové kyseliny</a:t>
            </a:r>
            <a:endParaRPr lang="cs-CZ" sz="1800" b="1" dirty="0"/>
          </a:p>
          <a:p>
            <a:pPr>
              <a:lnSpc>
                <a:spcPct val="150000"/>
              </a:lnSpc>
            </a:pPr>
            <a:r>
              <a:rPr lang="cs-CZ" sz="1800" b="1" dirty="0"/>
              <a:t>Rozmnožování, </a:t>
            </a:r>
            <a:r>
              <a:rPr lang="cs-CZ" sz="1800" dirty="0"/>
              <a:t>pohlavní, nepohlavní, vegetativní</a:t>
            </a:r>
            <a:r>
              <a:rPr lang="cs-CZ" sz="1800" b="1" dirty="0"/>
              <a:t> </a:t>
            </a:r>
            <a:endParaRPr lang="cs-CZ" sz="1800" dirty="0"/>
          </a:p>
          <a:p>
            <a:pPr>
              <a:lnSpc>
                <a:spcPct val="150000"/>
              </a:lnSpc>
            </a:pPr>
            <a:r>
              <a:rPr lang="cs-CZ" sz="1800" b="1" dirty="0"/>
              <a:t>Metabolismus, </a:t>
            </a:r>
            <a:r>
              <a:rPr lang="cs-CZ" sz="1800" dirty="0"/>
              <a:t>látkový, energetický</a:t>
            </a:r>
          </a:p>
          <a:p>
            <a:pPr>
              <a:lnSpc>
                <a:spcPct val="150000"/>
              </a:lnSpc>
            </a:pPr>
            <a:r>
              <a:rPr lang="cs-CZ" sz="1800" b="1" dirty="0"/>
              <a:t>Vývoj, </a:t>
            </a:r>
            <a:r>
              <a:rPr lang="cs-CZ" sz="1800" dirty="0"/>
              <a:t>ontogeneze (vývoj jedince), fylogeneze (vývoj druhu)</a:t>
            </a:r>
          </a:p>
          <a:p>
            <a:pPr>
              <a:lnSpc>
                <a:spcPct val="150000"/>
              </a:lnSpc>
            </a:pPr>
            <a:r>
              <a:rPr lang="cs-CZ" sz="1800" b="1" dirty="0"/>
              <a:t>Růst, </a:t>
            </a:r>
            <a:r>
              <a:rPr lang="cs-CZ" sz="1800" dirty="0"/>
              <a:t>omezen délkou života a geny</a:t>
            </a:r>
          </a:p>
        </p:txBody>
      </p:sp>
      <p:pic>
        <p:nvPicPr>
          <p:cNvPr id="5" name="Obrázek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49159" y="0"/>
            <a:ext cx="3942281" cy="6858000"/>
          </a:xfrm>
          <a:prstGeom prst="rect">
            <a:avLst/>
          </a:prstGeom>
        </p:spPr>
      </p:pic>
    </p:spTree>
    <p:extLst>
      <p:ext uri="{BB962C8B-B14F-4D97-AF65-F5344CB8AC3E}">
        <p14:creationId xmlns:p14="http://schemas.microsoft.com/office/powerpoint/2010/main" val="493728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Člověk a příroda</a:t>
            </a:r>
            <a:endParaRPr lang="en-GB" dirty="0"/>
          </a:p>
        </p:txBody>
      </p:sp>
      <p:sp>
        <p:nvSpPr>
          <p:cNvPr id="3" name="Zástupný symbol pro obsah 2"/>
          <p:cNvSpPr>
            <a:spLocks noGrp="1"/>
          </p:cNvSpPr>
          <p:nvPr>
            <p:ph idx="1"/>
          </p:nvPr>
        </p:nvSpPr>
        <p:spPr/>
        <p:txBody>
          <a:bodyPr/>
          <a:lstStyle/>
          <a:p>
            <a:pPr>
              <a:lnSpc>
                <a:spcPct val="150000"/>
              </a:lnSpc>
            </a:pPr>
            <a:r>
              <a:rPr lang="cs-CZ" dirty="0"/>
              <a:t>Člověk jako produkt evoluce je integrální součást přírody</a:t>
            </a:r>
          </a:p>
          <a:p>
            <a:pPr>
              <a:lnSpc>
                <a:spcPct val="150000"/>
              </a:lnSpc>
            </a:pPr>
            <a:r>
              <a:rPr lang="cs-CZ" dirty="0"/>
              <a:t>Charakteristiky živých organismů</a:t>
            </a:r>
          </a:p>
          <a:p>
            <a:pPr>
              <a:lnSpc>
                <a:spcPct val="150000"/>
              </a:lnSpc>
            </a:pPr>
            <a:r>
              <a:rPr lang="cs-CZ" dirty="0"/>
              <a:t>Příroda nás formuje</a:t>
            </a:r>
          </a:p>
          <a:p>
            <a:pPr>
              <a:lnSpc>
                <a:spcPct val="150000"/>
              </a:lnSpc>
            </a:pPr>
            <a:r>
              <a:rPr lang="cs-CZ" dirty="0"/>
              <a:t>Rozdíl prostředí </a:t>
            </a:r>
          </a:p>
          <a:p>
            <a:pPr>
              <a:lnSpc>
                <a:spcPct val="150000"/>
              </a:lnSpc>
            </a:pPr>
            <a:r>
              <a:rPr lang="cs-CZ" dirty="0"/>
              <a:t>Rozdílné reakce, fyziologické, psychologické, mentální</a:t>
            </a:r>
          </a:p>
          <a:p>
            <a:pPr>
              <a:lnSpc>
                <a:spcPct val="150000"/>
              </a:lnSpc>
            </a:pPr>
            <a:r>
              <a:rPr lang="cs-CZ" dirty="0"/>
              <a:t>Environmentální psychologie</a:t>
            </a:r>
            <a:endParaRPr lang="en-GB" dirty="0"/>
          </a:p>
        </p:txBody>
      </p:sp>
      <p:pic>
        <p:nvPicPr>
          <p:cNvPr id="8" name="Obráze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469" y="0"/>
            <a:ext cx="1911531" cy="6858000"/>
          </a:xfrm>
          <a:prstGeom prst="rect">
            <a:avLst/>
          </a:prstGeom>
        </p:spPr>
      </p:pic>
    </p:spTree>
    <p:extLst>
      <p:ext uri="{BB962C8B-B14F-4D97-AF65-F5344CB8AC3E}">
        <p14:creationId xmlns:p14="http://schemas.microsoft.com/office/powerpoint/2010/main" val="32657864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Zástupný symbol pro obsah 3"/>
          <p:cNvGraphicFramePr>
            <a:graphicFrameLocks noGrp="1"/>
          </p:cNvGraphicFramePr>
          <p:nvPr>
            <p:ph sz="half" idx="1"/>
            <p:extLst>
              <p:ext uri="{D42A27DB-BD31-4B8C-83A1-F6EECF244321}">
                <p14:modId xmlns:p14="http://schemas.microsoft.com/office/powerpoint/2010/main" val="4249276691"/>
              </p:ext>
            </p:extLst>
          </p:nvPr>
        </p:nvGraphicFramePr>
        <p:xfrm>
          <a:off x="465221" y="176463"/>
          <a:ext cx="11325726" cy="64970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551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a:extLst>
              <a:ext uri="{BEBA8EAE-BF5A-486C-A8C5-ECC9F3942E4B}">
                <a14:imgProps xmlns:a14="http://schemas.microsoft.com/office/drawing/2010/main">
                  <a14:imgLayer r:embed="rId3">
                    <a14:imgEffect>
                      <a14:sharpenSoften amount="78000"/>
                    </a14:imgEffect>
                    <a14:imgEffect>
                      <a14:brightnessContrast bright="14000" contrast="19000"/>
                    </a14:imgEffect>
                  </a14:imgLayer>
                </a14:imgProps>
              </a:ext>
              <a:ext uri="{28A0092B-C50C-407E-A947-70E740481C1C}">
                <a14:useLocalDpi xmlns:a14="http://schemas.microsoft.com/office/drawing/2010/main" val="0"/>
              </a:ext>
            </a:extLst>
          </a:blip>
          <a:stretch>
            <a:fillRect/>
          </a:stretch>
        </p:blipFill>
        <p:spPr>
          <a:xfrm>
            <a:off x="7620000" y="0"/>
            <a:ext cx="4572000" cy="6858000"/>
          </a:xfrm>
          <a:prstGeom prst="rect">
            <a:avLst/>
          </a:prstGeom>
        </p:spPr>
      </p:pic>
      <p:sp>
        <p:nvSpPr>
          <p:cNvPr id="2" name="Nadpis 1"/>
          <p:cNvSpPr>
            <a:spLocks noGrp="1"/>
          </p:cNvSpPr>
          <p:nvPr>
            <p:ph type="title"/>
          </p:nvPr>
        </p:nvSpPr>
        <p:spPr/>
        <p:txBody>
          <a:bodyPr/>
          <a:lstStyle/>
          <a:p>
            <a:r>
              <a:rPr lang="cs-CZ" dirty="0"/>
              <a:t>Člověk a rostlina</a:t>
            </a:r>
          </a:p>
        </p:txBody>
      </p:sp>
      <p:sp>
        <p:nvSpPr>
          <p:cNvPr id="3" name="Zástupný symbol pro obsah 2"/>
          <p:cNvSpPr>
            <a:spLocks noGrp="1"/>
          </p:cNvSpPr>
          <p:nvPr>
            <p:ph idx="1"/>
          </p:nvPr>
        </p:nvSpPr>
        <p:spPr>
          <a:xfrm>
            <a:off x="1024128" y="1796716"/>
            <a:ext cx="9720071" cy="4512644"/>
          </a:xfrm>
        </p:spPr>
        <p:txBody>
          <a:bodyPr>
            <a:noAutofit/>
          </a:bodyPr>
          <a:lstStyle/>
          <a:p>
            <a:pPr>
              <a:lnSpc>
                <a:spcPct val="150000"/>
              </a:lnSpc>
            </a:pPr>
            <a:r>
              <a:rPr lang="cs-CZ" sz="2400" b="1" dirty="0"/>
              <a:t>Interaktivní vztah: pozitivní/negativní, akce/reakce, aktivita/pasivita</a:t>
            </a:r>
          </a:p>
          <a:p>
            <a:pPr>
              <a:lnSpc>
                <a:spcPct val="150000"/>
              </a:lnSpc>
            </a:pPr>
            <a:r>
              <a:rPr lang="cs-CZ" sz="2400" b="1" dirty="0"/>
              <a:t>Potřeba smysluplnosti: starat se a být užitečný (odpovědnost, úspěch, respekt, kompetence, sebeúcta)</a:t>
            </a:r>
          </a:p>
          <a:p>
            <a:pPr>
              <a:lnSpc>
                <a:spcPct val="150000"/>
              </a:lnSpc>
            </a:pPr>
            <a:r>
              <a:rPr lang="cs-CZ" sz="2400" b="1" dirty="0"/>
              <a:t>Potřeba rytmu: pravidelnost (denní, sezónní), průběžná a opakovaná péče (jistota, samostatnost, samozřejmost)</a:t>
            </a:r>
          </a:p>
          <a:p>
            <a:pPr>
              <a:lnSpc>
                <a:spcPct val="150000"/>
              </a:lnSpc>
            </a:pPr>
            <a:r>
              <a:rPr lang="cs-CZ" sz="2400" b="1" dirty="0"/>
              <a:t>Potřeba sounáležitosti: osobní zaujetí, seznámení, srdeční záležitost</a:t>
            </a:r>
          </a:p>
          <a:p>
            <a:pPr>
              <a:lnSpc>
                <a:spcPct val="150000"/>
              </a:lnSpc>
            </a:pPr>
            <a:r>
              <a:rPr lang="cs-CZ" sz="2400" b="1" dirty="0"/>
              <a:t>Symbolika rostlin: metafory pro lidský život, akceptace růstu a chřadnutí</a:t>
            </a:r>
            <a:endParaRPr lang="en-GB" sz="2400" b="1" dirty="0"/>
          </a:p>
          <a:p>
            <a:endParaRPr lang="cs-CZ" sz="2400" dirty="0"/>
          </a:p>
        </p:txBody>
      </p:sp>
    </p:spTree>
    <p:extLst>
      <p:ext uri="{BB962C8B-B14F-4D97-AF65-F5344CB8AC3E}">
        <p14:creationId xmlns:p14="http://schemas.microsoft.com/office/powerpoint/2010/main" val="18793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Komunikace mezi člověkem a rostlinou</a:t>
            </a:r>
          </a:p>
        </p:txBody>
      </p:sp>
      <p:sp>
        <p:nvSpPr>
          <p:cNvPr id="5" name="AutoShape 2" descr="Výsledek obrázku pro five senses pi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Zástupný obsah 7">
            <a:extLst>
              <a:ext uri="{FF2B5EF4-FFF2-40B4-BE49-F238E27FC236}">
                <a16:creationId xmlns:a16="http://schemas.microsoft.com/office/drawing/2014/main" id="{87D9402F-772C-465E-9FBC-67CEE96DDE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7979" y="1875753"/>
            <a:ext cx="6946232" cy="4664623"/>
          </a:xfrm>
          <a:prstGeom prst="rect">
            <a:avLst/>
          </a:prstGeom>
        </p:spPr>
      </p:pic>
    </p:spTree>
    <p:extLst>
      <p:ext uri="{BB962C8B-B14F-4D97-AF65-F5344CB8AC3E}">
        <p14:creationId xmlns:p14="http://schemas.microsoft.com/office/powerpoint/2010/main" val="174449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Definice Green Care</a:t>
            </a:r>
          </a:p>
        </p:txBody>
      </p:sp>
      <p:sp>
        <p:nvSpPr>
          <p:cNvPr id="3" name="Zástupný symbol pro obsah 2"/>
          <p:cNvSpPr>
            <a:spLocks noGrp="1"/>
          </p:cNvSpPr>
          <p:nvPr>
            <p:ph idx="1"/>
          </p:nvPr>
        </p:nvSpPr>
        <p:spPr/>
        <p:txBody>
          <a:bodyPr>
            <a:normAutofit fontScale="92500" lnSpcReduction="10000"/>
          </a:bodyPr>
          <a:lstStyle/>
          <a:p>
            <a:pPr marL="0" indent="0">
              <a:buNone/>
            </a:pPr>
            <a:r>
              <a:rPr lang="cs-CZ" sz="3600" dirty="0"/>
              <a:t>Jakákoli plánovaná a zhodnocená aktivita, která podporuje fyzické a duševní zdraví a celkovou kvalitu života jedince při kontaktu s přírodou / přírodními prvky. Green care využívá zahradu, les, krajinné prvky, park, zemědělský provoz, zvířata atd.</a:t>
            </a:r>
          </a:p>
          <a:p>
            <a:pPr marL="0" indent="0">
              <a:buNone/>
            </a:pPr>
            <a:endParaRPr lang="cs-CZ" sz="3600" dirty="0"/>
          </a:p>
          <a:p>
            <a:pPr>
              <a:buFont typeface="Wingdings" panose="05000000000000000000" pitchFamily="2" charset="2"/>
              <a:buChar char="§"/>
            </a:pPr>
            <a:r>
              <a:rPr lang="cs-CZ" sz="3600" dirty="0"/>
              <a:t>Terapeutický vliv přírodních prvků na člověka</a:t>
            </a:r>
          </a:p>
          <a:p>
            <a:pPr>
              <a:buFont typeface="Wingdings" panose="05000000000000000000" pitchFamily="2" charset="2"/>
              <a:buChar char="§"/>
            </a:pPr>
            <a:r>
              <a:rPr lang="cs-CZ" sz="3600" dirty="0"/>
              <a:t>Zlepšit či alespoň udržet stav</a:t>
            </a:r>
          </a:p>
          <a:p>
            <a:endParaRPr lang="cs-CZ" dirty="0"/>
          </a:p>
        </p:txBody>
      </p:sp>
    </p:spTree>
    <p:extLst>
      <p:ext uri="{BB962C8B-B14F-4D97-AF65-F5344CB8AC3E}">
        <p14:creationId xmlns:p14="http://schemas.microsoft.com/office/powerpoint/2010/main" val="1590343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9194" y="352062"/>
            <a:ext cx="10515600" cy="1325563"/>
          </a:xfrm>
        </p:spPr>
        <p:txBody>
          <a:bodyPr>
            <a:normAutofit fontScale="90000"/>
          </a:bodyPr>
          <a:lstStyle/>
          <a:p>
            <a:br>
              <a:rPr lang="cs-CZ" dirty="0"/>
            </a:br>
            <a:r>
              <a:rPr lang="cs-CZ" dirty="0"/>
              <a:t>   Oblasti působení</a:t>
            </a:r>
          </a:p>
        </p:txBody>
      </p:sp>
      <p:sp>
        <p:nvSpPr>
          <p:cNvPr id="3" name="Zástupný symbol pro obsah 2"/>
          <p:cNvSpPr>
            <a:spLocks noGrp="1"/>
          </p:cNvSpPr>
          <p:nvPr>
            <p:ph sz="half" idx="1"/>
          </p:nvPr>
        </p:nvSpPr>
        <p:spPr>
          <a:solidFill>
            <a:srgbClr val="00CC00"/>
          </a:solidFill>
        </p:spPr>
        <p:txBody>
          <a:bodyPr>
            <a:normAutofit lnSpcReduction="10000"/>
          </a:bodyPr>
          <a:lstStyle/>
          <a:p>
            <a:pPr lvl="1">
              <a:lnSpc>
                <a:spcPct val="110000"/>
              </a:lnSpc>
            </a:pPr>
            <a:r>
              <a:rPr lang="cs-CZ" sz="2800" b="1" dirty="0"/>
              <a:t>Fyziologická oblast </a:t>
            </a:r>
          </a:p>
          <a:p>
            <a:pPr lvl="1">
              <a:lnSpc>
                <a:spcPct val="110000"/>
              </a:lnSpc>
            </a:pPr>
            <a:r>
              <a:rPr lang="cs-CZ" sz="2800" b="1" dirty="0"/>
              <a:t>Kognitivní</a:t>
            </a:r>
          </a:p>
          <a:p>
            <a:pPr lvl="1">
              <a:lnSpc>
                <a:spcPct val="110000"/>
              </a:lnSpc>
            </a:pPr>
            <a:r>
              <a:rPr lang="cs-CZ" sz="2800" b="1" dirty="0"/>
              <a:t>Pedagogická oblast</a:t>
            </a:r>
          </a:p>
          <a:p>
            <a:pPr lvl="1">
              <a:lnSpc>
                <a:spcPct val="110000"/>
              </a:lnSpc>
            </a:pPr>
            <a:r>
              <a:rPr lang="cs-CZ" sz="2800" b="1" dirty="0"/>
              <a:t>Emocionální oblast</a:t>
            </a:r>
          </a:p>
          <a:p>
            <a:pPr lvl="1">
              <a:lnSpc>
                <a:spcPct val="110000"/>
              </a:lnSpc>
            </a:pPr>
            <a:r>
              <a:rPr lang="cs-CZ" sz="2800" b="1" dirty="0"/>
              <a:t>Sociální oblast</a:t>
            </a:r>
          </a:p>
          <a:p>
            <a:pPr lvl="1">
              <a:lnSpc>
                <a:spcPct val="110000"/>
              </a:lnSpc>
            </a:pPr>
            <a:r>
              <a:rPr lang="cs-CZ" sz="2800" b="1" dirty="0"/>
              <a:t>Spirituální oblast</a:t>
            </a:r>
          </a:p>
          <a:p>
            <a:pPr lvl="1">
              <a:lnSpc>
                <a:spcPct val="110000"/>
              </a:lnSpc>
            </a:pPr>
            <a:r>
              <a:rPr lang="cs-CZ" sz="2800" b="1" dirty="0"/>
              <a:t>Osobnostní oblast / sebepojetí</a:t>
            </a:r>
          </a:p>
          <a:p>
            <a:pPr marL="0" indent="0">
              <a:buNone/>
            </a:pPr>
            <a:endParaRPr lang="cs-CZ" dirty="0"/>
          </a:p>
          <a:p>
            <a:endParaRPr lang="cs-CZ" dirty="0"/>
          </a:p>
        </p:txBody>
      </p:sp>
      <p:sp>
        <p:nvSpPr>
          <p:cNvPr id="4" name="Zástupný symbol pro obsah 3"/>
          <p:cNvSpPr>
            <a:spLocks noGrp="1"/>
          </p:cNvSpPr>
          <p:nvPr>
            <p:ph sz="half" idx="2"/>
          </p:nvPr>
        </p:nvSpPr>
        <p:spPr>
          <a:solidFill>
            <a:srgbClr val="92D050"/>
          </a:solidFill>
        </p:spPr>
        <p:txBody>
          <a:bodyPr>
            <a:normAutofit lnSpcReduction="10000"/>
          </a:bodyPr>
          <a:lstStyle/>
          <a:p>
            <a:pPr lvl="1">
              <a:lnSpc>
                <a:spcPct val="110000"/>
              </a:lnSpc>
            </a:pPr>
            <a:r>
              <a:rPr lang="cs-CZ" sz="2800" b="1" dirty="0"/>
              <a:t>Strukturovaný program</a:t>
            </a:r>
          </a:p>
          <a:p>
            <a:pPr lvl="1">
              <a:lnSpc>
                <a:spcPct val="110000"/>
              </a:lnSpc>
            </a:pPr>
            <a:r>
              <a:rPr lang="cs-CZ" sz="2800" b="1" dirty="0"/>
              <a:t>Definované cíle</a:t>
            </a:r>
          </a:p>
          <a:p>
            <a:pPr lvl="1">
              <a:lnSpc>
                <a:spcPct val="110000"/>
              </a:lnSpc>
            </a:pPr>
            <a:r>
              <a:rPr lang="cs-CZ" sz="2800" b="1" dirty="0"/>
              <a:t>Individuální přístup a rozmanitost</a:t>
            </a:r>
          </a:p>
          <a:p>
            <a:pPr lvl="1">
              <a:lnSpc>
                <a:spcPct val="110000"/>
              </a:lnSpc>
            </a:pPr>
            <a:r>
              <a:rPr lang="cs-CZ" sz="2800" b="1" dirty="0"/>
              <a:t>Dokumentace</a:t>
            </a:r>
          </a:p>
          <a:p>
            <a:pPr lvl="1">
              <a:lnSpc>
                <a:spcPct val="110000"/>
              </a:lnSpc>
            </a:pPr>
            <a:r>
              <a:rPr lang="cs-CZ" sz="2800" b="1" dirty="0"/>
              <a:t>Zhodnocení</a:t>
            </a:r>
          </a:p>
          <a:p>
            <a:endParaRPr lang="cs-CZ" dirty="0"/>
          </a:p>
        </p:txBody>
      </p:sp>
    </p:spTree>
    <p:extLst>
      <p:ext uri="{BB962C8B-B14F-4D97-AF65-F5344CB8AC3E}">
        <p14:creationId xmlns:p14="http://schemas.microsoft.com/office/powerpoint/2010/main" val="4158952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Green Care</a:t>
            </a:r>
          </a:p>
        </p:txBody>
      </p:sp>
      <p:sp>
        <p:nvSpPr>
          <p:cNvPr id="3" name="Zástupný symbol pro obsah 2"/>
          <p:cNvSpPr>
            <a:spLocks noGrp="1"/>
          </p:cNvSpPr>
          <p:nvPr>
            <p:ph sz="half" idx="1"/>
          </p:nvPr>
        </p:nvSpPr>
        <p:spPr/>
        <p:txBody>
          <a:bodyPr/>
          <a:lstStyle/>
          <a:p>
            <a:r>
              <a:rPr lang="cs-CZ" dirty="0"/>
              <a:t>Sociální a terapeutické zahrady</a:t>
            </a:r>
          </a:p>
          <a:p>
            <a:r>
              <a:rPr lang="cs-CZ" dirty="0" err="1"/>
              <a:t>Animoterapie</a:t>
            </a:r>
            <a:r>
              <a:rPr lang="cs-CZ" dirty="0"/>
              <a:t>, </a:t>
            </a:r>
            <a:r>
              <a:rPr lang="cs-CZ" dirty="0" err="1"/>
              <a:t>zoorehabilitace</a:t>
            </a:r>
            <a:r>
              <a:rPr lang="cs-CZ" dirty="0"/>
              <a:t> </a:t>
            </a:r>
          </a:p>
          <a:p>
            <a:r>
              <a:rPr lang="cs-CZ" dirty="0"/>
              <a:t>Sociální zemědělství</a:t>
            </a:r>
          </a:p>
          <a:p>
            <a:r>
              <a:rPr lang="cs-CZ" dirty="0"/>
              <a:t>Cvičení v přírodě k terapeutickým účelům</a:t>
            </a:r>
          </a:p>
          <a:p>
            <a:r>
              <a:rPr lang="cs-CZ" dirty="0" err="1"/>
              <a:t>Ekoterapie</a:t>
            </a:r>
            <a:endParaRPr lang="cs-CZ" dirty="0"/>
          </a:p>
          <a:p>
            <a:r>
              <a:rPr lang="cs-CZ" dirty="0"/>
              <a:t>Terapie v divočině a lesní terapie</a:t>
            </a:r>
          </a:p>
          <a:p>
            <a:endParaRPr lang="cs-CZ" dirty="0"/>
          </a:p>
          <a:p>
            <a:r>
              <a:rPr lang="cs-CZ" dirty="0"/>
              <a:t>(</a:t>
            </a:r>
            <a:r>
              <a:rPr lang="cs-CZ" dirty="0" err="1"/>
              <a:t>Sempik</a:t>
            </a:r>
            <a:r>
              <a:rPr lang="cs-CZ" dirty="0"/>
              <a:t>, </a:t>
            </a:r>
            <a:r>
              <a:rPr lang="cs-CZ" dirty="0" err="1"/>
              <a:t>Hine</a:t>
            </a:r>
            <a:r>
              <a:rPr lang="cs-CZ" dirty="0"/>
              <a:t>, </a:t>
            </a:r>
            <a:r>
              <a:rPr lang="cs-CZ" dirty="0" err="1"/>
              <a:t>Wilcox</a:t>
            </a:r>
            <a:r>
              <a:rPr lang="cs-CZ" dirty="0"/>
              <a:t> </a:t>
            </a:r>
            <a:r>
              <a:rPr lang="cs-CZ" dirty="0" err="1"/>
              <a:t>eds</a:t>
            </a:r>
            <a:r>
              <a:rPr lang="cs-CZ" dirty="0"/>
              <a:t>., 2010) </a:t>
            </a:r>
          </a:p>
          <a:p>
            <a:pPr marL="0" indent="0">
              <a:buNone/>
            </a:pPr>
            <a:endParaRPr lang="cs-CZ" dirty="0"/>
          </a:p>
        </p:txBody>
      </p:sp>
      <p:pic>
        <p:nvPicPr>
          <p:cNvPr id="5" name="Zástupný symbol pro obsah 5"/>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6048103" y="928914"/>
            <a:ext cx="5781039" cy="5550263"/>
          </a:xfrm>
          <a:prstGeom prst="rect">
            <a:avLst/>
          </a:prstGeom>
          <a:noFill/>
          <a:ln>
            <a:noFill/>
          </a:ln>
        </p:spPr>
      </p:pic>
    </p:spTree>
    <p:extLst>
      <p:ext uri="{BB962C8B-B14F-4D97-AF65-F5344CB8AC3E}">
        <p14:creationId xmlns:p14="http://schemas.microsoft.com/office/powerpoint/2010/main" val="86979825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ál">
  <a:themeElements>
    <a:clrScheme name="Běžící text">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Integrá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á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docProps/app.xml><?xml version="1.0" encoding="utf-8"?>
<Properties xmlns="http://schemas.openxmlformats.org/officeDocument/2006/extended-properties" xmlns:vt="http://schemas.openxmlformats.org/officeDocument/2006/docPropsVTypes">
  <Template>Integral</Template>
  <TotalTime>3397</TotalTime>
  <Words>803</Words>
  <Application>Microsoft Office PowerPoint</Application>
  <PresentationFormat>Širokoúhlá obrazovka</PresentationFormat>
  <Paragraphs>78</Paragraphs>
  <Slides>15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15</vt:i4>
      </vt:variant>
    </vt:vector>
  </HeadingPairs>
  <TitlesOfParts>
    <vt:vector size="20" baseType="lpstr">
      <vt:lpstr>Tw Cen MT</vt:lpstr>
      <vt:lpstr>Tw Cen MT Condensed</vt:lpstr>
      <vt:lpstr>Wingdings</vt:lpstr>
      <vt:lpstr>Wingdings 3</vt:lpstr>
      <vt:lpstr>Integrál</vt:lpstr>
      <vt:lpstr>Člověk a příroda Green Care</vt:lpstr>
      <vt:lpstr>Člověk jako živý organismus</vt:lpstr>
      <vt:lpstr>Člověk a příroda</vt:lpstr>
      <vt:lpstr>Prezentace aplikace PowerPoint</vt:lpstr>
      <vt:lpstr>Člověk a rostlina</vt:lpstr>
      <vt:lpstr>Komunikace mezi člověkem a rostlinou</vt:lpstr>
      <vt:lpstr>Definice Green Care</vt:lpstr>
      <vt:lpstr>    Oblasti působení</vt:lpstr>
      <vt:lpstr>Druhy Green Care</vt:lpstr>
      <vt:lpstr>Sociální a terapeutické zahrady – zahradní terapie</vt:lpstr>
      <vt:lpstr>Animoterapie, zoorehabilitace</vt:lpstr>
      <vt:lpstr>Sociální zemědělství </vt:lpstr>
      <vt:lpstr>Cvičení v přírodě</vt:lpstr>
      <vt:lpstr>Ekoterapie</vt:lpstr>
      <vt:lpstr>Terapie v divočině, lesní terapie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CARE</dc:title>
  <dc:creator>Uživatel systému Windows</dc:creator>
  <cp:lastModifiedBy>Eliška Hudcová</cp:lastModifiedBy>
  <cp:revision>41</cp:revision>
  <dcterms:created xsi:type="dcterms:W3CDTF">2017-03-06T21:56:09Z</dcterms:created>
  <dcterms:modified xsi:type="dcterms:W3CDTF">2021-04-26T19:56:12Z</dcterms:modified>
</cp:coreProperties>
</file>