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90" y="4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 smtClean="0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 smtClean="0"/>
          </a:p>
          <a:p>
            <a:pPr>
              <a:lnSpc>
                <a:spcPct val="80000"/>
              </a:lnSpc>
            </a:pPr>
            <a:r>
              <a:rPr lang="cs-CZ" sz="2400" smtClean="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	</a:t>
            </a:r>
            <a:r>
              <a:rPr lang="cs-CZ" sz="2000" i="1" smtClean="0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Obsah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Seznam literatury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 smtClean="0"/>
              <a:t>Do konce roku (</a:t>
            </a:r>
            <a:r>
              <a:rPr lang="cs-CZ" sz="3000" dirty="0" smtClean="0"/>
              <a:t>22. </a:t>
            </a:r>
            <a:r>
              <a:rPr lang="cs-CZ" sz="3000" dirty="0" smtClean="0"/>
              <a:t>12.) musí každý absolvovat individuální konzultaci s učitelem své seminární skupiny, na kterou přinese :</a:t>
            </a:r>
          </a:p>
          <a:p>
            <a:r>
              <a:rPr lang="cs-CZ" sz="3000" dirty="0" smtClean="0"/>
              <a:t>Téma práce</a:t>
            </a:r>
          </a:p>
          <a:p>
            <a:r>
              <a:rPr lang="cs-CZ" sz="3000" dirty="0" smtClean="0"/>
              <a:t>Cíl práce</a:t>
            </a:r>
          </a:p>
          <a:p>
            <a:r>
              <a:rPr lang="cs-CZ" sz="3000" dirty="0" smtClean="0"/>
              <a:t>Osnovu</a:t>
            </a:r>
          </a:p>
          <a:p>
            <a:r>
              <a:rPr lang="cs-CZ" sz="3000" dirty="0" smtClean="0"/>
              <a:t>Rešerši (seznam literatury k tématu)</a:t>
            </a:r>
            <a:endParaRPr lang="cs-CZ" sz="2000" dirty="0" smtClean="0"/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 smtClean="0"/>
              <a:t>Termín odevzdání: </a:t>
            </a:r>
          </a:p>
          <a:p>
            <a:pPr>
              <a:buFont typeface="Monotype Sorts" pitchFamily="2" charset="2"/>
              <a:buNone/>
            </a:pPr>
            <a:r>
              <a:rPr lang="cs-CZ" sz="3000" u="sng" dirty="0" smtClean="0">
                <a:solidFill>
                  <a:srgbClr val="FF0000"/>
                </a:solidFill>
              </a:rPr>
              <a:t>14. </a:t>
            </a:r>
            <a:r>
              <a:rPr lang="cs-CZ" sz="3000" u="sng" dirty="0" smtClean="0">
                <a:solidFill>
                  <a:srgbClr val="FF0000"/>
                </a:solidFill>
              </a:rPr>
              <a:t>března do </a:t>
            </a:r>
            <a:r>
              <a:rPr lang="cs-CZ" sz="3000" u="sng" dirty="0" err="1" smtClean="0">
                <a:solidFill>
                  <a:srgbClr val="FF0000"/>
                </a:solidFill>
              </a:rPr>
              <a:t>odevzdávárny</a:t>
            </a:r>
            <a:r>
              <a:rPr lang="cs-CZ" sz="3000" u="sng" dirty="0" smtClean="0"/>
              <a:t> </a:t>
            </a:r>
            <a:r>
              <a:rPr lang="cs-CZ" sz="2400" u="sng" dirty="0" smtClean="0"/>
              <a:t>(kombinované studium)</a:t>
            </a:r>
          </a:p>
          <a:p>
            <a:pPr>
              <a:buFont typeface="Monotype Sorts" pitchFamily="2" charset="2"/>
              <a:buNone/>
            </a:pPr>
            <a:r>
              <a:rPr lang="cs-CZ" sz="3000" u="sng" dirty="0" smtClean="0">
                <a:solidFill>
                  <a:srgbClr val="FF0000"/>
                </a:solidFill>
              </a:rPr>
              <a:t>31. března </a:t>
            </a:r>
            <a:r>
              <a:rPr lang="cs-CZ" sz="2400" u="sng" dirty="0" smtClean="0"/>
              <a:t>(prezenční studium)</a:t>
            </a:r>
          </a:p>
          <a:p>
            <a:pPr>
              <a:buFont typeface="Monotype Sorts" pitchFamily="2" charset="2"/>
              <a:buNone/>
            </a:pP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Práce bude hodnocena písemnými posudky dvou hodnotitelů (vedoucí skupiny + oponent z jiné skupiny) </a:t>
            </a:r>
          </a:p>
          <a:p>
            <a:pPr>
              <a:buFont typeface="Monotype Sorts" pitchFamily="2" charset="2"/>
              <a:buNone/>
            </a:pP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Student následně absolvuje obhajobu .</a:t>
            </a:r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Pokud posudky doporučí práci přepracovat, student přepracovanou verzi odevzdá znovu svému vedoucímu skupiny.</a:t>
            </a:r>
            <a:endParaRPr lang="cs-CZ" sz="2000" dirty="0" smtClean="0"/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 smtClean="0"/>
          </a:p>
          <a:p>
            <a:pPr>
              <a:buFont typeface="Monotype Sorts" pitchFamily="2" charset="2"/>
              <a:buNone/>
            </a:pPr>
            <a:r>
              <a:rPr lang="cs-CZ" sz="3000" smtClean="0">
                <a:sym typeface="Wingdings" pitchFamily="2" charset="2"/>
              </a:rPr>
              <a:t> ZÁPOČET</a:t>
            </a:r>
            <a:endParaRPr lang="cs-CZ" sz="3000" smtClean="0"/>
          </a:p>
          <a:p>
            <a:pPr>
              <a:buFont typeface="Monotype Sorts" pitchFamily="2" charset="2"/>
              <a:buNone/>
            </a:pP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754</TotalTime>
  <Words>237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Monotype Sorts</vt:lpstr>
      <vt:lpstr>Times New Roman</vt:lpstr>
      <vt:lpstr>Wingdings</vt:lpstr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Hana Čížková</cp:lastModifiedBy>
  <cp:revision>60</cp:revision>
  <dcterms:created xsi:type="dcterms:W3CDTF">2012-02-13T20:24:53Z</dcterms:created>
  <dcterms:modified xsi:type="dcterms:W3CDTF">2020-09-15T08:08:57Z</dcterms:modified>
</cp:coreProperties>
</file>