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44"/>
  </p:notesMasterIdLst>
  <p:handoutMasterIdLst>
    <p:handoutMasterId r:id="rId45"/>
  </p:handoutMasterIdLst>
  <p:sldIdLst>
    <p:sldId id="260" r:id="rId2"/>
    <p:sldId id="329" r:id="rId3"/>
    <p:sldId id="390" r:id="rId4"/>
    <p:sldId id="398" r:id="rId5"/>
    <p:sldId id="399" r:id="rId6"/>
    <p:sldId id="392" r:id="rId7"/>
    <p:sldId id="395" r:id="rId8"/>
    <p:sldId id="396" r:id="rId9"/>
    <p:sldId id="401" r:id="rId10"/>
    <p:sldId id="409" r:id="rId11"/>
    <p:sldId id="412" r:id="rId12"/>
    <p:sldId id="413" r:id="rId13"/>
    <p:sldId id="414" r:id="rId14"/>
    <p:sldId id="437" r:id="rId15"/>
    <p:sldId id="438" r:id="rId16"/>
    <p:sldId id="439" r:id="rId17"/>
    <p:sldId id="415" r:id="rId18"/>
    <p:sldId id="423" r:id="rId19"/>
    <p:sldId id="424" r:id="rId20"/>
    <p:sldId id="425" r:id="rId21"/>
    <p:sldId id="426" r:id="rId22"/>
    <p:sldId id="428" r:id="rId23"/>
    <p:sldId id="427" r:id="rId24"/>
    <p:sldId id="416" r:id="rId25"/>
    <p:sldId id="417" r:id="rId26"/>
    <p:sldId id="429" r:id="rId27"/>
    <p:sldId id="430" r:id="rId28"/>
    <p:sldId id="431" r:id="rId29"/>
    <p:sldId id="432" r:id="rId30"/>
    <p:sldId id="433" r:id="rId31"/>
    <p:sldId id="441" r:id="rId32"/>
    <p:sldId id="435" r:id="rId33"/>
    <p:sldId id="418" r:id="rId34"/>
    <p:sldId id="419" r:id="rId35"/>
    <p:sldId id="420" r:id="rId36"/>
    <p:sldId id="440" r:id="rId37"/>
    <p:sldId id="421" r:id="rId38"/>
    <p:sldId id="422" r:id="rId39"/>
    <p:sldId id="442" r:id="rId40"/>
    <p:sldId id="445" r:id="rId41"/>
    <p:sldId id="444" r:id="rId42"/>
    <p:sldId id="258" r:id="rId43"/>
  </p:sldIdLst>
  <p:sldSz cx="8821738" cy="6858000"/>
  <p:notesSz cx="6781800" cy="9912350"/>
  <p:defaultTextStyle>
    <a:defPPr>
      <a:defRPr lang="en-US"/>
    </a:defPPr>
    <a:lvl1pPr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1pPr>
    <a:lvl2pPr marL="4572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2pPr>
    <a:lvl3pPr marL="9144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3pPr>
    <a:lvl4pPr marL="13716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4pPr>
    <a:lvl5pPr marL="18288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5pPr>
    <a:lvl6pPr marL="2286000" algn="l" defTabSz="914400" rtl="0" eaLnBrk="1" latinLnBrk="0" hangingPunct="1">
      <a:defRPr sz="1400" kern="1200">
        <a:solidFill>
          <a:srgbClr val="000000"/>
        </a:solidFill>
        <a:latin typeface="Arial Unicode MS" pitchFamily="34" charset="-128"/>
        <a:ea typeface="+mn-ea"/>
        <a:cs typeface="+mn-cs"/>
      </a:defRPr>
    </a:lvl6pPr>
    <a:lvl7pPr marL="2743200" algn="l" defTabSz="914400" rtl="0" eaLnBrk="1" latinLnBrk="0" hangingPunct="1">
      <a:defRPr sz="1400" kern="1200">
        <a:solidFill>
          <a:srgbClr val="000000"/>
        </a:solidFill>
        <a:latin typeface="Arial Unicode MS" pitchFamily="34" charset="-128"/>
        <a:ea typeface="+mn-ea"/>
        <a:cs typeface="+mn-cs"/>
      </a:defRPr>
    </a:lvl7pPr>
    <a:lvl8pPr marL="3200400" algn="l" defTabSz="914400" rtl="0" eaLnBrk="1" latinLnBrk="0" hangingPunct="1">
      <a:defRPr sz="1400" kern="1200">
        <a:solidFill>
          <a:srgbClr val="000000"/>
        </a:solidFill>
        <a:latin typeface="Arial Unicode MS" pitchFamily="34" charset="-128"/>
        <a:ea typeface="+mn-ea"/>
        <a:cs typeface="+mn-cs"/>
      </a:defRPr>
    </a:lvl8pPr>
    <a:lvl9pPr marL="3657600" algn="l" defTabSz="914400" rtl="0" eaLnBrk="1" latinLnBrk="0" hangingPunct="1">
      <a:defRPr sz="1400" kern="1200">
        <a:solidFill>
          <a:srgbClr val="000000"/>
        </a:solidFill>
        <a:latin typeface="Arial Unicode MS" pitchFamily="34" charset="-128"/>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778">
          <p15:clr>
            <a:srgbClr val="A4A3A4"/>
          </p15:clr>
        </p15:guide>
      </p15:sldGuideLst>
    </p:ext>
    <p:ext uri="{2D200454-40CA-4A62-9FC3-DE9A4176ACB9}">
      <p15:notesGuideLst xmlns:p15="http://schemas.microsoft.com/office/powerpoint/2012/main">
        <p15:guide id="1" orient="horz" pos="3122">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72877"/>
    <a:srgbClr val="4B186E"/>
    <a:srgbClr val="C41225"/>
    <a:srgbClr val="DA521F"/>
    <a:srgbClr val="E49F15"/>
    <a:srgbClr val="276E27"/>
    <a:srgbClr val="236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55" autoAdjust="0"/>
    <p:restoredTop sz="94660" autoAdjust="0"/>
  </p:normalViewPr>
  <p:slideViewPr>
    <p:cSldViewPr>
      <p:cViewPr varScale="1">
        <p:scale>
          <a:sx n="112" d="100"/>
          <a:sy n="112" d="100"/>
        </p:scale>
        <p:origin x="1146" y="108"/>
      </p:cViewPr>
      <p:guideLst>
        <p:guide orient="horz" pos="2160"/>
        <p:guide pos="277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5" d="100"/>
          <a:sy n="85" d="100"/>
        </p:scale>
        <p:origin x="-2328" y="-90"/>
      </p:cViewPr>
      <p:guideLst>
        <p:guide orient="horz" pos="3122"/>
        <p:guide pos="21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79" name="Rectangle 3"/>
          <p:cNvSpPr>
            <a:spLocks noGrp="1" noChangeArrowheads="1"/>
          </p:cNvSpPr>
          <p:nvPr>
            <p:ph type="dt" sz="quarter" idx="1"/>
          </p:nvPr>
        </p:nvSpPr>
        <p:spPr bwMode="auto">
          <a:xfrm>
            <a:off x="384175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0" name="Rectangle 4"/>
          <p:cNvSpPr>
            <a:spLocks noGrp="1" noChangeArrowheads="1"/>
          </p:cNvSpPr>
          <p:nvPr>
            <p:ph type="ftr" sz="quarter" idx="2"/>
          </p:nvPr>
        </p:nvSpPr>
        <p:spPr bwMode="auto">
          <a:xfrm>
            <a:off x="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1" name="Rectangle 5"/>
          <p:cNvSpPr>
            <a:spLocks noGrp="1" noChangeArrowheads="1"/>
          </p:cNvSpPr>
          <p:nvPr>
            <p:ph type="sldNum" sz="quarter" idx="3"/>
          </p:nvPr>
        </p:nvSpPr>
        <p:spPr bwMode="auto">
          <a:xfrm>
            <a:off x="384175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fld id="{D15DD51B-9381-4475-A9C1-01DD8846BA4A}" type="slidenum">
              <a:rPr lang="en-GB" altLang="cs-CZ"/>
              <a:pPr/>
              <a:t>‹#›</a:t>
            </a:fld>
            <a:endParaRPr lang="en-GB" altLang="cs-CZ"/>
          </a:p>
        </p:txBody>
      </p:sp>
    </p:spTree>
    <p:extLst>
      <p:ext uri="{BB962C8B-B14F-4D97-AF65-F5344CB8AC3E}">
        <p14:creationId xmlns:p14="http://schemas.microsoft.com/office/powerpoint/2010/main" val="3467104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19" name="Rectangle 3"/>
          <p:cNvSpPr>
            <a:spLocks noGrp="1" noChangeArrowheads="1"/>
          </p:cNvSpPr>
          <p:nvPr>
            <p:ph type="dt" idx="1"/>
          </p:nvPr>
        </p:nvSpPr>
        <p:spPr bwMode="auto">
          <a:xfrm>
            <a:off x="381000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endParaRPr lang="en-GB" altLang="cs-CZ"/>
          </a:p>
        </p:txBody>
      </p:sp>
      <p:sp>
        <p:nvSpPr>
          <p:cNvPr id="137220" name="Rectangle 4"/>
          <p:cNvSpPr>
            <a:spLocks noGrp="1" noRot="1" noChangeAspect="1" noChangeArrowheads="1" noTextEdit="1"/>
          </p:cNvSpPr>
          <p:nvPr>
            <p:ph type="sldImg" idx="2"/>
          </p:nvPr>
        </p:nvSpPr>
        <p:spPr bwMode="auto">
          <a:xfrm>
            <a:off x="985838" y="762000"/>
            <a:ext cx="4806950" cy="37369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7221" name="Rectangle 5"/>
          <p:cNvSpPr>
            <a:spLocks noGrp="1" noChangeArrowheads="1"/>
          </p:cNvSpPr>
          <p:nvPr>
            <p:ph type="body" sz="quarter" idx="3"/>
          </p:nvPr>
        </p:nvSpPr>
        <p:spPr bwMode="auto">
          <a:xfrm>
            <a:off x="914400" y="4727575"/>
            <a:ext cx="495300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p>
            <a:pPr lvl="0"/>
            <a:r>
              <a:rPr lang="cs-CZ" altLang="cs-CZ" smtClean="0"/>
              <a:t>Klepnutím lze upravit styly předlohy textu.</a:t>
            </a:r>
          </a:p>
          <a:p>
            <a:pPr lvl="1"/>
            <a:r>
              <a:rPr lang="cs-CZ" altLang="cs-CZ" smtClean="0"/>
              <a:t>Druhá úroveň</a:t>
            </a:r>
          </a:p>
          <a:p>
            <a:pPr lvl="2"/>
            <a:r>
              <a:rPr lang="cs-CZ" altLang="cs-CZ" smtClean="0"/>
              <a:t>Třetí úroveň</a:t>
            </a:r>
          </a:p>
          <a:p>
            <a:pPr lvl="3"/>
            <a:r>
              <a:rPr lang="cs-CZ" altLang="cs-CZ" smtClean="0"/>
              <a:t>Čtvrtá úroveň</a:t>
            </a:r>
          </a:p>
          <a:p>
            <a:pPr lvl="4"/>
            <a:r>
              <a:rPr lang="cs-CZ" altLang="cs-CZ" smtClean="0"/>
              <a:t>Pátá úroveň</a:t>
            </a:r>
          </a:p>
        </p:txBody>
      </p:sp>
      <p:sp>
        <p:nvSpPr>
          <p:cNvPr id="137222" name="Rectangle 6"/>
          <p:cNvSpPr>
            <a:spLocks noGrp="1" noChangeArrowheads="1"/>
          </p:cNvSpPr>
          <p:nvPr>
            <p:ph type="ftr" sz="quarter" idx="4"/>
          </p:nvPr>
        </p:nvSpPr>
        <p:spPr bwMode="auto">
          <a:xfrm>
            <a:off x="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23" name="Rectangle 7"/>
          <p:cNvSpPr>
            <a:spLocks noGrp="1" noChangeArrowheads="1"/>
          </p:cNvSpPr>
          <p:nvPr>
            <p:ph type="sldNum" sz="quarter" idx="5"/>
          </p:nvPr>
        </p:nvSpPr>
        <p:spPr bwMode="auto">
          <a:xfrm>
            <a:off x="381000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fld id="{1FA4456A-EBDB-4321-9F10-85C410DF1BEC}" type="slidenum">
              <a:rPr lang="en-GB" altLang="cs-CZ"/>
              <a:pPr/>
              <a:t>‹#›</a:t>
            </a:fld>
            <a:endParaRPr lang="en-GB" altLang="cs-CZ"/>
          </a:p>
        </p:txBody>
      </p:sp>
    </p:spTree>
    <p:extLst>
      <p:ext uri="{BB962C8B-B14F-4D97-AF65-F5344CB8AC3E}">
        <p14:creationId xmlns:p14="http://schemas.microsoft.com/office/powerpoint/2010/main" val="22756688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248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8068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5964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7680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7196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5693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8888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781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0343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12</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9610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5438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875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2873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9571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552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5683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0413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0165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2248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22</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281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3620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3338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6821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1756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1126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4946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2047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117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32381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32</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21920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9213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8012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03986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31015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64792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46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3742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40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7350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41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1260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434178" name="Rectangle 2"/>
          <p:cNvSpPr>
            <a:spLocks noGrp="1" noChangeArrowheads="1"/>
          </p:cNvSpPr>
          <p:nvPr>
            <p:ph type="ctrTitle" sz="quarter"/>
          </p:nvPr>
        </p:nvSpPr>
        <p:spPr>
          <a:xfrm>
            <a:off x="377825" y="2636838"/>
            <a:ext cx="8124825" cy="11525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800">
                <a:solidFill>
                  <a:srgbClr val="172878"/>
                </a:solidFill>
              </a:defRPr>
            </a:lvl1pPr>
          </a:lstStyle>
          <a:p>
            <a:pPr lvl="0"/>
            <a:r>
              <a:rPr lang="cs-CZ" altLang="cs-CZ" noProof="0" smtClean="0"/>
              <a:t>Kliknutím lze upravit styl.</a:t>
            </a:r>
          </a:p>
        </p:txBody>
      </p:sp>
      <p:sp>
        <p:nvSpPr>
          <p:cNvPr id="434180" name="Text Box 4"/>
          <p:cNvSpPr txBox="1">
            <a:spLocks noChangeArrowheads="1"/>
          </p:cNvSpPr>
          <p:nvPr/>
        </p:nvSpPr>
        <p:spPr bwMode="auto">
          <a:xfrm rot="21600000">
            <a:off x="955675" y="6081713"/>
            <a:ext cx="5349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2000" b="1">
                <a:solidFill>
                  <a:schemeClr val="bg1"/>
                </a:solidFill>
              </a:rPr>
              <a:t>DIVIZE MEMBRÁNOVÝCH PROCESŮ</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152806946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696913" y="4406900"/>
            <a:ext cx="7497762" cy="1362075"/>
          </a:xfrm>
        </p:spPr>
        <p:txBody>
          <a:bodyPr/>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696913" y="2906713"/>
            <a:ext cx="7497762"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Kliknutím lze upravit styly předlohy textu.</a:t>
            </a:r>
          </a:p>
        </p:txBody>
      </p:sp>
    </p:spTree>
    <p:extLst>
      <p:ext uri="{BB962C8B-B14F-4D97-AF65-F5344CB8AC3E}">
        <p14:creationId xmlns:p14="http://schemas.microsoft.com/office/powerpoint/2010/main" val="323698359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30213" y="1484313"/>
            <a:ext cx="3894137"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476750" y="1484313"/>
            <a:ext cx="3894138"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30262778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41325" y="274638"/>
            <a:ext cx="7939088" cy="1143000"/>
          </a:xfrm>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41325" y="1535113"/>
            <a:ext cx="38973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41325" y="2174875"/>
            <a:ext cx="38973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481513" y="1535113"/>
            <a:ext cx="38989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481513" y="2174875"/>
            <a:ext cx="38989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241785364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Tree>
    <p:extLst>
      <p:ext uri="{BB962C8B-B14F-4D97-AF65-F5344CB8AC3E}">
        <p14:creationId xmlns:p14="http://schemas.microsoft.com/office/powerpoint/2010/main" val="1232037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16369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41325" y="273050"/>
            <a:ext cx="2901950"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449638" y="273050"/>
            <a:ext cx="493077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41325" y="1435100"/>
            <a:ext cx="29019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extLst>
      <p:ext uri="{BB962C8B-B14F-4D97-AF65-F5344CB8AC3E}">
        <p14:creationId xmlns:p14="http://schemas.microsoft.com/office/powerpoint/2010/main" val="189375668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28788" y="4800600"/>
            <a:ext cx="5292725"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28788" y="612775"/>
            <a:ext cx="529272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cs-CZ"/>
          </a:p>
        </p:txBody>
      </p:sp>
      <p:sp>
        <p:nvSpPr>
          <p:cNvPr id="4" name="Zástupný symbol pro text 3"/>
          <p:cNvSpPr>
            <a:spLocks noGrp="1"/>
          </p:cNvSpPr>
          <p:nvPr>
            <p:ph type="body" sz="half" idx="2"/>
          </p:nvPr>
        </p:nvSpPr>
        <p:spPr>
          <a:xfrm>
            <a:off x="1728788" y="5367338"/>
            <a:ext cx="529272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extLst>
      <p:ext uri="{BB962C8B-B14F-4D97-AF65-F5344CB8AC3E}">
        <p14:creationId xmlns:p14="http://schemas.microsoft.com/office/powerpoint/2010/main" val="155366855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86280545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386513" y="233363"/>
            <a:ext cx="1984375" cy="5570537"/>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30213" y="233363"/>
            <a:ext cx="5803900" cy="5570537"/>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189984179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r="-7"/>
          </a:stretch>
        </a:blipFill>
        <a:effectLst/>
      </p:bgPr>
    </p:bg>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bwMode="auto">
          <a:xfrm>
            <a:off x="450850" y="233363"/>
            <a:ext cx="7302500" cy="110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endParaRPr lang="en-GB" altLang="cs-CZ" smtClean="0"/>
          </a:p>
        </p:txBody>
      </p:sp>
      <p:sp>
        <p:nvSpPr>
          <p:cNvPr id="433155" name="Rectangle 3"/>
          <p:cNvSpPr>
            <a:spLocks noGrp="1" noChangeArrowheads="1"/>
          </p:cNvSpPr>
          <p:nvPr>
            <p:ph type="body" idx="1"/>
          </p:nvPr>
        </p:nvSpPr>
        <p:spPr bwMode="auto">
          <a:xfrm>
            <a:off x="430213" y="1484313"/>
            <a:ext cx="794067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endParaRPr lang="cs-CZ" altLang="cs-CZ" smtClean="0"/>
          </a:p>
        </p:txBody>
      </p:sp>
      <p:sp>
        <p:nvSpPr>
          <p:cNvPr id="433160" name="Text Box 8"/>
          <p:cNvSpPr txBox="1">
            <a:spLocks noChangeArrowheads="1"/>
          </p:cNvSpPr>
          <p:nvPr/>
        </p:nvSpPr>
        <p:spPr bwMode="auto">
          <a:xfrm rot="16200000">
            <a:off x="6265862" y="3906838"/>
            <a:ext cx="4284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1700" b="1">
                <a:solidFill>
                  <a:schemeClr val="bg1"/>
                </a:solidFill>
              </a:rPr>
              <a:t>DIVIZE MEMBRÁNOVÝCH PROCESŮ</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ransition/>
  <p:txStyles>
    <p:titleStyle>
      <a:lvl1pPr algn="l" rtl="0" eaLnBrk="1" fontAlgn="base" hangingPunct="1">
        <a:spcBef>
          <a:spcPct val="0"/>
        </a:spcBef>
        <a:spcAft>
          <a:spcPct val="0"/>
        </a:spcAft>
        <a:defRPr b="1">
          <a:solidFill>
            <a:srgbClr val="172877"/>
          </a:solidFill>
          <a:latin typeface="+mj-lt"/>
          <a:ea typeface="+mj-ea"/>
          <a:cs typeface="+mj-cs"/>
        </a:defRPr>
      </a:lvl1pPr>
      <a:lvl2pPr algn="l" rtl="0" eaLnBrk="1" fontAlgn="base" hangingPunct="1">
        <a:spcBef>
          <a:spcPct val="0"/>
        </a:spcBef>
        <a:spcAft>
          <a:spcPct val="0"/>
        </a:spcAft>
        <a:defRPr b="1">
          <a:solidFill>
            <a:srgbClr val="172877"/>
          </a:solidFill>
          <a:latin typeface="Arial" charset="0"/>
        </a:defRPr>
      </a:lvl2pPr>
      <a:lvl3pPr algn="l" rtl="0" eaLnBrk="1" fontAlgn="base" hangingPunct="1">
        <a:spcBef>
          <a:spcPct val="0"/>
        </a:spcBef>
        <a:spcAft>
          <a:spcPct val="0"/>
        </a:spcAft>
        <a:defRPr b="1">
          <a:solidFill>
            <a:srgbClr val="172877"/>
          </a:solidFill>
          <a:latin typeface="Arial" charset="0"/>
        </a:defRPr>
      </a:lvl3pPr>
      <a:lvl4pPr algn="l" rtl="0" eaLnBrk="1" fontAlgn="base" hangingPunct="1">
        <a:spcBef>
          <a:spcPct val="0"/>
        </a:spcBef>
        <a:spcAft>
          <a:spcPct val="0"/>
        </a:spcAft>
        <a:defRPr b="1">
          <a:solidFill>
            <a:srgbClr val="172877"/>
          </a:solidFill>
          <a:latin typeface="Arial" charset="0"/>
        </a:defRPr>
      </a:lvl4pPr>
      <a:lvl5pPr algn="l" rtl="0" eaLnBrk="1" fontAlgn="base" hangingPunct="1">
        <a:spcBef>
          <a:spcPct val="0"/>
        </a:spcBef>
        <a:spcAft>
          <a:spcPct val="0"/>
        </a:spcAft>
        <a:defRPr b="1">
          <a:solidFill>
            <a:srgbClr val="172877"/>
          </a:solidFill>
          <a:latin typeface="Arial" charset="0"/>
        </a:defRPr>
      </a:lvl5pPr>
      <a:lvl6pPr marL="457200" algn="l" rtl="0" eaLnBrk="1" fontAlgn="base" hangingPunct="1">
        <a:spcBef>
          <a:spcPct val="0"/>
        </a:spcBef>
        <a:spcAft>
          <a:spcPct val="0"/>
        </a:spcAft>
        <a:defRPr b="1">
          <a:solidFill>
            <a:srgbClr val="172877"/>
          </a:solidFill>
          <a:latin typeface="Arial" charset="0"/>
        </a:defRPr>
      </a:lvl6pPr>
      <a:lvl7pPr marL="914400" algn="l" rtl="0" eaLnBrk="1" fontAlgn="base" hangingPunct="1">
        <a:spcBef>
          <a:spcPct val="0"/>
        </a:spcBef>
        <a:spcAft>
          <a:spcPct val="0"/>
        </a:spcAft>
        <a:defRPr b="1">
          <a:solidFill>
            <a:srgbClr val="172877"/>
          </a:solidFill>
          <a:latin typeface="Arial" charset="0"/>
        </a:defRPr>
      </a:lvl7pPr>
      <a:lvl8pPr marL="1371600" algn="l" rtl="0" eaLnBrk="1" fontAlgn="base" hangingPunct="1">
        <a:spcBef>
          <a:spcPct val="0"/>
        </a:spcBef>
        <a:spcAft>
          <a:spcPct val="0"/>
        </a:spcAft>
        <a:defRPr b="1">
          <a:solidFill>
            <a:srgbClr val="172877"/>
          </a:solidFill>
          <a:latin typeface="Arial" charset="0"/>
        </a:defRPr>
      </a:lvl8pPr>
      <a:lvl9pPr marL="1828800" algn="l" rtl="0" eaLnBrk="1" fontAlgn="base" hangingPunct="1">
        <a:spcBef>
          <a:spcPct val="0"/>
        </a:spcBef>
        <a:spcAft>
          <a:spcPct val="0"/>
        </a:spcAft>
        <a:defRPr b="1">
          <a:solidFill>
            <a:srgbClr val="172877"/>
          </a:solidFill>
          <a:latin typeface="Arial" charset="0"/>
        </a:defRPr>
      </a:lvl9pPr>
    </p:titleStyle>
    <p:bodyStyle>
      <a:lvl1pPr algn="l" rtl="0" eaLnBrk="1" fontAlgn="base" hangingPunct="1">
        <a:lnSpc>
          <a:spcPct val="120000"/>
        </a:lnSpc>
        <a:spcBef>
          <a:spcPct val="50000"/>
        </a:spcBef>
        <a:spcAft>
          <a:spcPct val="0"/>
        </a:spcAft>
        <a:buClr>
          <a:srgbClr val="172877"/>
        </a:buClr>
        <a:buSzPct val="125000"/>
        <a:defRPr sz="1600">
          <a:solidFill>
            <a:srgbClr val="000000"/>
          </a:solidFill>
          <a:latin typeface="+mn-lt"/>
          <a:ea typeface="+mn-ea"/>
          <a:cs typeface="+mn-cs"/>
        </a:defRPr>
      </a:lvl1pPr>
      <a:lvl2pPr marL="941388" indent="-381000"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2pPr>
      <a:lvl3pPr marL="1417638" indent="-296863" algn="l" rtl="0" eaLnBrk="1" fontAlgn="base" hangingPunct="1">
        <a:lnSpc>
          <a:spcPct val="120000"/>
        </a:lnSpc>
        <a:spcBef>
          <a:spcPct val="50000"/>
        </a:spcBef>
        <a:spcAft>
          <a:spcPct val="0"/>
        </a:spcAft>
        <a:buClr>
          <a:srgbClr val="172877"/>
        </a:buClr>
        <a:buSzPct val="125000"/>
        <a:buChar char="•"/>
        <a:defRPr sz="1400">
          <a:solidFill>
            <a:srgbClr val="000000"/>
          </a:solidFill>
          <a:latin typeface="Arial Unicode MS" pitchFamily="34" charset="-128"/>
        </a:defRPr>
      </a:lvl3pPr>
      <a:lvl4pPr marL="1871663" indent="-274638"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4pPr>
      <a:lvl5pPr marL="23479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5pPr>
      <a:lvl6pPr marL="28051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6pPr>
      <a:lvl7pPr marL="32623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7pPr>
      <a:lvl8pPr marL="37195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8pPr>
      <a:lvl9pPr marL="41767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4.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hyperlink" Target="https://znakovyjazyk.webnode.cz/news/strucna-historie-vzdelanosti-neslysicich1/?utm_source=copy&amp;utm_medium=paste&amp;utm_campaign=copypaste&amp;utm_content=https://znakovyjazyk.webnode.cz/news/strucna-historie-vzdelanosti-neslysicich1/"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znakovyjazyk.webnode.cz/news/strucna-historie-vzdelanosti-neslysicich1/?utm_source=copy&amp;utm_medium=paste&amp;utm_campaign=copypaste&amp;utm_content=https://znakovyjazyk.webnode.cz/news/strucna-historie-vzdelanosti-neslysicich1/"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cms.znakovyjazyk.webnode.cz/servers/editor/servers/editor/servers/editor/?InstanceName=WSWeditor_WysiwygCBM_485039Area&amp;Toolbar=Basic#_ftn1"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14.png"/><Relationship Id="rId4"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5" Type="http://schemas.openxmlformats.org/officeDocument/2006/relationships/image" Target="../media/image14.png"/><Relationship Id="rId4"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OV"/><Relationship Id="rId1" Type="http://schemas.microsoft.com/office/2007/relationships/media" Target="../media/media6.MOV"/><Relationship Id="rId5" Type="http://schemas.openxmlformats.org/officeDocument/2006/relationships/image" Target="../media/image15.png"/><Relationship Id="rId4"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OV"/><Relationship Id="rId1" Type="http://schemas.microsoft.com/office/2007/relationships/media" Target="../media/media7.MOV"/><Relationship Id="rId5" Type="http://schemas.openxmlformats.org/officeDocument/2006/relationships/image" Target="../media/image16.png"/><Relationship Id="rId4"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endParaRPr lang="cs-CZ" altLang="cs-CZ" sz="2800" b="1" dirty="0" smtClean="0">
              <a:solidFill>
                <a:srgbClr val="172877"/>
              </a:solidFill>
              <a:latin typeface="+mj-lt"/>
              <a:ea typeface="+mj-ea"/>
              <a:cs typeface="+mj-cs"/>
            </a:endParaRPr>
          </a:p>
          <a:p>
            <a:pPr algn="ctr">
              <a:lnSpc>
                <a:spcPct val="100000"/>
              </a:lnSpc>
            </a:pPr>
            <a:r>
              <a:rPr lang="cs-CZ" altLang="cs-CZ" sz="2800" b="1" dirty="0" smtClean="0"/>
              <a:t>Speciální pedagogika osob se sluchovým postižením = SURDOPEDIE</a:t>
            </a:r>
          </a:p>
          <a:p>
            <a:pPr algn="ctr">
              <a:lnSpc>
                <a:spcPct val="100000"/>
              </a:lnSpc>
            </a:pPr>
            <a:endParaRPr lang="cs-CZ" altLang="cs-CZ" sz="2000" dirty="0"/>
          </a:p>
          <a:p>
            <a:pPr algn="ctr">
              <a:lnSpc>
                <a:spcPct val="100000"/>
              </a:lnSpc>
            </a:pPr>
            <a:r>
              <a:rPr lang="cs-CZ" altLang="cs-CZ" sz="2000" dirty="0" smtClean="0"/>
              <a:t>Iva </a:t>
            </a:r>
            <a:r>
              <a:rPr lang="cs-CZ" altLang="cs-CZ" sz="2000" dirty="0" err="1" smtClean="0"/>
              <a:t>Jungwirthová</a:t>
            </a:r>
            <a:endParaRPr lang="cs-CZ" altLang="cs-CZ" sz="2000" dirty="0" smtClean="0"/>
          </a:p>
          <a:p>
            <a:pPr algn="ctr">
              <a:lnSpc>
                <a:spcPct val="100000"/>
              </a:lnSpc>
            </a:pPr>
            <a:r>
              <a:rPr lang="cs-CZ" altLang="cs-CZ" sz="2000" dirty="0" smtClean="0"/>
              <a:t>Raná péče Čechy </a:t>
            </a:r>
          </a:p>
          <a:p>
            <a:pPr algn="ctr">
              <a:lnSpc>
                <a:spcPct val="100000"/>
              </a:lnSpc>
            </a:pPr>
            <a:endParaRPr lang="cs-CZ" altLang="cs-CZ" sz="2800" b="1" dirty="0">
              <a:solidFill>
                <a:srgbClr val="172877"/>
              </a:solidFill>
              <a:latin typeface="+mj-lt"/>
              <a:ea typeface="+mj-ea"/>
              <a:cs typeface="+mj-cs"/>
            </a:endParaRP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marL="457200" indent="-457200">
              <a:buFont typeface="Arial" panose="020B0604020202020204" pitchFamily="34" charset="0"/>
              <a:buChar char="•"/>
            </a:pPr>
            <a:r>
              <a:rPr lang="cs-CZ" sz="2800" dirty="0"/>
              <a:t>Komunikační systémy </a:t>
            </a:r>
            <a:r>
              <a:rPr lang="cs-CZ" sz="2800" dirty="0" smtClean="0"/>
              <a:t>SP</a:t>
            </a:r>
          </a:p>
          <a:p>
            <a:pPr marL="457200" indent="-457200">
              <a:buFont typeface="Arial" panose="020B0604020202020204" pitchFamily="34" charset="0"/>
              <a:buChar char="•"/>
            </a:pPr>
            <a:r>
              <a:rPr lang="cs-CZ" sz="2800" dirty="0" smtClean="0"/>
              <a:t>Malé dítě s postižením sluchu v 21. století</a:t>
            </a:r>
          </a:p>
          <a:p>
            <a:pPr marL="457200" indent="-457200">
              <a:buFont typeface="Arial" panose="020B0604020202020204" pitchFamily="34" charset="0"/>
              <a:buChar char="•"/>
            </a:pPr>
            <a:r>
              <a:rPr lang="cs-CZ" sz="2800" dirty="0" smtClean="0"/>
              <a:t>Raná péče a další služby</a:t>
            </a:r>
          </a:p>
          <a:p>
            <a:pPr marL="457200" indent="-457200">
              <a:buFont typeface="Arial" panose="020B0604020202020204" pitchFamily="34" charset="0"/>
              <a:buChar char="•"/>
            </a:pPr>
            <a:r>
              <a:rPr lang="cs-CZ" sz="2800" dirty="0" smtClean="0"/>
              <a:t>Vzdělávání – historie a současnost</a:t>
            </a: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extLst>
      <p:ext uri="{BB962C8B-B14F-4D97-AF65-F5344CB8AC3E}">
        <p14:creationId xmlns:p14="http://schemas.microsoft.com/office/powerpoint/2010/main" val="19299261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7108613" cy="294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3087" b="1" dirty="0"/>
          </a:p>
          <a:p>
            <a:pPr algn="l" eaLnBrk="1" hangingPunct="1">
              <a:spcBef>
                <a:spcPct val="0"/>
              </a:spcBef>
              <a:buNone/>
            </a:pPr>
            <a:r>
              <a:rPr lang="cs-CZ" altLang="cs-CZ" sz="3087" dirty="0"/>
              <a:t>Sluchadla </a:t>
            </a:r>
            <a:r>
              <a:rPr lang="cs-CZ" altLang="cs-CZ" sz="3087" dirty="0" smtClean="0"/>
              <a:t>závěsná</a:t>
            </a:r>
          </a:p>
          <a:p>
            <a:pPr algn="l" eaLnBrk="1" hangingPunct="1">
              <a:spcBef>
                <a:spcPct val="0"/>
              </a:spcBef>
              <a:buNone/>
            </a:pPr>
            <a:r>
              <a:rPr lang="cs-CZ" altLang="cs-CZ" sz="3087" dirty="0"/>
              <a:t>Sluchadlo kostní BAHA </a:t>
            </a:r>
            <a:r>
              <a:rPr lang="cs-CZ" altLang="cs-CZ" sz="3087" dirty="0" smtClean="0"/>
              <a:t>(</a:t>
            </a:r>
            <a:r>
              <a:rPr lang="cs-CZ" altLang="cs-CZ" sz="3087" dirty="0"/>
              <a:t>převodní vady)</a:t>
            </a:r>
          </a:p>
          <a:p>
            <a:pPr marL="457200" indent="-457200" algn="l" eaLnBrk="1" hangingPunct="1">
              <a:spcBef>
                <a:spcPct val="0"/>
              </a:spcBef>
            </a:pPr>
            <a:endParaRPr lang="cs-CZ" altLang="cs-CZ" sz="3087" dirty="0"/>
          </a:p>
          <a:p>
            <a:pPr algn="l" eaLnBrk="1" hangingPunct="1">
              <a:spcBef>
                <a:spcPct val="0"/>
              </a:spcBef>
              <a:buNone/>
            </a:pPr>
            <a:r>
              <a:rPr lang="cs-CZ" altLang="cs-CZ" sz="3087" dirty="0"/>
              <a:t>Kochleární implantát</a:t>
            </a:r>
          </a:p>
        </p:txBody>
      </p:sp>
      <p:sp>
        <p:nvSpPr>
          <p:cNvPr id="2" name="TextovéPole 1"/>
          <p:cNvSpPr txBox="1"/>
          <p:nvPr/>
        </p:nvSpPr>
        <p:spPr>
          <a:xfrm>
            <a:off x="450491" y="272712"/>
            <a:ext cx="3424335" cy="609398"/>
          </a:xfrm>
          <a:prstGeom prst="rect">
            <a:avLst/>
          </a:prstGeom>
          <a:noFill/>
        </p:spPr>
        <p:txBody>
          <a:bodyPr wrap="none" rtlCol="0">
            <a:spAutoFit/>
          </a:bodyPr>
          <a:lstStyle/>
          <a:p>
            <a:r>
              <a:rPr lang="cs-CZ" sz="2800" dirty="0" smtClean="0"/>
              <a:t>Kompenzace sluchu</a:t>
            </a:r>
            <a:endParaRPr lang="cs-CZ" sz="2800" dirty="0"/>
          </a:p>
        </p:txBody>
      </p:sp>
    </p:spTree>
    <p:extLst>
      <p:ext uri="{BB962C8B-B14F-4D97-AF65-F5344CB8AC3E}">
        <p14:creationId xmlns:p14="http://schemas.microsoft.com/office/powerpoint/2010/main" val="38410070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9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9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9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306413" y="295776"/>
            <a:ext cx="1765227" cy="567271"/>
          </a:xfrm>
          <a:prstGeom prst="rect">
            <a:avLst/>
          </a:prstGeom>
          <a:noFill/>
        </p:spPr>
        <p:txBody>
          <a:bodyPr wrap="none" rtlCol="0">
            <a:spAutoFit/>
          </a:bodyPr>
          <a:lstStyle/>
          <a:p>
            <a:r>
              <a:rPr lang="cs-CZ" sz="2800" dirty="0" smtClean="0"/>
              <a:t>Sluchadla</a:t>
            </a:r>
            <a:endParaRPr lang="cs-CZ" sz="2800" dirty="0"/>
          </a:p>
        </p:txBody>
      </p:sp>
      <p:sp>
        <p:nvSpPr>
          <p:cNvPr id="3" name="TextovéPole 2"/>
          <p:cNvSpPr txBox="1"/>
          <p:nvPr/>
        </p:nvSpPr>
        <p:spPr>
          <a:xfrm>
            <a:off x="67265" y="1556792"/>
            <a:ext cx="9001182" cy="4219617"/>
          </a:xfrm>
          <a:prstGeom prst="rect">
            <a:avLst/>
          </a:prstGeom>
          <a:noFill/>
        </p:spPr>
        <p:txBody>
          <a:bodyPr wrap="none" rtlCol="0">
            <a:spAutoFit/>
          </a:bodyPr>
          <a:lstStyle/>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Zesílení = velikost baterie = velikost sluchadla</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„Model“ = závěsné, mikro, zvukovodové, kanálové,…</a:t>
            </a:r>
          </a:p>
          <a:p>
            <a:pPr marL="285750" indent="-285750" algn="l" eaLnBrk="1" hangingPunct="1">
              <a:spcBef>
                <a:spcPct val="0"/>
              </a:spcBef>
              <a:buFont typeface="Arial" panose="020B0604020202020204" pitchFamily="34" charset="0"/>
              <a:buChar char="•"/>
            </a:pP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Počet kanálů = přesnější nastavení vzhledem k audiogramu, omezení ZV = cena</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Počet programů = do hluku, do ticha, pro poslech hudby,…= cena</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Počet a typ mikrofonů = směrový, všesměrový, směrově adaptibilní = cena</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Bezdrátový poslech, propojení sluchadel,… = cena</a:t>
            </a:r>
          </a:p>
          <a:p>
            <a:pPr marL="285750" indent="-285750" algn="l" eaLnBrk="1" hangingPunct="1">
              <a:spcBef>
                <a:spcPct val="0"/>
              </a:spcBef>
              <a:buFont typeface="Arial" panose="020B0604020202020204" pitchFamily="34" charset="0"/>
              <a:buChar char="•"/>
            </a:pPr>
            <a:endParaRPr lang="cs-CZ" altLang="cs-CZ" sz="1800" b="1" dirty="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Barva krytu, tvarovky, typ hadičky, bateriový zámek, signalizace stavu baterie</a:t>
            </a:r>
          </a:p>
          <a:p>
            <a:pPr marL="285750" indent="-285750" algn="l" eaLnBrk="1" hangingPunct="1">
              <a:spcBef>
                <a:spcPct val="0"/>
              </a:spcBef>
              <a:buFont typeface="Arial" panose="020B0604020202020204" pitchFamily="34" charset="0"/>
              <a:buChar char="•"/>
            </a:pPr>
            <a:endParaRPr lang="cs-CZ" altLang="cs-CZ" sz="1800" b="1" dirty="0">
              <a:solidFill>
                <a:schemeClr val="tx1"/>
              </a:solidFill>
            </a:endParaRPr>
          </a:p>
          <a:p>
            <a:pPr algn="l" eaLnBrk="1" hangingPunct="1">
              <a:spcBef>
                <a:spcPct val="0"/>
              </a:spcBef>
            </a:pPr>
            <a:endParaRPr lang="cs-CZ" altLang="cs-CZ" sz="1800" b="1" dirty="0">
              <a:solidFill>
                <a:schemeClr val="tx1"/>
              </a:solidFill>
            </a:endParaRPr>
          </a:p>
          <a:p>
            <a:pPr marL="285750" indent="-285750" algn="l">
              <a:buFont typeface="Arial" panose="020B0604020202020204" pitchFamily="34" charset="0"/>
              <a:buChar char="•"/>
            </a:pPr>
            <a:endParaRPr lang="cs-CZ" sz="1800" dirty="0">
              <a:solidFill>
                <a:schemeClr val="tx1"/>
              </a:solidFill>
            </a:endParaRPr>
          </a:p>
        </p:txBody>
      </p:sp>
    </p:spTree>
    <p:extLst>
      <p:ext uri="{BB962C8B-B14F-4D97-AF65-F5344CB8AC3E}">
        <p14:creationId xmlns:p14="http://schemas.microsoft.com/office/powerpoint/2010/main" val="123299228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306413" y="295776"/>
            <a:ext cx="1765227" cy="567271"/>
          </a:xfrm>
          <a:prstGeom prst="rect">
            <a:avLst/>
          </a:prstGeom>
          <a:noFill/>
        </p:spPr>
        <p:txBody>
          <a:bodyPr wrap="none" rtlCol="0">
            <a:spAutoFit/>
          </a:bodyPr>
          <a:lstStyle/>
          <a:p>
            <a:r>
              <a:rPr lang="cs-CZ" sz="2800" dirty="0" smtClean="0"/>
              <a:t>Sluchadla</a:t>
            </a:r>
            <a:endParaRPr lang="cs-CZ" sz="2800" dirty="0"/>
          </a:p>
        </p:txBody>
      </p:sp>
      <p:sp>
        <p:nvSpPr>
          <p:cNvPr id="3" name="TextovéPole 2"/>
          <p:cNvSpPr txBox="1"/>
          <p:nvPr/>
        </p:nvSpPr>
        <p:spPr>
          <a:xfrm>
            <a:off x="351379" y="1556792"/>
            <a:ext cx="2717411" cy="3554819"/>
          </a:xfrm>
          <a:prstGeom prst="rect">
            <a:avLst/>
          </a:prstGeom>
          <a:noFill/>
        </p:spPr>
        <p:txBody>
          <a:bodyPr wrap="none" rtlCol="0">
            <a:spAutoFit/>
          </a:bodyPr>
          <a:lstStyle/>
          <a:p>
            <a:pPr marL="285750" indent="-285750" algn="l" eaLnBrk="1" hangingPunct="1">
              <a:spcBef>
                <a:spcPct val="0"/>
              </a:spcBef>
              <a:buFont typeface="Arial" panose="020B0604020202020204" pitchFamily="34" charset="0"/>
              <a:buChar char="•"/>
            </a:pPr>
            <a:r>
              <a:rPr lang="cs-CZ" altLang="cs-CZ" sz="1800" b="1" dirty="0">
                <a:solidFill>
                  <a:schemeClr val="tx1"/>
                </a:solidFill>
              </a:rPr>
              <a:t>Oboustranně!</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Digitální!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Čím dražší, tím lepší?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Celodenně!</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Kontrolovat!</a:t>
            </a:r>
          </a:p>
          <a:p>
            <a:pPr marL="285750" indent="-285750" algn="l" eaLnBrk="1" hangingPunct="1">
              <a:spcBef>
                <a:spcPct val="0"/>
              </a:spcBef>
              <a:buFont typeface="Arial" panose="020B0604020202020204" pitchFamily="34" charset="0"/>
              <a:buChar char="•"/>
            </a:pPr>
            <a:r>
              <a:rPr lang="cs-CZ" altLang="cs-CZ" sz="1800" b="1" dirty="0" err="1">
                <a:solidFill>
                  <a:schemeClr val="tx1"/>
                </a:solidFill>
              </a:rPr>
              <a:t>Stetoklip</a:t>
            </a:r>
            <a:r>
              <a:rPr lang="cs-CZ" altLang="cs-CZ" sz="1800" b="1" dirty="0">
                <a:solidFill>
                  <a:schemeClr val="tx1"/>
                </a:solidFill>
              </a:rPr>
              <a:t>!</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Tvarovka -pískání!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Baterie!</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Upevnění!</a:t>
            </a:r>
          </a:p>
          <a:p>
            <a:pPr marL="285750" indent="-285750" algn="l">
              <a:buFont typeface="Arial" panose="020B0604020202020204" pitchFamily="34" charset="0"/>
              <a:buChar char="•"/>
            </a:pPr>
            <a:endParaRPr lang="cs-CZ" sz="1800" dirty="0">
              <a:solidFill>
                <a:schemeClr val="tx1"/>
              </a:solidFill>
            </a:endParaRPr>
          </a:p>
        </p:txBody>
      </p:sp>
      <p:pic>
        <p:nvPicPr>
          <p:cNvPr id="97282" name="Picture 2" descr="Digital Hearing Aid : Stock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8741" y="1492903"/>
            <a:ext cx="2023275" cy="1491770"/>
          </a:xfrm>
          <a:prstGeom prst="rect">
            <a:avLst/>
          </a:prstGeom>
          <a:noFill/>
          <a:extLst>
            <a:ext uri="{909E8E84-426E-40DD-AFC4-6F175D3DCCD1}">
              <a14:hiddenFill xmlns:a14="http://schemas.microsoft.com/office/drawing/2010/main">
                <a:solidFill>
                  <a:srgbClr val="FFFFFF"/>
                </a:solidFill>
              </a14:hiddenFill>
            </a:ext>
          </a:extLst>
        </p:spPr>
      </p:pic>
      <p:pic>
        <p:nvPicPr>
          <p:cNvPr id="97284" name="Picture 4" descr="Cute baby boy with hearing aid : Stock Phot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5027" y="1457759"/>
            <a:ext cx="2070922" cy="1381289"/>
          </a:xfrm>
          <a:prstGeom prst="rect">
            <a:avLst/>
          </a:prstGeom>
          <a:noFill/>
          <a:extLst>
            <a:ext uri="{909E8E84-426E-40DD-AFC4-6F175D3DCCD1}">
              <a14:hiddenFill xmlns:a14="http://schemas.microsoft.com/office/drawing/2010/main">
                <a:solidFill>
                  <a:srgbClr val="FFFFFF"/>
                </a:solidFill>
              </a14:hiddenFill>
            </a:ext>
          </a:extLst>
        </p:spPr>
      </p:pic>
      <p:pic>
        <p:nvPicPr>
          <p:cNvPr id="97286" name="Picture 6" descr="A woman wearing a hearing aid : Stock Phot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40692" y="3349635"/>
            <a:ext cx="1495912" cy="2242773"/>
          </a:xfrm>
          <a:prstGeom prst="rect">
            <a:avLst/>
          </a:prstGeom>
          <a:noFill/>
          <a:extLst>
            <a:ext uri="{909E8E84-426E-40DD-AFC4-6F175D3DCCD1}">
              <a14:hiddenFill xmlns:a14="http://schemas.microsoft.com/office/drawing/2010/main">
                <a:solidFill>
                  <a:srgbClr val="FFFFFF"/>
                </a:solidFill>
              </a14:hiddenFill>
            </a:ext>
          </a:extLst>
        </p:spPr>
      </p:pic>
      <p:pic>
        <p:nvPicPr>
          <p:cNvPr id="97288" name="Picture 8" descr="Doctor showing hearing aid : Stock Phot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95426" y="3474567"/>
            <a:ext cx="2617986" cy="1751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00996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1582208" y="272712"/>
            <a:ext cx="1160895" cy="567271"/>
          </a:xfrm>
          <a:prstGeom prst="rect">
            <a:avLst/>
          </a:prstGeom>
          <a:noFill/>
        </p:spPr>
        <p:txBody>
          <a:bodyPr wrap="none" rtlCol="0">
            <a:spAutoFit/>
          </a:bodyPr>
          <a:lstStyle/>
          <a:p>
            <a:r>
              <a:rPr lang="cs-CZ" sz="2800" dirty="0" smtClean="0"/>
              <a:t>BAHA</a:t>
            </a:r>
            <a:endParaRPr lang="cs-CZ" sz="2800" dirty="0"/>
          </a:p>
        </p:txBody>
      </p:sp>
      <p:pic>
        <p:nvPicPr>
          <p:cNvPr id="106498" name="Picture 2" descr="VÃ½sledek obrÃ¡zku pro BAHA hearing aid for children 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05" y="1669935"/>
            <a:ext cx="166687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6500" name="Picture 4" descr="VÃ½sledek obrÃ¡zku pro BAHA hearing aid for children pic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6834" y="1700808"/>
            <a:ext cx="1309688" cy="1746250"/>
          </a:xfrm>
          <a:prstGeom prst="rect">
            <a:avLst/>
          </a:prstGeom>
          <a:noFill/>
          <a:extLst>
            <a:ext uri="{909E8E84-426E-40DD-AFC4-6F175D3DCCD1}">
              <a14:hiddenFill xmlns:a14="http://schemas.microsoft.com/office/drawing/2010/main">
                <a:solidFill>
                  <a:srgbClr val="FFFFFF"/>
                </a:solidFill>
              </a14:hiddenFill>
            </a:ext>
          </a:extLst>
        </p:spPr>
      </p:pic>
      <p:pic>
        <p:nvPicPr>
          <p:cNvPr id="106502" name="Picture 6" descr="VÃ½sledek obrÃ¡zku pro BAHA hearing aid for children pic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306" y="4332263"/>
            <a:ext cx="3872024" cy="1432711"/>
          </a:xfrm>
          <a:prstGeom prst="rect">
            <a:avLst/>
          </a:prstGeom>
          <a:noFill/>
          <a:extLst>
            <a:ext uri="{909E8E84-426E-40DD-AFC4-6F175D3DCCD1}">
              <a14:hiddenFill xmlns:a14="http://schemas.microsoft.com/office/drawing/2010/main">
                <a:solidFill>
                  <a:srgbClr val="FFFFFF"/>
                </a:solidFill>
              </a14:hiddenFill>
            </a:ext>
          </a:extLst>
        </p:spPr>
      </p:pic>
      <p:pic>
        <p:nvPicPr>
          <p:cNvPr id="106504" name="Picture 8" descr="VÃ½sledek obrÃ¡zku pro BAHA hearing aid for children pict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2076" y="1836254"/>
            <a:ext cx="2167062" cy="1976806"/>
          </a:xfrm>
          <a:prstGeom prst="rect">
            <a:avLst/>
          </a:prstGeom>
          <a:noFill/>
          <a:extLst>
            <a:ext uri="{909E8E84-426E-40DD-AFC4-6F175D3DCCD1}">
              <a14:hiddenFill xmlns:a14="http://schemas.microsoft.com/office/drawing/2010/main">
                <a:solidFill>
                  <a:srgbClr val="FFFFFF"/>
                </a:solidFill>
              </a14:hiddenFill>
            </a:ext>
          </a:extLst>
        </p:spPr>
      </p:pic>
      <p:pic>
        <p:nvPicPr>
          <p:cNvPr id="106506" name="Picture 10" descr="SouvisejÃ­cÃ­ obrÃ¡ze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97381" y="1462892"/>
            <a:ext cx="2049462" cy="1361429"/>
          </a:xfrm>
          <a:prstGeom prst="rect">
            <a:avLst/>
          </a:prstGeom>
          <a:noFill/>
          <a:extLst>
            <a:ext uri="{909E8E84-426E-40DD-AFC4-6F175D3DCCD1}">
              <a14:hiddenFill xmlns:a14="http://schemas.microsoft.com/office/drawing/2010/main">
                <a:solidFill>
                  <a:srgbClr val="FFFFFF"/>
                </a:solidFill>
              </a14:hiddenFill>
            </a:ext>
          </a:extLst>
        </p:spPr>
      </p:pic>
      <p:pic>
        <p:nvPicPr>
          <p:cNvPr id="106508" name="Picture 12" descr="SouvisejÃ­cÃ­ obrÃ¡ze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90335" y="3140968"/>
            <a:ext cx="1819275" cy="1771651"/>
          </a:xfrm>
          <a:prstGeom prst="rect">
            <a:avLst/>
          </a:prstGeom>
          <a:noFill/>
          <a:extLst>
            <a:ext uri="{909E8E84-426E-40DD-AFC4-6F175D3DCCD1}">
              <a14:hiddenFill xmlns:a14="http://schemas.microsoft.com/office/drawing/2010/main">
                <a:solidFill>
                  <a:srgbClr val="FFFFFF"/>
                </a:solidFill>
              </a14:hiddenFill>
            </a:ext>
          </a:extLst>
        </p:spPr>
      </p:pic>
      <p:pic>
        <p:nvPicPr>
          <p:cNvPr id="106512" name="Picture 16" descr="VÃ½sledek obrÃ¡zku pro BAHA hearing aid for children pictur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48157" y="4206381"/>
            <a:ext cx="1566713" cy="1921733"/>
          </a:xfrm>
          <a:prstGeom prst="rect">
            <a:avLst/>
          </a:prstGeom>
          <a:noFill/>
          <a:extLst>
            <a:ext uri="{909E8E84-426E-40DD-AFC4-6F175D3DCCD1}">
              <a14:hiddenFill xmlns:a14="http://schemas.microsoft.com/office/drawing/2010/main">
                <a:solidFill>
                  <a:srgbClr val="FFFFFF"/>
                </a:solidFill>
              </a14:hiddenFill>
            </a:ext>
          </a:extLst>
        </p:spPr>
      </p:pic>
      <p:sp>
        <p:nvSpPr>
          <p:cNvPr id="3" name="TextovéPole 2"/>
          <p:cNvSpPr txBox="1"/>
          <p:nvPr/>
        </p:nvSpPr>
        <p:spPr>
          <a:xfrm>
            <a:off x="24228" y="1266101"/>
            <a:ext cx="5825634" cy="350865"/>
          </a:xfrm>
          <a:prstGeom prst="rect">
            <a:avLst/>
          </a:prstGeom>
          <a:noFill/>
        </p:spPr>
        <p:txBody>
          <a:bodyPr wrap="none" rtlCol="0">
            <a:spAutoFit/>
          </a:bodyPr>
          <a:lstStyle/>
          <a:p>
            <a:r>
              <a:rPr lang="cs-CZ" dirty="0" smtClean="0"/>
              <a:t>Pro kompenzaci převodních vad sluchu – obchází vnější a střední ucho</a:t>
            </a:r>
            <a:endParaRPr lang="cs-CZ" dirty="0"/>
          </a:p>
        </p:txBody>
      </p:sp>
    </p:spTree>
    <p:extLst>
      <p:ext uri="{BB962C8B-B14F-4D97-AF65-F5344CB8AC3E}">
        <p14:creationId xmlns:p14="http://schemas.microsoft.com/office/powerpoint/2010/main" val="150545550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92303" y="274713"/>
            <a:ext cx="4863832" cy="609398"/>
          </a:xfrm>
          <a:prstGeom prst="rect">
            <a:avLst/>
          </a:prstGeom>
          <a:noFill/>
        </p:spPr>
        <p:txBody>
          <a:bodyPr wrap="none" rtlCol="0">
            <a:spAutoFit/>
          </a:bodyPr>
          <a:lstStyle/>
          <a:p>
            <a:r>
              <a:rPr lang="cs-CZ" sz="2800" dirty="0" smtClean="0"/>
              <a:t>Kochleární implantát - </a:t>
            </a:r>
            <a:r>
              <a:rPr lang="cs-CZ" sz="2800" dirty="0" err="1" smtClean="0"/>
              <a:t>kriteria</a:t>
            </a:r>
            <a:endParaRPr lang="cs-CZ" sz="2800" dirty="0"/>
          </a:p>
        </p:txBody>
      </p:sp>
      <p:sp>
        <p:nvSpPr>
          <p:cNvPr id="3" name="Obdélník 2"/>
          <p:cNvSpPr/>
          <p:nvPr/>
        </p:nvSpPr>
        <p:spPr>
          <a:xfrm>
            <a:off x="70609" y="1700808"/>
            <a:ext cx="7724829" cy="4616648"/>
          </a:xfrm>
          <a:prstGeom prst="rect">
            <a:avLst/>
          </a:prstGeom>
        </p:spPr>
        <p:txBody>
          <a:bodyPr wrap="square">
            <a:spAutoFit/>
          </a:bodyPr>
          <a:lstStyle/>
          <a:p>
            <a:pPr marL="342900" indent="-342900" algn="l">
              <a:buAutoNum type="arabicPeriod"/>
            </a:pPr>
            <a:r>
              <a:rPr lang="cs-CZ" dirty="0" smtClean="0"/>
              <a:t>Audiologické </a:t>
            </a:r>
            <a:r>
              <a:rPr lang="cs-CZ" dirty="0"/>
              <a:t>podmínky – oboustranná hluchota nebo těžká nedoslýchavost, kdy lze očekávat u kochleárních implantátů větší přínos v porozumění řeči než u konvenčních sluchadel. Průměrné ztráty tónového audiometru na frekvencích 500, 1000, 2000 a 4000 jsou rovné nebo vyšší než 90 dB HL. Sluchadla s maximálním výkonem mají jen minimální efekt v rozumění řeči. Hodnoty sluchového prahu stanovené objektivními metodami jsou větší než 95 dB HL</a:t>
            </a:r>
            <a:r>
              <a:rPr lang="cs-CZ" dirty="0" smtClean="0"/>
              <a:t>.</a:t>
            </a:r>
          </a:p>
          <a:p>
            <a:pPr marL="342900" indent="-342900" algn="l">
              <a:buAutoNum type="arabicPeriod"/>
            </a:pPr>
            <a:r>
              <a:rPr lang="cs-CZ" dirty="0" smtClean="0"/>
              <a:t>Není </a:t>
            </a:r>
            <a:r>
              <a:rPr lang="cs-CZ" dirty="0"/>
              <a:t>interní kontraindikace k provedení operace v celkové anestézii. </a:t>
            </a:r>
            <a:endParaRPr lang="cs-CZ" dirty="0" smtClean="0"/>
          </a:p>
          <a:p>
            <a:pPr marL="342900" indent="-342900" algn="l">
              <a:buAutoNum type="arabicPeriod"/>
            </a:pPr>
            <a:endParaRPr lang="cs-CZ" dirty="0"/>
          </a:p>
          <a:p>
            <a:pPr marL="342900" indent="-342900" algn="l">
              <a:buAutoNum type="arabicPeriod"/>
            </a:pPr>
            <a:r>
              <a:rPr lang="cs-CZ" dirty="0" smtClean="0"/>
              <a:t>Nejsou </a:t>
            </a:r>
            <a:r>
              <a:rPr lang="cs-CZ" dirty="0"/>
              <a:t>známky floridních zánětlivých změn ve středouší. </a:t>
            </a:r>
            <a:endParaRPr lang="cs-CZ" dirty="0" smtClean="0"/>
          </a:p>
          <a:p>
            <a:pPr marL="342900" indent="-342900" algn="l">
              <a:buAutoNum type="arabicPeriod"/>
            </a:pPr>
            <a:r>
              <a:rPr lang="cs-CZ" dirty="0" smtClean="0"/>
              <a:t>Pomocí </a:t>
            </a:r>
            <a:r>
              <a:rPr lang="cs-CZ" dirty="0"/>
              <a:t>vyšetření HRCT je vyšetřena průchodnost hlemýždě </a:t>
            </a:r>
            <a:endParaRPr lang="cs-CZ" dirty="0" smtClean="0"/>
          </a:p>
          <a:p>
            <a:pPr marL="342900" indent="-342900" algn="l">
              <a:buAutoNum type="arabicPeriod"/>
            </a:pPr>
            <a:r>
              <a:rPr lang="cs-CZ" dirty="0" smtClean="0"/>
              <a:t>Neurologické </a:t>
            </a:r>
            <a:r>
              <a:rPr lang="cs-CZ" dirty="0"/>
              <a:t>vyšetření - neprokazuje poruchu vyšších etáží sluchové dráhy a CNS. </a:t>
            </a:r>
            <a:endParaRPr lang="cs-CZ" dirty="0" smtClean="0"/>
          </a:p>
          <a:p>
            <a:pPr marL="342900" indent="-342900" algn="l">
              <a:buAutoNum type="arabicPeriod"/>
            </a:pPr>
            <a:r>
              <a:rPr lang="cs-CZ" dirty="0" smtClean="0"/>
              <a:t>Psychologické </a:t>
            </a:r>
            <a:r>
              <a:rPr lang="cs-CZ" dirty="0"/>
              <a:t>vyšetření - uchazeč o kochleární implantát by měl mít schopnosti a vlastnosti, které umožní spolehlivé naprogramování řečového procesoru a využití kochleárního implantátu. Výsledky speciálních testů mají posoudit schopnost kandidáta absolvovat rehabilitační program a dobrou prognózu řečového rozvoje. </a:t>
            </a:r>
          </a:p>
        </p:txBody>
      </p:sp>
    </p:spTree>
    <p:extLst>
      <p:ext uri="{BB962C8B-B14F-4D97-AF65-F5344CB8AC3E}">
        <p14:creationId xmlns:p14="http://schemas.microsoft.com/office/powerpoint/2010/main" val="317925904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92303" y="274713"/>
            <a:ext cx="4863832" cy="609398"/>
          </a:xfrm>
          <a:prstGeom prst="rect">
            <a:avLst/>
          </a:prstGeom>
          <a:noFill/>
        </p:spPr>
        <p:txBody>
          <a:bodyPr wrap="none" rtlCol="0">
            <a:spAutoFit/>
          </a:bodyPr>
          <a:lstStyle/>
          <a:p>
            <a:r>
              <a:rPr lang="cs-CZ" sz="2800" dirty="0" smtClean="0"/>
              <a:t>Kochleární implantát - </a:t>
            </a:r>
            <a:r>
              <a:rPr lang="cs-CZ" sz="2800" dirty="0" err="1" smtClean="0"/>
              <a:t>kriteria</a:t>
            </a:r>
            <a:endParaRPr lang="cs-CZ" sz="2800" dirty="0"/>
          </a:p>
        </p:txBody>
      </p:sp>
      <p:sp>
        <p:nvSpPr>
          <p:cNvPr id="3" name="Obdélník 2"/>
          <p:cNvSpPr/>
          <p:nvPr/>
        </p:nvSpPr>
        <p:spPr>
          <a:xfrm>
            <a:off x="70609" y="1700808"/>
            <a:ext cx="7724829" cy="3625608"/>
          </a:xfrm>
          <a:prstGeom prst="rect">
            <a:avLst/>
          </a:prstGeom>
        </p:spPr>
        <p:txBody>
          <a:bodyPr wrap="square">
            <a:spAutoFit/>
          </a:bodyPr>
          <a:lstStyle/>
          <a:p>
            <a:pPr marL="342900" indent="-342900" algn="l">
              <a:buAutoNum type="arabicPeriod" startAt="7"/>
            </a:pPr>
            <a:r>
              <a:rPr lang="cs-CZ" dirty="0" smtClean="0"/>
              <a:t>Rodina </a:t>
            </a:r>
            <a:r>
              <a:rPr lang="cs-CZ" dirty="0"/>
              <a:t>- musí být podrobně informována o omezeních a rizicích kochleární implantace a má mít realistická očekávání. Souhlasí s povinnými pravidelnými kontrolami a aktivní účastí na pooperační rehabilitaci. </a:t>
            </a:r>
            <a:endParaRPr lang="cs-CZ" dirty="0" smtClean="0"/>
          </a:p>
          <a:p>
            <a:pPr marL="342900" indent="-342900" algn="l">
              <a:buAutoNum type="arabicPeriod" startAt="7"/>
            </a:pPr>
            <a:r>
              <a:rPr lang="cs-CZ" dirty="0" smtClean="0"/>
              <a:t>Rehabilitační </a:t>
            </a:r>
            <a:r>
              <a:rPr lang="cs-CZ" dirty="0"/>
              <a:t>péče - musí být dobře a předem zajištěna kombinací péče v místě bydliště s vedením a pravidelným sledováním pacienta v CKID. Celodenní užívání sluchadel a systematická rehabilitace sluchu a řeči jsou nezbytností</a:t>
            </a:r>
            <a:r>
              <a:rPr lang="cs-CZ" dirty="0" smtClean="0"/>
              <a:t>. </a:t>
            </a:r>
          </a:p>
          <a:p>
            <a:pPr marL="342900" indent="-342900" algn="l">
              <a:buAutoNum type="arabicPeriod" startAt="7"/>
            </a:pPr>
            <a:r>
              <a:rPr lang="cs-CZ" b="1" dirty="0" smtClean="0"/>
              <a:t>Oboustranná </a:t>
            </a:r>
            <a:r>
              <a:rPr lang="cs-CZ" b="1" dirty="0"/>
              <a:t>implantace </a:t>
            </a:r>
            <a:r>
              <a:rPr lang="cs-CZ" dirty="0"/>
              <a:t>- primárně je indikována jednostranná implantace. Rodiče dětí, ev. dospělý pacient musí s implantací souhlasit při vědomí dlouhodobé ekonomické náročnosti udržování dvou systémů a limitované míře přínosu druhého přístroje. (</a:t>
            </a:r>
            <a:r>
              <a:rPr lang="cs-CZ" dirty="0" err="1"/>
              <a:t>Betka</a:t>
            </a:r>
            <a:r>
              <a:rPr lang="cs-CZ" dirty="0"/>
              <a:t> et al. 2012) </a:t>
            </a:r>
            <a:endParaRPr lang="cs-CZ" dirty="0" smtClean="0"/>
          </a:p>
          <a:p>
            <a:pPr marL="342900" indent="-342900" algn="l">
              <a:buAutoNum type="arabicPeriod" startAt="7"/>
            </a:pPr>
            <a:endParaRPr lang="cs-CZ" dirty="0"/>
          </a:p>
          <a:p>
            <a:pPr algn="l"/>
            <a:r>
              <a:rPr lang="cs-CZ" dirty="0" smtClean="0"/>
              <a:t>Za </a:t>
            </a:r>
            <a:r>
              <a:rPr lang="cs-CZ" dirty="0"/>
              <a:t>nevhodného kandidáta lze považovat každého uchazeče, který nesplňuje výše uvedená kritéria. </a:t>
            </a:r>
          </a:p>
        </p:txBody>
      </p:sp>
    </p:spTree>
    <p:extLst>
      <p:ext uri="{BB962C8B-B14F-4D97-AF65-F5344CB8AC3E}">
        <p14:creationId xmlns:p14="http://schemas.microsoft.com/office/powerpoint/2010/main" val="125866015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286216" y="188434"/>
            <a:ext cx="4863832" cy="609398"/>
          </a:xfrm>
          <a:prstGeom prst="rect">
            <a:avLst/>
          </a:prstGeom>
          <a:noFill/>
        </p:spPr>
        <p:txBody>
          <a:bodyPr wrap="none" rtlCol="0">
            <a:spAutoFit/>
          </a:bodyPr>
          <a:lstStyle/>
          <a:p>
            <a:r>
              <a:rPr lang="cs-CZ" sz="2800" dirty="0" smtClean="0"/>
              <a:t>Kochleární implantát - proces</a:t>
            </a:r>
            <a:endParaRPr lang="cs-CZ" sz="2800" dirty="0"/>
          </a:p>
        </p:txBody>
      </p:sp>
      <p:sp>
        <p:nvSpPr>
          <p:cNvPr id="4" name="TextovéPole 3"/>
          <p:cNvSpPr txBox="1"/>
          <p:nvPr/>
        </p:nvSpPr>
        <p:spPr>
          <a:xfrm>
            <a:off x="271093" y="1396589"/>
            <a:ext cx="6577442" cy="3721019"/>
          </a:xfrm>
          <a:prstGeom prst="rect">
            <a:avLst/>
          </a:prstGeom>
          <a:noFill/>
        </p:spPr>
        <p:txBody>
          <a:bodyPr wrap="none" rtlCol="0">
            <a:spAutoFit/>
          </a:bodyPr>
          <a:lstStyle/>
          <a:p>
            <a:pPr marL="285750" indent="-285750" algn="l">
              <a:buFont typeface="Arial" panose="020B0604020202020204" pitchFamily="34" charset="0"/>
              <a:buChar char="•"/>
            </a:pPr>
            <a:r>
              <a:rPr lang="cs-CZ" sz="1800" dirty="0" smtClean="0"/>
              <a:t>6 měsíců celodenně sluchadla</a:t>
            </a:r>
          </a:p>
          <a:p>
            <a:pPr marL="285750" indent="-285750" algn="l">
              <a:buFont typeface="Arial" panose="020B0604020202020204" pitchFamily="34" charset="0"/>
              <a:buChar char="•"/>
            </a:pPr>
            <a:r>
              <a:rPr lang="cs-CZ" sz="1800" dirty="0" smtClean="0"/>
              <a:t>2 – 3x „kolečko“ v Centru kochleárních implantací dětí CKID</a:t>
            </a:r>
          </a:p>
          <a:p>
            <a:pPr marL="285750" indent="-285750" algn="l">
              <a:buFont typeface="Arial" panose="020B0604020202020204" pitchFamily="34" charset="0"/>
              <a:buChar char="•"/>
            </a:pPr>
            <a:r>
              <a:rPr lang="cs-CZ" sz="1800" dirty="0"/>
              <a:t>Kolečko = foniatr, psycholog, </a:t>
            </a:r>
            <a:r>
              <a:rPr lang="cs-CZ" sz="1800" dirty="0" smtClean="0"/>
              <a:t>logoped</a:t>
            </a:r>
          </a:p>
          <a:p>
            <a:pPr marL="285750" indent="-285750" algn="l">
              <a:buFont typeface="Arial" panose="020B0604020202020204" pitchFamily="34" charset="0"/>
              <a:buChar char="•"/>
            </a:pPr>
            <a:r>
              <a:rPr lang="cs-CZ" sz="1800" dirty="0" smtClean="0"/>
              <a:t>Předoperační vyšetření</a:t>
            </a:r>
            <a:r>
              <a:rPr lang="cs-CZ" sz="1800" dirty="0"/>
              <a:t> </a:t>
            </a:r>
            <a:r>
              <a:rPr lang="cs-CZ" sz="1800" dirty="0" smtClean="0"/>
              <a:t>- CT nebo MR</a:t>
            </a:r>
          </a:p>
          <a:p>
            <a:pPr marL="285750" indent="-285750" algn="l">
              <a:buFont typeface="Arial" panose="020B0604020202020204" pitchFamily="34" charset="0"/>
              <a:buChar char="•"/>
            </a:pPr>
            <a:r>
              <a:rPr lang="cs-CZ" sz="1800" dirty="0" smtClean="0"/>
              <a:t>(Genetika)</a:t>
            </a:r>
          </a:p>
          <a:p>
            <a:pPr marL="285750" indent="-285750" algn="l">
              <a:buFont typeface="Arial" panose="020B0604020202020204" pitchFamily="34" charset="0"/>
              <a:buChar char="•"/>
            </a:pPr>
            <a:r>
              <a:rPr lang="cs-CZ" sz="1800" dirty="0" smtClean="0"/>
              <a:t>Operace</a:t>
            </a:r>
          </a:p>
          <a:p>
            <a:pPr marL="285750" indent="-285750" algn="l">
              <a:buFont typeface="Arial" panose="020B0604020202020204" pitchFamily="34" charset="0"/>
              <a:buChar char="•"/>
            </a:pPr>
            <a:r>
              <a:rPr lang="cs-CZ" sz="1800" dirty="0" smtClean="0"/>
              <a:t>Následná hospitalizace 4 – 7 dní</a:t>
            </a:r>
          </a:p>
          <a:p>
            <a:pPr marL="285750" indent="-285750" algn="l">
              <a:buFont typeface="Arial" panose="020B0604020202020204" pitchFamily="34" charset="0"/>
              <a:buChar char="•"/>
            </a:pPr>
            <a:r>
              <a:rPr lang="cs-CZ" sz="1800" dirty="0" smtClean="0"/>
              <a:t>Možné komplikace</a:t>
            </a:r>
          </a:p>
        </p:txBody>
      </p:sp>
    </p:spTree>
    <p:extLst>
      <p:ext uri="{BB962C8B-B14F-4D97-AF65-F5344CB8AC3E}">
        <p14:creationId xmlns:p14="http://schemas.microsoft.com/office/powerpoint/2010/main" val="313040609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90389" y="1916832"/>
            <a:ext cx="8526758"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lgn="l" eaLnBrk="1" hangingPunct="1">
              <a:spcBef>
                <a:spcPct val="0"/>
              </a:spcBef>
              <a:buFont typeface="Arial" panose="020B0604020202020204" pitchFamily="34" charset="0"/>
              <a:buChar char="•"/>
            </a:pPr>
            <a:r>
              <a:rPr lang="cs-CZ" altLang="cs-CZ" sz="1800" dirty="0" smtClean="0"/>
              <a:t>Velmi závažné pro děti, které z nějakého důvodu nemají dobrou kompenzaci !!!</a:t>
            </a:r>
          </a:p>
          <a:p>
            <a:pPr marL="285750" indent="-285750" algn="l" eaLnBrk="1" hangingPunct="1">
              <a:spcBef>
                <a:spcPct val="0"/>
              </a:spcBef>
              <a:buFont typeface="Arial" panose="020B0604020202020204" pitchFamily="34" charset="0"/>
              <a:buChar char="•"/>
            </a:pPr>
            <a:endParaRPr lang="cs-CZ" altLang="cs-CZ" sz="1800" dirty="0" smtClean="0"/>
          </a:p>
          <a:p>
            <a:pPr marL="285750" indent="-285750" algn="l" eaLnBrk="1" hangingPunct="1">
              <a:spcBef>
                <a:spcPct val="0"/>
              </a:spcBef>
              <a:buFont typeface="Arial" panose="020B0604020202020204" pitchFamily="34" charset="0"/>
              <a:buChar char="•"/>
            </a:pPr>
            <a:r>
              <a:rPr lang="cs-CZ" altLang="cs-CZ" sz="1800" dirty="0" smtClean="0"/>
              <a:t>Mimořádně obtížná je tato situace pro slyšící rodiče</a:t>
            </a:r>
          </a:p>
          <a:p>
            <a:pPr marL="285750" indent="-285750" algn="l" eaLnBrk="1" hangingPunct="1">
              <a:spcBef>
                <a:spcPct val="0"/>
              </a:spcBef>
              <a:buFont typeface="Arial" panose="020B0604020202020204" pitchFamily="34" charset="0"/>
              <a:buChar char="•"/>
            </a:pPr>
            <a:endParaRPr lang="cs-CZ" altLang="cs-CZ" sz="1800" dirty="0" smtClean="0"/>
          </a:p>
          <a:p>
            <a:pPr marL="285750" indent="-285750" algn="l" eaLnBrk="1" hangingPunct="1">
              <a:spcBef>
                <a:spcPct val="0"/>
              </a:spcBef>
              <a:buFont typeface="Arial" panose="020B0604020202020204" pitchFamily="34" charset="0"/>
              <a:buChar char="•"/>
            </a:pPr>
            <a:r>
              <a:rPr lang="cs-CZ" altLang="cs-CZ" sz="1800" dirty="0" smtClean="0"/>
              <a:t>Právo Neslyšících rodičů rozhodovat o svém dítěti</a:t>
            </a: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331068" y="272712"/>
            <a:ext cx="3663182" cy="609398"/>
          </a:xfrm>
          <a:prstGeom prst="rect">
            <a:avLst/>
          </a:prstGeom>
          <a:noFill/>
        </p:spPr>
        <p:txBody>
          <a:bodyPr wrap="none" rtlCol="0">
            <a:spAutoFit/>
          </a:bodyPr>
          <a:lstStyle/>
          <a:p>
            <a:r>
              <a:rPr lang="cs-CZ" sz="2800" dirty="0" smtClean="0"/>
              <a:t>Důsledky vady sluchu</a:t>
            </a:r>
            <a:endParaRPr lang="cs-CZ" sz="2800" dirty="0"/>
          </a:p>
        </p:txBody>
      </p:sp>
    </p:spTree>
    <p:extLst>
      <p:ext uri="{BB962C8B-B14F-4D97-AF65-F5344CB8AC3E}">
        <p14:creationId xmlns:p14="http://schemas.microsoft.com/office/powerpoint/2010/main" val="275792293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1847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265929" y="332656"/>
            <a:ext cx="2164375" cy="567271"/>
          </a:xfrm>
          <a:prstGeom prst="rect">
            <a:avLst/>
          </a:prstGeom>
          <a:noFill/>
        </p:spPr>
        <p:txBody>
          <a:bodyPr wrap="none" rtlCol="0">
            <a:spAutoFit/>
          </a:bodyPr>
          <a:lstStyle/>
          <a:p>
            <a:r>
              <a:rPr lang="cs-CZ" sz="2800" dirty="0" smtClean="0"/>
              <a:t>Komunikace</a:t>
            </a:r>
            <a:endParaRPr lang="cs-CZ" sz="2800" dirty="0"/>
          </a:p>
        </p:txBody>
      </p:sp>
      <p:sp>
        <p:nvSpPr>
          <p:cNvPr id="3" name="TextovéPole 2"/>
          <p:cNvSpPr txBox="1"/>
          <p:nvPr/>
        </p:nvSpPr>
        <p:spPr>
          <a:xfrm>
            <a:off x="518947" y="1614660"/>
            <a:ext cx="5020926" cy="350865"/>
          </a:xfrm>
          <a:prstGeom prst="rect">
            <a:avLst/>
          </a:prstGeom>
          <a:noFill/>
        </p:spPr>
        <p:txBody>
          <a:bodyPr wrap="none" rtlCol="0">
            <a:spAutoFit/>
          </a:bodyPr>
          <a:lstStyle/>
          <a:p>
            <a:r>
              <a:rPr lang="cs-CZ" dirty="0" smtClean="0"/>
              <a:t>„Slepota odděluje od věcí, hluchota od lidí“ – Helen Kellerová</a:t>
            </a:r>
            <a:endParaRPr lang="cs-CZ" dirty="0"/>
          </a:p>
        </p:txBody>
      </p:sp>
      <p:sp>
        <p:nvSpPr>
          <p:cNvPr id="4" name="TextovéPole 3"/>
          <p:cNvSpPr txBox="1"/>
          <p:nvPr/>
        </p:nvSpPr>
        <p:spPr>
          <a:xfrm>
            <a:off x="384471" y="2596003"/>
            <a:ext cx="8015336" cy="2914644"/>
          </a:xfrm>
          <a:prstGeom prst="rect">
            <a:avLst/>
          </a:prstGeom>
          <a:noFill/>
        </p:spPr>
        <p:txBody>
          <a:bodyPr wrap="none" rtlCol="0">
            <a:spAutoFit/>
          </a:bodyPr>
          <a:lstStyle/>
          <a:p>
            <a:pPr marL="285750" indent="-285750" algn="l">
              <a:buFont typeface="Arial" panose="020B0604020202020204" pitchFamily="34" charset="0"/>
              <a:buChar char="•"/>
            </a:pPr>
            <a:r>
              <a:rPr lang="cs-CZ" dirty="0" smtClean="0"/>
              <a:t>Verbální komunikace</a:t>
            </a:r>
          </a:p>
          <a:p>
            <a:pPr marL="285750" indent="-285750" algn="l">
              <a:buFont typeface="Arial" panose="020B0604020202020204" pitchFamily="34" charset="0"/>
              <a:buChar char="•"/>
            </a:pPr>
            <a:r>
              <a:rPr lang="cs-CZ" dirty="0" smtClean="0"/>
              <a:t>Neverbální komunikace</a:t>
            </a:r>
          </a:p>
          <a:p>
            <a:pPr marL="285750" indent="-285750" algn="l">
              <a:buFont typeface="Arial" panose="020B0604020202020204" pitchFamily="34" charset="0"/>
              <a:buChar char="•"/>
            </a:pPr>
            <a:endParaRPr lang="cs-CZ" dirty="0"/>
          </a:p>
          <a:p>
            <a:pPr marL="285750" indent="-285750" algn="l">
              <a:buFont typeface="Arial" panose="020B0604020202020204" pitchFamily="34" charset="0"/>
              <a:buChar char="•"/>
            </a:pPr>
            <a:r>
              <a:rPr lang="cs-CZ" dirty="0" smtClean="0"/>
              <a:t>Mluvená řeč má verbální i neverbální složku</a:t>
            </a:r>
          </a:p>
          <a:p>
            <a:pPr marL="285750" indent="-285750" algn="l">
              <a:buFont typeface="Arial" panose="020B0604020202020204" pitchFamily="34" charset="0"/>
              <a:buChar char="•"/>
            </a:pPr>
            <a:r>
              <a:rPr lang="cs-CZ" dirty="0" smtClean="0"/>
              <a:t>Neverbální komunikace – znakový jazyk, mluvená řeč podporovaná znaky, obrázkové systémy,</a:t>
            </a:r>
          </a:p>
          <a:p>
            <a:pPr algn="l"/>
            <a:r>
              <a:rPr lang="cs-CZ" dirty="0" smtClean="0"/>
              <a:t>      fotografie, znaky na tělo</a:t>
            </a:r>
          </a:p>
          <a:p>
            <a:pPr algn="l"/>
            <a:endParaRPr lang="cs-CZ" dirty="0"/>
          </a:p>
          <a:p>
            <a:pPr algn="l"/>
            <a:r>
              <a:rPr lang="cs-CZ" b="1" dirty="0" smtClean="0"/>
              <a:t>                                                                Kam patří odezírání?</a:t>
            </a:r>
            <a:endParaRPr lang="cs-CZ" b="1" dirty="0"/>
          </a:p>
        </p:txBody>
      </p:sp>
    </p:spTree>
    <p:extLst>
      <p:ext uri="{BB962C8B-B14F-4D97-AF65-F5344CB8AC3E}">
        <p14:creationId xmlns:p14="http://schemas.microsoft.com/office/powerpoint/2010/main" val="280634283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1847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265929" y="332656"/>
            <a:ext cx="2164375" cy="567271"/>
          </a:xfrm>
          <a:prstGeom prst="rect">
            <a:avLst/>
          </a:prstGeom>
          <a:noFill/>
        </p:spPr>
        <p:txBody>
          <a:bodyPr wrap="none" rtlCol="0">
            <a:spAutoFit/>
          </a:bodyPr>
          <a:lstStyle/>
          <a:p>
            <a:r>
              <a:rPr lang="cs-CZ" sz="2800" dirty="0" smtClean="0"/>
              <a:t>Komunikace</a:t>
            </a:r>
            <a:endParaRPr lang="cs-CZ" sz="2800" dirty="0"/>
          </a:p>
        </p:txBody>
      </p:sp>
      <p:sp>
        <p:nvSpPr>
          <p:cNvPr id="3" name="TextovéPole 2"/>
          <p:cNvSpPr txBox="1"/>
          <p:nvPr/>
        </p:nvSpPr>
        <p:spPr>
          <a:xfrm>
            <a:off x="518947" y="1614660"/>
            <a:ext cx="5020926" cy="350865"/>
          </a:xfrm>
          <a:prstGeom prst="rect">
            <a:avLst/>
          </a:prstGeom>
          <a:noFill/>
        </p:spPr>
        <p:txBody>
          <a:bodyPr wrap="none" rtlCol="0">
            <a:spAutoFit/>
          </a:bodyPr>
          <a:lstStyle/>
          <a:p>
            <a:r>
              <a:rPr lang="cs-CZ" dirty="0" smtClean="0"/>
              <a:t>„Slepota odděluje od věcí, hluchota od lidí“ – Helen Kellerová</a:t>
            </a:r>
            <a:endParaRPr lang="cs-CZ" dirty="0"/>
          </a:p>
        </p:txBody>
      </p:sp>
      <p:sp>
        <p:nvSpPr>
          <p:cNvPr id="4" name="TextovéPole 3"/>
          <p:cNvSpPr txBox="1"/>
          <p:nvPr/>
        </p:nvSpPr>
        <p:spPr>
          <a:xfrm>
            <a:off x="234405" y="2150913"/>
            <a:ext cx="7608173" cy="2554545"/>
          </a:xfrm>
          <a:prstGeom prst="rect">
            <a:avLst/>
          </a:prstGeom>
          <a:noFill/>
        </p:spPr>
        <p:txBody>
          <a:bodyPr wrap="none" rtlCol="0">
            <a:spAutoFit/>
          </a:bodyPr>
          <a:lstStyle/>
          <a:p>
            <a:pPr marL="285750" indent="-285750" algn="l">
              <a:buFont typeface="Arial" panose="020B0604020202020204" pitchFamily="34" charset="0"/>
              <a:buChar char="•"/>
            </a:pPr>
            <a:r>
              <a:rPr lang="cs-CZ" sz="2000" dirty="0" smtClean="0"/>
              <a:t>Co byste doporučili rodičům malých dětí s vadou sluchu?</a:t>
            </a:r>
          </a:p>
          <a:p>
            <a:pPr marL="285750" indent="-285750" algn="l">
              <a:buFont typeface="Arial" panose="020B0604020202020204" pitchFamily="34" charset="0"/>
              <a:buChar char="•"/>
            </a:pPr>
            <a:r>
              <a:rPr lang="cs-CZ" sz="2000" dirty="0" smtClean="0"/>
              <a:t>Co vše při rozhodování o komunikačním systému hraje roli?</a:t>
            </a:r>
          </a:p>
          <a:p>
            <a:pPr marL="285750" indent="-285750" algn="l">
              <a:buFont typeface="Arial" panose="020B0604020202020204" pitchFamily="34" charset="0"/>
              <a:buChar char="•"/>
            </a:pPr>
            <a:r>
              <a:rPr lang="cs-CZ" sz="2000" dirty="0" smtClean="0"/>
              <a:t>Jak by vypadal optimální vývoj komunikačního systému dítěte?</a:t>
            </a:r>
          </a:p>
          <a:p>
            <a:pPr algn="l"/>
            <a:r>
              <a:rPr lang="cs-CZ" sz="2000" dirty="0" smtClean="0"/>
              <a:t>A/ slyšících rodičů?</a:t>
            </a:r>
          </a:p>
          <a:p>
            <a:pPr algn="l"/>
            <a:r>
              <a:rPr lang="cs-CZ" sz="2000" dirty="0" smtClean="0"/>
              <a:t>B/ rodičů s postižením sluchu?</a:t>
            </a:r>
            <a:endParaRPr lang="cs-CZ" sz="2000" dirty="0"/>
          </a:p>
        </p:txBody>
      </p:sp>
      <p:sp>
        <p:nvSpPr>
          <p:cNvPr id="5" name="TextovéPole 4"/>
          <p:cNvSpPr txBox="1"/>
          <p:nvPr/>
        </p:nvSpPr>
        <p:spPr>
          <a:xfrm>
            <a:off x="326770" y="5475777"/>
            <a:ext cx="7749237" cy="329834"/>
          </a:xfrm>
          <a:prstGeom prst="rect">
            <a:avLst/>
          </a:prstGeom>
          <a:noFill/>
        </p:spPr>
        <p:txBody>
          <a:bodyPr wrap="none" rtlCol="0">
            <a:spAutoFit/>
          </a:bodyPr>
          <a:lstStyle/>
          <a:p>
            <a:r>
              <a:rPr lang="cs-CZ" dirty="0"/>
              <a:t>https://www.ceskatelevize.cz/ivysilani/1096066178-televizni-klub-neslysicich/219562221800002</a:t>
            </a:r>
          </a:p>
        </p:txBody>
      </p:sp>
    </p:spTree>
    <p:extLst>
      <p:ext uri="{BB962C8B-B14F-4D97-AF65-F5344CB8AC3E}">
        <p14:creationId xmlns:p14="http://schemas.microsoft.com/office/powerpoint/2010/main" val="202789817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378421" y="367111"/>
            <a:ext cx="3680816" cy="609398"/>
          </a:xfrm>
          <a:prstGeom prst="rect">
            <a:avLst/>
          </a:prstGeom>
          <a:noFill/>
        </p:spPr>
        <p:txBody>
          <a:bodyPr wrap="none" rtlCol="0">
            <a:spAutoFit/>
          </a:bodyPr>
          <a:lstStyle/>
          <a:p>
            <a:r>
              <a:rPr lang="cs-CZ" sz="2800" dirty="0" smtClean="0"/>
              <a:t>Komunikační systémy</a:t>
            </a:r>
            <a:endParaRPr lang="cs-CZ" sz="2800" dirty="0"/>
          </a:p>
        </p:txBody>
      </p:sp>
      <p:sp>
        <p:nvSpPr>
          <p:cNvPr id="4" name="TextovéPole 3"/>
          <p:cNvSpPr txBox="1"/>
          <p:nvPr/>
        </p:nvSpPr>
        <p:spPr>
          <a:xfrm>
            <a:off x="4493" y="1469369"/>
            <a:ext cx="8898590" cy="4191917"/>
          </a:xfrm>
          <a:prstGeom prst="rect">
            <a:avLst/>
          </a:prstGeom>
          <a:noFill/>
        </p:spPr>
        <p:txBody>
          <a:bodyPr wrap="none" rtlCol="0">
            <a:spAutoFit/>
          </a:bodyPr>
          <a:lstStyle/>
          <a:p>
            <a:pPr marL="285750" indent="-285750" algn="l">
              <a:buFont typeface="Arial" panose="020B0604020202020204" pitchFamily="34" charset="0"/>
              <a:buChar char="•"/>
            </a:pPr>
            <a:r>
              <a:rPr lang="cs-CZ" sz="1800" dirty="0" smtClean="0"/>
              <a:t>Především u dětí nejsou definitivní!!!</a:t>
            </a:r>
          </a:p>
          <a:p>
            <a:pPr marL="285750" indent="-285750" algn="l">
              <a:buFont typeface="Arial" panose="020B0604020202020204" pitchFamily="34" charset="0"/>
              <a:buChar char="•"/>
            </a:pPr>
            <a:r>
              <a:rPr lang="cs-CZ" sz="1800" dirty="0" smtClean="0"/>
              <a:t>U malých dětí používat znaky</a:t>
            </a:r>
          </a:p>
          <a:p>
            <a:pPr marL="285750" indent="-285750" algn="l">
              <a:buFont typeface="Arial" panose="020B0604020202020204" pitchFamily="34" charset="0"/>
              <a:buChar char="•"/>
            </a:pPr>
            <a:r>
              <a:rPr lang="cs-CZ" sz="1800" dirty="0" smtClean="0"/>
              <a:t>Ale - společně s mluvenou řečí = mluvená řeč podporovaná znaky, znak do řeči</a:t>
            </a:r>
          </a:p>
          <a:p>
            <a:pPr marL="285750" indent="-285750" algn="l">
              <a:buFont typeface="Arial" panose="020B0604020202020204" pitchFamily="34" charset="0"/>
              <a:buChar char="•"/>
            </a:pPr>
            <a:r>
              <a:rPr lang="cs-CZ" sz="1800" dirty="0" smtClean="0"/>
              <a:t>Význam znaků či ZJ obvykle postupně ustupuje</a:t>
            </a:r>
          </a:p>
          <a:p>
            <a:pPr marL="285750" indent="-285750" algn="l">
              <a:buFont typeface="Arial" panose="020B0604020202020204" pitchFamily="34" charset="0"/>
              <a:buChar char="•"/>
            </a:pPr>
            <a:r>
              <a:rPr lang="cs-CZ" sz="1800" dirty="0" smtClean="0"/>
              <a:t>Je dítě s těžkou vadou sluchu Neslyšící, neslyšící, nebo sluchově postižené?</a:t>
            </a:r>
          </a:p>
          <a:p>
            <a:pPr marL="285750" indent="-285750" algn="l">
              <a:buFont typeface="Arial" panose="020B0604020202020204" pitchFamily="34" charset="0"/>
              <a:buChar char="•"/>
            </a:pPr>
            <a:endParaRPr lang="cs-CZ" sz="1800" dirty="0" smtClean="0"/>
          </a:p>
          <a:p>
            <a:pPr marL="285750" indent="-285750" algn="l">
              <a:buFont typeface="Arial" panose="020B0604020202020204" pitchFamily="34" charset="0"/>
              <a:buChar char="•"/>
            </a:pPr>
            <a:r>
              <a:rPr lang="cs-CZ" sz="1800" dirty="0" smtClean="0"/>
              <a:t>Neslyšící s N – znakový jazyk</a:t>
            </a:r>
          </a:p>
          <a:p>
            <a:pPr marL="285750" indent="-285750" algn="l">
              <a:buFont typeface="Arial" panose="020B0604020202020204" pitchFamily="34" charset="0"/>
              <a:buChar char="•"/>
            </a:pPr>
            <a:r>
              <a:rPr lang="cs-CZ" sz="1800" dirty="0" smtClean="0"/>
              <a:t>Dospělí neslyšící nebo se SP – podle typu vzdělání, zbytků sluchu, kompenzace…</a:t>
            </a:r>
          </a:p>
          <a:p>
            <a:pPr marL="285750" indent="-285750" algn="l">
              <a:buFont typeface="Arial" panose="020B0604020202020204" pitchFamily="34" charset="0"/>
              <a:buChar char="•"/>
            </a:pPr>
            <a:r>
              <a:rPr lang="cs-CZ" sz="1800" dirty="0" smtClean="0"/>
              <a:t>Děti ?????</a:t>
            </a:r>
            <a:endParaRPr lang="cs-CZ" sz="1800" dirty="0"/>
          </a:p>
        </p:txBody>
      </p:sp>
    </p:spTree>
    <p:extLst>
      <p:ext uri="{BB962C8B-B14F-4D97-AF65-F5344CB8AC3E}">
        <p14:creationId xmlns:p14="http://schemas.microsoft.com/office/powerpoint/2010/main" val="93833349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234405" y="221365"/>
            <a:ext cx="5937844" cy="609398"/>
          </a:xfrm>
          <a:prstGeom prst="rect">
            <a:avLst/>
          </a:prstGeom>
          <a:noFill/>
        </p:spPr>
        <p:txBody>
          <a:bodyPr wrap="none" rtlCol="0">
            <a:spAutoFit/>
          </a:bodyPr>
          <a:lstStyle/>
          <a:p>
            <a:r>
              <a:rPr lang="cs-CZ" sz="2800" dirty="0" smtClean="0"/>
              <a:t>Ája – vývoj komunikace – cca 2 roky</a:t>
            </a:r>
            <a:endParaRPr lang="cs-CZ" sz="2800" dirty="0"/>
          </a:p>
        </p:txBody>
      </p:sp>
      <p:pic>
        <p:nvPicPr>
          <p:cNvPr id="2" name="AJA1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14525" y="952560"/>
            <a:ext cx="6524550" cy="5219640"/>
          </a:xfrm>
          <a:prstGeom prst="rect">
            <a:avLst/>
          </a:prstGeom>
        </p:spPr>
      </p:pic>
    </p:spTree>
    <p:extLst>
      <p:ext uri="{BB962C8B-B14F-4D97-AF65-F5344CB8AC3E}">
        <p14:creationId xmlns:p14="http://schemas.microsoft.com/office/powerpoint/2010/main" val="4220176354"/>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35035" y="229276"/>
            <a:ext cx="6357831" cy="609398"/>
          </a:xfrm>
          <a:prstGeom prst="rect">
            <a:avLst/>
          </a:prstGeom>
          <a:noFill/>
        </p:spPr>
        <p:txBody>
          <a:bodyPr wrap="none" rtlCol="0">
            <a:spAutoFit/>
          </a:bodyPr>
          <a:lstStyle/>
          <a:p>
            <a:r>
              <a:rPr lang="cs-CZ" sz="2800" dirty="0" smtClean="0"/>
              <a:t>Ája – vývoj komunikace – cca 2 ½ roku</a:t>
            </a:r>
            <a:endParaRPr lang="cs-CZ" sz="2800" dirty="0"/>
          </a:p>
        </p:txBody>
      </p:sp>
      <p:pic>
        <p:nvPicPr>
          <p:cNvPr id="2" name="AJA2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4565" y="1240592"/>
            <a:ext cx="6164510" cy="4931608"/>
          </a:xfrm>
          <a:prstGeom prst="rect">
            <a:avLst/>
          </a:prstGeom>
        </p:spPr>
      </p:pic>
    </p:spTree>
    <p:extLst>
      <p:ext uri="{BB962C8B-B14F-4D97-AF65-F5344CB8AC3E}">
        <p14:creationId xmlns:p14="http://schemas.microsoft.com/office/powerpoint/2010/main" val="3644573509"/>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62397" y="229276"/>
            <a:ext cx="5279009" cy="609398"/>
          </a:xfrm>
          <a:prstGeom prst="rect">
            <a:avLst/>
          </a:prstGeom>
          <a:noFill/>
        </p:spPr>
        <p:txBody>
          <a:bodyPr wrap="none" rtlCol="0">
            <a:spAutoFit/>
          </a:bodyPr>
          <a:lstStyle/>
          <a:p>
            <a:r>
              <a:rPr lang="cs-CZ" sz="2800" dirty="0" smtClean="0"/>
              <a:t>Ája – vývoj komunikace – 3 roky</a:t>
            </a:r>
            <a:endParaRPr lang="cs-CZ" sz="2800" dirty="0"/>
          </a:p>
        </p:txBody>
      </p:sp>
      <p:pic>
        <p:nvPicPr>
          <p:cNvPr id="2" name="AJA3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4565" y="1240592"/>
            <a:ext cx="6164510" cy="4931608"/>
          </a:xfrm>
          <a:prstGeom prst="rect">
            <a:avLst/>
          </a:prstGeom>
        </p:spPr>
      </p:pic>
    </p:spTree>
    <p:extLst>
      <p:ext uri="{BB962C8B-B14F-4D97-AF65-F5344CB8AC3E}">
        <p14:creationId xmlns:p14="http://schemas.microsoft.com/office/powerpoint/2010/main" val="2155316646"/>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28388" y="1196752"/>
            <a:ext cx="8568952" cy="4767459"/>
          </a:xfrm>
          <a:prstGeom prst="rect">
            <a:avLst/>
          </a:prstGeom>
        </p:spPr>
        <p:txBody>
          <a:bodyPr wrap="square">
            <a:spAutoFit/>
          </a:bodyPr>
          <a:lstStyle/>
          <a:p>
            <a:pPr algn="l"/>
            <a:r>
              <a:rPr lang="cs-CZ" dirty="0" smtClean="0">
                <a:latin typeface="Arial" panose="020B0604020202020204" pitchFamily="34" charset="0"/>
              </a:rPr>
              <a:t>Ve </a:t>
            </a:r>
            <a:r>
              <a:rPr lang="cs-CZ" dirty="0">
                <a:latin typeface="Arial" panose="020B0604020202020204" pitchFamily="34" charset="0"/>
              </a:rPr>
              <a:t>starověku se vzdělání omezovalo na okruh rodiny. Pokud nešlo o rodinu vyšších vrstev, dětem nezbývalo než napodobovat dospělé a tím se od nich učit.</a:t>
            </a:r>
          </a:p>
          <a:p>
            <a:pPr algn="l"/>
            <a:r>
              <a:rPr lang="cs-CZ" dirty="0">
                <a:latin typeface="Arial" panose="020B0604020202020204" pitchFamily="34" charset="0"/>
              </a:rPr>
              <a:t>Postižené děti byly brány za nevzdělavatelné a často své dětství ani nepřežily. Mezi ně patřily i neslyšící děti. Ve starověkém Řecku byly neslyšící děti v šesti letech odňaty od rodičů a usmrceny na pohoří </a:t>
            </a:r>
            <a:r>
              <a:rPr lang="cs-CZ" dirty="0" err="1">
                <a:latin typeface="Arial" panose="020B0604020202020204" pitchFamily="34" charset="0"/>
              </a:rPr>
              <a:t>Tajgetos</a:t>
            </a:r>
            <a:r>
              <a:rPr lang="cs-CZ" dirty="0">
                <a:latin typeface="Arial" panose="020B0604020202020204" pitchFamily="34" charset="0"/>
              </a:rPr>
              <a:t>. Zjevně defektní děti byly usmrcovány ihned. Také v Římě bylo běžné postižené děti zabíjet:</a:t>
            </a:r>
          </a:p>
          <a:p>
            <a:pPr algn="l"/>
            <a:r>
              <a:rPr lang="cs-CZ" dirty="0">
                <a:latin typeface="Arial" panose="020B0604020202020204" pitchFamily="34" charset="0"/>
              </a:rPr>
              <a:t>"U</a:t>
            </a:r>
            <a:r>
              <a:rPr lang="cs-CZ" i="1" dirty="0">
                <a:latin typeface="Arial" panose="020B0604020202020204" pitchFamily="34" charset="0"/>
              </a:rPr>
              <a:t> starých Římanů měli rodiče právo usmrtiti </a:t>
            </a:r>
            <a:r>
              <a:rPr lang="cs-CZ" i="1" dirty="0" err="1">
                <a:latin typeface="Arial" panose="020B0604020202020204" pitchFamily="34" charset="0"/>
              </a:rPr>
              <a:t>zmrzačelé</a:t>
            </a:r>
            <a:r>
              <a:rPr lang="cs-CZ" i="1" dirty="0">
                <a:latin typeface="Arial" panose="020B0604020202020204" pitchFamily="34" charset="0"/>
              </a:rPr>
              <a:t> dítě po narození za souhlasu pěti sousedů, jimž bylo ukázáno. </a:t>
            </a:r>
            <a:r>
              <a:rPr lang="cs-CZ" i="1" dirty="0" err="1">
                <a:latin typeface="Arial" panose="020B0604020202020204" pitchFamily="34" charset="0"/>
              </a:rPr>
              <a:t>Zmrzačelé</a:t>
            </a:r>
            <a:r>
              <a:rPr lang="cs-CZ" i="1" dirty="0">
                <a:latin typeface="Arial" panose="020B0604020202020204" pitchFamily="34" charset="0"/>
              </a:rPr>
              <a:t> dítě bylo utopeno v jezeře, do něhož ústily kanály města, pohozeno na ulici, na tržišti, v lese, na břehu Tibery, nebo položeno na tzv. mléčný sloup. Které z ubohých nezhynulo hladem a zimou, nebo nebylo psy roztrháno či sežráno sviněmi a bylo při životě zachováno, to mělo bídný život. Stalo se otrokem toho, kdo se ho ujal."</a:t>
            </a:r>
            <a:endParaRPr lang="cs-CZ" dirty="0">
              <a:latin typeface="Arial" panose="020B0604020202020204" pitchFamily="34" charset="0"/>
            </a:endParaRPr>
          </a:p>
          <a:p>
            <a:pPr algn="l"/>
            <a:r>
              <a:rPr lang="cs-CZ" dirty="0">
                <a:latin typeface="Arial" panose="020B0604020202020204" pitchFamily="34" charset="0"/>
              </a:rPr>
              <a:t>Z přednášky ředitele Jana Chalupy: Osud </a:t>
            </a:r>
            <a:r>
              <a:rPr lang="cs-CZ" dirty="0" err="1">
                <a:latin typeface="Arial" panose="020B0604020202020204" pitchFamily="34" charset="0"/>
              </a:rPr>
              <a:t>zmrzačelého</a:t>
            </a:r>
            <a:r>
              <a:rPr lang="cs-CZ" dirty="0">
                <a:latin typeface="Arial" panose="020B0604020202020204" pitchFamily="34" charset="0"/>
              </a:rPr>
              <a:t> dítěte. Přítel, roč. I, č.11-12,str.5.</a:t>
            </a:r>
          </a:p>
          <a:p>
            <a:pPr algn="l"/>
            <a:r>
              <a:rPr lang="cs-CZ" dirty="0">
                <a:latin typeface="Arial" panose="020B0604020202020204" pitchFamily="34" charset="0"/>
              </a:rPr>
              <a:t>Aristotelovy myšlenky byly ve své době tak uznávány, že se staly zásadní autoritou téměř po dvě tisíciletí. To způsobilo, že se až do 16. století nenašel nikdo, kdo by se o vzdělávání neslyšících jen pokusil.</a:t>
            </a:r>
          </a:p>
          <a:p>
            <a:r>
              <a:rPr lang="cs-CZ" dirty="0">
                <a:latin typeface="Arial" panose="020B0604020202020204" pitchFamily="34" charset="0"/>
              </a:rPr>
              <a:t/>
            </a:r>
            <a:br>
              <a:rPr lang="cs-CZ" dirty="0">
                <a:latin typeface="Arial" panose="020B0604020202020204" pitchFamily="34" charset="0"/>
              </a:rPr>
            </a:br>
            <a:r>
              <a:rPr lang="cs-CZ" dirty="0">
                <a:latin typeface="Arial" panose="020B0604020202020204" pitchFamily="34" charset="0"/>
              </a:rPr>
              <a:t/>
            </a:r>
            <a:br>
              <a:rPr lang="cs-CZ" dirty="0">
                <a:latin typeface="Arial" panose="020B0604020202020204" pitchFamily="34" charset="0"/>
              </a:rPr>
            </a:br>
            <a:r>
              <a:rPr lang="cs-CZ" dirty="0">
                <a:latin typeface="Arial" panose="020B0604020202020204" pitchFamily="34" charset="0"/>
              </a:rPr>
              <a:t>Více zde: </a:t>
            </a:r>
            <a:r>
              <a:rPr lang="cs-CZ" u="sng" dirty="0">
                <a:solidFill>
                  <a:srgbClr val="8AB000"/>
                </a:solidFill>
                <a:latin typeface="Arial" panose="020B0604020202020204" pitchFamily="34" charset="0"/>
                <a:hlinkClick r:id="rId3"/>
              </a:rPr>
              <a:t>https://znakovyjazyk.webnode.cz/news/strucna-historie-vzdelanosti-neslysicich1/</a:t>
            </a:r>
            <a:endParaRPr lang="cs-CZ" dirty="0"/>
          </a:p>
        </p:txBody>
      </p:sp>
      <p:sp>
        <p:nvSpPr>
          <p:cNvPr id="3" name="TextovéPole 2"/>
          <p:cNvSpPr txBox="1"/>
          <p:nvPr/>
        </p:nvSpPr>
        <p:spPr>
          <a:xfrm>
            <a:off x="90389" y="337689"/>
            <a:ext cx="4224233" cy="535531"/>
          </a:xfrm>
          <a:prstGeom prst="rect">
            <a:avLst/>
          </a:prstGeom>
          <a:noFill/>
        </p:spPr>
        <p:txBody>
          <a:bodyPr wrap="none" rtlCol="0">
            <a:spAutoFit/>
          </a:bodyPr>
          <a:lstStyle/>
          <a:p>
            <a:r>
              <a:rPr lang="cs-CZ" sz="2400" dirty="0" smtClean="0"/>
              <a:t>Historie vzdělávání - starověk</a:t>
            </a:r>
            <a:endParaRPr lang="cs-CZ" sz="2400" dirty="0"/>
          </a:p>
        </p:txBody>
      </p:sp>
    </p:spTree>
    <p:extLst>
      <p:ext uri="{BB962C8B-B14F-4D97-AF65-F5344CB8AC3E}">
        <p14:creationId xmlns:p14="http://schemas.microsoft.com/office/powerpoint/2010/main" val="379995355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4627" y="337689"/>
            <a:ext cx="4395755" cy="535531"/>
          </a:xfrm>
          <a:prstGeom prst="rect">
            <a:avLst/>
          </a:prstGeom>
          <a:noFill/>
        </p:spPr>
        <p:txBody>
          <a:bodyPr wrap="none" rtlCol="0">
            <a:spAutoFit/>
          </a:bodyPr>
          <a:lstStyle/>
          <a:p>
            <a:r>
              <a:rPr lang="cs-CZ" sz="2400" dirty="0" smtClean="0"/>
              <a:t>Historie vzdělávání - středověk</a:t>
            </a:r>
            <a:endParaRPr lang="cs-CZ" sz="2400" dirty="0"/>
          </a:p>
        </p:txBody>
      </p:sp>
      <p:sp>
        <p:nvSpPr>
          <p:cNvPr id="4" name="Obdélník 3"/>
          <p:cNvSpPr/>
          <p:nvPr/>
        </p:nvSpPr>
        <p:spPr>
          <a:xfrm>
            <a:off x="450429" y="1895917"/>
            <a:ext cx="7565663" cy="2893100"/>
          </a:xfrm>
          <a:prstGeom prst="rect">
            <a:avLst/>
          </a:prstGeom>
        </p:spPr>
        <p:txBody>
          <a:bodyPr wrap="square">
            <a:spAutoFit/>
          </a:bodyPr>
          <a:lstStyle/>
          <a:p>
            <a:pPr algn="l"/>
            <a:r>
              <a:rPr lang="cs-CZ" dirty="0">
                <a:latin typeface="Arial" panose="020B0604020202020204" pitchFamily="34" charset="0"/>
              </a:rPr>
              <a:t>Tento historický omyl, který tak silně poškodil neslyšící, byl prolomen až tehdy, když si slavný fyziolog </a:t>
            </a:r>
            <a:r>
              <a:rPr lang="cs-CZ" dirty="0" err="1">
                <a:latin typeface="Arial" panose="020B0604020202020204" pitchFamily="34" charset="0"/>
              </a:rPr>
              <a:t>Girolamo</a:t>
            </a:r>
            <a:r>
              <a:rPr lang="cs-CZ" dirty="0">
                <a:latin typeface="Arial" panose="020B0604020202020204" pitchFamily="34" charset="0"/>
              </a:rPr>
              <a:t> </a:t>
            </a:r>
            <a:r>
              <a:rPr lang="cs-CZ" dirty="0" err="1">
                <a:latin typeface="Arial" panose="020B0604020202020204" pitchFamily="34" charset="0"/>
              </a:rPr>
              <a:t>Cardano</a:t>
            </a:r>
            <a:r>
              <a:rPr lang="cs-CZ" dirty="0">
                <a:latin typeface="Arial" panose="020B0604020202020204" pitchFamily="34" charset="0"/>
              </a:rPr>
              <a:t> povšiml tohoto komentáře v knize </a:t>
            </a:r>
            <a:r>
              <a:rPr lang="cs-CZ" dirty="0" err="1">
                <a:latin typeface="Arial" panose="020B0604020202020204" pitchFamily="34" charset="0"/>
              </a:rPr>
              <a:t>Rudolpha</a:t>
            </a:r>
            <a:r>
              <a:rPr lang="cs-CZ" dirty="0">
                <a:latin typeface="Arial" panose="020B0604020202020204" pitchFamily="34" charset="0"/>
              </a:rPr>
              <a:t> </a:t>
            </a:r>
            <a:r>
              <a:rPr lang="cs-CZ" dirty="0" err="1">
                <a:latin typeface="Arial" panose="020B0604020202020204" pitchFamily="34" charset="0"/>
              </a:rPr>
              <a:t>Agricola</a:t>
            </a:r>
            <a:r>
              <a:rPr lang="cs-CZ" dirty="0">
                <a:latin typeface="Arial" panose="020B0604020202020204" pitchFamily="34" charset="0"/>
              </a:rPr>
              <a:t> vydané po jeho smrti v roce 1521 - 1567:</a:t>
            </a:r>
          </a:p>
          <a:p>
            <a:pPr algn="l"/>
            <a:r>
              <a:rPr lang="cs-CZ" dirty="0">
                <a:latin typeface="Arial" panose="020B0604020202020204" pitchFamily="34" charset="0"/>
              </a:rPr>
              <a:t>"Viděl jsem člověka, který od kolébky neslyšel a byl tudíž také němý, který se naučil rozumět všemu, co bylo napsáno jinými osobami, a který vyjadřoval písemně všechny své myšlenky, jako by mohl používat slova.     </a:t>
            </a:r>
            <a:r>
              <a:rPr lang="cs-CZ" dirty="0" err="1">
                <a:latin typeface="Arial" panose="020B0604020202020204" pitchFamily="34" charset="0"/>
              </a:rPr>
              <a:t>Cardano</a:t>
            </a:r>
            <a:r>
              <a:rPr lang="cs-CZ" dirty="0">
                <a:latin typeface="Arial" panose="020B0604020202020204" pitchFamily="34" charset="0"/>
              </a:rPr>
              <a:t> komentář rozvedl ve své knize Paralipomenon a tím došlo ke korekci Aristotelova názoru a zboření letitého mýtu.    </a:t>
            </a:r>
          </a:p>
          <a:p>
            <a:r>
              <a:rPr lang="cs-CZ" dirty="0">
                <a:latin typeface="Arial" panose="020B0604020202020204" pitchFamily="34" charset="0"/>
              </a:rPr>
              <a:t/>
            </a:r>
            <a:br>
              <a:rPr lang="cs-CZ" dirty="0">
                <a:latin typeface="Arial" panose="020B0604020202020204" pitchFamily="34" charset="0"/>
              </a:rPr>
            </a:br>
            <a:r>
              <a:rPr lang="cs-CZ" dirty="0">
                <a:latin typeface="Arial" panose="020B0604020202020204" pitchFamily="34" charset="0"/>
              </a:rPr>
              <a:t/>
            </a:r>
            <a:br>
              <a:rPr lang="cs-CZ" dirty="0">
                <a:latin typeface="Arial" panose="020B0604020202020204" pitchFamily="34" charset="0"/>
              </a:rPr>
            </a:br>
            <a:r>
              <a:rPr lang="cs-CZ" dirty="0">
                <a:latin typeface="Arial" panose="020B0604020202020204" pitchFamily="34" charset="0"/>
              </a:rPr>
              <a:t>Více zde: </a:t>
            </a:r>
            <a:r>
              <a:rPr lang="cs-CZ" u="sng" dirty="0">
                <a:solidFill>
                  <a:srgbClr val="8AB000"/>
                </a:solidFill>
                <a:latin typeface="Arial" panose="020B0604020202020204" pitchFamily="34" charset="0"/>
                <a:hlinkClick r:id="rId3"/>
              </a:rPr>
              <a:t>https://znakovyjazyk.webnode.cz/news/strucna-historie-vzdelanosti-neslysicich1/</a:t>
            </a:r>
            <a:endParaRPr lang="cs-CZ" dirty="0"/>
          </a:p>
        </p:txBody>
      </p:sp>
    </p:spTree>
    <p:extLst>
      <p:ext uri="{BB962C8B-B14F-4D97-AF65-F5344CB8AC3E}">
        <p14:creationId xmlns:p14="http://schemas.microsoft.com/office/powerpoint/2010/main" val="422540788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60635" y="216314"/>
            <a:ext cx="5044971" cy="499432"/>
          </a:xfrm>
          <a:prstGeom prst="rect">
            <a:avLst/>
          </a:prstGeom>
          <a:noFill/>
        </p:spPr>
        <p:txBody>
          <a:bodyPr wrap="none" rtlCol="0">
            <a:spAutoFit/>
          </a:bodyPr>
          <a:lstStyle/>
          <a:p>
            <a:r>
              <a:rPr lang="cs-CZ" sz="2400" dirty="0" smtClean="0"/>
              <a:t>Počátky systematického vzdělávání</a:t>
            </a:r>
            <a:endParaRPr lang="cs-CZ" sz="2400" dirty="0"/>
          </a:p>
        </p:txBody>
      </p:sp>
      <p:sp>
        <p:nvSpPr>
          <p:cNvPr id="2" name="Obdélník 1"/>
          <p:cNvSpPr/>
          <p:nvPr/>
        </p:nvSpPr>
        <p:spPr>
          <a:xfrm>
            <a:off x="139345" y="1124744"/>
            <a:ext cx="8350553" cy="4875181"/>
          </a:xfrm>
          <a:prstGeom prst="rect">
            <a:avLst/>
          </a:prstGeom>
        </p:spPr>
        <p:txBody>
          <a:bodyPr wrap="square">
            <a:spAutoFit/>
          </a:bodyPr>
          <a:lstStyle/>
          <a:p>
            <a:pPr algn="l"/>
            <a:r>
              <a:rPr lang="cs-CZ" b="1" dirty="0">
                <a:solidFill>
                  <a:srgbClr val="99CC00"/>
                </a:solidFill>
                <a:latin typeface="Arial" panose="020B0604020202020204" pitchFamily="34" charset="0"/>
              </a:rPr>
              <a:t> </a:t>
            </a:r>
            <a:r>
              <a:rPr lang="cs-CZ" dirty="0">
                <a:latin typeface="Arial" panose="020B0604020202020204" pitchFamily="34" charset="0"/>
              </a:rPr>
              <a:t>                                                         </a:t>
            </a:r>
            <a:r>
              <a:rPr lang="cs-CZ" dirty="0">
                <a:solidFill>
                  <a:srgbClr val="FFFF00"/>
                </a:solidFill>
                <a:latin typeface="Arial" panose="020B0604020202020204" pitchFamily="34" charset="0"/>
              </a:rPr>
              <a:t>         </a:t>
            </a:r>
            <a:endParaRPr lang="cs-CZ" dirty="0">
              <a:latin typeface="Arial" panose="020B0604020202020204" pitchFamily="34" charset="0"/>
            </a:endParaRPr>
          </a:p>
          <a:p>
            <a:pPr algn="l"/>
            <a:r>
              <a:rPr lang="cs-CZ" dirty="0">
                <a:latin typeface="Arial" panose="020B0604020202020204" pitchFamily="34" charset="0"/>
              </a:rPr>
              <a:t>Za prvního skutečného učitele neslyšících je považován šlechtic a benediktinský mnich </a:t>
            </a:r>
            <a:r>
              <a:rPr lang="cs-CZ" b="1" dirty="0">
                <a:latin typeface="Arial" panose="020B0604020202020204" pitchFamily="34" charset="0"/>
              </a:rPr>
              <a:t>Pedro </a:t>
            </a:r>
            <a:r>
              <a:rPr lang="cs-CZ" b="1" dirty="0" err="1">
                <a:latin typeface="Arial" panose="020B0604020202020204" pitchFamily="34" charset="0"/>
              </a:rPr>
              <a:t>Ponce</a:t>
            </a:r>
            <a:r>
              <a:rPr lang="cs-CZ" b="1" dirty="0">
                <a:latin typeface="Arial" panose="020B0604020202020204" pitchFamily="34" charset="0"/>
              </a:rPr>
              <a:t> de Leon (1520 - 1584)</a:t>
            </a:r>
            <a:r>
              <a:rPr lang="cs-CZ" dirty="0">
                <a:latin typeface="Arial" panose="020B0604020202020204" pitchFamily="34" charset="0"/>
              </a:rPr>
              <a:t>, který založil školu pro neslyšící v klášteře sv. Salvátora. Jeho žáci pocházeli ze </a:t>
            </a:r>
            <a:r>
              <a:rPr lang="cs-CZ" dirty="0" err="1">
                <a:latin typeface="Arial" panose="020B0604020202020204" pitchFamily="34" charset="0"/>
              </a:rPr>
              <a:t>šlechtikých</a:t>
            </a:r>
            <a:r>
              <a:rPr lang="cs-CZ" dirty="0">
                <a:latin typeface="Arial" panose="020B0604020202020204" pitchFamily="34" charset="0"/>
              </a:rPr>
              <a:t> rodin.                                                                                                      </a:t>
            </a:r>
          </a:p>
          <a:p>
            <a:pPr algn="l"/>
            <a:r>
              <a:rPr lang="cs-CZ" dirty="0" err="1">
                <a:latin typeface="Arial" panose="020B0604020202020204" pitchFamily="34" charset="0"/>
              </a:rPr>
              <a:t>Ponce</a:t>
            </a:r>
            <a:r>
              <a:rPr lang="cs-CZ" dirty="0">
                <a:latin typeface="Arial" panose="020B0604020202020204" pitchFamily="34" charset="0"/>
              </a:rPr>
              <a:t> napsal o své práci pouze v závěti z r. 1578:</a:t>
            </a:r>
          </a:p>
          <a:p>
            <a:pPr algn="l"/>
            <a:r>
              <a:rPr lang="cs-CZ" i="1" dirty="0">
                <a:latin typeface="Arial" panose="020B0604020202020204" pitchFamily="34" charset="0"/>
              </a:rPr>
              <a:t>".... učil jsem je mluvit, číst, psát, počítat, modlit se, přisluhovat při mši, vyznat vyznání víry a slovně se zpovídat. Některé jsem učil latině, některé latině a řečtině. Jeden byl také vysvěcen na kněze a sloužil při mši." </a:t>
            </a:r>
            <a:r>
              <a:rPr lang="cs-CZ" dirty="0">
                <a:latin typeface="Arial" panose="020B0604020202020204" pitchFamily="34" charset="0"/>
              </a:rPr>
              <a:t>                                                                                                                          </a:t>
            </a:r>
          </a:p>
          <a:p>
            <a:pPr algn="l"/>
            <a:r>
              <a:rPr lang="cs-CZ" dirty="0">
                <a:latin typeface="Arial" panose="020B0604020202020204" pitchFamily="34" charset="0"/>
              </a:rPr>
              <a:t>Jeho významný žák Pedro de </a:t>
            </a:r>
            <a:r>
              <a:rPr lang="cs-CZ" dirty="0" err="1">
                <a:latin typeface="Arial" panose="020B0604020202020204" pitchFamily="34" charset="0"/>
              </a:rPr>
              <a:t>Valesco</a:t>
            </a:r>
            <a:r>
              <a:rPr lang="cs-CZ" dirty="0">
                <a:latin typeface="Arial" panose="020B0604020202020204" pitchFamily="34" charset="0"/>
              </a:rPr>
              <a:t> napsal:</a:t>
            </a:r>
          </a:p>
          <a:p>
            <a:pPr algn="l"/>
            <a:r>
              <a:rPr lang="cs-CZ" i="1" dirty="0">
                <a:latin typeface="Arial" panose="020B0604020202020204" pitchFamily="34" charset="0"/>
              </a:rPr>
              <a:t>" Když jsem byl malý a zcela nevědomý jako kámen, začal jsem se učit psát - nejdříve názvy věcí, které mi ukázal můj učitel. Pak jsem začal s pomocí Boží slabikovat a vyslovovat ze všech svých sil, ačkoli mi z úst teklo mnoho slin." </a:t>
            </a:r>
            <a:r>
              <a:rPr lang="cs-CZ" dirty="0">
                <a:latin typeface="Arial" panose="020B0604020202020204" pitchFamily="34" charset="0"/>
              </a:rPr>
              <a:t>      </a:t>
            </a:r>
          </a:p>
          <a:p>
            <a:pPr algn="l"/>
            <a:r>
              <a:rPr lang="cs-CZ" dirty="0">
                <a:latin typeface="Arial" panose="020B0604020202020204" pitchFamily="34" charset="0"/>
              </a:rPr>
              <a:t>Dalšími významnými učiteli, kteří pracovali bez návaznosti na Pedra </a:t>
            </a:r>
            <a:r>
              <a:rPr lang="cs-CZ" dirty="0" err="1">
                <a:latin typeface="Arial" panose="020B0604020202020204" pitchFamily="34" charset="0"/>
              </a:rPr>
              <a:t>Ponce</a:t>
            </a:r>
            <a:r>
              <a:rPr lang="cs-CZ" dirty="0">
                <a:latin typeface="Arial" panose="020B0604020202020204" pitchFamily="34" charset="0"/>
              </a:rPr>
              <a:t> byli </a:t>
            </a:r>
            <a:r>
              <a:rPr lang="cs-CZ" b="1" dirty="0" err="1">
                <a:latin typeface="Arial" panose="020B0604020202020204" pitchFamily="34" charset="0"/>
              </a:rPr>
              <a:t>Ramírez</a:t>
            </a:r>
            <a:r>
              <a:rPr lang="cs-CZ" b="1" dirty="0">
                <a:latin typeface="Arial" panose="020B0604020202020204" pitchFamily="34" charset="0"/>
              </a:rPr>
              <a:t> de </a:t>
            </a:r>
            <a:r>
              <a:rPr lang="cs-CZ" b="1" dirty="0" err="1">
                <a:latin typeface="Arial" panose="020B0604020202020204" pitchFamily="34" charset="0"/>
              </a:rPr>
              <a:t>Carrión</a:t>
            </a:r>
            <a:r>
              <a:rPr lang="cs-CZ" b="1" dirty="0">
                <a:latin typeface="Arial" panose="020B0604020202020204" pitchFamily="34" charset="0"/>
              </a:rPr>
              <a:t> (1579 -1652)</a:t>
            </a:r>
            <a:r>
              <a:rPr lang="cs-CZ" dirty="0">
                <a:latin typeface="Arial" panose="020B0604020202020204" pitchFamily="34" charset="0"/>
              </a:rPr>
              <a:t> a </a:t>
            </a:r>
            <a:r>
              <a:rPr lang="cs-CZ" b="1" dirty="0">
                <a:latin typeface="Arial" panose="020B0604020202020204" pitchFamily="34" charset="0"/>
              </a:rPr>
              <a:t>Juan Martin Pablo </a:t>
            </a:r>
            <a:r>
              <a:rPr lang="cs-CZ" b="1" dirty="0" err="1">
                <a:latin typeface="Arial" panose="020B0604020202020204" pitchFamily="34" charset="0"/>
              </a:rPr>
              <a:t>Bonet</a:t>
            </a:r>
            <a:r>
              <a:rPr lang="cs-CZ" b="1" dirty="0">
                <a:latin typeface="Arial" panose="020B0604020202020204" pitchFamily="34" charset="0"/>
              </a:rPr>
              <a:t> (1579 - 1633)</a:t>
            </a:r>
            <a:r>
              <a:rPr lang="cs-CZ" dirty="0">
                <a:latin typeface="Arial" panose="020B0604020202020204" pitchFamily="34" charset="0"/>
              </a:rPr>
              <a:t>. Jejich žáci byli hluché děti, které se narodily v šlechtických rodinách. Tyto děti vyučovali přímo v rodině jako jejich osobní učitelé. Kladli důraz na výuku mluvení, čtení a psaní za pomoci prstové abecedy</a:t>
            </a:r>
            <a:r>
              <a:rPr lang="cs-CZ" dirty="0" smtClean="0">
                <a:latin typeface="Arial" panose="020B0604020202020204" pitchFamily="34" charset="0"/>
              </a:rPr>
              <a:t>.</a:t>
            </a:r>
            <a:endParaRPr lang="cs-CZ" dirty="0">
              <a:latin typeface="Arial" panose="020B0604020202020204" pitchFamily="34" charset="0"/>
            </a:endParaRPr>
          </a:p>
        </p:txBody>
      </p:sp>
    </p:spTree>
    <p:extLst>
      <p:ext uri="{BB962C8B-B14F-4D97-AF65-F5344CB8AC3E}">
        <p14:creationId xmlns:p14="http://schemas.microsoft.com/office/powerpoint/2010/main" val="371564224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329600" y="251645"/>
            <a:ext cx="5214890" cy="535531"/>
          </a:xfrm>
          <a:prstGeom prst="rect">
            <a:avLst/>
          </a:prstGeom>
          <a:noFill/>
        </p:spPr>
        <p:txBody>
          <a:bodyPr wrap="none" rtlCol="0">
            <a:spAutoFit/>
          </a:bodyPr>
          <a:lstStyle/>
          <a:p>
            <a:r>
              <a:rPr lang="cs-CZ" sz="2400" dirty="0" smtClean="0"/>
              <a:t>Historie vzdělávání – 17. a 18. století</a:t>
            </a:r>
            <a:endParaRPr lang="cs-CZ" sz="2400" dirty="0"/>
          </a:p>
        </p:txBody>
      </p:sp>
      <p:sp>
        <p:nvSpPr>
          <p:cNvPr id="2" name="Obdélník 1"/>
          <p:cNvSpPr/>
          <p:nvPr/>
        </p:nvSpPr>
        <p:spPr>
          <a:xfrm>
            <a:off x="378421" y="1855648"/>
            <a:ext cx="8208911" cy="2677656"/>
          </a:xfrm>
          <a:prstGeom prst="rect">
            <a:avLst/>
          </a:prstGeom>
        </p:spPr>
        <p:txBody>
          <a:bodyPr wrap="square">
            <a:spAutoFit/>
          </a:bodyPr>
          <a:lstStyle/>
          <a:p>
            <a:pPr algn="l"/>
            <a:r>
              <a:rPr lang="cs-CZ" dirty="0">
                <a:latin typeface="Arial" panose="020B0604020202020204" pitchFamily="34" charset="0"/>
              </a:rPr>
              <a:t>Na rozdíl od jiných, velice otevřeně popsal své postupy </a:t>
            </a:r>
            <a:r>
              <a:rPr lang="cs-CZ" dirty="0" err="1">
                <a:latin typeface="Arial" panose="020B0604020202020204" pitchFamily="34" charset="0"/>
              </a:rPr>
              <a:t>švýcar</a:t>
            </a:r>
            <a:r>
              <a:rPr lang="cs-CZ" dirty="0">
                <a:latin typeface="Arial" panose="020B0604020202020204" pitchFamily="34" charset="0"/>
              </a:rPr>
              <a:t> </a:t>
            </a:r>
            <a:r>
              <a:rPr lang="cs-CZ" b="1" dirty="0">
                <a:latin typeface="Arial" panose="020B0604020202020204" pitchFamily="34" charset="0"/>
              </a:rPr>
              <a:t>Johann </a:t>
            </a:r>
            <a:r>
              <a:rPr lang="cs-CZ" b="1" dirty="0" err="1">
                <a:latin typeface="Arial" panose="020B0604020202020204" pitchFamily="34" charset="0"/>
              </a:rPr>
              <a:t>Conrad</a:t>
            </a:r>
            <a:r>
              <a:rPr lang="cs-CZ" b="1" dirty="0">
                <a:latin typeface="Arial" panose="020B0604020202020204" pitchFamily="34" charset="0"/>
              </a:rPr>
              <a:t> </a:t>
            </a:r>
            <a:r>
              <a:rPr lang="cs-CZ" b="1" dirty="0" err="1">
                <a:latin typeface="Arial" panose="020B0604020202020204" pitchFamily="34" charset="0"/>
              </a:rPr>
              <a:t>Amman</a:t>
            </a:r>
            <a:r>
              <a:rPr lang="cs-CZ" dirty="0">
                <a:latin typeface="Arial" panose="020B0604020202020204" pitchFamily="34" charset="0"/>
              </a:rPr>
              <a:t> (1669 - 1724), který po studiích medicíny v Basileji odešel do Amsterodamu, kde se roku 1690 setkal v lékařské ordinaci s neslyšícími. To v něm vyvolalo veliký zájem o jejich schopnosti, a tak se začal zabývat možnostmi, jak je vzdělávat. V roce 1692 a 1700 vydal knihy, kde popisuje své postupy. V jeho výuce převažuje mluvená řeč nad každým jiným prostředkem dorozumívání. Je přesvědčen o způsobilosti neslyšícího k odezírání. Proto je </a:t>
            </a:r>
            <a:r>
              <a:rPr lang="cs-CZ" dirty="0" err="1">
                <a:latin typeface="Arial" panose="020B0604020202020204" pitchFamily="34" charset="0"/>
              </a:rPr>
              <a:t>Amman</a:t>
            </a:r>
            <a:r>
              <a:rPr lang="cs-CZ" dirty="0">
                <a:latin typeface="Arial" panose="020B0604020202020204" pitchFamily="34" charset="0"/>
              </a:rPr>
              <a:t> považován za zakladatele </a:t>
            </a:r>
            <a:r>
              <a:rPr lang="cs-CZ" dirty="0" err="1">
                <a:latin typeface="Arial" panose="020B0604020202020204" pitchFamily="34" charset="0"/>
              </a:rPr>
              <a:t>oralismu</a:t>
            </a:r>
            <a:r>
              <a:rPr lang="cs-CZ" dirty="0">
                <a:latin typeface="Arial" panose="020B0604020202020204" pitchFamily="34" charset="0"/>
              </a:rPr>
              <a:t>. Byl také první, kdo popsal použití logopedického zrcadla. Jeho knihy se velmi rozšířily a ovlivnily řadu učitelů 18. a 19.století.        </a:t>
            </a:r>
            <a:br>
              <a:rPr lang="cs-CZ" dirty="0">
                <a:latin typeface="Arial" panose="020B0604020202020204" pitchFamily="34" charset="0"/>
              </a:rPr>
            </a:br>
            <a:r>
              <a:rPr lang="cs-CZ" dirty="0">
                <a:latin typeface="Arial" panose="020B0604020202020204" pitchFamily="34" charset="0"/>
              </a:rPr>
              <a:t/>
            </a:r>
            <a:br>
              <a:rPr lang="cs-CZ" dirty="0">
                <a:latin typeface="Arial" panose="020B0604020202020204" pitchFamily="34" charset="0"/>
              </a:rPr>
            </a:br>
            <a:endParaRPr lang="cs-CZ" dirty="0"/>
          </a:p>
        </p:txBody>
      </p:sp>
    </p:spTree>
    <p:extLst>
      <p:ext uri="{BB962C8B-B14F-4D97-AF65-F5344CB8AC3E}">
        <p14:creationId xmlns:p14="http://schemas.microsoft.com/office/powerpoint/2010/main" val="82791900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65724" y="306322"/>
            <a:ext cx="4073552" cy="499432"/>
          </a:xfrm>
          <a:prstGeom prst="rect">
            <a:avLst/>
          </a:prstGeom>
          <a:noFill/>
        </p:spPr>
        <p:txBody>
          <a:bodyPr wrap="none" rtlCol="0">
            <a:spAutoFit/>
          </a:bodyPr>
          <a:lstStyle/>
          <a:p>
            <a:r>
              <a:rPr lang="cs-CZ" sz="2400" b="1" dirty="0"/>
              <a:t>Abbé de </a:t>
            </a:r>
            <a:r>
              <a:rPr lang="cs-CZ" sz="2400" b="1" dirty="0" err="1"/>
              <a:t>l´Epée</a:t>
            </a:r>
            <a:r>
              <a:rPr lang="cs-CZ" sz="2400" b="1" dirty="0"/>
              <a:t> (1712-1789)</a:t>
            </a:r>
            <a:endParaRPr lang="cs-CZ" sz="2400" dirty="0"/>
          </a:p>
        </p:txBody>
      </p:sp>
      <p:sp>
        <p:nvSpPr>
          <p:cNvPr id="2" name="Obdélník 1"/>
          <p:cNvSpPr/>
          <p:nvPr/>
        </p:nvSpPr>
        <p:spPr>
          <a:xfrm>
            <a:off x="298206" y="1429413"/>
            <a:ext cx="8659341" cy="3991862"/>
          </a:xfrm>
          <a:prstGeom prst="rect">
            <a:avLst/>
          </a:prstGeom>
        </p:spPr>
        <p:txBody>
          <a:bodyPr wrap="square">
            <a:spAutoFit/>
          </a:bodyPr>
          <a:lstStyle/>
          <a:p>
            <a:pPr algn="l"/>
            <a:r>
              <a:rPr lang="cs-CZ" dirty="0">
                <a:latin typeface="Arial" panose="020B0604020202020204" pitchFamily="34" charset="0"/>
              </a:rPr>
              <a:t>Charles Michael de </a:t>
            </a:r>
            <a:r>
              <a:rPr lang="cs-CZ" dirty="0" err="1">
                <a:latin typeface="Arial" panose="020B0604020202020204" pitchFamily="34" charset="0"/>
              </a:rPr>
              <a:t>l'Epée</a:t>
            </a:r>
            <a:r>
              <a:rPr lang="cs-CZ" dirty="0">
                <a:latin typeface="Arial" panose="020B0604020202020204" pitchFamily="34" charset="0"/>
              </a:rPr>
              <a:t> se narodil ve Versailles ve Francii 25. listopadu 1712 v rodině královského dvorního architekta. Dostalo se mu dobrého vzdělání. Vystudoval práva a </a:t>
            </a:r>
            <a:r>
              <a:rPr lang="cs-CZ" dirty="0" err="1">
                <a:latin typeface="Arial" panose="020B0604020202020204" pitchFamily="34" charset="0"/>
              </a:rPr>
              <a:t>theologii</a:t>
            </a:r>
            <a:r>
              <a:rPr lang="cs-CZ" dirty="0">
                <a:latin typeface="Arial" panose="020B0604020202020204" pitchFamily="34" charset="0"/>
              </a:rPr>
              <a:t>. Již v 17 letech byl vysvěcen na kněze. Nepodepsal však přísahu víry, protože byla v rozporu s jeho vnitřním přesvědčením. Pokoušel se stát právníkem, ale to se mu nedařilo. Později mu jeho přítel pomohl najít místo kanovníka a kazatele. Pařížský arcibiskup jej však opět zbavuje úřadu za své jansenistické smýšlení.</a:t>
            </a:r>
          </a:p>
          <a:p>
            <a:pPr algn="l"/>
            <a:r>
              <a:rPr lang="cs-CZ" dirty="0">
                <a:latin typeface="Arial" panose="020B0604020202020204" pitchFamily="34" charset="0"/>
              </a:rPr>
              <a:t>To de l' </a:t>
            </a:r>
            <a:r>
              <a:rPr lang="cs-CZ" dirty="0" err="1">
                <a:latin typeface="Arial" panose="020B0604020202020204" pitchFamily="34" charset="0"/>
              </a:rPr>
              <a:t>Epéeho</a:t>
            </a:r>
            <a:r>
              <a:rPr lang="cs-CZ" dirty="0">
                <a:latin typeface="Arial" panose="020B0604020202020204" pitchFamily="34" charset="0"/>
              </a:rPr>
              <a:t> pokořilo a roztrpčilo. Žil v Paříži a věnoval se pomoci chudým. V roce 1765 se setkal v jednom pařížském domě s </a:t>
            </a:r>
            <a:r>
              <a:rPr lang="cs-CZ" dirty="0" err="1">
                <a:latin typeface="Arial" panose="020B0604020202020204" pitchFamily="34" charset="0"/>
              </a:rPr>
              <a:t>dvoumi</a:t>
            </a:r>
            <a:r>
              <a:rPr lang="cs-CZ" dirty="0">
                <a:latin typeface="Arial" panose="020B0604020202020204" pitchFamily="34" charset="0"/>
              </a:rPr>
              <a:t> hluchoněmými dívkami - dvojčaty, jejichž učitel mnich </a:t>
            </a:r>
            <a:r>
              <a:rPr lang="cs-CZ" dirty="0" err="1">
                <a:latin typeface="Arial" panose="020B0604020202020204" pitchFamily="34" charset="0"/>
              </a:rPr>
              <a:t>Vanin</a:t>
            </a:r>
            <a:r>
              <a:rPr lang="cs-CZ" dirty="0">
                <a:latin typeface="Arial" panose="020B0604020202020204" pitchFamily="34" charset="0"/>
              </a:rPr>
              <a:t> zemřel, a ujal se jejich výchovy. Ve výuce měl velký úspěch, a to mu přivedlo další neslyšící žáky. V roce 1770 vznikla </a:t>
            </a:r>
            <a:r>
              <a:rPr lang="cs-CZ" dirty="0" err="1">
                <a:latin typeface="Arial" panose="020B0604020202020204" pitchFamily="34" charset="0"/>
              </a:rPr>
              <a:t>Epéeho</a:t>
            </a:r>
            <a:r>
              <a:rPr lang="cs-CZ" dirty="0">
                <a:latin typeface="Arial" panose="020B0604020202020204" pitchFamily="34" charset="0"/>
              </a:rPr>
              <a:t> škola (později Národní institut pro neslyšící).                                                                       </a:t>
            </a:r>
          </a:p>
          <a:p>
            <a:pPr algn="l"/>
            <a:r>
              <a:rPr lang="cs-CZ" dirty="0">
                <a:latin typeface="Arial" panose="020B0604020202020204" pitchFamily="34" charset="0"/>
              </a:rPr>
              <a:t>Od většiny svých předchůdců se abbé de </a:t>
            </a:r>
            <a:r>
              <a:rPr lang="cs-CZ" dirty="0" err="1">
                <a:latin typeface="Arial" panose="020B0604020202020204" pitchFamily="34" charset="0"/>
              </a:rPr>
              <a:t>l'Epée</a:t>
            </a:r>
            <a:r>
              <a:rPr lang="cs-CZ" dirty="0">
                <a:latin typeface="Arial" panose="020B0604020202020204" pitchFamily="34" charset="0"/>
              </a:rPr>
              <a:t> lišil v několika zásadních věcech:</a:t>
            </a:r>
          </a:p>
          <a:p>
            <a:pPr algn="l"/>
            <a:r>
              <a:rPr lang="cs-CZ" dirty="0">
                <a:latin typeface="Arial" panose="020B0604020202020204" pitchFamily="34" charset="0"/>
              </a:rPr>
              <a:t>a) </a:t>
            </a:r>
            <a:r>
              <a:rPr lang="cs-CZ" dirty="0" err="1">
                <a:latin typeface="Arial" panose="020B0604020202020204" pitchFamily="34" charset="0"/>
              </a:rPr>
              <a:t>Sažil</a:t>
            </a:r>
            <a:r>
              <a:rPr lang="cs-CZ" dirty="0">
                <a:latin typeface="Arial" panose="020B0604020202020204" pitchFamily="34" charset="0"/>
              </a:rPr>
              <a:t> se poskytnout vzdělání co největšímu počtu neslyšících.</a:t>
            </a:r>
          </a:p>
          <a:p>
            <a:pPr algn="l"/>
            <a:r>
              <a:rPr lang="cs-CZ" dirty="0">
                <a:latin typeface="Arial" panose="020B0604020202020204" pitchFamily="34" charset="0"/>
              </a:rPr>
              <a:t>b) Byl naprosto otevřený a své metody před nikým netajil.</a:t>
            </a:r>
          </a:p>
          <a:p>
            <a:pPr algn="l"/>
            <a:r>
              <a:rPr lang="cs-CZ" dirty="0">
                <a:latin typeface="Arial" panose="020B0604020202020204" pitchFamily="34" charset="0"/>
              </a:rPr>
              <a:t>c) Byl průkopníkem používání znakového jazyka ve vzdělávání  neslyšících</a:t>
            </a:r>
            <a:r>
              <a:rPr lang="cs-CZ" dirty="0" smtClean="0">
                <a:latin typeface="Arial" panose="020B0604020202020204" pitchFamily="34" charset="0"/>
              </a:rPr>
              <a:t>.</a:t>
            </a:r>
            <a:endParaRPr lang="cs-CZ" dirty="0">
              <a:latin typeface="Arial" panose="020B0604020202020204" pitchFamily="34" charset="0"/>
            </a:endParaRPr>
          </a:p>
        </p:txBody>
      </p:sp>
    </p:spTree>
    <p:extLst>
      <p:ext uri="{BB962C8B-B14F-4D97-AF65-F5344CB8AC3E}">
        <p14:creationId xmlns:p14="http://schemas.microsoft.com/office/powerpoint/2010/main" val="249967951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65724" y="306322"/>
            <a:ext cx="4073552" cy="499432"/>
          </a:xfrm>
          <a:prstGeom prst="rect">
            <a:avLst/>
          </a:prstGeom>
          <a:noFill/>
        </p:spPr>
        <p:txBody>
          <a:bodyPr wrap="none" rtlCol="0">
            <a:spAutoFit/>
          </a:bodyPr>
          <a:lstStyle/>
          <a:p>
            <a:r>
              <a:rPr lang="cs-CZ" sz="2400" b="1" dirty="0"/>
              <a:t>Abbé de </a:t>
            </a:r>
            <a:r>
              <a:rPr lang="cs-CZ" sz="2400" b="1" dirty="0" err="1"/>
              <a:t>l´Epée</a:t>
            </a:r>
            <a:r>
              <a:rPr lang="cs-CZ" sz="2400" b="1" dirty="0"/>
              <a:t> (1712-1789)</a:t>
            </a:r>
            <a:endParaRPr lang="cs-CZ" sz="2400" dirty="0"/>
          </a:p>
        </p:txBody>
      </p:sp>
      <p:sp>
        <p:nvSpPr>
          <p:cNvPr id="2" name="Obdélník 1"/>
          <p:cNvSpPr/>
          <p:nvPr/>
        </p:nvSpPr>
        <p:spPr>
          <a:xfrm>
            <a:off x="198672" y="1414700"/>
            <a:ext cx="8659341" cy="3927229"/>
          </a:xfrm>
          <a:prstGeom prst="rect">
            <a:avLst/>
          </a:prstGeom>
        </p:spPr>
        <p:txBody>
          <a:bodyPr wrap="square">
            <a:spAutoFit/>
          </a:bodyPr>
          <a:lstStyle/>
          <a:p>
            <a:pPr algn="l"/>
            <a:r>
              <a:rPr lang="cs-CZ" dirty="0"/>
              <a:t>De </a:t>
            </a:r>
            <a:r>
              <a:rPr lang="cs-CZ" dirty="0" err="1"/>
              <a:t>l'Epée</a:t>
            </a:r>
            <a:r>
              <a:rPr lang="cs-CZ" dirty="0"/>
              <a:t> viděl, že znaky, které si neslyšící přirozeně vytvářejí, mají nezastupitelnou úlohu v jejich vzdělávání. Snažil se tyto znaky rozpracovat do určitého systému dohodnutých gest (znaků) pomocí různých tvarů rukou a prstové abecedy. Vytvořil a předvedl znakovou řeč, v níž každý symbol měl svůj význam. Byl přesvědčen, že neslyšící mohou ve znacích plnohodnotně </a:t>
            </a:r>
            <a:r>
              <a:rPr lang="cs-CZ" dirty="0" err="1"/>
              <a:t>myslet.Nikomu</a:t>
            </a:r>
            <a:r>
              <a:rPr lang="cs-CZ" dirty="0"/>
              <a:t> však nebránil, aby neslyšící učil artikulaci (sám ji také vyučoval a vymyslel řadu logopedických pomůcek).</a:t>
            </a:r>
          </a:p>
          <a:p>
            <a:pPr algn="l"/>
            <a:r>
              <a:rPr lang="cs-CZ" dirty="0"/>
              <a:t>Abbé de </a:t>
            </a:r>
            <a:r>
              <a:rPr lang="cs-CZ" dirty="0" err="1"/>
              <a:t>l'Epée</a:t>
            </a:r>
            <a:r>
              <a:rPr lang="cs-CZ" dirty="0"/>
              <a:t> umírá 23. prosince 1789 ve věku 77 let. Milován svými žáky, učiteli, které učil, a známý po celé Evropě.  Metoda, </a:t>
            </a:r>
            <a:r>
              <a:rPr lang="cs-CZ" dirty="0" err="1"/>
              <a:t>ktrerou</a:t>
            </a:r>
            <a:r>
              <a:rPr lang="cs-CZ" dirty="0"/>
              <a:t> vytvořil Abbé de </a:t>
            </a:r>
            <a:r>
              <a:rPr lang="cs-CZ" dirty="0" err="1"/>
              <a:t>l'Epée</a:t>
            </a:r>
            <a:r>
              <a:rPr lang="cs-CZ" dirty="0"/>
              <a:t> a dále rozvinul jeho pokračovatel </a:t>
            </a:r>
            <a:r>
              <a:rPr lang="cs-CZ" b="1" dirty="0" err="1"/>
              <a:t>Roch</a:t>
            </a:r>
            <a:r>
              <a:rPr lang="cs-CZ" b="1" dirty="0"/>
              <a:t> </a:t>
            </a:r>
            <a:r>
              <a:rPr lang="cs-CZ" b="1" dirty="0" err="1"/>
              <a:t>Ambroise</a:t>
            </a:r>
            <a:r>
              <a:rPr lang="cs-CZ" b="1" dirty="0"/>
              <a:t> </a:t>
            </a:r>
            <a:r>
              <a:rPr lang="cs-CZ" b="1" dirty="0" err="1"/>
              <a:t>Cucurron</a:t>
            </a:r>
            <a:r>
              <a:rPr lang="cs-CZ" b="1" dirty="0"/>
              <a:t> </a:t>
            </a:r>
            <a:r>
              <a:rPr lang="cs-CZ" b="1" dirty="0" err="1"/>
              <a:t>Sicard</a:t>
            </a:r>
            <a:r>
              <a:rPr lang="cs-CZ" dirty="0"/>
              <a:t> (ředitelem ústavu 1790 - 1822), se nazývá francouzská metoda</a:t>
            </a:r>
            <a:r>
              <a:rPr lang="cs-CZ" dirty="0" smtClean="0"/>
              <a:t>.</a:t>
            </a:r>
          </a:p>
          <a:p>
            <a:pPr algn="l"/>
            <a:r>
              <a:rPr lang="cs-CZ" dirty="0"/>
              <a:t>Naproti ní stojí metoda německá, která je ryze "orální metodou". Jejími zakladateli jsou Otto </a:t>
            </a:r>
            <a:r>
              <a:rPr lang="cs-CZ" dirty="0" err="1"/>
              <a:t>Lasius</a:t>
            </a:r>
            <a:r>
              <a:rPr lang="cs-CZ" dirty="0"/>
              <a:t> a pastor J.F.L. Arnoldi. Otcem německé metody je však:</a:t>
            </a:r>
            <a:br>
              <a:rPr lang="cs-CZ" dirty="0"/>
            </a:br>
            <a:r>
              <a:rPr lang="cs-CZ" dirty="0"/>
              <a:t/>
            </a:r>
            <a:br>
              <a:rPr lang="cs-CZ" dirty="0"/>
            </a:br>
            <a:r>
              <a:rPr lang="cs-CZ" dirty="0"/>
              <a:t/>
            </a:r>
            <a:br>
              <a:rPr lang="cs-CZ" dirty="0"/>
            </a:br>
            <a:r>
              <a:rPr lang="cs-CZ" dirty="0"/>
              <a:t/>
            </a:r>
            <a:br>
              <a:rPr lang="cs-CZ" dirty="0"/>
            </a:br>
            <a:endParaRPr lang="cs-CZ" dirty="0">
              <a:latin typeface="Arial" panose="020B0604020202020204" pitchFamily="34" charset="0"/>
            </a:endParaRPr>
          </a:p>
        </p:txBody>
      </p:sp>
    </p:spTree>
    <p:extLst>
      <p:ext uri="{BB962C8B-B14F-4D97-AF65-F5344CB8AC3E}">
        <p14:creationId xmlns:p14="http://schemas.microsoft.com/office/powerpoint/2010/main" val="171322595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95252" y="209533"/>
            <a:ext cx="4432625" cy="499432"/>
          </a:xfrm>
          <a:prstGeom prst="rect">
            <a:avLst/>
          </a:prstGeom>
          <a:noFill/>
        </p:spPr>
        <p:txBody>
          <a:bodyPr wrap="none" rtlCol="0">
            <a:spAutoFit/>
          </a:bodyPr>
          <a:lstStyle/>
          <a:p>
            <a:r>
              <a:rPr lang="cs-CZ" sz="2400" b="1" dirty="0"/>
              <a:t>Samuel </a:t>
            </a:r>
            <a:r>
              <a:rPr lang="cs-CZ" sz="2400" b="1" dirty="0" err="1" smtClean="0"/>
              <a:t>Heinicke</a:t>
            </a:r>
            <a:r>
              <a:rPr lang="cs-CZ" sz="2400" b="1" dirty="0" smtClean="0"/>
              <a:t> (1727 - 1790)</a:t>
            </a:r>
            <a:endParaRPr lang="cs-CZ" sz="2400" dirty="0"/>
          </a:p>
        </p:txBody>
      </p:sp>
      <p:sp>
        <p:nvSpPr>
          <p:cNvPr id="2" name="Obdélník 1"/>
          <p:cNvSpPr/>
          <p:nvPr/>
        </p:nvSpPr>
        <p:spPr>
          <a:xfrm>
            <a:off x="195252" y="1425625"/>
            <a:ext cx="8640959" cy="4142673"/>
          </a:xfrm>
          <a:prstGeom prst="rect">
            <a:avLst/>
          </a:prstGeom>
        </p:spPr>
        <p:txBody>
          <a:bodyPr wrap="square">
            <a:spAutoFit/>
          </a:bodyPr>
          <a:lstStyle/>
          <a:p>
            <a:pPr algn="l"/>
            <a:r>
              <a:rPr lang="cs-CZ" dirty="0" err="1">
                <a:latin typeface="Arial" panose="020B0604020202020204" pitchFamily="34" charset="0"/>
              </a:rPr>
              <a:t>Heinickův</a:t>
            </a:r>
            <a:r>
              <a:rPr lang="cs-CZ" dirty="0">
                <a:latin typeface="Arial" panose="020B0604020202020204" pitchFamily="34" charset="0"/>
              </a:rPr>
              <a:t> život byl pestrý. Utekl z domova, protože jej rodiče chtěli oženit proti jeho vůli a vstoupil do armády. Zde se věnoval studiu jazyků a také soukromě učil. Kolem r. 1755 se mezi jeho privátními žáky objevil i neslyšící chlapec. Začal se zajímat o vzdělávání neslyšících a učil i další takto postižené. V sedmileté válce utekl ze zajetí a ve třiceti letech se dal v Jeně zapsat na univerzitu. V </a:t>
            </a:r>
            <a:r>
              <a:rPr lang="cs-CZ" dirty="0" err="1">
                <a:latin typeface="Arial" panose="020B0604020202020204" pitchFamily="34" charset="0"/>
              </a:rPr>
              <a:t>jednačtařiceti</a:t>
            </a:r>
            <a:r>
              <a:rPr lang="cs-CZ" dirty="0">
                <a:latin typeface="Arial" panose="020B0604020202020204" pitchFamily="34" charset="0"/>
              </a:rPr>
              <a:t> se stal správcem školy v </a:t>
            </a:r>
            <a:r>
              <a:rPr lang="cs-CZ" dirty="0" err="1">
                <a:latin typeface="Arial" panose="020B0604020202020204" pitchFamily="34" charset="0"/>
              </a:rPr>
              <a:t>Eppendorfu</a:t>
            </a:r>
            <a:r>
              <a:rPr lang="cs-CZ" dirty="0">
                <a:latin typeface="Arial" panose="020B0604020202020204" pitchFamily="34" charset="0"/>
              </a:rPr>
              <a:t>. Tam začal opět vzdělávat neslyšící. Později svou školu přenesl do Lipska, kde kurfiřt F. August Saský založil r.1778 Ústav pro hluchoněmé.</a:t>
            </a:r>
          </a:p>
          <a:p>
            <a:pPr algn="l"/>
            <a:r>
              <a:rPr lang="cs-CZ" dirty="0" err="1">
                <a:latin typeface="Arial" panose="020B0604020202020204" pitchFamily="34" charset="0"/>
              </a:rPr>
              <a:t>Heinickeho</a:t>
            </a:r>
            <a:r>
              <a:rPr lang="cs-CZ" dirty="0">
                <a:latin typeface="Arial" panose="020B0604020202020204" pitchFamily="34" charset="0"/>
              </a:rPr>
              <a:t> metoda byla přísně orální. Odmítal názor, že zrak nemůže nahradit sluch. Tvrdil, že:</a:t>
            </a:r>
          </a:p>
          <a:p>
            <a:pPr algn="l"/>
            <a:r>
              <a:rPr lang="cs-CZ" i="1" dirty="0">
                <a:latin typeface="Arial" panose="020B0604020202020204" pitchFamily="34" charset="0"/>
              </a:rPr>
              <a:t>".... řeč je božského původu, proto artikulovaná řeč musí být znakem lidství i u člověka neslyšícího."</a:t>
            </a:r>
            <a:endParaRPr lang="cs-CZ" dirty="0">
              <a:latin typeface="Arial" panose="020B0604020202020204" pitchFamily="34" charset="0"/>
            </a:endParaRPr>
          </a:p>
          <a:p>
            <a:pPr algn="l"/>
            <a:r>
              <a:rPr lang="cs-CZ" dirty="0">
                <a:latin typeface="Arial" panose="020B0604020202020204" pitchFamily="34" charset="0"/>
              </a:rPr>
              <a:t>Byl si ale vědom, jak těžké je pro neslyšící zapamatovat si jednotlivé hlásky a pokoušel se alespoň samohlásky spojit s chutí. Proto užíval k vyvození artikulace různých tekutin - ocet, odvar z pelyňku, sladkou vodu atd.</a:t>
            </a:r>
          </a:p>
          <a:p>
            <a:pPr algn="l"/>
            <a:r>
              <a:rPr lang="cs-CZ" dirty="0">
                <a:latin typeface="Arial" panose="020B0604020202020204" pitchFamily="34" charset="0"/>
              </a:rPr>
              <a:t>Je zajímavé, že zatímco de </a:t>
            </a:r>
            <a:r>
              <a:rPr lang="cs-CZ" dirty="0" err="1">
                <a:latin typeface="Arial" panose="020B0604020202020204" pitchFamily="34" charset="0"/>
              </a:rPr>
              <a:t>l'Epéeovi</a:t>
            </a:r>
            <a:r>
              <a:rPr lang="cs-CZ" dirty="0">
                <a:latin typeface="Arial" panose="020B0604020202020204" pitchFamily="34" charset="0"/>
              </a:rPr>
              <a:t> žáci šířili jeho metodu do celé Evropy i do USA a zakládali tam ústavy, zůstal </a:t>
            </a:r>
            <a:r>
              <a:rPr lang="cs-CZ" dirty="0" err="1">
                <a:latin typeface="Arial" panose="020B0604020202020204" pitchFamily="34" charset="0"/>
              </a:rPr>
              <a:t>Heinicke</a:t>
            </a:r>
            <a:r>
              <a:rPr lang="cs-CZ" dirty="0">
                <a:latin typeface="Arial" panose="020B0604020202020204" pitchFamily="34" charset="0"/>
              </a:rPr>
              <a:t> bez nástupců a ústav v Lipsku po jeho smrti živořil. Pozdější vývoj v Evropě dal však za pravdu </a:t>
            </a:r>
            <a:r>
              <a:rPr lang="cs-CZ" dirty="0" err="1">
                <a:latin typeface="Arial" panose="020B0604020202020204" pitchFamily="34" charset="0"/>
              </a:rPr>
              <a:t>Heinickovi</a:t>
            </a:r>
            <a:r>
              <a:rPr lang="cs-CZ" dirty="0">
                <a:latin typeface="Arial" panose="020B0604020202020204" pitchFamily="34" charset="0"/>
              </a:rPr>
              <a:t>.   </a:t>
            </a:r>
          </a:p>
        </p:txBody>
      </p:sp>
    </p:spTree>
    <p:extLst>
      <p:ext uri="{BB962C8B-B14F-4D97-AF65-F5344CB8AC3E}">
        <p14:creationId xmlns:p14="http://schemas.microsoft.com/office/powerpoint/2010/main" val="1277547900"/>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306413" y="1700808"/>
            <a:ext cx="8208911" cy="4142673"/>
          </a:xfrm>
          <a:prstGeom prst="rect">
            <a:avLst/>
          </a:prstGeom>
        </p:spPr>
        <p:txBody>
          <a:bodyPr wrap="square">
            <a:spAutoFit/>
          </a:bodyPr>
          <a:lstStyle/>
          <a:p>
            <a:pPr algn="l"/>
            <a:r>
              <a:rPr lang="cs-CZ" dirty="0">
                <a:latin typeface="Arial" panose="020B0604020202020204" pitchFamily="34" charset="0"/>
              </a:rPr>
              <a:t>Amerika vděčí za rozvoj vzdělávání neslyšících a znakového jazyka </a:t>
            </a:r>
            <a:r>
              <a:rPr lang="cs-CZ" b="1" dirty="0">
                <a:latin typeface="Arial" panose="020B0604020202020204" pitchFamily="34" charset="0"/>
              </a:rPr>
              <a:t>Thomasovi </a:t>
            </a:r>
            <a:r>
              <a:rPr lang="cs-CZ" b="1" dirty="0" err="1">
                <a:latin typeface="Arial" panose="020B0604020202020204" pitchFamily="34" charset="0"/>
              </a:rPr>
              <a:t>Hopkinsovi</a:t>
            </a:r>
            <a:r>
              <a:rPr lang="cs-CZ" b="1" dirty="0">
                <a:latin typeface="Arial" panose="020B0604020202020204" pitchFamily="34" charset="0"/>
              </a:rPr>
              <a:t> </a:t>
            </a:r>
            <a:r>
              <a:rPr lang="cs-CZ" b="1" dirty="0" err="1">
                <a:latin typeface="Arial" panose="020B0604020202020204" pitchFamily="34" charset="0"/>
              </a:rPr>
              <a:t>Gallaudetovi</a:t>
            </a:r>
            <a:r>
              <a:rPr lang="cs-CZ" dirty="0">
                <a:latin typeface="Arial" panose="020B0604020202020204" pitchFamily="34" charset="0"/>
              </a:rPr>
              <a:t>. </a:t>
            </a:r>
          </a:p>
          <a:p>
            <a:pPr algn="l"/>
            <a:r>
              <a:rPr lang="cs-CZ" dirty="0">
                <a:latin typeface="Arial" panose="020B0604020202020204" pitchFamily="34" charset="0"/>
              </a:rPr>
              <a:t>             </a:t>
            </a:r>
          </a:p>
          <a:p>
            <a:pPr algn="l"/>
            <a:r>
              <a:rPr lang="cs-CZ" dirty="0" err="1">
                <a:latin typeface="Arial" panose="020B0604020202020204" pitchFamily="34" charset="0"/>
              </a:rPr>
              <a:t>T.H.Gallaudet</a:t>
            </a:r>
            <a:r>
              <a:rPr lang="cs-CZ" dirty="0">
                <a:latin typeface="Arial" panose="020B0604020202020204" pitchFamily="34" charset="0"/>
              </a:rPr>
              <a:t> byl energický kongregační duchovní, který chtěl pomoci mladé neslyšící dívce Alici </a:t>
            </a:r>
            <a:r>
              <a:rPr lang="cs-CZ" dirty="0" err="1">
                <a:latin typeface="Arial" panose="020B0604020202020204" pitchFamily="34" charset="0"/>
              </a:rPr>
              <a:t>Cogswellové</a:t>
            </a:r>
            <a:r>
              <a:rPr lang="cs-CZ" dirty="0">
                <a:latin typeface="Arial" panose="020B0604020202020204" pitchFamily="34" charset="0"/>
              </a:rPr>
              <a:t>. </a:t>
            </a:r>
          </a:p>
          <a:p>
            <a:pPr algn="l"/>
            <a:r>
              <a:rPr lang="cs-CZ" dirty="0">
                <a:latin typeface="Arial" panose="020B0604020202020204" pitchFamily="34" charset="0"/>
              </a:rPr>
              <a:t>Roku 1818, když mu bylo 27 let, odcestoval do Evropy, aby studoval metody komunikace s neslyšícími lidmi. Zanedlouho se setkal v Anglii s Abbém </a:t>
            </a:r>
            <a:r>
              <a:rPr lang="cs-CZ" dirty="0" err="1">
                <a:latin typeface="Arial" panose="020B0604020202020204" pitchFamily="34" charset="0"/>
              </a:rPr>
              <a:t>Rochem</a:t>
            </a:r>
            <a:r>
              <a:rPr lang="cs-CZ" dirty="0">
                <a:latin typeface="Arial" panose="020B0604020202020204" pitchFamily="34" charset="0"/>
              </a:rPr>
              <a:t> </a:t>
            </a:r>
            <a:r>
              <a:rPr lang="cs-CZ" dirty="0" err="1">
                <a:latin typeface="Arial" panose="020B0604020202020204" pitchFamily="34" charset="0"/>
              </a:rPr>
              <a:t>Ambroissem</a:t>
            </a:r>
            <a:r>
              <a:rPr lang="cs-CZ" dirty="0">
                <a:latin typeface="Arial" panose="020B0604020202020204" pitchFamily="34" charset="0"/>
              </a:rPr>
              <a:t> </a:t>
            </a:r>
            <a:r>
              <a:rPr lang="cs-CZ" dirty="0" err="1">
                <a:latin typeface="Arial" panose="020B0604020202020204" pitchFamily="34" charset="0"/>
              </a:rPr>
              <a:t>Sicardem</a:t>
            </a:r>
            <a:r>
              <a:rPr lang="cs-CZ" dirty="0">
                <a:latin typeface="Arial" panose="020B0604020202020204" pitchFamily="34" charset="0"/>
              </a:rPr>
              <a:t>, který jej přizval ke studiu v jeho škole pro neslyšící v Paříži. Po několika měsících se </a:t>
            </a:r>
            <a:r>
              <a:rPr lang="cs-CZ" dirty="0" err="1">
                <a:latin typeface="Arial" panose="020B0604020202020204" pitchFamily="34" charset="0"/>
              </a:rPr>
              <a:t>Gallaudet</a:t>
            </a:r>
            <a:r>
              <a:rPr lang="cs-CZ" dirty="0">
                <a:latin typeface="Arial" panose="020B0604020202020204" pitchFamily="34" charset="0"/>
              </a:rPr>
              <a:t> vrátil do USA i s </a:t>
            </a:r>
            <a:r>
              <a:rPr lang="cs-CZ" b="1" dirty="0" err="1">
                <a:latin typeface="Arial" panose="020B0604020202020204" pitchFamily="34" charset="0"/>
              </a:rPr>
              <a:t>Laurentem</a:t>
            </a:r>
            <a:r>
              <a:rPr lang="cs-CZ" b="1" dirty="0">
                <a:latin typeface="Arial" panose="020B0604020202020204" pitchFamily="34" charset="0"/>
              </a:rPr>
              <a:t> </a:t>
            </a:r>
            <a:r>
              <a:rPr lang="cs-CZ" b="1" dirty="0" err="1">
                <a:latin typeface="Arial" panose="020B0604020202020204" pitchFamily="34" charset="0"/>
              </a:rPr>
              <a:t>Clercem</a:t>
            </a:r>
            <a:r>
              <a:rPr lang="cs-CZ" dirty="0">
                <a:latin typeface="Arial" panose="020B0604020202020204" pitchFamily="34" charset="0"/>
              </a:rPr>
              <a:t> - </a:t>
            </a:r>
            <a:r>
              <a:rPr lang="cs-CZ" dirty="0" err="1">
                <a:latin typeface="Arial" panose="020B0604020202020204" pitchFamily="34" charset="0"/>
              </a:rPr>
              <a:t>nelyšícím</a:t>
            </a:r>
            <a:r>
              <a:rPr lang="cs-CZ" dirty="0">
                <a:latin typeface="Arial" panose="020B0604020202020204" pitchFamily="34" charset="0"/>
              </a:rPr>
              <a:t> instruktorem znakové řeči z Pařížské školy.</a:t>
            </a:r>
          </a:p>
          <a:p>
            <a:pPr algn="l"/>
            <a:r>
              <a:rPr lang="cs-CZ" dirty="0">
                <a:latin typeface="Arial" panose="020B0604020202020204" pitchFamily="34" charset="0"/>
              </a:rPr>
              <a:t>V roce 1817 </a:t>
            </a:r>
            <a:r>
              <a:rPr lang="cs-CZ" dirty="0" err="1">
                <a:latin typeface="Arial" panose="020B0604020202020204" pitchFamily="34" charset="0"/>
              </a:rPr>
              <a:t>Gallaudet</a:t>
            </a:r>
            <a:r>
              <a:rPr lang="cs-CZ" dirty="0">
                <a:latin typeface="Arial" panose="020B0604020202020204" pitchFamily="34" charset="0"/>
              </a:rPr>
              <a:t> založil První národní školu pro neslyšící v Hartfordu, Connecticut, a </a:t>
            </a:r>
            <a:r>
              <a:rPr lang="cs-CZ" dirty="0" err="1">
                <a:latin typeface="Arial" panose="020B0604020202020204" pitchFamily="34" charset="0"/>
              </a:rPr>
              <a:t>Clerc</a:t>
            </a:r>
            <a:r>
              <a:rPr lang="cs-CZ" dirty="0">
                <a:latin typeface="Arial" panose="020B0604020202020204" pitchFamily="34" charset="0"/>
              </a:rPr>
              <a:t> se stal prvním neslyšícím učitelem používající znakovou řeč v USA. Brzy se školy pro neslyšící začaly objevovat i v několika dalších státech. Mezi ně patřila i známá New Yorská škola, která byla otevřena roku 1818. V roce 1820 byla otevřena škola v </a:t>
            </a:r>
            <a:r>
              <a:rPr lang="cs-CZ" dirty="0" err="1">
                <a:latin typeface="Arial" panose="020B0604020202020204" pitchFamily="34" charset="0"/>
              </a:rPr>
              <a:t>Pennsylvanii</a:t>
            </a:r>
            <a:r>
              <a:rPr lang="cs-CZ" dirty="0">
                <a:latin typeface="Arial" panose="020B0604020202020204" pitchFamily="34" charset="0"/>
              </a:rPr>
              <a:t> a do roku 1863 bylo napříč USA otevřeno celkem 22 škol</a:t>
            </a:r>
            <a:r>
              <a:rPr lang="cs-CZ" dirty="0" smtClean="0">
                <a:latin typeface="Arial" panose="020B0604020202020204" pitchFamily="34" charset="0"/>
              </a:rPr>
              <a:t>.</a:t>
            </a:r>
            <a:endParaRPr lang="cs-CZ" dirty="0">
              <a:latin typeface="Arial" panose="020B0604020202020204" pitchFamily="34" charset="0"/>
            </a:endParaRPr>
          </a:p>
        </p:txBody>
      </p:sp>
      <p:sp>
        <p:nvSpPr>
          <p:cNvPr id="3" name="TextovéPole 2"/>
          <p:cNvSpPr txBox="1"/>
          <p:nvPr/>
        </p:nvSpPr>
        <p:spPr>
          <a:xfrm>
            <a:off x="117202" y="290790"/>
            <a:ext cx="5639685" cy="609398"/>
          </a:xfrm>
          <a:prstGeom prst="rect">
            <a:avLst/>
          </a:prstGeom>
          <a:noFill/>
        </p:spPr>
        <p:txBody>
          <a:bodyPr wrap="none" rtlCol="0">
            <a:spAutoFit/>
          </a:bodyPr>
          <a:lstStyle/>
          <a:p>
            <a:r>
              <a:rPr lang="cs-CZ" sz="2800" dirty="0" smtClean="0"/>
              <a:t>USA – Thomas </a:t>
            </a:r>
            <a:r>
              <a:rPr lang="cs-CZ" sz="2800" dirty="0" err="1" smtClean="0"/>
              <a:t>Hopkins</a:t>
            </a:r>
            <a:r>
              <a:rPr lang="cs-CZ" sz="2800" dirty="0" smtClean="0"/>
              <a:t> </a:t>
            </a:r>
            <a:r>
              <a:rPr lang="cs-CZ" sz="2800" dirty="0" err="1" smtClean="0"/>
              <a:t>Gallaudet</a:t>
            </a:r>
            <a:endParaRPr lang="cs-CZ" sz="2800" dirty="0"/>
          </a:p>
        </p:txBody>
      </p:sp>
    </p:spTree>
    <p:extLst>
      <p:ext uri="{BB962C8B-B14F-4D97-AF65-F5344CB8AC3E}">
        <p14:creationId xmlns:p14="http://schemas.microsoft.com/office/powerpoint/2010/main" val="119472718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3776418"/>
          </a:xfrm>
          <a:prstGeom prst="rect">
            <a:avLst/>
          </a:prstGeom>
        </p:spPr>
        <p:txBody>
          <a:bodyPr wrap="square">
            <a:spAutoFit/>
          </a:bodyPr>
          <a:lstStyle/>
          <a:p>
            <a:pPr algn="l"/>
            <a:r>
              <a:rPr lang="cs-CZ" dirty="0">
                <a:latin typeface="Arial" panose="020B0604020202020204" pitchFamily="34" charset="0"/>
              </a:rPr>
              <a:t>V devatenáctém století se staly dvě významné události, které silně ovlivnily další vývoj vzdělávání neslyšících a tudíž i rozvoj jejich osobností. Jedna vedla k obrovskému posunu školství kupředu a druhá k postupné degradaci a diskriminaci neslyšících.</a:t>
            </a:r>
          </a:p>
          <a:p>
            <a:pPr algn="l"/>
            <a:r>
              <a:rPr lang="cs-CZ" dirty="0">
                <a:latin typeface="Arial" panose="020B0604020202020204" pitchFamily="34" charset="0"/>
              </a:rPr>
              <a:t>Tou první radostnou událostí je založení první vysoké školy pro neslyšící, která vznikla 8. dubna 1864 v hlavním městě USA Washingtonu a od roku 1988 nese název </a:t>
            </a:r>
            <a:r>
              <a:rPr lang="cs-CZ" b="1" dirty="0" err="1">
                <a:latin typeface="Arial" panose="020B0604020202020204" pitchFamily="34" charset="0"/>
              </a:rPr>
              <a:t>Gallaudetova</a:t>
            </a:r>
            <a:r>
              <a:rPr lang="cs-CZ" b="1" dirty="0">
                <a:latin typeface="Arial" panose="020B0604020202020204" pitchFamily="34" charset="0"/>
              </a:rPr>
              <a:t> universita</a:t>
            </a:r>
            <a:r>
              <a:rPr lang="cs-CZ" u="sng" dirty="0">
                <a:solidFill>
                  <a:srgbClr val="8AB000"/>
                </a:solidFill>
                <a:latin typeface="Arial" panose="020B0604020202020204" pitchFamily="34" charset="0"/>
                <a:hlinkClick r:id="rId3"/>
              </a:rPr>
              <a:t>[1]</a:t>
            </a:r>
            <a:r>
              <a:rPr lang="cs-CZ" dirty="0">
                <a:latin typeface="Arial" panose="020B0604020202020204" pitchFamily="34" charset="0"/>
              </a:rPr>
              <a:t> Neslyšící ji někdy nazývají svým "pozemským Rájem" a přáním většiny je studovat na této univerzitě, kde znakují všichni, ať slyšící či neslyšící, pedagogové, studenti, ale i uklízečky a vrátné.                                                                        </a:t>
            </a:r>
          </a:p>
          <a:p>
            <a:pPr algn="l"/>
            <a:r>
              <a:rPr lang="cs-CZ" dirty="0">
                <a:latin typeface="Arial" panose="020B0604020202020204" pitchFamily="34" charset="0"/>
              </a:rPr>
              <a:t>Druhou, dá se říci, tragickou událostí byl Milánský kongres učitelů neslyšících, který se konal v září 1880. Zde se slyšící učitelé různých zemí rozhodli, že budou své žáky vzdělávat výhradně orální metodou, která je naučí mluvenou, posléze i psanou řeč</a:t>
            </a:r>
          </a:p>
          <a:p>
            <a:pPr algn="l"/>
            <a:r>
              <a:rPr lang="cs-CZ" dirty="0">
                <a:latin typeface="Arial" panose="020B0604020202020204" pitchFamily="34" charset="0"/>
              </a:rPr>
              <a:t>Na kongresu bylo předneseno 9 příspěvků, ale pouze </a:t>
            </a:r>
            <a:r>
              <a:rPr lang="cs-CZ" b="1" dirty="0">
                <a:latin typeface="Arial" panose="020B0604020202020204" pitchFamily="34" charset="0"/>
              </a:rPr>
              <a:t>Edward </a:t>
            </a:r>
            <a:r>
              <a:rPr lang="cs-CZ" b="1" dirty="0" err="1">
                <a:latin typeface="Arial" panose="020B0604020202020204" pitchFamily="34" charset="0"/>
              </a:rPr>
              <a:t>Miner</a:t>
            </a:r>
            <a:r>
              <a:rPr lang="cs-CZ" b="1" dirty="0">
                <a:latin typeface="Arial" panose="020B0604020202020204" pitchFamily="34" charset="0"/>
              </a:rPr>
              <a:t> </a:t>
            </a:r>
            <a:r>
              <a:rPr lang="cs-CZ" b="1" dirty="0" err="1">
                <a:latin typeface="Arial" panose="020B0604020202020204" pitchFamily="34" charset="0"/>
              </a:rPr>
              <a:t>Gallaudet</a:t>
            </a:r>
            <a:r>
              <a:rPr lang="cs-CZ" dirty="0">
                <a:latin typeface="Arial" panose="020B0604020202020204" pitchFamily="34" charset="0"/>
              </a:rPr>
              <a:t> - prezident </a:t>
            </a:r>
            <a:r>
              <a:rPr lang="cs-CZ" dirty="0" err="1">
                <a:latin typeface="Arial" panose="020B0604020202020204" pitchFamily="34" charset="0"/>
              </a:rPr>
              <a:t>Gallaudetovy</a:t>
            </a:r>
            <a:r>
              <a:rPr lang="cs-CZ" dirty="0">
                <a:latin typeface="Arial" panose="020B0604020202020204" pitchFamily="34" charset="0"/>
              </a:rPr>
              <a:t> </a:t>
            </a:r>
            <a:r>
              <a:rPr lang="cs-CZ" dirty="0" err="1">
                <a:latin typeface="Arial" panose="020B0604020202020204" pitchFamily="34" charset="0"/>
              </a:rPr>
              <a:t>College</a:t>
            </a:r>
            <a:r>
              <a:rPr lang="cs-CZ" dirty="0">
                <a:latin typeface="Arial" panose="020B0604020202020204" pitchFamily="34" charset="0"/>
              </a:rPr>
              <a:t> v USA - obhajoval znakový jazyk</a:t>
            </a:r>
            <a:r>
              <a:rPr lang="cs-CZ" dirty="0" smtClean="0">
                <a:latin typeface="Arial" panose="020B0604020202020204" pitchFamily="34" charset="0"/>
              </a:rPr>
              <a:t>.</a:t>
            </a:r>
            <a:endParaRPr lang="cs-CZ" dirty="0">
              <a:latin typeface="Arial" panose="020B0604020202020204" pitchFamily="34" charset="0"/>
            </a:endParaRPr>
          </a:p>
        </p:txBody>
      </p:sp>
      <p:sp>
        <p:nvSpPr>
          <p:cNvPr id="3" name="TextovéPole 2"/>
          <p:cNvSpPr txBox="1"/>
          <p:nvPr/>
        </p:nvSpPr>
        <p:spPr>
          <a:xfrm>
            <a:off x="285754" y="366897"/>
            <a:ext cx="3220753" cy="609398"/>
          </a:xfrm>
          <a:prstGeom prst="rect">
            <a:avLst/>
          </a:prstGeom>
          <a:noFill/>
        </p:spPr>
        <p:txBody>
          <a:bodyPr wrap="none" rtlCol="0">
            <a:spAutoFit/>
          </a:bodyPr>
          <a:lstStyle/>
          <a:p>
            <a:r>
              <a:rPr lang="cs-CZ" sz="2800" dirty="0" smtClean="0"/>
              <a:t>Schizma 19. století</a:t>
            </a:r>
            <a:endParaRPr lang="cs-CZ" sz="2800" dirty="0"/>
          </a:p>
        </p:txBody>
      </p:sp>
    </p:spTree>
    <p:extLst>
      <p:ext uri="{BB962C8B-B14F-4D97-AF65-F5344CB8AC3E}">
        <p14:creationId xmlns:p14="http://schemas.microsoft.com/office/powerpoint/2010/main" val="305037427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2826223"/>
          </a:xfrm>
          <a:prstGeom prst="rect">
            <a:avLst/>
          </a:prstGeom>
        </p:spPr>
        <p:txBody>
          <a:bodyPr wrap="square">
            <a:spAutoFit/>
          </a:bodyPr>
          <a:lstStyle/>
          <a:p>
            <a:pPr algn="l"/>
            <a:r>
              <a:rPr lang="cs-CZ" dirty="0"/>
              <a:t>Prezident kongresu </a:t>
            </a:r>
            <a:r>
              <a:rPr lang="cs-CZ" dirty="0" err="1"/>
              <a:t>Abba</a:t>
            </a:r>
            <a:r>
              <a:rPr lang="cs-CZ" dirty="0"/>
              <a:t> </a:t>
            </a:r>
            <a:r>
              <a:rPr lang="cs-CZ" dirty="0" err="1"/>
              <a:t>Guilio</a:t>
            </a:r>
            <a:r>
              <a:rPr lang="cs-CZ" dirty="0"/>
              <a:t> Tara (1832 -1889) - Itálie, navrhl, aby kongres přijal tuto rezoluci:</a:t>
            </a:r>
          </a:p>
          <a:p>
            <a:pPr algn="l"/>
            <a:r>
              <a:rPr lang="cs-CZ" i="1" dirty="0"/>
              <a:t>"Účastníci kongresu, berouce v úvahu nezpochybnitelnou nadřazenost mluvy nad znaky při znovu zařazování neslyšících do společnosti a ve snaze poskytnout jim perfektnější znalost jazyka, prohlašují, že orální metoda musí být preferována nad znaky ve vzdělávání a výchově hluchoněmých.</a:t>
            </a:r>
            <a:r>
              <a:rPr lang="cs-CZ" dirty="0"/>
              <a:t> “</a:t>
            </a:r>
          </a:p>
          <a:p>
            <a:pPr algn="l"/>
            <a:r>
              <a:rPr lang="cs-CZ" dirty="0"/>
              <a:t>Rezoluce byla přijata dlouhotrvajícím potleskem a schválena 160 hlasy proti 4 hlasům.</a:t>
            </a:r>
          </a:p>
          <a:p>
            <a:pPr algn="l"/>
            <a:r>
              <a:rPr lang="cs-CZ" dirty="0"/>
              <a:t>Pro neslyšící začala téměř sto let trvající doba temna.</a:t>
            </a:r>
          </a:p>
          <a:p>
            <a:r>
              <a:rPr lang="cs-CZ" dirty="0"/>
              <a:t/>
            </a:r>
            <a:br>
              <a:rPr lang="cs-CZ" dirty="0"/>
            </a:br>
            <a:r>
              <a:rPr lang="cs-CZ" dirty="0"/>
              <a:t/>
            </a:r>
            <a:br>
              <a:rPr lang="cs-CZ" dirty="0"/>
            </a:br>
            <a:endParaRPr lang="cs-CZ" dirty="0">
              <a:latin typeface="Arial" panose="020B0604020202020204" pitchFamily="34" charset="0"/>
            </a:endParaRPr>
          </a:p>
        </p:txBody>
      </p:sp>
      <p:sp>
        <p:nvSpPr>
          <p:cNvPr id="3" name="TextovéPole 2"/>
          <p:cNvSpPr txBox="1"/>
          <p:nvPr/>
        </p:nvSpPr>
        <p:spPr>
          <a:xfrm>
            <a:off x="285754" y="366897"/>
            <a:ext cx="3220753" cy="609398"/>
          </a:xfrm>
          <a:prstGeom prst="rect">
            <a:avLst/>
          </a:prstGeom>
          <a:noFill/>
        </p:spPr>
        <p:txBody>
          <a:bodyPr wrap="none" rtlCol="0">
            <a:spAutoFit/>
          </a:bodyPr>
          <a:lstStyle/>
          <a:p>
            <a:r>
              <a:rPr lang="cs-CZ" sz="2800" dirty="0" smtClean="0"/>
              <a:t>Schizma 19. století</a:t>
            </a:r>
            <a:endParaRPr lang="cs-CZ" sz="2800" dirty="0"/>
          </a:p>
        </p:txBody>
      </p:sp>
    </p:spTree>
    <p:extLst>
      <p:ext uri="{BB962C8B-B14F-4D97-AF65-F5344CB8AC3E}">
        <p14:creationId xmlns:p14="http://schemas.microsoft.com/office/powerpoint/2010/main" val="398804702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5392245"/>
          </a:xfrm>
          <a:prstGeom prst="rect">
            <a:avLst/>
          </a:prstGeom>
        </p:spPr>
        <p:txBody>
          <a:bodyPr wrap="square">
            <a:spAutoFit/>
          </a:bodyPr>
          <a:lstStyle/>
          <a:p>
            <a:pPr algn="l"/>
            <a:r>
              <a:rPr lang="cs-CZ" dirty="0"/>
              <a:t>Nejprve se opět pozastavím u historie našich škol pro neslyšící, kterými byly jak státní, církevní či soukromé ústavy pro hluchoněmé.</a:t>
            </a:r>
          </a:p>
          <a:p>
            <a:pPr algn="l"/>
            <a:r>
              <a:rPr lang="cs-CZ" dirty="0"/>
              <a:t>Nejstarším ústavem u nás je </a:t>
            </a:r>
            <a:r>
              <a:rPr lang="cs-CZ" b="1" dirty="0"/>
              <a:t>Pražský ústav pro hluchoněmé</a:t>
            </a:r>
            <a:r>
              <a:rPr lang="cs-CZ" dirty="0"/>
              <a:t>, který byl otevřen </a:t>
            </a:r>
            <a:r>
              <a:rPr lang="cs-CZ" b="1" dirty="0"/>
              <a:t>7. prosince 1786</a:t>
            </a:r>
            <a:r>
              <a:rPr lang="cs-CZ" dirty="0"/>
              <a:t>.</a:t>
            </a:r>
          </a:p>
          <a:p>
            <a:pPr algn="l"/>
            <a:r>
              <a:rPr lang="cs-CZ" dirty="0"/>
              <a:t>Tento ústav byl založen u příležitosti návštěvy Josefa II. v Praze. Pražská zednářská lóže rozhodla, že návštěvu oslaví založením dobročinného ústavu a na doporučení přímo Josefa II. tento ústav věnovali hluchoněmým. Zpočátku zde bylo šest chovanců a prostory byly pronajaty v jednom domě naproti Novoměstské radnici.</a:t>
            </a:r>
          </a:p>
          <a:p>
            <a:pPr algn="l"/>
            <a:r>
              <a:rPr lang="cs-CZ" dirty="0"/>
              <a:t>Prvním ředitelem se stal páter Karel Berger, který se naučil vzdělávání hluchoněmých od ředitele vídeňského ústavu </a:t>
            </a:r>
            <a:r>
              <a:rPr lang="cs-CZ" dirty="0" err="1"/>
              <a:t>Storka</a:t>
            </a:r>
            <a:r>
              <a:rPr lang="cs-CZ" dirty="0"/>
              <a:t>.</a:t>
            </a:r>
          </a:p>
          <a:p>
            <a:pPr algn="l"/>
            <a:r>
              <a:rPr lang="cs-CZ" b="1" dirty="0"/>
              <a:t>P. </a:t>
            </a:r>
            <a:r>
              <a:rPr lang="cs-CZ" b="1" dirty="0" err="1"/>
              <a:t>Stork</a:t>
            </a:r>
            <a:r>
              <a:rPr lang="cs-CZ" dirty="0"/>
              <a:t> byl přímým studentem </a:t>
            </a:r>
            <a:r>
              <a:rPr lang="cs-CZ" dirty="0" err="1"/>
              <a:t>Abbeho</a:t>
            </a:r>
            <a:r>
              <a:rPr lang="cs-CZ" dirty="0"/>
              <a:t> de </a:t>
            </a:r>
            <a:r>
              <a:rPr lang="cs-CZ" dirty="0" err="1"/>
              <a:t>l'Epéeho</a:t>
            </a:r>
            <a:r>
              <a:rPr lang="cs-CZ" dirty="0"/>
              <a:t> - zakladatele Francouzské metody, která uznávala znakovou řeč jako základní prvek pro vzdělávání neslyšících.</a:t>
            </a:r>
          </a:p>
          <a:p>
            <a:pPr algn="l"/>
            <a:r>
              <a:rPr lang="cs-CZ" dirty="0"/>
              <a:t>Pražským ústavem prošlo mnoho </a:t>
            </a:r>
            <a:r>
              <a:rPr lang="cs-CZ" dirty="0" err="1"/>
              <a:t>významnách</a:t>
            </a:r>
            <a:r>
              <a:rPr lang="cs-CZ" dirty="0"/>
              <a:t> ředitelů a učitelů. Jedním z nejvýznamnějších byl páter </a:t>
            </a:r>
            <a:r>
              <a:rPr lang="cs-CZ" b="1" dirty="0"/>
              <a:t>Václav </a:t>
            </a:r>
            <a:r>
              <a:rPr lang="cs-CZ" b="1" dirty="0" err="1"/>
              <a:t>Frost</a:t>
            </a:r>
            <a:r>
              <a:rPr lang="cs-CZ" b="1" dirty="0"/>
              <a:t> (1841 - 1865)</a:t>
            </a:r>
            <a:r>
              <a:rPr lang="cs-CZ" dirty="0"/>
              <a:t>, který se stal ředitelem v r. 1841. Páter </a:t>
            </a:r>
            <a:r>
              <a:rPr lang="cs-CZ" dirty="0" err="1"/>
              <a:t>Frost</a:t>
            </a:r>
            <a:r>
              <a:rPr lang="cs-CZ" dirty="0"/>
              <a:t> založil tzv. " Pražskou kombinovanou metodu".</a:t>
            </a:r>
          </a:p>
          <a:p>
            <a:r>
              <a:rPr lang="cs-CZ" dirty="0"/>
              <a:t/>
            </a:r>
            <a:br>
              <a:rPr lang="cs-CZ" dirty="0"/>
            </a:br>
            <a:r>
              <a:rPr lang="cs-CZ" dirty="0"/>
              <a:t/>
            </a:r>
            <a:br>
              <a:rPr lang="cs-CZ" dirty="0"/>
            </a:br>
            <a:r>
              <a:rPr lang="cs-CZ" dirty="0"/>
              <a:t/>
            </a:r>
            <a:br>
              <a:rPr lang="cs-CZ" dirty="0"/>
            </a:br>
            <a:endParaRPr lang="cs-CZ" dirty="0">
              <a:latin typeface="Arial" panose="020B0604020202020204" pitchFamily="34" charset="0"/>
            </a:endParaRPr>
          </a:p>
        </p:txBody>
      </p:sp>
      <p:sp>
        <p:nvSpPr>
          <p:cNvPr id="3" name="TextovéPole 2"/>
          <p:cNvSpPr txBox="1"/>
          <p:nvPr/>
        </p:nvSpPr>
        <p:spPr>
          <a:xfrm>
            <a:off x="494146" y="366897"/>
            <a:ext cx="2803974" cy="609398"/>
          </a:xfrm>
          <a:prstGeom prst="rect">
            <a:avLst/>
          </a:prstGeom>
          <a:noFill/>
        </p:spPr>
        <p:txBody>
          <a:bodyPr wrap="none" rtlCol="0">
            <a:spAutoFit/>
          </a:bodyPr>
          <a:lstStyle/>
          <a:p>
            <a:r>
              <a:rPr lang="cs-CZ" sz="2800" dirty="0" smtClean="0"/>
              <a:t>Čechy a Morava</a:t>
            </a:r>
            <a:endParaRPr lang="cs-CZ" sz="2800" dirty="0"/>
          </a:p>
        </p:txBody>
      </p:sp>
    </p:spTree>
    <p:extLst>
      <p:ext uri="{BB962C8B-B14F-4D97-AF65-F5344CB8AC3E}">
        <p14:creationId xmlns:p14="http://schemas.microsoft.com/office/powerpoint/2010/main" val="372661802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5952399"/>
          </a:xfrm>
          <a:prstGeom prst="rect">
            <a:avLst/>
          </a:prstGeom>
        </p:spPr>
        <p:txBody>
          <a:bodyPr wrap="square">
            <a:spAutoFit/>
          </a:bodyPr>
          <a:lstStyle/>
          <a:p>
            <a:pPr algn="l"/>
            <a:r>
              <a:rPr lang="cs-CZ" i="1" dirty="0" smtClean="0"/>
              <a:t>" Pomocí řeči posuňkové, mateřské řeči hluchoněmého, jest třeba hluchoněmého ku Bohu vésti, a v poměru k Bohu budiž mu také ponechána. V poměru však k lidem, musí se hluchoněmý jim podříditi a s nimi slovy mluviti. V tomto směru jest pak třeba hluchoněmého pomocí německé metody v praktický svět uváděti." </a:t>
            </a:r>
            <a:r>
              <a:rPr lang="cs-CZ" dirty="0" smtClean="0"/>
              <a:t>                                                                                        Václav </a:t>
            </a:r>
            <a:r>
              <a:rPr lang="cs-CZ" dirty="0" err="1" smtClean="0"/>
              <a:t>Frost</a:t>
            </a:r>
            <a:endParaRPr lang="cs-CZ" dirty="0" smtClean="0"/>
          </a:p>
          <a:p>
            <a:pPr algn="l"/>
            <a:r>
              <a:rPr lang="cs-CZ" dirty="0" smtClean="0"/>
              <a:t/>
            </a:r>
            <a:br>
              <a:rPr lang="cs-CZ" dirty="0" smtClean="0"/>
            </a:br>
            <a:r>
              <a:rPr lang="cs-CZ" dirty="0" smtClean="0"/>
              <a:t>Pražská Frostova metoda" není nic jiného, než bilingvální vzdělávání neslyšících, které bylo znovuobjeveno v šedesátých letech ve Skandinávii. Principem je, že v některých předmětech se vyučuje ve znakovém jazyce bez mluvení a v jiných se mluví bez ukazování, protože neslyšící budou muset žít ve světě neslyšících i slyšících. Václav </a:t>
            </a:r>
            <a:r>
              <a:rPr lang="cs-CZ" dirty="0" err="1" smtClean="0"/>
              <a:t>Frost</a:t>
            </a:r>
            <a:r>
              <a:rPr lang="cs-CZ" dirty="0" smtClean="0"/>
              <a:t> předběhl svou dobu o více než sto let a je smutné, že jeho myšlenky nyní musíme znovuobjevovat v cizině.                                                                                                                 </a:t>
            </a:r>
          </a:p>
          <a:p>
            <a:pPr algn="l"/>
            <a:r>
              <a:rPr lang="cs-CZ" dirty="0" smtClean="0"/>
              <a:t>Dalším významným ředitelem byl </a:t>
            </a:r>
            <a:r>
              <a:rPr lang="cs-CZ" b="1" dirty="0" smtClean="0"/>
              <a:t>Karel M. Kmoch</a:t>
            </a:r>
            <a:r>
              <a:rPr lang="cs-CZ" dirty="0" smtClean="0"/>
              <a:t> (1839-1913), který bránil znakovou řeč před ostatními, kteří chtěli prosadit orální metodu. Za jeho ředitelské funkce se ústav přesídlil do nové krásné budovy v Praze na Smíchově v Holečkově ulici, kde je dodnes mateřská a základní škola pro neslyšící děti.</a:t>
            </a:r>
          </a:p>
          <a:p>
            <a:pPr algn="l"/>
            <a:r>
              <a:rPr lang="cs-CZ" dirty="0" smtClean="0"/>
              <a:t>Naopak neblaze proslulým ředitelem ústavu se stal v r. 1932 jeho bývalý katecheta </a:t>
            </a:r>
            <a:r>
              <a:rPr lang="cs-CZ" b="1" dirty="0" smtClean="0"/>
              <a:t>Alois Novák</a:t>
            </a:r>
            <a:r>
              <a:rPr lang="cs-CZ" dirty="0" smtClean="0"/>
              <a:t>, který v témže roce zakazuje používat v ústavu znakový jazyk. Je tak zlikvidována poslední výspa používání znakového jazyka na československých školách.</a:t>
            </a:r>
          </a:p>
          <a:p>
            <a:r>
              <a:rPr lang="cs-CZ" dirty="0"/>
              <a:t/>
            </a:r>
            <a:br>
              <a:rPr lang="cs-CZ" dirty="0"/>
            </a:br>
            <a:r>
              <a:rPr lang="cs-CZ" dirty="0"/>
              <a:t/>
            </a:r>
            <a:br>
              <a:rPr lang="cs-CZ" dirty="0"/>
            </a:br>
            <a:r>
              <a:rPr lang="cs-CZ" dirty="0"/>
              <a:t/>
            </a:r>
            <a:br>
              <a:rPr lang="cs-CZ" dirty="0"/>
            </a:br>
            <a:endParaRPr lang="cs-CZ" dirty="0">
              <a:latin typeface="Arial" panose="020B0604020202020204" pitchFamily="34" charset="0"/>
            </a:endParaRPr>
          </a:p>
        </p:txBody>
      </p:sp>
      <p:sp>
        <p:nvSpPr>
          <p:cNvPr id="3" name="TextovéPole 2"/>
          <p:cNvSpPr txBox="1"/>
          <p:nvPr/>
        </p:nvSpPr>
        <p:spPr>
          <a:xfrm>
            <a:off x="450429" y="404266"/>
            <a:ext cx="2803974" cy="609398"/>
          </a:xfrm>
          <a:prstGeom prst="rect">
            <a:avLst/>
          </a:prstGeom>
          <a:noFill/>
        </p:spPr>
        <p:txBody>
          <a:bodyPr wrap="none" rtlCol="0">
            <a:spAutoFit/>
          </a:bodyPr>
          <a:lstStyle/>
          <a:p>
            <a:r>
              <a:rPr lang="cs-CZ" sz="2800" dirty="0" smtClean="0"/>
              <a:t>Čechy a Morava</a:t>
            </a:r>
            <a:endParaRPr lang="cs-CZ" sz="2800" dirty="0"/>
          </a:p>
        </p:txBody>
      </p:sp>
    </p:spTree>
    <p:extLst>
      <p:ext uri="{BB962C8B-B14F-4D97-AF65-F5344CB8AC3E}">
        <p14:creationId xmlns:p14="http://schemas.microsoft.com/office/powerpoint/2010/main" val="347411989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r>
              <a:rPr lang="cs-CZ" dirty="0"/>
              <a:t/>
            </a:r>
            <a:br>
              <a:rPr lang="cs-CZ" dirty="0"/>
            </a:br>
            <a:r>
              <a:rPr lang="cs-CZ" dirty="0"/>
              <a:t/>
            </a:r>
            <a:br>
              <a:rPr lang="cs-CZ" dirty="0"/>
            </a:br>
            <a:r>
              <a:rPr lang="cs-CZ" dirty="0"/>
              <a:t/>
            </a:r>
            <a:br>
              <a:rPr lang="cs-CZ" dirty="0"/>
            </a:br>
            <a:endParaRPr lang="cs-CZ" dirty="0">
              <a:latin typeface="Arial" panose="020B0604020202020204" pitchFamily="34" charset="0"/>
            </a:endParaRPr>
          </a:p>
        </p:txBody>
      </p:sp>
      <p:sp>
        <p:nvSpPr>
          <p:cNvPr id="3" name="TextovéPole 2"/>
          <p:cNvSpPr txBox="1"/>
          <p:nvPr/>
        </p:nvSpPr>
        <p:spPr>
          <a:xfrm>
            <a:off x="494146" y="366897"/>
            <a:ext cx="2803974" cy="609398"/>
          </a:xfrm>
          <a:prstGeom prst="rect">
            <a:avLst/>
          </a:prstGeom>
          <a:noFill/>
        </p:spPr>
        <p:txBody>
          <a:bodyPr wrap="none" rtlCol="0">
            <a:spAutoFit/>
          </a:bodyPr>
          <a:lstStyle/>
          <a:p>
            <a:r>
              <a:rPr lang="cs-CZ" sz="2800" dirty="0" smtClean="0"/>
              <a:t>Čechy a Morava</a:t>
            </a:r>
            <a:endParaRPr lang="cs-CZ" sz="2800" dirty="0"/>
          </a:p>
        </p:txBody>
      </p:sp>
      <p:sp>
        <p:nvSpPr>
          <p:cNvPr id="4" name="Obdélník 3"/>
          <p:cNvSpPr/>
          <p:nvPr/>
        </p:nvSpPr>
        <p:spPr>
          <a:xfrm>
            <a:off x="162397" y="1723918"/>
            <a:ext cx="8496943" cy="6060121"/>
          </a:xfrm>
          <a:prstGeom prst="rect">
            <a:avLst/>
          </a:prstGeom>
        </p:spPr>
        <p:txBody>
          <a:bodyPr wrap="square">
            <a:spAutoFit/>
          </a:bodyPr>
          <a:lstStyle/>
          <a:p>
            <a:pPr algn="l"/>
            <a:r>
              <a:rPr lang="cs-CZ" dirty="0">
                <a:latin typeface="Arial" panose="020B0604020202020204" pitchFamily="34" charset="0"/>
              </a:rPr>
              <a:t>Během komunismu v r. 1950 byl ústav převzat do správy Ústředního národního výboru hl. m. Prahy. V této době se zde učí výhradně "orální metodou".</a:t>
            </a:r>
          </a:p>
          <a:p>
            <a:pPr algn="l"/>
            <a:r>
              <a:rPr lang="cs-CZ" dirty="0">
                <a:latin typeface="Arial" panose="020B0604020202020204" pitchFamily="34" charset="0"/>
              </a:rPr>
              <a:t>Podobný historický průběh měly i ostatní školy. Ve většině z nich se zpočátku vyučovalo německy a školy navštěvovali i němečtí žáci. Používala se "orální metoda</a:t>
            </a:r>
            <a:r>
              <a:rPr lang="cs-CZ" dirty="0" smtClean="0">
                <a:latin typeface="Arial" panose="020B0604020202020204" pitchFamily="34" charset="0"/>
              </a:rPr>
              <a:t>".</a:t>
            </a:r>
          </a:p>
          <a:p>
            <a:pPr algn="l"/>
            <a:r>
              <a:rPr lang="cs-CZ" dirty="0"/>
              <a:t>K doslovně jazykové genocidě, kdy znakový jazyk ztratil svoji přirozenou základnu na školách pro neslyšící, došlo v letech 1920-1923. O to se hlavně zasloužil ušní lékař profesor </a:t>
            </a:r>
            <a:r>
              <a:rPr lang="cs-CZ" b="1" dirty="0"/>
              <a:t>Karel Výmola</a:t>
            </a:r>
            <a:r>
              <a:rPr lang="cs-CZ" dirty="0"/>
              <a:t>, který zakládá První "český" ústav pro hluchoněmé v Praze r. 1916 v Radlicích11.</a:t>
            </a:r>
          </a:p>
          <a:p>
            <a:pPr algn="l"/>
            <a:r>
              <a:rPr lang="cs-CZ" dirty="0"/>
              <a:t>Profesor Výmola se sám nikdy znakový jazyk nenaučil, ale o to více jím pohrdal. Využil svých konexí na Ministerstvu školství a vymohl pro učitele neslyšících dětí veliké zvýšení platů a další mimořádné výhody (bytové a penzijní). O tyto výhody se však mohly ucházet pouze ty ústavy pro neslyšící, které znakový jazyk zakázaly</a:t>
            </a:r>
            <a:r>
              <a:rPr lang="cs-CZ" dirty="0" smtClean="0"/>
              <a:t>.</a:t>
            </a:r>
            <a:r>
              <a:rPr lang="cs-CZ" dirty="0"/>
              <a:t> </a:t>
            </a:r>
          </a:p>
          <a:p>
            <a:pPr algn="l"/>
            <a:r>
              <a:rPr lang="cs-CZ" dirty="0"/>
              <a:t>Do debaty o znakovém jazyce se neváhal zapojit samotný soudruh Josef </a:t>
            </a:r>
            <a:r>
              <a:rPr lang="cs-CZ" dirty="0" err="1"/>
              <a:t>Visarionovič</a:t>
            </a:r>
            <a:r>
              <a:rPr lang="cs-CZ" dirty="0"/>
              <a:t> Stalin, který ho samozřejmě označil za podřadnou formu komunikace. Xenofobie vůči neslyšícím v naší společnosti došla tak daleko, že ještě v 70. letech žádali obyvatelé Prahy 5, kde jsou dvě školy a odborné učiliště pro neslyšící, aby bylo neslyšícím zakázáno znakovat ve stanici metra Moskevská (dnes Anděl). Odlišný způsob komunikace neslyšících slyšící občany "urážel".           </a:t>
            </a:r>
          </a:p>
          <a:p>
            <a:r>
              <a:rPr lang="cs-CZ" dirty="0"/>
              <a:t/>
            </a:r>
            <a:br>
              <a:rPr lang="cs-CZ" dirty="0"/>
            </a:br>
            <a:r>
              <a:rPr lang="cs-CZ" dirty="0"/>
              <a:t/>
            </a:r>
            <a:br>
              <a:rPr lang="cs-CZ" dirty="0"/>
            </a:br>
            <a:r>
              <a:rPr lang="cs-CZ" dirty="0">
                <a:latin typeface="Arial" panose="020B0604020202020204" pitchFamily="34" charset="0"/>
              </a:rPr>
              <a:t/>
            </a:r>
            <a:br>
              <a:rPr lang="cs-CZ" dirty="0">
                <a:latin typeface="Arial" panose="020B0604020202020204" pitchFamily="34" charset="0"/>
              </a:rPr>
            </a:br>
            <a:r>
              <a:rPr lang="cs-CZ" dirty="0">
                <a:latin typeface="Arial" panose="020B0604020202020204" pitchFamily="34" charset="0"/>
              </a:rPr>
              <a:t/>
            </a:r>
            <a:br>
              <a:rPr lang="cs-CZ" dirty="0">
                <a:latin typeface="Arial" panose="020B0604020202020204" pitchFamily="34" charset="0"/>
              </a:rPr>
            </a:br>
            <a:endParaRPr lang="cs-CZ" dirty="0"/>
          </a:p>
        </p:txBody>
      </p:sp>
    </p:spTree>
    <p:extLst>
      <p:ext uri="{BB962C8B-B14F-4D97-AF65-F5344CB8AC3E}">
        <p14:creationId xmlns:p14="http://schemas.microsoft.com/office/powerpoint/2010/main" val="299053194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r>
              <a:rPr lang="cs-CZ" dirty="0"/>
              <a:t/>
            </a:r>
            <a:br>
              <a:rPr lang="cs-CZ" dirty="0"/>
            </a:br>
            <a:r>
              <a:rPr lang="cs-CZ" dirty="0"/>
              <a:t/>
            </a:r>
            <a:br>
              <a:rPr lang="cs-CZ" dirty="0"/>
            </a:br>
            <a:r>
              <a:rPr lang="cs-CZ" dirty="0"/>
              <a:t/>
            </a:r>
            <a:br>
              <a:rPr lang="cs-CZ" dirty="0"/>
            </a:br>
            <a:endParaRPr lang="cs-CZ" dirty="0">
              <a:latin typeface="Arial" panose="020B0604020202020204" pitchFamily="34" charset="0"/>
            </a:endParaRPr>
          </a:p>
        </p:txBody>
      </p:sp>
      <p:sp>
        <p:nvSpPr>
          <p:cNvPr id="3" name="TextovéPole 2"/>
          <p:cNvSpPr txBox="1"/>
          <p:nvPr/>
        </p:nvSpPr>
        <p:spPr>
          <a:xfrm>
            <a:off x="287016" y="242586"/>
            <a:ext cx="2464136" cy="567271"/>
          </a:xfrm>
          <a:prstGeom prst="rect">
            <a:avLst/>
          </a:prstGeom>
          <a:noFill/>
        </p:spPr>
        <p:txBody>
          <a:bodyPr wrap="none" rtlCol="0">
            <a:spAutoFit/>
          </a:bodyPr>
          <a:lstStyle/>
          <a:p>
            <a:r>
              <a:rPr lang="cs-CZ" sz="2800" dirty="0" smtClean="0"/>
              <a:t>Situace dnes?</a:t>
            </a:r>
            <a:endParaRPr lang="cs-CZ" sz="2800" dirty="0"/>
          </a:p>
        </p:txBody>
      </p:sp>
      <p:sp>
        <p:nvSpPr>
          <p:cNvPr id="4" name="Obdélník 3"/>
          <p:cNvSpPr/>
          <p:nvPr/>
        </p:nvSpPr>
        <p:spPr>
          <a:xfrm>
            <a:off x="162397" y="1723918"/>
            <a:ext cx="8496943" cy="4573560"/>
          </a:xfrm>
          <a:prstGeom prst="rect">
            <a:avLst/>
          </a:prstGeom>
        </p:spPr>
        <p:txBody>
          <a:bodyPr wrap="square">
            <a:spAutoFit/>
          </a:bodyPr>
          <a:lstStyle/>
          <a:p>
            <a:pPr algn="l"/>
            <a:r>
              <a:rPr lang="cs-CZ" dirty="0" smtClean="0"/>
              <a:t>Naprostá většina dětí má dobrou kompenzaci sluchu</a:t>
            </a:r>
          </a:p>
          <a:p>
            <a:pPr algn="l"/>
            <a:r>
              <a:rPr lang="cs-CZ" dirty="0" smtClean="0"/>
              <a:t>Doba diagnózy, věk při přidělení sluchadla a kvalita kompenzace je důležitějším faktorem, než velikost ztráty sluchu</a:t>
            </a:r>
          </a:p>
          <a:p>
            <a:pPr algn="l"/>
            <a:r>
              <a:rPr lang="cs-CZ" dirty="0" smtClean="0"/>
              <a:t>Většina dětí se SP se rodí do slyšících rodin</a:t>
            </a:r>
            <a:endParaRPr lang="cs-CZ" dirty="0"/>
          </a:p>
          <a:p>
            <a:r>
              <a:rPr lang="cs-CZ" dirty="0"/>
              <a:t/>
            </a:r>
            <a:br>
              <a:rPr lang="cs-CZ" dirty="0"/>
            </a:br>
            <a:r>
              <a:rPr lang="cs-CZ" dirty="0"/>
              <a:t/>
            </a:r>
            <a:br>
              <a:rPr lang="cs-CZ" dirty="0"/>
            </a:br>
            <a:r>
              <a:rPr lang="cs-CZ" dirty="0">
                <a:latin typeface="Arial" panose="020B0604020202020204" pitchFamily="34" charset="0"/>
              </a:rPr>
              <a:t/>
            </a:r>
            <a:br>
              <a:rPr lang="cs-CZ" dirty="0">
                <a:latin typeface="Arial" panose="020B0604020202020204" pitchFamily="34" charset="0"/>
              </a:rPr>
            </a:br>
            <a:r>
              <a:rPr lang="cs-CZ" dirty="0">
                <a:latin typeface="Arial" panose="020B0604020202020204" pitchFamily="34" charset="0"/>
              </a:rPr>
              <a:t/>
            </a:r>
            <a:br>
              <a:rPr lang="cs-CZ" dirty="0">
                <a:latin typeface="Arial" panose="020B0604020202020204" pitchFamily="34" charset="0"/>
              </a:rPr>
            </a:br>
            <a:endParaRPr lang="cs-CZ" dirty="0" smtClean="0">
              <a:latin typeface="Arial" panose="020B0604020202020204" pitchFamily="34" charset="0"/>
            </a:endParaRPr>
          </a:p>
          <a:p>
            <a:pPr algn="l"/>
            <a:r>
              <a:rPr lang="cs-CZ" dirty="0" smtClean="0">
                <a:latin typeface="Arial" panose="020B0604020202020204" pitchFamily="34" charset="0"/>
              </a:rPr>
              <a:t>Tyto děti jsou přirozeně vedeny k používání mluvené řeči a poté k inkluzivnímu vzdělávání</a:t>
            </a:r>
          </a:p>
          <a:p>
            <a:pPr algn="l"/>
            <a:endParaRPr lang="cs-CZ" dirty="0" smtClean="0">
              <a:latin typeface="Arial" panose="020B0604020202020204" pitchFamily="34" charset="0"/>
            </a:endParaRPr>
          </a:p>
          <a:p>
            <a:pPr algn="l"/>
            <a:r>
              <a:rPr lang="cs-CZ" dirty="0">
                <a:latin typeface="Arial" panose="020B0604020202020204" pitchFamily="34" charset="0"/>
              </a:rPr>
              <a:t>ALE vzniká tím problém pro speciální školy i pro komunitu </a:t>
            </a:r>
            <a:r>
              <a:rPr lang="cs-CZ" dirty="0" smtClean="0">
                <a:latin typeface="Arial" panose="020B0604020202020204" pitchFamily="34" charset="0"/>
              </a:rPr>
              <a:t>Neslyšících!</a:t>
            </a:r>
            <a:endParaRPr lang="cs-CZ" dirty="0">
              <a:latin typeface="Arial" panose="020B0604020202020204" pitchFamily="34" charset="0"/>
            </a:endParaRPr>
          </a:p>
          <a:p>
            <a:pPr algn="l"/>
            <a:endParaRPr lang="cs-CZ" dirty="0">
              <a:latin typeface="Arial" panose="020B0604020202020204" pitchFamily="34" charset="0"/>
            </a:endParaRPr>
          </a:p>
          <a:p>
            <a:endParaRPr lang="cs-CZ" dirty="0"/>
          </a:p>
        </p:txBody>
      </p:sp>
      <p:sp>
        <p:nvSpPr>
          <p:cNvPr id="6" name="Šipka dolů 5"/>
          <p:cNvSpPr/>
          <p:nvPr/>
        </p:nvSpPr>
        <p:spPr bwMode="auto">
          <a:xfrm>
            <a:off x="3906813" y="3212976"/>
            <a:ext cx="484632" cy="978408"/>
          </a:xfrm>
          <a:prstGeom prst="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smtClean="0">
              <a:ln>
                <a:noFill/>
              </a:ln>
              <a:solidFill>
                <a:srgbClr val="000000"/>
              </a:solidFill>
              <a:effectLst/>
              <a:latin typeface="Arial Unicode MS" pitchFamily="34" charset="-128"/>
            </a:endParaRPr>
          </a:p>
        </p:txBody>
      </p:sp>
      <p:sp>
        <p:nvSpPr>
          <p:cNvPr id="7" name="Šipka dolů 6"/>
          <p:cNvSpPr/>
          <p:nvPr/>
        </p:nvSpPr>
        <p:spPr bwMode="auto">
          <a:xfrm>
            <a:off x="2762199" y="3212976"/>
            <a:ext cx="484632" cy="978408"/>
          </a:xfrm>
          <a:prstGeom prst="downArrow">
            <a:avLst/>
          </a:prstGeom>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smtClean="0">
              <a:ln>
                <a:noFill/>
              </a:ln>
              <a:solidFill>
                <a:srgbClr val="000000"/>
              </a:solidFill>
              <a:effectLst/>
              <a:latin typeface="Arial Unicode MS" pitchFamily="34" charset="-128"/>
            </a:endParaRPr>
          </a:p>
        </p:txBody>
      </p:sp>
    </p:spTree>
    <p:extLst>
      <p:ext uri="{BB962C8B-B14F-4D97-AF65-F5344CB8AC3E}">
        <p14:creationId xmlns:p14="http://schemas.microsoft.com/office/powerpoint/2010/main" val="3434172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r>
              <a:rPr lang="cs-CZ" dirty="0"/>
              <a:t/>
            </a:r>
            <a:br>
              <a:rPr lang="cs-CZ" dirty="0"/>
            </a:br>
            <a:r>
              <a:rPr lang="cs-CZ" dirty="0"/>
              <a:t/>
            </a:r>
            <a:br>
              <a:rPr lang="cs-CZ" dirty="0"/>
            </a:br>
            <a:r>
              <a:rPr lang="cs-CZ" dirty="0"/>
              <a:t/>
            </a:r>
            <a:br>
              <a:rPr lang="cs-CZ" dirty="0"/>
            </a:br>
            <a:endParaRPr lang="cs-CZ" dirty="0">
              <a:latin typeface="Arial" panose="020B0604020202020204" pitchFamily="34" charset="0"/>
            </a:endParaRPr>
          </a:p>
        </p:txBody>
      </p:sp>
      <p:sp>
        <p:nvSpPr>
          <p:cNvPr id="3" name="TextovéPole 2"/>
          <p:cNvSpPr txBox="1"/>
          <p:nvPr/>
        </p:nvSpPr>
        <p:spPr>
          <a:xfrm>
            <a:off x="124100" y="305539"/>
            <a:ext cx="4677884" cy="567271"/>
          </a:xfrm>
          <a:prstGeom prst="rect">
            <a:avLst/>
          </a:prstGeom>
          <a:noFill/>
        </p:spPr>
        <p:txBody>
          <a:bodyPr wrap="none" rtlCol="0">
            <a:spAutoFit/>
          </a:bodyPr>
          <a:lstStyle/>
          <a:p>
            <a:r>
              <a:rPr lang="cs-CZ" sz="2800" dirty="0" smtClean="0"/>
              <a:t>Speciální školy pro SP v ČR</a:t>
            </a:r>
            <a:endParaRPr lang="cs-CZ" sz="2800" dirty="0"/>
          </a:p>
        </p:txBody>
      </p:sp>
      <p:sp>
        <p:nvSpPr>
          <p:cNvPr id="4" name="Obdélník 3"/>
          <p:cNvSpPr/>
          <p:nvPr/>
        </p:nvSpPr>
        <p:spPr>
          <a:xfrm>
            <a:off x="162397" y="1723918"/>
            <a:ext cx="8496943" cy="717119"/>
          </a:xfrm>
          <a:prstGeom prst="rect">
            <a:avLst/>
          </a:prstGeom>
        </p:spPr>
        <p:txBody>
          <a:bodyPr wrap="square">
            <a:spAutoFit/>
          </a:bodyPr>
          <a:lstStyle/>
          <a:p>
            <a:pPr algn="l"/>
            <a:endParaRPr lang="cs-CZ" dirty="0">
              <a:latin typeface="Arial" panose="020B0604020202020204" pitchFamily="34" charset="0"/>
            </a:endParaRPr>
          </a:p>
          <a:p>
            <a:endParaRPr lang="cs-CZ" dirty="0"/>
          </a:p>
        </p:txBody>
      </p:sp>
      <p:sp>
        <p:nvSpPr>
          <p:cNvPr id="6" name="Šipka dolů 5"/>
          <p:cNvSpPr/>
          <p:nvPr/>
        </p:nvSpPr>
        <p:spPr bwMode="auto">
          <a:xfrm>
            <a:off x="3906813" y="3212976"/>
            <a:ext cx="484632" cy="978408"/>
          </a:xfrm>
          <a:prstGeom prst="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smtClean="0">
              <a:ln>
                <a:noFill/>
              </a:ln>
              <a:solidFill>
                <a:srgbClr val="000000"/>
              </a:solidFill>
              <a:effectLst/>
              <a:latin typeface="Arial Unicode MS" pitchFamily="34" charset="-128"/>
            </a:endParaRPr>
          </a:p>
        </p:txBody>
      </p:sp>
    </p:spTree>
    <p:extLst>
      <p:ext uri="{BB962C8B-B14F-4D97-AF65-F5344CB8AC3E}">
        <p14:creationId xmlns:p14="http://schemas.microsoft.com/office/powerpoint/2010/main" val="166024142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r>
              <a:rPr lang="cs-CZ" dirty="0"/>
              <a:t/>
            </a:r>
            <a:br>
              <a:rPr lang="cs-CZ" dirty="0"/>
            </a:br>
            <a:r>
              <a:rPr lang="cs-CZ" dirty="0"/>
              <a:t/>
            </a:r>
            <a:br>
              <a:rPr lang="cs-CZ" dirty="0"/>
            </a:br>
            <a:r>
              <a:rPr lang="cs-CZ" dirty="0"/>
              <a:t/>
            </a:r>
            <a:br>
              <a:rPr lang="cs-CZ" dirty="0"/>
            </a:br>
            <a:endParaRPr lang="cs-CZ" dirty="0">
              <a:latin typeface="Arial" panose="020B0604020202020204" pitchFamily="34" charset="0"/>
            </a:endParaRPr>
          </a:p>
        </p:txBody>
      </p:sp>
      <p:sp>
        <p:nvSpPr>
          <p:cNvPr id="3" name="TextovéPole 2"/>
          <p:cNvSpPr txBox="1"/>
          <p:nvPr/>
        </p:nvSpPr>
        <p:spPr>
          <a:xfrm>
            <a:off x="305361" y="188640"/>
            <a:ext cx="4479111" cy="609398"/>
          </a:xfrm>
          <a:prstGeom prst="rect">
            <a:avLst/>
          </a:prstGeom>
          <a:noFill/>
        </p:spPr>
        <p:txBody>
          <a:bodyPr wrap="none" rtlCol="0">
            <a:spAutoFit/>
          </a:bodyPr>
          <a:lstStyle/>
          <a:p>
            <a:r>
              <a:rPr lang="cs-CZ" sz="2800" dirty="0" smtClean="0"/>
              <a:t>Šimon – po 2. nastavení KI</a:t>
            </a:r>
            <a:endParaRPr lang="cs-CZ" sz="2800" dirty="0"/>
          </a:p>
        </p:txBody>
      </p:sp>
      <p:sp>
        <p:nvSpPr>
          <p:cNvPr id="4" name="Obdélník 3"/>
          <p:cNvSpPr/>
          <p:nvPr/>
        </p:nvSpPr>
        <p:spPr>
          <a:xfrm>
            <a:off x="162397" y="1723918"/>
            <a:ext cx="8496943" cy="1384995"/>
          </a:xfrm>
          <a:prstGeom prst="rect">
            <a:avLst/>
          </a:prstGeom>
        </p:spPr>
        <p:txBody>
          <a:bodyPr wrap="square">
            <a:spAutoFit/>
          </a:bodyPr>
          <a:lstStyle/>
          <a:p>
            <a:r>
              <a:rPr lang="cs-CZ" dirty="0"/>
              <a:t/>
            </a:r>
            <a:br>
              <a:rPr lang="cs-CZ" dirty="0"/>
            </a:br>
            <a:r>
              <a:rPr lang="cs-CZ" dirty="0"/>
              <a:t/>
            </a:r>
            <a:br>
              <a:rPr lang="cs-CZ" dirty="0"/>
            </a:br>
            <a:r>
              <a:rPr lang="cs-CZ" dirty="0">
                <a:latin typeface="Arial" panose="020B0604020202020204" pitchFamily="34" charset="0"/>
              </a:rPr>
              <a:t/>
            </a:r>
            <a:br>
              <a:rPr lang="cs-CZ" dirty="0">
                <a:latin typeface="Arial" panose="020B0604020202020204" pitchFamily="34" charset="0"/>
              </a:rPr>
            </a:br>
            <a:r>
              <a:rPr lang="cs-CZ" dirty="0">
                <a:latin typeface="Arial" panose="020B0604020202020204" pitchFamily="34" charset="0"/>
              </a:rPr>
              <a:t/>
            </a:r>
            <a:br>
              <a:rPr lang="cs-CZ" dirty="0">
                <a:latin typeface="Arial" panose="020B0604020202020204" pitchFamily="34" charset="0"/>
              </a:rPr>
            </a:br>
            <a:endParaRPr lang="cs-CZ" dirty="0"/>
          </a:p>
        </p:txBody>
      </p:sp>
      <p:pic>
        <p:nvPicPr>
          <p:cNvPr id="5" name="Simon1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02557" y="1182986"/>
            <a:ext cx="6236518" cy="4989214"/>
          </a:xfrm>
          <a:prstGeom prst="rect">
            <a:avLst/>
          </a:prstGeom>
        </p:spPr>
      </p:pic>
    </p:spTree>
    <p:extLst>
      <p:ext uri="{BB962C8B-B14F-4D97-AF65-F5344CB8AC3E}">
        <p14:creationId xmlns:p14="http://schemas.microsoft.com/office/powerpoint/2010/main" val="3750921710"/>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5" name="TextovéPole 4"/>
          <p:cNvSpPr txBox="1"/>
          <p:nvPr/>
        </p:nvSpPr>
        <p:spPr>
          <a:xfrm>
            <a:off x="46174" y="171199"/>
            <a:ext cx="4581703" cy="609398"/>
          </a:xfrm>
          <a:prstGeom prst="rect">
            <a:avLst/>
          </a:prstGeom>
          <a:noFill/>
        </p:spPr>
        <p:txBody>
          <a:bodyPr wrap="none" rtlCol="0">
            <a:spAutoFit/>
          </a:bodyPr>
          <a:lstStyle/>
          <a:p>
            <a:r>
              <a:rPr lang="cs-CZ" sz="2800" dirty="0" smtClean="0"/>
              <a:t>Šimon – o 8 měsíců později</a:t>
            </a:r>
            <a:endParaRPr lang="cs-CZ" sz="2800" dirty="0"/>
          </a:p>
        </p:txBody>
      </p:sp>
      <p:pic>
        <p:nvPicPr>
          <p:cNvPr id="2" name="Simon2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4565" y="1240592"/>
            <a:ext cx="6164510" cy="4931608"/>
          </a:xfrm>
          <a:prstGeom prst="rect">
            <a:avLst/>
          </a:prstGeom>
        </p:spPr>
      </p:pic>
    </p:spTree>
    <p:extLst>
      <p:ext uri="{BB962C8B-B14F-4D97-AF65-F5344CB8AC3E}">
        <p14:creationId xmlns:p14="http://schemas.microsoft.com/office/powerpoint/2010/main" val="47551191"/>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5" name="TextovéPole 4"/>
          <p:cNvSpPr txBox="1"/>
          <p:nvPr/>
        </p:nvSpPr>
        <p:spPr>
          <a:xfrm>
            <a:off x="12150" y="188434"/>
            <a:ext cx="3222357" cy="609398"/>
          </a:xfrm>
          <a:prstGeom prst="rect">
            <a:avLst/>
          </a:prstGeom>
          <a:noFill/>
        </p:spPr>
        <p:txBody>
          <a:bodyPr wrap="none" rtlCol="0">
            <a:spAutoFit/>
          </a:bodyPr>
          <a:lstStyle/>
          <a:p>
            <a:r>
              <a:rPr lang="cs-CZ" sz="2800" dirty="0" smtClean="0"/>
              <a:t>Marie – 12 měsíců </a:t>
            </a:r>
            <a:endParaRPr lang="cs-CZ" sz="2800" dirty="0"/>
          </a:p>
        </p:txBody>
      </p:sp>
      <p:pic>
        <p:nvPicPr>
          <p:cNvPr id="2" name="Marie znakuje chc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rot="5400000">
            <a:off x="2032009" y="2232034"/>
            <a:ext cx="4991831" cy="2812299"/>
          </a:xfrm>
          <a:prstGeom prst="rect">
            <a:avLst/>
          </a:prstGeom>
        </p:spPr>
      </p:pic>
    </p:spTree>
    <p:extLst>
      <p:ext uri="{BB962C8B-B14F-4D97-AF65-F5344CB8AC3E}">
        <p14:creationId xmlns:p14="http://schemas.microsoft.com/office/powerpoint/2010/main" val="510816428"/>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7" name="TextovéPole 6"/>
          <p:cNvSpPr txBox="1"/>
          <p:nvPr/>
        </p:nvSpPr>
        <p:spPr>
          <a:xfrm>
            <a:off x="351986" y="188434"/>
            <a:ext cx="2542684" cy="609398"/>
          </a:xfrm>
          <a:prstGeom prst="rect">
            <a:avLst/>
          </a:prstGeom>
          <a:noFill/>
        </p:spPr>
        <p:txBody>
          <a:bodyPr wrap="none" rtlCol="0">
            <a:spAutoFit/>
          </a:bodyPr>
          <a:lstStyle/>
          <a:p>
            <a:r>
              <a:rPr lang="cs-CZ" sz="2800" dirty="0" smtClean="0"/>
              <a:t>Marie – 3 roky </a:t>
            </a:r>
            <a:endParaRPr lang="cs-CZ" sz="2800" dirty="0"/>
          </a:p>
        </p:txBody>
      </p:sp>
      <p:pic>
        <p:nvPicPr>
          <p:cNvPr id="4" name="Marie básničk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04975" y="1905000"/>
            <a:ext cx="5410200" cy="3048000"/>
          </a:xfrm>
          <a:prstGeom prst="rect">
            <a:avLst/>
          </a:prstGeom>
        </p:spPr>
      </p:pic>
    </p:spTree>
    <p:extLst>
      <p:ext uri="{BB962C8B-B14F-4D97-AF65-F5344CB8AC3E}">
        <p14:creationId xmlns:p14="http://schemas.microsoft.com/office/powerpoint/2010/main" val="2424284041"/>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r>
              <a:rPr lang="cs-CZ" dirty="0"/>
              <a:t/>
            </a:r>
            <a:br>
              <a:rPr lang="cs-CZ" dirty="0"/>
            </a:br>
            <a:r>
              <a:rPr lang="cs-CZ" dirty="0"/>
              <a:t/>
            </a:r>
            <a:br>
              <a:rPr lang="cs-CZ" dirty="0"/>
            </a:br>
            <a:r>
              <a:rPr lang="cs-CZ" dirty="0"/>
              <a:t/>
            </a:r>
            <a:br>
              <a:rPr lang="cs-CZ" dirty="0"/>
            </a:br>
            <a:endParaRPr lang="cs-CZ" dirty="0">
              <a:latin typeface="Arial" panose="020B0604020202020204" pitchFamily="34" charset="0"/>
            </a:endParaRPr>
          </a:p>
        </p:txBody>
      </p:sp>
      <p:sp>
        <p:nvSpPr>
          <p:cNvPr id="3" name="TextovéPole 2"/>
          <p:cNvSpPr txBox="1"/>
          <p:nvPr/>
        </p:nvSpPr>
        <p:spPr>
          <a:xfrm>
            <a:off x="287016" y="242586"/>
            <a:ext cx="2464136" cy="567271"/>
          </a:xfrm>
          <a:prstGeom prst="rect">
            <a:avLst/>
          </a:prstGeom>
          <a:noFill/>
        </p:spPr>
        <p:txBody>
          <a:bodyPr wrap="none" rtlCol="0">
            <a:spAutoFit/>
          </a:bodyPr>
          <a:lstStyle/>
          <a:p>
            <a:r>
              <a:rPr lang="cs-CZ" sz="2800" dirty="0" smtClean="0"/>
              <a:t>Situace dnes?</a:t>
            </a:r>
            <a:endParaRPr lang="cs-CZ" sz="2800" dirty="0"/>
          </a:p>
        </p:txBody>
      </p:sp>
      <p:sp>
        <p:nvSpPr>
          <p:cNvPr id="4" name="Obdélník 3"/>
          <p:cNvSpPr/>
          <p:nvPr/>
        </p:nvSpPr>
        <p:spPr>
          <a:xfrm>
            <a:off x="162397" y="1723918"/>
            <a:ext cx="8496943" cy="4573560"/>
          </a:xfrm>
          <a:prstGeom prst="rect">
            <a:avLst/>
          </a:prstGeom>
        </p:spPr>
        <p:txBody>
          <a:bodyPr wrap="square">
            <a:spAutoFit/>
          </a:bodyPr>
          <a:lstStyle/>
          <a:p>
            <a:pPr marL="285750" indent="-285750" algn="l">
              <a:buFont typeface="Arial" panose="020B0604020202020204" pitchFamily="34" charset="0"/>
              <a:buChar char="•"/>
            </a:pPr>
            <a:r>
              <a:rPr lang="cs-CZ" dirty="0" smtClean="0"/>
              <a:t>Naprostá většina dětí má dobrou kompenzaci sluchu</a:t>
            </a:r>
          </a:p>
          <a:p>
            <a:pPr marL="285750" indent="-285750" algn="l">
              <a:buFont typeface="Arial" panose="020B0604020202020204" pitchFamily="34" charset="0"/>
              <a:buChar char="•"/>
            </a:pPr>
            <a:r>
              <a:rPr lang="cs-CZ" dirty="0" smtClean="0"/>
              <a:t>Doba diagnózy, věk při přidělení sluchadla a kvalita kompenzace je důležitějším faktorem, než velikost ztráty sluchu</a:t>
            </a:r>
          </a:p>
          <a:p>
            <a:pPr marL="285750" indent="-285750" algn="l">
              <a:buFont typeface="Arial" panose="020B0604020202020204" pitchFamily="34" charset="0"/>
              <a:buChar char="•"/>
            </a:pPr>
            <a:r>
              <a:rPr lang="cs-CZ" dirty="0" smtClean="0"/>
              <a:t>Většina dětí se SP se rodí do slyšících rodin</a:t>
            </a:r>
            <a:endParaRPr lang="cs-CZ" dirty="0"/>
          </a:p>
          <a:p>
            <a:r>
              <a:rPr lang="cs-CZ" dirty="0"/>
              <a:t/>
            </a:r>
            <a:br>
              <a:rPr lang="cs-CZ" dirty="0"/>
            </a:br>
            <a:r>
              <a:rPr lang="cs-CZ" dirty="0"/>
              <a:t/>
            </a:r>
            <a:br>
              <a:rPr lang="cs-CZ" dirty="0"/>
            </a:br>
            <a:r>
              <a:rPr lang="cs-CZ" dirty="0">
                <a:latin typeface="Arial" panose="020B0604020202020204" pitchFamily="34" charset="0"/>
              </a:rPr>
              <a:t/>
            </a:r>
            <a:br>
              <a:rPr lang="cs-CZ" dirty="0">
                <a:latin typeface="Arial" panose="020B0604020202020204" pitchFamily="34" charset="0"/>
              </a:rPr>
            </a:br>
            <a:r>
              <a:rPr lang="cs-CZ" dirty="0">
                <a:latin typeface="Arial" panose="020B0604020202020204" pitchFamily="34" charset="0"/>
              </a:rPr>
              <a:t/>
            </a:r>
            <a:br>
              <a:rPr lang="cs-CZ" dirty="0">
                <a:latin typeface="Arial" panose="020B0604020202020204" pitchFamily="34" charset="0"/>
              </a:rPr>
            </a:br>
            <a:endParaRPr lang="cs-CZ" dirty="0" smtClean="0">
              <a:latin typeface="Arial" panose="020B0604020202020204" pitchFamily="34" charset="0"/>
            </a:endParaRPr>
          </a:p>
          <a:p>
            <a:pPr algn="l"/>
            <a:r>
              <a:rPr lang="cs-CZ" dirty="0" smtClean="0">
                <a:latin typeface="Arial" panose="020B0604020202020204" pitchFamily="34" charset="0"/>
              </a:rPr>
              <a:t>Tyto děti jsou přirozeně vedeny k používání mluvené řeči a poté k inkluzivnímu vzdělávání</a:t>
            </a:r>
          </a:p>
          <a:p>
            <a:pPr algn="l"/>
            <a:endParaRPr lang="cs-CZ" dirty="0" smtClean="0">
              <a:latin typeface="Arial" panose="020B0604020202020204" pitchFamily="34" charset="0"/>
            </a:endParaRPr>
          </a:p>
          <a:p>
            <a:pPr algn="l"/>
            <a:r>
              <a:rPr lang="cs-CZ" dirty="0">
                <a:latin typeface="Arial" panose="020B0604020202020204" pitchFamily="34" charset="0"/>
              </a:rPr>
              <a:t>ALE vzniká tím problém pro speciální školy i pro komunitu </a:t>
            </a:r>
            <a:r>
              <a:rPr lang="cs-CZ" dirty="0" smtClean="0">
                <a:latin typeface="Arial" panose="020B0604020202020204" pitchFamily="34" charset="0"/>
              </a:rPr>
              <a:t>Neslyšících i nové etické otázky!</a:t>
            </a:r>
            <a:endParaRPr lang="cs-CZ" dirty="0">
              <a:latin typeface="Arial" panose="020B0604020202020204" pitchFamily="34" charset="0"/>
            </a:endParaRPr>
          </a:p>
          <a:p>
            <a:pPr algn="l"/>
            <a:endParaRPr lang="cs-CZ" dirty="0">
              <a:latin typeface="Arial" panose="020B0604020202020204" pitchFamily="34" charset="0"/>
            </a:endParaRPr>
          </a:p>
          <a:p>
            <a:endParaRPr lang="cs-CZ" dirty="0"/>
          </a:p>
        </p:txBody>
      </p:sp>
      <p:sp>
        <p:nvSpPr>
          <p:cNvPr id="6" name="Šipka dolů 5"/>
          <p:cNvSpPr/>
          <p:nvPr/>
        </p:nvSpPr>
        <p:spPr bwMode="auto">
          <a:xfrm>
            <a:off x="3906813" y="3212976"/>
            <a:ext cx="484632" cy="978408"/>
          </a:xfrm>
          <a:prstGeom prst="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smtClean="0">
              <a:ln>
                <a:noFill/>
              </a:ln>
              <a:solidFill>
                <a:srgbClr val="000000"/>
              </a:solidFill>
              <a:effectLst/>
              <a:latin typeface="Arial Unicode MS" pitchFamily="34" charset="-128"/>
            </a:endParaRPr>
          </a:p>
        </p:txBody>
      </p:sp>
      <p:sp>
        <p:nvSpPr>
          <p:cNvPr id="7" name="Šipka dolů 6"/>
          <p:cNvSpPr/>
          <p:nvPr/>
        </p:nvSpPr>
        <p:spPr bwMode="auto">
          <a:xfrm>
            <a:off x="2762199" y="3212976"/>
            <a:ext cx="484632" cy="978408"/>
          </a:xfrm>
          <a:prstGeom prst="downArrow">
            <a:avLst/>
          </a:prstGeom>
          <a:ln/>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smtClean="0">
              <a:ln>
                <a:noFill/>
              </a:ln>
              <a:solidFill>
                <a:srgbClr val="000000"/>
              </a:solidFill>
              <a:effectLst/>
              <a:latin typeface="Arial Unicode MS" pitchFamily="34" charset="-128"/>
            </a:endParaRPr>
          </a:p>
        </p:txBody>
      </p:sp>
    </p:spTree>
    <p:extLst>
      <p:ext uri="{BB962C8B-B14F-4D97-AF65-F5344CB8AC3E}">
        <p14:creationId xmlns:p14="http://schemas.microsoft.com/office/powerpoint/2010/main" val="1174112699"/>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90389" y="2636912"/>
            <a:ext cx="8682185" cy="2074414"/>
          </a:xfrm>
          <a:prstGeom prst="rect">
            <a:avLst/>
          </a:prstGeom>
          <a:noFill/>
        </p:spPr>
        <p:txBody>
          <a:bodyPr wrap="none" rtlCol="0">
            <a:spAutoFit/>
          </a:bodyPr>
          <a:lstStyle/>
          <a:p>
            <a:r>
              <a:rPr lang="cs-CZ" sz="2800" dirty="0" smtClean="0"/>
              <a:t>Je inkluze vhodná pro děti se sluchovým postižením?</a:t>
            </a:r>
          </a:p>
          <a:p>
            <a:endParaRPr lang="cs-CZ" sz="2800" dirty="0"/>
          </a:p>
          <a:p>
            <a:pPr algn="l"/>
            <a:r>
              <a:rPr lang="cs-CZ" sz="2800" dirty="0" smtClean="0"/>
              <a:t>Kdy ano a kdy ne? </a:t>
            </a:r>
            <a:endParaRPr lang="cs-CZ" sz="2800" dirty="0"/>
          </a:p>
        </p:txBody>
      </p:sp>
    </p:spTree>
    <p:extLst>
      <p:ext uri="{BB962C8B-B14F-4D97-AF65-F5344CB8AC3E}">
        <p14:creationId xmlns:p14="http://schemas.microsoft.com/office/powerpoint/2010/main" val="269033282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162397" y="332656"/>
            <a:ext cx="1324402" cy="609398"/>
          </a:xfrm>
          <a:prstGeom prst="rect">
            <a:avLst/>
          </a:prstGeom>
          <a:noFill/>
        </p:spPr>
        <p:txBody>
          <a:bodyPr wrap="none" rtlCol="0">
            <a:spAutoFit/>
          </a:bodyPr>
          <a:lstStyle/>
          <a:p>
            <a:r>
              <a:rPr lang="cs-CZ" sz="2800" dirty="0" smtClean="0"/>
              <a:t>Inkluze</a:t>
            </a:r>
            <a:endParaRPr lang="cs-CZ" sz="2800" dirty="0"/>
          </a:p>
        </p:txBody>
      </p:sp>
      <p:sp>
        <p:nvSpPr>
          <p:cNvPr id="3" name="TextovéPole 2"/>
          <p:cNvSpPr txBox="1"/>
          <p:nvPr/>
        </p:nvSpPr>
        <p:spPr>
          <a:xfrm>
            <a:off x="150221" y="1916832"/>
            <a:ext cx="5989140" cy="4013406"/>
          </a:xfrm>
          <a:prstGeom prst="rect">
            <a:avLst/>
          </a:prstGeom>
          <a:noFill/>
        </p:spPr>
        <p:txBody>
          <a:bodyPr wrap="none" rtlCol="0">
            <a:spAutoFit/>
          </a:bodyPr>
          <a:lstStyle/>
          <a:p>
            <a:pPr algn="l"/>
            <a:r>
              <a:rPr lang="cs-CZ" dirty="0" smtClean="0"/>
              <a:t>Výhody   x nevýhody</a:t>
            </a:r>
          </a:p>
          <a:p>
            <a:pPr algn="l"/>
            <a:endParaRPr lang="cs-CZ" dirty="0"/>
          </a:p>
          <a:p>
            <a:pPr algn="l"/>
            <a:endParaRPr lang="cs-CZ" dirty="0" smtClean="0"/>
          </a:p>
          <a:p>
            <a:pPr algn="l"/>
            <a:r>
              <a:rPr lang="cs-CZ" dirty="0" smtClean="0"/>
              <a:t>Oficiálně nebo neoficiálně</a:t>
            </a:r>
          </a:p>
          <a:p>
            <a:pPr algn="l"/>
            <a:r>
              <a:rPr lang="cs-CZ" dirty="0" smtClean="0"/>
              <a:t>Stupeň podpory (vliv daného SPC!!!) = nutná úprava podmínek a výstupů</a:t>
            </a:r>
          </a:p>
          <a:p>
            <a:pPr algn="l"/>
            <a:r>
              <a:rPr lang="cs-CZ" u="sng" dirty="0"/>
              <a:t>http://katalogpo.upol.cz</a:t>
            </a:r>
            <a:r>
              <a:rPr lang="cs-CZ" u="sng" dirty="0" smtClean="0"/>
              <a:t>/         - pročtě</a:t>
            </a:r>
            <a:r>
              <a:rPr lang="cs-CZ" u="sng" dirty="0" smtClean="0"/>
              <a:t>te si!!!</a:t>
            </a:r>
            <a:endParaRPr lang="cs-CZ" u="sng" dirty="0" smtClean="0"/>
          </a:p>
          <a:p>
            <a:pPr algn="l"/>
            <a:r>
              <a:rPr lang="cs-CZ" dirty="0" smtClean="0"/>
              <a:t>Tlumočník ZJ</a:t>
            </a:r>
          </a:p>
          <a:p>
            <a:pPr algn="l"/>
            <a:r>
              <a:rPr lang="cs-CZ" dirty="0" smtClean="0"/>
              <a:t>Velikost třídy a další </a:t>
            </a:r>
            <a:r>
              <a:rPr lang="cs-CZ" dirty="0" smtClean="0"/>
              <a:t>faktory</a:t>
            </a:r>
          </a:p>
          <a:p>
            <a:pPr algn="l"/>
            <a:endParaRPr lang="cs-CZ" dirty="0"/>
          </a:p>
          <a:p>
            <a:pPr algn="l"/>
            <a:r>
              <a:rPr lang="cs-CZ" u="sng" dirty="0" smtClean="0">
                <a:solidFill>
                  <a:schemeClr val="tx1"/>
                </a:solidFill>
              </a:rPr>
              <a:t>Doporučená literatura: </a:t>
            </a:r>
          </a:p>
          <a:p>
            <a:pPr algn="l"/>
            <a:r>
              <a:rPr lang="cs-CZ" dirty="0" err="1" smtClean="0"/>
              <a:t>Jungwirthová</a:t>
            </a:r>
            <a:r>
              <a:rPr lang="cs-CZ" dirty="0" smtClean="0"/>
              <a:t> Dítě se sluchovým postižením v MŠ a ZŠ, kapitoly 4., 5 a 6</a:t>
            </a:r>
            <a:endParaRPr lang="cs-CZ" dirty="0"/>
          </a:p>
        </p:txBody>
      </p:sp>
    </p:spTree>
    <p:extLst>
      <p:ext uri="{BB962C8B-B14F-4D97-AF65-F5344CB8AC3E}">
        <p14:creationId xmlns:p14="http://schemas.microsoft.com/office/powerpoint/2010/main" val="1214083705"/>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0" y="184342"/>
            <a:ext cx="5043368" cy="609398"/>
          </a:xfrm>
          <a:prstGeom prst="rect">
            <a:avLst/>
          </a:prstGeom>
          <a:noFill/>
        </p:spPr>
        <p:txBody>
          <a:bodyPr wrap="none" rtlCol="0">
            <a:spAutoFit/>
          </a:bodyPr>
          <a:lstStyle/>
          <a:p>
            <a:r>
              <a:rPr lang="cs-CZ" sz="2800" dirty="0" smtClean="0"/>
              <a:t>Doporučení pro integraci v MŠ</a:t>
            </a:r>
            <a:endParaRPr lang="cs-CZ" sz="2800" dirty="0"/>
          </a:p>
        </p:txBody>
      </p:sp>
      <p:sp>
        <p:nvSpPr>
          <p:cNvPr id="4" name="Obdélník 3"/>
          <p:cNvSpPr/>
          <p:nvPr/>
        </p:nvSpPr>
        <p:spPr>
          <a:xfrm>
            <a:off x="487417" y="1318363"/>
            <a:ext cx="8280919" cy="5155257"/>
          </a:xfrm>
          <a:prstGeom prst="rect">
            <a:avLst/>
          </a:prstGeom>
        </p:spPr>
        <p:txBody>
          <a:bodyPr wrap="square">
            <a:spAutoFit/>
          </a:bodyPr>
          <a:lstStyle/>
          <a:p>
            <a:pPr marL="342900" lvl="0" indent="-342900" algn="l">
              <a:lnSpc>
                <a:spcPct val="100000"/>
              </a:lnSpc>
              <a:spcAft>
                <a:spcPts val="0"/>
              </a:spcAft>
              <a:buFont typeface="+mj-lt"/>
              <a:buAutoNum type="arabicPeriod"/>
            </a:pPr>
            <a:r>
              <a:rPr lang="cs-CZ" dirty="0" smtClean="0">
                <a:latin typeface="Calibri" panose="020F0502020204030204" pitchFamily="34" charset="0"/>
                <a:ea typeface="Calibri" panose="020F0502020204030204" pitchFamily="34" charset="0"/>
                <a:cs typeface="Times New Roman" panose="02020603050405020304" pitchFamily="18" charset="0"/>
              </a:rPr>
              <a:t>snažme </a:t>
            </a:r>
            <a:r>
              <a:rPr lang="cs-CZ" dirty="0">
                <a:latin typeface="Calibri" panose="020F0502020204030204" pitchFamily="34" charset="0"/>
                <a:ea typeface="Calibri" panose="020F0502020204030204" pitchFamily="34" charset="0"/>
                <a:cs typeface="Times New Roman" panose="02020603050405020304" pitchFamily="18" charset="0"/>
              </a:rPr>
              <a:t>se navázat s dítětem kontakt, naučme se mu rozumět</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dítě před promluvou oslovme a počkejme, až se na nás podívá</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mluvme zřetelně, ale bez přehnané artikulace, důležité je přiměřené tempo řeči</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ve třídě udržujme klid a řád</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proberme s rodiči technické problémy týkající se sluchadel, zajistěme baterie ve školce</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pravidelně komunikujme s rodiči</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zaveďme komunikační notýsek</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usnadněme dítěti seznámení se spolužáky</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zaměřme se nenásilně na rozvoj slovní zásoby i porozumění</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průběžně si ověřujme, zda nám dítě rozumělo</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větší pozornost věnujme práci ve skupině, je pro děti hůře srozumitelná</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podporujme dítě v jeho sociálních dovednostech</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zajistěme dobré světelné podmínky, pokud si dítě pomáhá odezíráním</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zajistěme poslechově výhodné umístění dítěte</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předem upozorněme na změnu běžného režimu dne nebo na náhlou změnu tématu</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nedávejme dítěti žádné zvláštní úlevy</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7488145"/>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40075" y="184342"/>
            <a:ext cx="4963218" cy="609398"/>
          </a:xfrm>
          <a:prstGeom prst="rect">
            <a:avLst/>
          </a:prstGeom>
          <a:noFill/>
        </p:spPr>
        <p:txBody>
          <a:bodyPr wrap="none" rtlCol="0">
            <a:spAutoFit/>
          </a:bodyPr>
          <a:lstStyle/>
          <a:p>
            <a:r>
              <a:rPr lang="cs-CZ" sz="2800" dirty="0" smtClean="0"/>
              <a:t>Doporučení pro integraci v ZŠ</a:t>
            </a:r>
            <a:endParaRPr lang="cs-CZ" sz="2800" dirty="0"/>
          </a:p>
        </p:txBody>
      </p:sp>
      <p:sp>
        <p:nvSpPr>
          <p:cNvPr id="3" name="Obdélník 2"/>
          <p:cNvSpPr/>
          <p:nvPr/>
        </p:nvSpPr>
        <p:spPr>
          <a:xfrm>
            <a:off x="40075" y="1417002"/>
            <a:ext cx="8280919" cy="4786951"/>
          </a:xfrm>
          <a:prstGeom prst="rect">
            <a:avLst/>
          </a:prstGeom>
        </p:spPr>
        <p:txBody>
          <a:bodyPr wrap="square">
            <a:spAutoFit/>
          </a:bodyPr>
          <a:lstStyle/>
          <a:p>
            <a:pPr marL="342900" lvl="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Snažíme se rozlišit, kdy je při výuce problém v tom, že dítě nerozumí nebo neslyší v souvislosti se sluchovou vadou, a kdy je to dáno spíš jeho zájmem a schopnostmi, případně pedagogickým umem daného učitele.</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Ve známkování odlišujeme, co je specifická chyba způsobená sluchovým postižením a nedostatky v oblasti sluchové diferenciace a co je důsledkem nedostatečného osvojení učiva.</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Na tyto chyby dítě přiměřeně upozorníme (nepoužíváme červenou tužku, nezahrnujeme je do hodnocení zvládnutí učiva), pomůžeme mu chyby najít a zkusit si je opravit.</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Pro dítě je velmi obtížné porozumět odpovědím některých spolužáků (tichý hlas, špatná výslovnost, vzdálená pozice ve třídě), někdy si nestihne všimnout, že dotyčné dítě již začalo hovořit. Můžeme mu pomoci důsledným moderováním diskuze a opakováním/shrnutím odpovědí žáků, z kterého většinou těží i druzí žáci.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100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 tohoto důvodu také umožníme dítěti otáčet se a sledovat, pokud mluví děti za ním. V tomto případě není otáčení projevem nepozornosti, ale naopak je žádoucí a potřebné</a:t>
            </a:r>
            <a:r>
              <a:rPr lang="cs-CZ" dirty="0" smtClean="0">
                <a:latin typeface="Calibri" panose="020F0502020204030204" pitchFamily="34" charset="0"/>
                <a:ea typeface="Calibri" panose="020F0502020204030204" pitchFamily="34" charset="0"/>
                <a:cs typeface="Times New Roman" panose="02020603050405020304" pitchFamily="18" charset="0"/>
              </a:rPr>
              <a:t>.</a:t>
            </a:r>
          </a:p>
          <a:p>
            <a:pPr marL="34290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Pokud by v některých aktivitách dítě nestíhalo (matematické pětiminutovky, diktáty) z důvodu horšího porozumění, zvážíme možnost vizuálně více zaměřené podpory (příklady napsané na lístečcích, při diktátu zvýraznění špatně srozumitelných hlásek prstovou abecedou, nebo ukázáním správné hlásky na tabuli).</a:t>
            </a:r>
          </a:p>
          <a:p>
            <a:pPr marL="342900" lvl="0" indent="-342900" algn="l">
              <a:lnSpc>
                <a:spcPct val="115000"/>
              </a:lnSpc>
              <a:spcAft>
                <a:spcPts val="1000"/>
              </a:spcAft>
              <a:buFont typeface="+mj-lt"/>
              <a:buAutoNum type="arabicPeriod"/>
            </a:pP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5086155"/>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40075" y="184342"/>
            <a:ext cx="4963218" cy="609398"/>
          </a:xfrm>
          <a:prstGeom prst="rect">
            <a:avLst/>
          </a:prstGeom>
          <a:noFill/>
        </p:spPr>
        <p:txBody>
          <a:bodyPr wrap="none" rtlCol="0">
            <a:spAutoFit/>
          </a:bodyPr>
          <a:lstStyle/>
          <a:p>
            <a:r>
              <a:rPr lang="cs-CZ" sz="2800" dirty="0" smtClean="0"/>
              <a:t>Doporučení pro integraci v ZŠ</a:t>
            </a:r>
            <a:endParaRPr lang="cs-CZ" sz="2800" dirty="0"/>
          </a:p>
        </p:txBody>
      </p:sp>
      <p:sp>
        <p:nvSpPr>
          <p:cNvPr id="3" name="Obdélník 2"/>
          <p:cNvSpPr/>
          <p:nvPr/>
        </p:nvSpPr>
        <p:spPr>
          <a:xfrm>
            <a:off x="234406" y="1396589"/>
            <a:ext cx="8587332" cy="4185761"/>
          </a:xfrm>
          <a:prstGeom prst="rect">
            <a:avLst/>
          </a:prstGeom>
        </p:spPr>
        <p:txBody>
          <a:bodyPr wrap="square">
            <a:spAutoFit/>
          </a:bodyPr>
          <a:lstStyle/>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Průběžně ověřujeme, zda se dítě při výuce neztratilo, pozornost věnujeme i „nevýukovým“ informacím, které jsou často velmi důležité sociálně.</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smtClean="0">
                <a:latin typeface="Calibri" panose="020F0502020204030204" pitchFamily="34" charset="0"/>
                <a:ea typeface="Calibri" panose="020F0502020204030204" pitchFamily="34" charset="0"/>
                <a:cs typeface="Times New Roman" panose="02020603050405020304" pitchFamily="18" charset="0"/>
              </a:rPr>
              <a:t>Neptáme </a:t>
            </a:r>
            <a:r>
              <a:rPr lang="cs-CZ" dirty="0">
                <a:latin typeface="Calibri" panose="020F0502020204030204" pitchFamily="34" charset="0"/>
                <a:ea typeface="Calibri" panose="020F0502020204030204" pitchFamily="34" charset="0"/>
                <a:cs typeface="Times New Roman" panose="02020603050405020304" pitchFamily="18" charset="0"/>
              </a:rPr>
              <a:t>se dítěte, zda rozumělo, ale klademe spíše otevřené otázky, na které nemůže odpovědět pouze ANO nebo NE.</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Dáváme si pozor na nečekané sdělení nebo nečekanou změnu tématu, dítě je nemusí zaznamenat.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Zavedeme přinejmenším v první třídě „</a:t>
            </a:r>
            <a:r>
              <a:rPr lang="cs-CZ" dirty="0" err="1">
                <a:latin typeface="Calibri" panose="020F0502020204030204" pitchFamily="34" charset="0"/>
                <a:ea typeface="Calibri" panose="020F0502020204030204" pitchFamily="34" charset="0"/>
                <a:cs typeface="Times New Roman" panose="02020603050405020304" pitchFamily="18" charset="0"/>
              </a:rPr>
              <a:t>úkolníček</a:t>
            </a:r>
            <a:r>
              <a:rPr lang="cs-CZ" dirty="0">
                <a:latin typeface="Calibri" panose="020F0502020204030204" pitchFamily="34" charset="0"/>
                <a:ea typeface="Calibri" panose="020F0502020204030204" pitchFamily="34" charset="0"/>
                <a:cs typeface="Times New Roman" panose="02020603050405020304" pitchFamily="18" charset="0"/>
              </a:rPr>
              <a:t>“ pro každodenní komunikaci mezi školou a rodinou.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Dítě může potřebovat delší čas na zformulování odpovědi na otázku.</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Pro dítě s vadou sluchu je obvykle obtížné porozumět mluvenému slovu či písničkám z CD či počítače. Při poslechu CD se neptáme, zda dítě rozumělo, pravděpodobně odpoví, že ano. Na aktivity s poslechem CD můžeme připravit dítěti jinou činnost.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Indukční poslech v podobě tzv. FM systému lze používat i pro zlepšení srozumitelnosti řeči učitele.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Při písemných pracích a testech se ujistíme, že dítě pochopilo zadání a ví, co má dělat.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Arial" panose="020B0604020202020204" pitchFamily="34" charset="0"/>
              </a:rPr>
              <a:t>Každý nový vyučující (suplování, studenti, nový učitel jazyků v dalším školním roce) by měl být informován o tom, že ve třídě je dítě s vadou sluchu a dostat základní informace (například kopii Individuálního vzdělávacího plánu) o specifikách práce s ním.</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7651737"/>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8" name="Rectangle 4"/>
          <p:cNvSpPr>
            <a:spLocks noGrp="1" noChangeArrowheads="1"/>
          </p:cNvSpPr>
          <p:nvPr>
            <p:ph type="ctrTitle"/>
          </p:nvPr>
        </p:nvSpPr>
        <p:spPr>
          <a:xfrm>
            <a:off x="377825" y="2636838"/>
            <a:ext cx="8124825" cy="971550"/>
          </a:xfrm>
        </p:spPr>
        <p:txBody>
          <a:bodyPr/>
          <a:lstStyle/>
          <a:p>
            <a:r>
              <a:rPr lang="cs-CZ" altLang="cs-CZ" dirty="0" smtClean="0"/>
              <a:t>Hezký den v Praze!</a:t>
            </a:r>
            <a:endParaRPr lang="cs-CZ" altLang="cs-CZ" dirty="0"/>
          </a:p>
        </p:txBody>
      </p:sp>
      <p:sp>
        <p:nvSpPr>
          <p:cNvPr id="390152" name="Rectangle 8"/>
          <p:cNvSpPr>
            <a:spLocks noGrp="1" noChangeArrowheads="1"/>
          </p:cNvSpPr>
          <p:nvPr>
            <p:ph type="subTitle" idx="1"/>
          </p:nvPr>
        </p:nvSpPr>
        <p:spPr bwMode="auto">
          <a:xfrm>
            <a:off x="1323975" y="3886200"/>
            <a:ext cx="6173788" cy="17526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cs-CZ" altLang="cs-CZ" b="1">
              <a:solidFill>
                <a:srgbClr val="172877"/>
              </a:solidFill>
            </a:endParaRPr>
          </a:p>
        </p:txBody>
      </p:sp>
      <p:pic>
        <p:nvPicPr>
          <p:cNvPr id="390153" name="Picture 9" descr="141219_tamtam_ppt_0410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3644900"/>
            <a:ext cx="8737600" cy="1817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41219_tamtam_ppt_04">
  <a:themeElements>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090907_pot">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lnDef>
  </a:objectDefaults>
  <a:extraClrSchemeLst>
    <a:extraClrScheme>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090907_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090907_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090907_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090907_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090907_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090907_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141219_tamtam_ppt_04</Template>
  <TotalTime>1270</TotalTime>
  <Words>1640</Words>
  <Application>Microsoft Office PowerPoint</Application>
  <PresentationFormat>Vlastní</PresentationFormat>
  <Paragraphs>295</Paragraphs>
  <Slides>42</Slides>
  <Notes>39</Notes>
  <HiddenSlides>0</HiddenSlides>
  <MMClips>7</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42</vt:i4>
      </vt:variant>
    </vt:vector>
  </HeadingPairs>
  <TitlesOfParts>
    <vt:vector size="49" baseType="lpstr">
      <vt:lpstr>Arial Unicode MS</vt:lpstr>
      <vt:lpstr>Arial</vt:lpstr>
      <vt:lpstr>Calibri</vt:lpstr>
      <vt:lpstr>NovareseCE</vt:lpstr>
      <vt:lpstr>Times New Roman</vt:lpstr>
      <vt:lpstr>Wingdings</vt:lpstr>
      <vt:lpstr>141219_tamtam_ppt_04</vt:lpstr>
      <vt:lpstr> </vt:lpstr>
      <vt:lpstr>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Hezký den v Praze!</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CENTRUM PRO DĚTSKÝ SLUCH TAMTAM, o.p.s.</dc:title>
  <dc:creator>Zacho</dc:creator>
  <cp:lastModifiedBy>Jungwirthova</cp:lastModifiedBy>
  <cp:revision>140</cp:revision>
  <cp:lastPrinted>2000-03-22T09:21:57Z</cp:lastPrinted>
  <dcterms:created xsi:type="dcterms:W3CDTF">2015-04-16T05:52:34Z</dcterms:created>
  <dcterms:modified xsi:type="dcterms:W3CDTF">2019-03-28T06:31:33Z</dcterms:modified>
</cp:coreProperties>
</file>