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30"/>
  </p:notesMasterIdLst>
  <p:handoutMasterIdLst>
    <p:handoutMasterId r:id="rId31"/>
  </p:handoutMasterIdLst>
  <p:sldIdLst>
    <p:sldId id="260" r:id="rId2"/>
    <p:sldId id="375" r:id="rId3"/>
    <p:sldId id="323" r:id="rId4"/>
    <p:sldId id="324" r:id="rId5"/>
    <p:sldId id="360" r:id="rId6"/>
    <p:sldId id="353" r:id="rId7"/>
    <p:sldId id="366" r:id="rId8"/>
    <p:sldId id="354" r:id="rId9"/>
    <p:sldId id="368" r:id="rId10"/>
    <p:sldId id="380" r:id="rId11"/>
    <p:sldId id="373" r:id="rId12"/>
    <p:sldId id="377" r:id="rId13"/>
    <p:sldId id="378" r:id="rId14"/>
    <p:sldId id="376" r:id="rId15"/>
    <p:sldId id="382" r:id="rId16"/>
    <p:sldId id="383" r:id="rId17"/>
    <p:sldId id="355" r:id="rId18"/>
    <p:sldId id="381" r:id="rId19"/>
    <p:sldId id="389" r:id="rId20"/>
    <p:sldId id="390" r:id="rId21"/>
    <p:sldId id="397" r:id="rId22"/>
    <p:sldId id="391" r:id="rId23"/>
    <p:sldId id="392" r:id="rId24"/>
    <p:sldId id="393" r:id="rId25"/>
    <p:sldId id="394" r:id="rId26"/>
    <p:sldId id="395" r:id="rId27"/>
    <p:sldId id="396" r:id="rId28"/>
    <p:sldId id="258" r:id="rId29"/>
  </p:sldIdLst>
  <p:sldSz cx="8821738" cy="6858000"/>
  <p:notesSz cx="6781800" cy="9912350"/>
  <p:defaultTextStyle>
    <a:defPPr>
      <a:defRPr lang="en-US"/>
    </a:defPPr>
    <a:lvl1pPr algn="ctr" rtl="0" eaLnBrk="0" fontAlgn="base" hangingPunct="0">
      <a:lnSpc>
        <a:spcPct val="120000"/>
      </a:lnSpc>
      <a:spcBef>
        <a:spcPct val="50000"/>
      </a:spcBef>
      <a:spcAft>
        <a:spcPct val="0"/>
      </a:spcAft>
      <a:buClr>
        <a:srgbClr val="666C68"/>
      </a:buClr>
      <a:buSzPct val="125000"/>
      <a:buFont typeface="Wingdings" pitchFamily="2" charset="2"/>
      <a:defRPr sz="1400" kern="1200">
        <a:solidFill>
          <a:srgbClr val="000000"/>
        </a:solidFill>
        <a:latin typeface="Arial Unicode MS" pitchFamily="34" charset="-128"/>
        <a:ea typeface="+mn-ea"/>
        <a:cs typeface="+mn-cs"/>
      </a:defRPr>
    </a:lvl1pPr>
    <a:lvl2pPr marL="457200" algn="ctr" rtl="0" eaLnBrk="0" fontAlgn="base" hangingPunct="0">
      <a:lnSpc>
        <a:spcPct val="120000"/>
      </a:lnSpc>
      <a:spcBef>
        <a:spcPct val="50000"/>
      </a:spcBef>
      <a:spcAft>
        <a:spcPct val="0"/>
      </a:spcAft>
      <a:buClr>
        <a:srgbClr val="666C68"/>
      </a:buClr>
      <a:buSzPct val="125000"/>
      <a:buFont typeface="Wingdings" pitchFamily="2" charset="2"/>
      <a:defRPr sz="1400" kern="1200">
        <a:solidFill>
          <a:srgbClr val="000000"/>
        </a:solidFill>
        <a:latin typeface="Arial Unicode MS" pitchFamily="34" charset="-128"/>
        <a:ea typeface="+mn-ea"/>
        <a:cs typeface="+mn-cs"/>
      </a:defRPr>
    </a:lvl2pPr>
    <a:lvl3pPr marL="914400" algn="ctr" rtl="0" eaLnBrk="0" fontAlgn="base" hangingPunct="0">
      <a:lnSpc>
        <a:spcPct val="120000"/>
      </a:lnSpc>
      <a:spcBef>
        <a:spcPct val="50000"/>
      </a:spcBef>
      <a:spcAft>
        <a:spcPct val="0"/>
      </a:spcAft>
      <a:buClr>
        <a:srgbClr val="666C68"/>
      </a:buClr>
      <a:buSzPct val="125000"/>
      <a:buFont typeface="Wingdings" pitchFamily="2" charset="2"/>
      <a:defRPr sz="1400" kern="1200">
        <a:solidFill>
          <a:srgbClr val="000000"/>
        </a:solidFill>
        <a:latin typeface="Arial Unicode MS" pitchFamily="34" charset="-128"/>
        <a:ea typeface="+mn-ea"/>
        <a:cs typeface="+mn-cs"/>
      </a:defRPr>
    </a:lvl3pPr>
    <a:lvl4pPr marL="1371600" algn="ctr" rtl="0" eaLnBrk="0" fontAlgn="base" hangingPunct="0">
      <a:lnSpc>
        <a:spcPct val="120000"/>
      </a:lnSpc>
      <a:spcBef>
        <a:spcPct val="50000"/>
      </a:spcBef>
      <a:spcAft>
        <a:spcPct val="0"/>
      </a:spcAft>
      <a:buClr>
        <a:srgbClr val="666C68"/>
      </a:buClr>
      <a:buSzPct val="125000"/>
      <a:buFont typeface="Wingdings" pitchFamily="2" charset="2"/>
      <a:defRPr sz="1400" kern="1200">
        <a:solidFill>
          <a:srgbClr val="000000"/>
        </a:solidFill>
        <a:latin typeface="Arial Unicode MS" pitchFamily="34" charset="-128"/>
        <a:ea typeface="+mn-ea"/>
        <a:cs typeface="+mn-cs"/>
      </a:defRPr>
    </a:lvl4pPr>
    <a:lvl5pPr marL="1828800" algn="ctr" rtl="0" eaLnBrk="0" fontAlgn="base" hangingPunct="0">
      <a:lnSpc>
        <a:spcPct val="120000"/>
      </a:lnSpc>
      <a:spcBef>
        <a:spcPct val="50000"/>
      </a:spcBef>
      <a:spcAft>
        <a:spcPct val="0"/>
      </a:spcAft>
      <a:buClr>
        <a:srgbClr val="666C68"/>
      </a:buClr>
      <a:buSzPct val="125000"/>
      <a:buFont typeface="Wingdings" pitchFamily="2" charset="2"/>
      <a:defRPr sz="1400" kern="1200">
        <a:solidFill>
          <a:srgbClr val="000000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7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2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2877"/>
    <a:srgbClr val="4B186E"/>
    <a:srgbClr val="C41225"/>
    <a:srgbClr val="DA521F"/>
    <a:srgbClr val="E49F15"/>
    <a:srgbClr val="276E27"/>
    <a:srgbClr val="236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5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180" y="-90"/>
      </p:cViewPr>
      <p:guideLst>
        <p:guide orient="horz" pos="2160"/>
        <p:guide pos="27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328" y="-90"/>
      </p:cViewPr>
      <p:guideLst>
        <p:guide orient="horz" pos="3122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ivka%20pr&#225;ce\Formul&#225;&#345;e,%20&#382;&#225;dosti,%20info%20Tamtam\P&#345;ehledy%20klient&#367;\Statistiky%20klient&#367;\Celkov&#225;%20%20Praha%20leden%2012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[Celková  Praha leden 12.xls]Podle narození!Kontingenční tabulka 3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cs-CZ" sz="2800" dirty="0"/>
              <a:t>Podíl dětí se </a:t>
            </a:r>
            <a:r>
              <a:rPr lang="cs-CZ" sz="2800" dirty="0" smtClean="0"/>
              <a:t>screeningem podle data narození</a:t>
            </a:r>
            <a:endParaRPr lang="cs-CZ" sz="2800" dirty="0"/>
          </a:p>
        </c:rich>
      </c:tx>
      <c:layout>
        <c:manualLayout>
          <c:xMode val="edge"/>
          <c:yMode val="edge"/>
          <c:x val="0.13780468968700732"/>
          <c:y val="7.860367970768483E-3"/>
        </c:manualLayout>
      </c:layout>
      <c:overlay val="0"/>
    </c:title>
    <c:autoTitleDeleted val="0"/>
    <c:pivotFmts>
      <c:pivotFmt>
        <c:idx val="0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tx>
            <c:rich>
              <a:bodyPr/>
              <a:lstStyle/>
              <a:p>
                <a:r>
                  <a:rPr lang="en-US"/>
                  <a:t>92%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tx>
            <c:rich>
              <a:bodyPr/>
              <a:lstStyle/>
              <a:p>
                <a:r>
                  <a:rPr lang="en-US"/>
                  <a:t>66%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tx>
            <c:rich>
              <a:bodyPr/>
              <a:lstStyle/>
              <a:p>
                <a:r>
                  <a:rPr lang="en-US"/>
                  <a:t>33%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tx>
            <c:rich>
              <a:bodyPr/>
              <a:lstStyle/>
              <a:p>
                <a:r>
                  <a:rPr lang="cs-CZ"/>
                  <a:t>8</a:t>
                </a:r>
                <a:r>
                  <a:rPr lang="en-US"/>
                  <a:t>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tx>
            <c:rich>
              <a:bodyPr/>
              <a:lstStyle/>
              <a:p>
                <a:r>
                  <a:rPr lang="en-US"/>
                  <a:t>3</a:t>
                </a:r>
                <a:r>
                  <a:rPr lang="cs-CZ"/>
                  <a:t>4</a:t>
                </a:r>
                <a:r>
                  <a:rPr lang="en-US"/>
                  <a:t>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tx>
            <c:rich>
              <a:bodyPr/>
              <a:lstStyle/>
              <a:p>
                <a:r>
                  <a:rPr lang="en-US"/>
                  <a:t>6</a:t>
                </a:r>
                <a:r>
                  <a:rPr lang="cs-CZ"/>
                  <a:t>7</a:t>
                </a:r>
                <a:r>
                  <a:rPr lang="en-US"/>
                  <a:t>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tx>
            <c:rich>
              <a:bodyPr/>
              <a:lstStyle/>
              <a:p>
                <a:r>
                  <a:rPr lang="cs-CZ"/>
                  <a:t>8</a:t>
                </a:r>
                <a:r>
                  <a:rPr lang="en-US"/>
                  <a:t>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tx>
            <c:rich>
              <a:bodyPr/>
              <a:lstStyle/>
              <a:p>
                <a:r>
                  <a:rPr lang="en-US"/>
                  <a:t>3</a:t>
                </a:r>
                <a:r>
                  <a:rPr lang="cs-CZ"/>
                  <a:t>4</a:t>
                </a:r>
                <a:r>
                  <a:rPr lang="en-US"/>
                  <a:t>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tx>
            <c:rich>
              <a:bodyPr/>
              <a:lstStyle/>
              <a:p>
                <a:r>
                  <a:rPr lang="en-US"/>
                  <a:t>6</a:t>
                </a:r>
                <a:r>
                  <a:rPr lang="cs-CZ"/>
                  <a:t>7</a:t>
                </a:r>
                <a:r>
                  <a:rPr lang="en-US"/>
                  <a:t>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tx>
            <c:rich>
              <a:bodyPr/>
              <a:lstStyle/>
              <a:p>
                <a:r>
                  <a:rPr lang="en-US"/>
                  <a:t>92%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tx>
            <c:rich>
              <a:bodyPr/>
              <a:lstStyle/>
              <a:p>
                <a:r>
                  <a:rPr lang="en-US"/>
                  <a:t>66%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tx>
            <c:rich>
              <a:bodyPr/>
              <a:lstStyle/>
              <a:p>
                <a:r>
                  <a:rPr lang="en-US"/>
                  <a:t>33%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tx>
            <c:rich>
              <a:bodyPr/>
              <a:lstStyle/>
              <a:p>
                <a:r>
                  <a:rPr lang="cs-CZ"/>
                  <a:t>8</a:t>
                </a:r>
                <a:r>
                  <a:rPr lang="en-US"/>
                  <a:t>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tx>
            <c:rich>
              <a:bodyPr/>
              <a:lstStyle/>
              <a:p>
                <a:r>
                  <a:rPr lang="en-US"/>
                  <a:t>3</a:t>
                </a:r>
                <a:r>
                  <a:rPr lang="cs-CZ"/>
                  <a:t>4</a:t>
                </a:r>
                <a:r>
                  <a:rPr lang="en-US"/>
                  <a:t>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tx>
            <c:rich>
              <a:bodyPr/>
              <a:lstStyle/>
              <a:p>
                <a:r>
                  <a:rPr lang="en-US"/>
                  <a:t>6</a:t>
                </a:r>
                <a:r>
                  <a:rPr lang="cs-CZ"/>
                  <a:t>7</a:t>
                </a:r>
                <a:r>
                  <a:rPr lang="en-US"/>
                  <a:t>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tx>
            <c:rich>
              <a:bodyPr/>
              <a:lstStyle/>
              <a:p>
                <a:r>
                  <a:rPr lang="en-US"/>
                  <a:t>92%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tx>
            <c:rich>
              <a:bodyPr/>
              <a:lstStyle/>
              <a:p>
                <a:r>
                  <a:rPr lang="en-US"/>
                  <a:t>66%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tx>
            <c:rich>
              <a:bodyPr/>
              <a:lstStyle/>
              <a:p>
                <a:r>
                  <a:rPr lang="en-US"/>
                  <a:t>33%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'Podle narození'!$B$2:$B$3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/>
                      <a:t>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/>
                      <a:t>34%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/>
                      <a:t>67%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'Podle narození'!$A$4:$A$7</c:f>
              <c:strCache>
                <c:ptCount val="3"/>
                <c:pt idx="0">
                  <c:v>2000-2004</c:v>
                </c:pt>
                <c:pt idx="1">
                  <c:v>2005-2009</c:v>
                </c:pt>
                <c:pt idx="2">
                  <c:v>2010-2012</c:v>
                </c:pt>
              </c:strCache>
            </c:strRef>
          </c:cat>
          <c:val>
            <c:numRef>
              <c:f>'Podle narození'!$B$4:$B$7</c:f>
              <c:numCache>
                <c:formatCode>0.00%</c:formatCode>
                <c:ptCount val="3"/>
                <c:pt idx="0">
                  <c:v>7.9365079365079361E-2</c:v>
                </c:pt>
                <c:pt idx="1">
                  <c:v>0.33628318584070799</c:v>
                </c:pt>
                <c:pt idx="2">
                  <c:v>0.66666666666666663</c:v>
                </c:pt>
              </c:numCache>
            </c:numRef>
          </c:val>
        </c:ser>
        <c:ser>
          <c:idx val="1"/>
          <c:order val="1"/>
          <c:tx>
            <c:strRef>
              <c:f>'Podle narození'!$C$2:$C$3</c:f>
              <c:strCache>
                <c:ptCount val="1"/>
                <c:pt idx="0">
                  <c:v>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/>
                      <a:t>92%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/>
                      <a:t>66%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/>
                      <a:t>33%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'Podle narození'!$A$4:$A$7</c:f>
              <c:strCache>
                <c:ptCount val="3"/>
                <c:pt idx="0">
                  <c:v>2000-2004</c:v>
                </c:pt>
                <c:pt idx="1">
                  <c:v>2005-2009</c:v>
                </c:pt>
                <c:pt idx="2">
                  <c:v>2010-2012</c:v>
                </c:pt>
              </c:strCache>
            </c:strRef>
          </c:cat>
          <c:val>
            <c:numRef>
              <c:f>'Podle narození'!$C$4:$C$7</c:f>
              <c:numCache>
                <c:formatCode>0.00%</c:formatCode>
                <c:ptCount val="3"/>
                <c:pt idx="0">
                  <c:v>0.92063492063492058</c:v>
                </c:pt>
                <c:pt idx="1">
                  <c:v>0.66371681415929207</c:v>
                </c:pt>
                <c:pt idx="2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43512320"/>
        <c:axId val="143513856"/>
      </c:barChart>
      <c:catAx>
        <c:axId val="14351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143513856"/>
        <c:crosses val="autoZero"/>
        <c:auto val="0"/>
        <c:lblAlgn val="ctr"/>
        <c:lblOffset val="100"/>
        <c:noMultiLvlLbl val="0"/>
      </c:catAx>
      <c:valAx>
        <c:axId val="1435138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351232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366" tIns="47683" rIns="95366" bIns="47683" numCol="1" anchor="t" anchorCtr="0" compatLnSpc="1">
            <a:prstTxWarp prst="textNoShape">
              <a:avLst/>
            </a:prstTxWarp>
          </a:bodyPr>
          <a:lstStyle>
            <a:lvl1pPr algn="l" defTabSz="9540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 b="1">
                <a:solidFill>
                  <a:schemeClr val="bg1"/>
                </a:solidFill>
                <a:latin typeface="NovareseCE" pitchFamily="2" charset="0"/>
              </a:defRPr>
            </a:lvl1pPr>
          </a:lstStyle>
          <a:p>
            <a:endParaRPr lang="en-GB" altLang="cs-CZ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366" tIns="47683" rIns="95366" bIns="47683" numCol="1" anchor="t" anchorCtr="0" compatLnSpc="1">
            <a:prstTxWarp prst="textNoShape">
              <a:avLst/>
            </a:prstTxWarp>
          </a:bodyPr>
          <a:lstStyle>
            <a:lvl1pPr algn="r" defTabSz="9540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 b="1">
                <a:solidFill>
                  <a:schemeClr val="bg1"/>
                </a:solidFill>
                <a:latin typeface="NovareseCE" pitchFamily="2" charset="0"/>
              </a:defRPr>
            </a:lvl1pPr>
          </a:lstStyle>
          <a:p>
            <a:endParaRPr lang="en-GB" altLang="cs-CZ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5463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366" tIns="47683" rIns="95366" bIns="47683" numCol="1" anchor="b" anchorCtr="0" compatLnSpc="1">
            <a:prstTxWarp prst="textNoShape">
              <a:avLst/>
            </a:prstTxWarp>
          </a:bodyPr>
          <a:lstStyle>
            <a:lvl1pPr algn="l" defTabSz="9540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 b="1">
                <a:solidFill>
                  <a:schemeClr val="bg1"/>
                </a:solidFill>
                <a:latin typeface="NovareseCE" pitchFamily="2" charset="0"/>
              </a:defRPr>
            </a:lvl1pPr>
          </a:lstStyle>
          <a:p>
            <a:endParaRPr lang="en-GB" altLang="cs-CZ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15463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366" tIns="47683" rIns="95366" bIns="47683" numCol="1" anchor="b" anchorCtr="0" compatLnSpc="1">
            <a:prstTxWarp prst="textNoShape">
              <a:avLst/>
            </a:prstTxWarp>
          </a:bodyPr>
          <a:lstStyle>
            <a:lvl1pPr algn="r" defTabSz="9540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 b="1">
                <a:solidFill>
                  <a:schemeClr val="bg1"/>
                </a:solidFill>
                <a:latin typeface="NovareseCE" pitchFamily="2" charset="0"/>
              </a:defRPr>
            </a:lvl1pPr>
          </a:lstStyle>
          <a:p>
            <a:fld id="{D15DD51B-9381-4475-A9C1-01DD8846BA4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6710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8" rIns="91458" bIns="45728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cs-CZ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8" rIns="91458" bIns="4572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cs-CZ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5838" y="762000"/>
            <a:ext cx="4806950" cy="3736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7575"/>
            <a:ext cx="49530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8" rIns="91458" bIns="457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718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8" rIns="91458" bIns="45728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cs-CZ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7363"/>
            <a:ext cx="29718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8" rIns="91458" bIns="4572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FA4456A-EBDB-4321-9F10-85C410DF1BE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75668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5838" y="762000"/>
            <a:ext cx="4806950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43520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5838" y="762000"/>
            <a:ext cx="4806950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70226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5838" y="762000"/>
            <a:ext cx="4806950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77605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5838" y="762000"/>
            <a:ext cx="4806950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10355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5838" y="762000"/>
            <a:ext cx="4806950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25406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5838" y="762000"/>
            <a:ext cx="4806950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43520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18E9F-3F4F-4023-8AAB-5E6B7B4B5066}" type="slidenum">
              <a:rPr lang="en-US" altLang="cs-CZ"/>
              <a:pPr eaLnBrk="1" hangingPunct="1">
                <a:spcBef>
                  <a:spcPct val="0"/>
                </a:spcBef>
              </a:pPr>
              <a:t>19</a:t>
            </a:fld>
            <a:endParaRPr lang="en-US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11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18E9F-3F4F-4023-8AAB-5E6B7B4B5066}" type="slidenum">
              <a:rPr lang="en-US" altLang="cs-CZ"/>
              <a:pPr eaLnBrk="1" hangingPunct="1">
                <a:spcBef>
                  <a:spcPct val="0"/>
                </a:spcBef>
              </a:pPr>
              <a:t>20</a:t>
            </a:fld>
            <a:endParaRPr lang="en-US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48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5838" y="762000"/>
            <a:ext cx="4806950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43520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18E9F-3F4F-4023-8AAB-5E6B7B4B5066}" type="slidenum">
              <a:rPr lang="en-US" altLang="cs-CZ"/>
              <a:pPr eaLnBrk="1" hangingPunct="1">
                <a:spcBef>
                  <a:spcPct val="0"/>
                </a:spcBef>
              </a:pPr>
              <a:t>22</a:t>
            </a:fld>
            <a:endParaRPr lang="en-US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83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18E9F-3F4F-4023-8AAB-5E6B7B4B5066}" type="slidenum">
              <a:rPr lang="en-US" altLang="cs-CZ"/>
              <a:pPr eaLnBrk="1" hangingPunct="1">
                <a:spcBef>
                  <a:spcPct val="0"/>
                </a:spcBef>
              </a:pPr>
              <a:t>23</a:t>
            </a:fld>
            <a:endParaRPr lang="en-US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8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5838" y="762000"/>
            <a:ext cx="4806950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43520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18E9F-3F4F-4023-8AAB-5E6B7B4B5066}" type="slidenum">
              <a:rPr lang="en-US" altLang="cs-CZ"/>
              <a:pPr eaLnBrk="1" hangingPunct="1">
                <a:spcBef>
                  <a:spcPct val="0"/>
                </a:spcBef>
              </a:pPr>
              <a:t>24</a:t>
            </a:fld>
            <a:endParaRPr lang="en-US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4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18E9F-3F4F-4023-8AAB-5E6B7B4B5066}" type="slidenum">
              <a:rPr lang="en-US" altLang="cs-CZ"/>
              <a:pPr eaLnBrk="1" hangingPunct="1">
                <a:spcBef>
                  <a:spcPct val="0"/>
                </a:spcBef>
              </a:pPr>
              <a:t>25</a:t>
            </a:fld>
            <a:endParaRPr lang="en-US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15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18E9F-3F4F-4023-8AAB-5E6B7B4B5066}" type="slidenum">
              <a:rPr lang="en-US" altLang="cs-CZ"/>
              <a:pPr eaLnBrk="1" hangingPunct="1">
                <a:spcBef>
                  <a:spcPct val="0"/>
                </a:spcBef>
              </a:pPr>
              <a:t>26</a:t>
            </a:fld>
            <a:endParaRPr lang="en-US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96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18E9F-3F4F-4023-8AAB-5E6B7B4B5066}" type="slidenum">
              <a:rPr lang="en-US" altLang="cs-CZ"/>
              <a:pPr eaLnBrk="1" hangingPunct="1">
                <a:spcBef>
                  <a:spcPct val="0"/>
                </a:spcBef>
              </a:pPr>
              <a:t>27</a:t>
            </a:fld>
            <a:endParaRPr lang="en-US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9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5838" y="762000"/>
            <a:ext cx="4806950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43520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5838" y="762000"/>
            <a:ext cx="4806950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43520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5838" y="762000"/>
            <a:ext cx="4806950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4352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5838" y="762000"/>
            <a:ext cx="4806950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43520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5838" y="762000"/>
            <a:ext cx="4806950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7264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5838" y="762000"/>
            <a:ext cx="4806950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12652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5838" y="762000"/>
            <a:ext cx="4806950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5513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77825" y="2636838"/>
            <a:ext cx="8124825" cy="11525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rgbClr val="172878"/>
                </a:solidFill>
              </a:defRPr>
            </a:lvl1pPr>
          </a:lstStyle>
          <a:p>
            <a:pPr lvl="0"/>
            <a:r>
              <a:rPr lang="cs-CZ" altLang="cs-CZ" noProof="0" smtClean="0"/>
              <a:t>Kliknutím lze upravit styl.</a:t>
            </a:r>
          </a:p>
        </p:txBody>
      </p:sp>
      <p:sp>
        <p:nvSpPr>
          <p:cNvPr id="434180" name="Text Box 4"/>
          <p:cNvSpPr txBox="1">
            <a:spLocks noChangeArrowheads="1"/>
          </p:cNvSpPr>
          <p:nvPr/>
        </p:nvSpPr>
        <p:spPr bwMode="auto">
          <a:xfrm rot="21600000">
            <a:off x="955675" y="6081713"/>
            <a:ext cx="534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</a:pPr>
            <a:r>
              <a:rPr lang="cs-CZ" altLang="cs-CZ" sz="2000" b="1">
                <a:solidFill>
                  <a:schemeClr val="bg1"/>
                </a:solidFill>
              </a:rPr>
              <a:t>DIVIZE MEMBRÁNOVÝCH PROCESŮ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8054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86513" y="233363"/>
            <a:ext cx="1984375" cy="557053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30213" y="233363"/>
            <a:ext cx="5803900" cy="55705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8417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0694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6913" y="4406900"/>
            <a:ext cx="7497762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6913" y="2906713"/>
            <a:ext cx="74977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369835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484313"/>
            <a:ext cx="389413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76750" y="1484313"/>
            <a:ext cx="3894138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2778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79390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1325" y="1535113"/>
            <a:ext cx="38973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1325" y="2174875"/>
            <a:ext cx="38973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81513" y="1535113"/>
            <a:ext cx="38989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481513" y="2174875"/>
            <a:ext cx="38989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8536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037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1636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1325" y="273050"/>
            <a:ext cx="29019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9638" y="273050"/>
            <a:ext cx="49307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41325" y="1435100"/>
            <a:ext cx="29019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937566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8788" y="4800600"/>
            <a:ext cx="52927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8788" y="612775"/>
            <a:ext cx="52927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28788" y="5367338"/>
            <a:ext cx="52927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536685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 r="-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233363"/>
            <a:ext cx="73025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cs-CZ" smtClean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84313"/>
            <a:ext cx="79406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smtClean="0"/>
          </a:p>
        </p:txBody>
      </p:sp>
      <p:sp>
        <p:nvSpPr>
          <p:cNvPr id="433160" name="Text Box 8"/>
          <p:cNvSpPr txBox="1">
            <a:spLocks noChangeArrowheads="1"/>
          </p:cNvSpPr>
          <p:nvPr/>
        </p:nvSpPr>
        <p:spPr bwMode="auto">
          <a:xfrm rot="16200000">
            <a:off x="6265862" y="3906838"/>
            <a:ext cx="428466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</a:pPr>
            <a:r>
              <a:rPr lang="cs-CZ" altLang="cs-CZ" sz="1700" b="1">
                <a:solidFill>
                  <a:schemeClr val="bg1"/>
                </a:solidFill>
              </a:rPr>
              <a:t>DIVIZE MEMBRÁNOVÝCH PROCESŮ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1728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17287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17287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17287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17287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17287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17287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17287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172877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172877"/>
        </a:buClr>
        <a:buSzPct val="125000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941388" indent="-381000" algn="l" rtl="0" eaLnBrk="1" fontAlgn="base" hangingPunct="1">
        <a:spcBef>
          <a:spcPct val="50000"/>
        </a:spcBef>
        <a:spcAft>
          <a:spcPct val="0"/>
        </a:spcAft>
        <a:buClr>
          <a:srgbClr val="172877"/>
        </a:buClr>
        <a:buSzPct val="125000"/>
        <a:buChar char="•"/>
        <a:defRPr sz="1400">
          <a:solidFill>
            <a:srgbClr val="000000"/>
          </a:solidFill>
          <a:latin typeface="Arial Unicode MS" pitchFamily="34" charset="-128"/>
        </a:defRPr>
      </a:lvl2pPr>
      <a:lvl3pPr marL="1417638" indent="-296863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172877"/>
        </a:buClr>
        <a:buSzPct val="125000"/>
        <a:buChar char="•"/>
        <a:defRPr sz="1400">
          <a:solidFill>
            <a:srgbClr val="000000"/>
          </a:solidFill>
          <a:latin typeface="Arial Unicode MS" pitchFamily="34" charset="-128"/>
        </a:defRPr>
      </a:lvl3pPr>
      <a:lvl4pPr marL="1871663" indent="-274638" algn="l" rtl="0" eaLnBrk="1" fontAlgn="base" hangingPunct="1">
        <a:spcBef>
          <a:spcPct val="50000"/>
        </a:spcBef>
        <a:spcAft>
          <a:spcPct val="0"/>
        </a:spcAft>
        <a:buClr>
          <a:srgbClr val="172877"/>
        </a:buClr>
        <a:buSzPct val="125000"/>
        <a:buChar char="•"/>
        <a:defRPr sz="1400">
          <a:solidFill>
            <a:srgbClr val="000000"/>
          </a:solidFill>
          <a:latin typeface="Arial Unicode MS" pitchFamily="34" charset="-128"/>
        </a:defRPr>
      </a:lvl4pPr>
      <a:lvl5pPr marL="2347913" indent="-296863" algn="l" rtl="0" eaLnBrk="1" fontAlgn="base" hangingPunct="1">
        <a:spcBef>
          <a:spcPct val="50000"/>
        </a:spcBef>
        <a:spcAft>
          <a:spcPct val="0"/>
        </a:spcAft>
        <a:buClr>
          <a:srgbClr val="172877"/>
        </a:buClr>
        <a:buSzPct val="125000"/>
        <a:buChar char="•"/>
        <a:defRPr sz="1400">
          <a:solidFill>
            <a:srgbClr val="000000"/>
          </a:solidFill>
          <a:latin typeface="Arial Unicode MS" pitchFamily="34" charset="-128"/>
        </a:defRPr>
      </a:lvl5pPr>
      <a:lvl6pPr marL="2805113" indent="-296863" algn="l" rtl="0" eaLnBrk="1" fontAlgn="base" hangingPunct="1">
        <a:spcBef>
          <a:spcPct val="50000"/>
        </a:spcBef>
        <a:spcAft>
          <a:spcPct val="0"/>
        </a:spcAft>
        <a:buClr>
          <a:srgbClr val="172877"/>
        </a:buClr>
        <a:buSzPct val="125000"/>
        <a:buChar char="•"/>
        <a:defRPr sz="1400">
          <a:solidFill>
            <a:srgbClr val="000000"/>
          </a:solidFill>
          <a:latin typeface="Arial Unicode MS" pitchFamily="34" charset="-128"/>
        </a:defRPr>
      </a:lvl6pPr>
      <a:lvl7pPr marL="3262313" indent="-296863" algn="l" rtl="0" eaLnBrk="1" fontAlgn="base" hangingPunct="1">
        <a:spcBef>
          <a:spcPct val="50000"/>
        </a:spcBef>
        <a:spcAft>
          <a:spcPct val="0"/>
        </a:spcAft>
        <a:buClr>
          <a:srgbClr val="172877"/>
        </a:buClr>
        <a:buSzPct val="125000"/>
        <a:buChar char="•"/>
        <a:defRPr sz="1400">
          <a:solidFill>
            <a:srgbClr val="000000"/>
          </a:solidFill>
          <a:latin typeface="Arial Unicode MS" pitchFamily="34" charset="-128"/>
        </a:defRPr>
      </a:lvl7pPr>
      <a:lvl8pPr marL="3719513" indent="-296863" algn="l" rtl="0" eaLnBrk="1" fontAlgn="base" hangingPunct="1">
        <a:spcBef>
          <a:spcPct val="50000"/>
        </a:spcBef>
        <a:spcAft>
          <a:spcPct val="0"/>
        </a:spcAft>
        <a:buClr>
          <a:srgbClr val="172877"/>
        </a:buClr>
        <a:buSzPct val="125000"/>
        <a:buChar char="•"/>
        <a:defRPr sz="1400">
          <a:solidFill>
            <a:srgbClr val="000000"/>
          </a:solidFill>
          <a:latin typeface="Arial Unicode MS" pitchFamily="34" charset="-128"/>
        </a:defRPr>
      </a:lvl8pPr>
      <a:lvl9pPr marL="4176713" indent="-296863" algn="l" rtl="0" eaLnBrk="1" fontAlgn="base" hangingPunct="1">
        <a:spcBef>
          <a:spcPct val="50000"/>
        </a:spcBef>
        <a:spcAft>
          <a:spcPct val="0"/>
        </a:spcAft>
        <a:buClr>
          <a:srgbClr val="172877"/>
        </a:buClr>
        <a:buSzPct val="125000"/>
        <a:buChar char="•"/>
        <a:defRPr sz="1400">
          <a:solidFill>
            <a:srgbClr val="000000"/>
          </a:solidFill>
          <a:latin typeface="Arial Unicode MS" pitchFamily="34" charset="-128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zDIq2ZM9J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f1eE1rrmyw0" TargetMode="Externa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233363"/>
            <a:ext cx="7302500" cy="1108075"/>
          </a:xfrm>
        </p:spPr>
        <p:txBody>
          <a:bodyPr/>
          <a:lstStyle/>
          <a:p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484313"/>
            <a:ext cx="7489428" cy="460851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cs-CZ" altLang="cs-CZ" sz="2800" b="1" dirty="0" smtClean="0">
              <a:solidFill>
                <a:srgbClr val="172877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00000"/>
              </a:lnSpc>
            </a:pPr>
            <a:r>
              <a:rPr lang="cs-CZ" altLang="cs-CZ" sz="2800" b="1" dirty="0" smtClean="0"/>
              <a:t>Speciální pedagogika osob se sluchovým postižením = SURDOPEDIE</a:t>
            </a:r>
          </a:p>
          <a:p>
            <a:pPr algn="ctr">
              <a:lnSpc>
                <a:spcPct val="100000"/>
              </a:lnSpc>
            </a:pPr>
            <a:endParaRPr lang="cs-CZ" altLang="cs-CZ" sz="2000" dirty="0"/>
          </a:p>
          <a:p>
            <a:pPr algn="ctr">
              <a:lnSpc>
                <a:spcPct val="100000"/>
              </a:lnSpc>
            </a:pPr>
            <a:r>
              <a:rPr lang="cs-CZ" altLang="cs-CZ" sz="2000" dirty="0" smtClean="0"/>
              <a:t>Iva </a:t>
            </a:r>
            <a:r>
              <a:rPr lang="cs-CZ" altLang="cs-CZ" sz="2000" dirty="0" err="1" smtClean="0"/>
              <a:t>Jungwirthová</a:t>
            </a:r>
            <a:endParaRPr lang="cs-CZ" altLang="cs-CZ" sz="2000" dirty="0" smtClean="0"/>
          </a:p>
          <a:p>
            <a:pPr algn="ctr">
              <a:lnSpc>
                <a:spcPct val="100000"/>
              </a:lnSpc>
            </a:pPr>
            <a:r>
              <a:rPr lang="cs-CZ" altLang="cs-CZ" sz="2000" dirty="0" smtClean="0"/>
              <a:t>Raná péče Čechy </a:t>
            </a:r>
          </a:p>
          <a:p>
            <a:pPr algn="ctr">
              <a:lnSpc>
                <a:spcPct val="100000"/>
              </a:lnSpc>
            </a:pPr>
            <a:endParaRPr lang="cs-CZ" altLang="cs-CZ" sz="2800" b="1" dirty="0">
              <a:solidFill>
                <a:srgbClr val="172877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00000"/>
              </a:lnSpc>
            </a:pPr>
            <a:r>
              <a:rPr lang="cs-CZ" altLang="cs-CZ" sz="1400" dirty="0" smtClean="0"/>
              <a:t> </a:t>
            </a:r>
            <a:endParaRPr lang="cs-CZ" alt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61" y="6273873"/>
            <a:ext cx="590476" cy="5841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-1742906" y="133350"/>
            <a:ext cx="7443341" cy="782638"/>
          </a:xfrm>
        </p:spPr>
        <p:txBody>
          <a:bodyPr/>
          <a:lstStyle/>
          <a:p>
            <a:pPr algn="l" eaLnBrk="1" hangingPunct="1"/>
            <a:r>
              <a:rPr lang="cs-CZ" altLang="cs-CZ" sz="4000" dirty="0" smtClean="0">
                <a:solidFill>
                  <a:schemeClr val="bg1"/>
                </a:solidFill>
                <a:ea typeface="ＭＳ Ｐゴシック" pitchFamily="34" charset="-128"/>
              </a:rPr>
              <a:t>             </a:t>
            </a:r>
            <a:r>
              <a:rPr lang="cs-CZ" altLang="cs-CZ" sz="3200" dirty="0" smtClean="0">
                <a:latin typeface="Arial" charset="0"/>
                <a:ea typeface="ＭＳ Ｐゴシック" pitchFamily="34" charset="-128"/>
              </a:rPr>
              <a:t>Screening sluchu ABR</a:t>
            </a:r>
            <a:endParaRPr lang="cs-CZ" altLang="cs-CZ" sz="3200" b="1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2437" y="1052513"/>
            <a:ext cx="791965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81724" y="33131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9189" y="38163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86400" y="29527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" name="Obdélník 1"/>
          <p:cNvSpPr/>
          <p:nvPr/>
        </p:nvSpPr>
        <p:spPr>
          <a:xfrm>
            <a:off x="38145" y="1447894"/>
            <a:ext cx="8443337" cy="3250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cs-CZ" sz="1800" dirty="0" smtClean="0"/>
              <a:t>Alternativa k OAE – princip podobný EEG – měříme elektrickou aktivitu mozku </a:t>
            </a:r>
          </a:p>
          <a:p>
            <a:pPr algn="l"/>
            <a:r>
              <a:rPr lang="cs-CZ" sz="1800" dirty="0" smtClean="0"/>
              <a:t>jako reakci na zvukové signály</a:t>
            </a:r>
          </a:p>
          <a:p>
            <a:pPr algn="l"/>
            <a:endParaRPr lang="cs-CZ" sz="1800" dirty="0" smtClean="0"/>
          </a:p>
          <a:p>
            <a:pPr algn="l"/>
            <a:r>
              <a:rPr lang="cs-CZ" sz="1800" dirty="0" smtClean="0"/>
              <a:t>V ČR není úplně běžná, používá se obvykle k ověření </a:t>
            </a:r>
            <a:r>
              <a:rPr lang="cs-CZ" sz="1800" dirty="0" err="1" smtClean="0"/>
              <a:t>nevýbavných</a:t>
            </a:r>
            <a:r>
              <a:rPr lang="cs-CZ" sz="1800" dirty="0" smtClean="0"/>
              <a:t> emisí OAE   </a:t>
            </a:r>
          </a:p>
          <a:p>
            <a:pPr algn="l"/>
            <a:endParaRPr lang="cs-CZ" sz="1800" dirty="0"/>
          </a:p>
          <a:p>
            <a:pPr algn="l"/>
            <a:r>
              <a:rPr lang="cs-CZ" sz="1800" dirty="0"/>
              <a:t>https://www.youtube.com/watch?v=QTKvtKYLlQ8  </a:t>
            </a:r>
          </a:p>
          <a:p>
            <a:pPr algn="l"/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2739038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0" y="188640"/>
            <a:ext cx="7939564" cy="807128"/>
          </a:xfrm>
        </p:spPr>
        <p:txBody>
          <a:bodyPr/>
          <a:lstStyle/>
          <a:p>
            <a:r>
              <a:rPr lang="cs-CZ" altLang="cs-CZ" sz="3087" dirty="0">
                <a:latin typeface="Arial" panose="020B0604020202020204" pitchFamily="34" charset="0"/>
              </a:rPr>
              <a:t>Statistické údaje – </a:t>
            </a:r>
            <a:r>
              <a:rPr lang="cs-CZ" altLang="cs-CZ" sz="3087" dirty="0" err="1">
                <a:latin typeface="Arial" panose="020B0604020202020204" pitchFamily="34" charset="0"/>
              </a:rPr>
              <a:t>screening</a:t>
            </a:r>
            <a:r>
              <a:rPr lang="cs-CZ" altLang="cs-CZ" sz="3087" dirty="0">
                <a:latin typeface="Arial" panose="020B0604020202020204" pitchFamily="34" charset="0"/>
              </a:rPr>
              <a:t> sluchu</a:t>
            </a:r>
          </a:p>
        </p:txBody>
      </p:sp>
      <p:graphicFrame>
        <p:nvGraphicFramePr>
          <p:cNvPr id="4" name="Graf 3"/>
          <p:cNvGraphicFramePr>
            <a:graphicFrameLocks/>
          </p:cNvGraphicFramePr>
          <p:nvPr/>
        </p:nvGraphicFramePr>
        <p:xfrm>
          <a:off x="660397" y="1279327"/>
          <a:ext cx="7657760" cy="436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5714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-2020117" y="94443"/>
            <a:ext cx="8735242" cy="782638"/>
          </a:xfrm>
        </p:spPr>
        <p:txBody>
          <a:bodyPr/>
          <a:lstStyle/>
          <a:p>
            <a:pPr algn="l" eaLnBrk="1" hangingPunct="1"/>
            <a:r>
              <a:rPr lang="cs-CZ" altLang="cs-CZ" sz="4000" dirty="0" smtClean="0">
                <a:solidFill>
                  <a:schemeClr val="bg1"/>
                </a:solidFill>
                <a:ea typeface="ＭＳ Ｐゴシック" pitchFamily="34" charset="-128"/>
              </a:rPr>
              <a:t>             „“</a:t>
            </a:r>
            <a:r>
              <a:rPr lang="cs-CZ" altLang="cs-CZ" sz="4000" dirty="0" smtClean="0">
                <a:solidFill>
                  <a:schemeClr val="tx1"/>
                </a:solidFill>
                <a:ea typeface="ＭＳ Ｐゴシック" pitchFamily="34" charset="-128"/>
              </a:rPr>
              <a:t>BERA, NN BERA, </a:t>
            </a:r>
            <a:r>
              <a:rPr lang="cs-CZ" altLang="cs-CZ" sz="4000" dirty="0" smtClean="0">
                <a:solidFill>
                  <a:srgbClr val="FF0000"/>
                </a:solidFill>
                <a:ea typeface="ＭＳ Ｐゴシック" pitchFamily="34" charset="-128"/>
              </a:rPr>
              <a:t>CERA</a:t>
            </a:r>
            <a:endParaRPr lang="cs-CZ" altLang="cs-CZ" sz="3200" b="1" dirty="0" smtClean="0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2437" y="1052513"/>
            <a:ext cx="791965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81724" y="33131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9189" y="38163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86400" y="29527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94016" y="1295400"/>
            <a:ext cx="8448976" cy="430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None/>
            </a:pPr>
            <a:r>
              <a:rPr lang="cs-CZ" altLang="cs-CZ" sz="2000" dirty="0"/>
              <a:t>Vpravo při 500 Hz, 1, 2, 4 kHz bez odpovědi </a:t>
            </a:r>
            <a:r>
              <a:rPr lang="cs-CZ" altLang="cs-CZ" sz="2000" dirty="0" smtClean="0"/>
              <a:t>při </a:t>
            </a:r>
            <a:r>
              <a:rPr lang="cs-CZ" altLang="cs-CZ" sz="2000" dirty="0"/>
              <a:t>90 dB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/>
              <a:t>vlevo </a:t>
            </a:r>
            <a:r>
              <a:rPr lang="cs-CZ" altLang="cs-CZ" sz="2000" dirty="0"/>
              <a:t>při 500 Hz a 1 kHz odpověď při 90 dB, </a:t>
            </a:r>
            <a:r>
              <a:rPr lang="cs-CZ" altLang="cs-CZ" sz="2000" dirty="0" smtClean="0"/>
              <a:t>při </a:t>
            </a:r>
            <a:r>
              <a:rPr lang="cs-CZ" altLang="cs-CZ" sz="2000" dirty="0"/>
              <a:t>2 a 4 kHz bez odpovědi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algn="l" eaLnBrk="1" hangingPunct="1">
              <a:spcBef>
                <a:spcPct val="0"/>
              </a:spcBef>
              <a:buNone/>
            </a:pPr>
            <a:r>
              <a:rPr lang="cs-CZ" altLang="cs-CZ" sz="2000" dirty="0"/>
              <a:t>BERA naznačen zbytek sluchu oboustranně </a:t>
            </a:r>
            <a:r>
              <a:rPr lang="cs-CZ" altLang="cs-CZ" sz="2000" dirty="0" smtClean="0"/>
              <a:t>při </a:t>
            </a:r>
            <a:r>
              <a:rPr lang="cs-CZ" altLang="cs-CZ" sz="2000" dirty="0"/>
              <a:t>125 dB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algn="l" eaLnBrk="1" hangingPunct="1">
              <a:spcBef>
                <a:spcPct val="0"/>
              </a:spcBef>
              <a:buNone/>
            </a:pPr>
            <a:r>
              <a:rPr lang="cs-CZ" altLang="cs-CZ" sz="2000" dirty="0"/>
              <a:t>BERA odpověď vlevo 500 Hz – 90dB, </a:t>
            </a:r>
            <a:r>
              <a:rPr lang="cs-CZ" altLang="cs-CZ" sz="2000" dirty="0" smtClean="0"/>
              <a:t>1 </a:t>
            </a:r>
            <a:r>
              <a:rPr lang="cs-CZ" altLang="cs-CZ" sz="2000" dirty="0"/>
              <a:t>kHz – 80 dB, 2 kHz – 80 dB, </a:t>
            </a:r>
            <a:endParaRPr lang="cs-CZ" altLang="cs-CZ" sz="2000" dirty="0" smtClean="0"/>
          </a:p>
          <a:p>
            <a:pPr algn="l" eaLnBrk="1" hangingPunct="1">
              <a:spcBef>
                <a:spcPct val="0"/>
              </a:spcBef>
              <a:buNone/>
            </a:pPr>
            <a:r>
              <a:rPr lang="cs-CZ" altLang="cs-CZ" sz="2000" dirty="0" smtClean="0"/>
              <a:t>4 </a:t>
            </a:r>
            <a:r>
              <a:rPr lang="cs-CZ" altLang="cs-CZ" sz="2000" dirty="0"/>
              <a:t>kHz – 70 dB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/>
              <a:t>vpravo </a:t>
            </a:r>
            <a:r>
              <a:rPr lang="cs-CZ" altLang="cs-CZ" sz="2000" dirty="0"/>
              <a:t>500 Hz – 70 dB, 1 kHz – 60 dB, </a:t>
            </a:r>
            <a:r>
              <a:rPr lang="cs-CZ" altLang="cs-CZ" sz="2000" dirty="0" smtClean="0"/>
              <a:t>2 </a:t>
            </a:r>
            <a:r>
              <a:rPr lang="cs-CZ" altLang="cs-CZ" sz="2000" dirty="0"/>
              <a:t>kHz- 70 dB, 4 kHz – 55 </a:t>
            </a:r>
            <a:r>
              <a:rPr lang="cs-CZ" altLang="cs-CZ" sz="2000" dirty="0" smtClean="0"/>
              <a:t>dB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cs-CZ" altLang="cs-CZ" sz="2000" dirty="0" smtClean="0"/>
          </a:p>
          <a:p>
            <a:pPr algn="l" eaLnBrk="1" hangingPunct="1">
              <a:spcBef>
                <a:spcPct val="0"/>
              </a:spcBef>
              <a:buNone/>
            </a:pPr>
            <a:r>
              <a:rPr lang="cs-CZ" sz="2000" dirty="0"/>
              <a:t>https://www.youtube.com/watch?v=TuKsBoFF8F4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chemeClr val="bg1"/>
                </a:solidFill>
              </a:rPr>
              <a:t>dB</a:t>
            </a:r>
            <a:endParaRPr lang="cs-CZ" altLang="cs-CZ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61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-2020117" y="94443"/>
            <a:ext cx="8735242" cy="782638"/>
          </a:xfrm>
        </p:spPr>
        <p:txBody>
          <a:bodyPr/>
          <a:lstStyle/>
          <a:p>
            <a:pPr algn="l" eaLnBrk="1" hangingPunct="1"/>
            <a:r>
              <a:rPr lang="cs-CZ" altLang="cs-CZ" sz="4000" dirty="0" smtClean="0">
                <a:solidFill>
                  <a:schemeClr val="bg1"/>
                </a:solidFill>
                <a:ea typeface="ＭＳ Ｐゴシック" pitchFamily="34" charset="-128"/>
              </a:rPr>
              <a:t>             „“</a:t>
            </a:r>
            <a:r>
              <a:rPr lang="cs-CZ" altLang="cs-CZ" sz="4000" dirty="0" smtClean="0">
                <a:solidFill>
                  <a:schemeClr val="tx1"/>
                </a:solidFill>
                <a:ea typeface="ＭＳ Ｐゴシック" pitchFamily="34" charset="-128"/>
              </a:rPr>
              <a:t>SSEP</a:t>
            </a:r>
            <a:endParaRPr lang="cs-CZ" altLang="cs-CZ" sz="3200" b="1" dirty="0" smtClean="0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2437" y="1052513"/>
            <a:ext cx="791965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81724" y="33131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9189" y="38163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86400" y="29527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04832" y="1341901"/>
            <a:ext cx="3546484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None/>
            </a:pPr>
            <a:r>
              <a:rPr lang="cs-CZ" altLang="cs-CZ" sz="2000" b="1" dirty="0"/>
              <a:t>ERA – SSEP na f. 0.5-4 kHz: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 vlevo 75-80-100-110 dB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 vpravo 80-85-90-95 dB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 EA (</a:t>
            </a:r>
            <a:r>
              <a:rPr lang="cs-CZ" altLang="cs-CZ" sz="2000" b="1" dirty="0" err="1"/>
              <a:t>odhad.audiogram</a:t>
            </a:r>
            <a:r>
              <a:rPr lang="cs-CZ" altLang="cs-CZ" sz="2000" b="1" dirty="0"/>
              <a:t>)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smtClean="0"/>
              <a:t>vlevo 60-70-95-105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vpravo 65-75-85-85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 vpravo 65-75-85-85</a:t>
            </a:r>
          </a:p>
        </p:txBody>
      </p:sp>
      <p:sp>
        <p:nvSpPr>
          <p:cNvPr id="2" name="Obdélník 1"/>
          <p:cNvSpPr/>
          <p:nvPr/>
        </p:nvSpPr>
        <p:spPr>
          <a:xfrm>
            <a:off x="323243" y="3847280"/>
            <a:ext cx="6175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chemeClr val="tx1"/>
                </a:solidFill>
              </a:rPr>
              <a:t>Navigator</a:t>
            </a:r>
            <a:r>
              <a:rPr lang="cs-CZ" altLang="cs-CZ" sz="2000" b="1" dirty="0">
                <a:solidFill>
                  <a:schemeClr val="tx1"/>
                </a:solidFill>
              </a:rPr>
              <a:t> Pro – Master na frekvencích 0.5- 4 kHz: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chemeClr val="tx1"/>
                </a:solidFill>
              </a:rPr>
              <a:t>vlevo pouze 2 kHz – 105 dB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chemeClr val="tx1"/>
                </a:solidFill>
              </a:rPr>
              <a:t>vpravo pouze 0.5 kHz – 110 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dB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cs-CZ" altLang="cs-CZ" sz="2000" b="1" dirty="0" smtClean="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smtClean="0">
                <a:solidFill>
                  <a:schemeClr val="tx1"/>
                </a:solidFill>
              </a:rPr>
              <a:t>www.youtube.com/watch?v=bM7-0ukCnE4d</a:t>
            </a:r>
            <a:r>
              <a:rPr lang="cs-CZ" altLang="cs-CZ" b="1" dirty="0" smtClean="0">
                <a:solidFill>
                  <a:schemeClr val="tx1"/>
                </a:solidFill>
              </a:rPr>
              <a:t>B</a:t>
            </a:r>
            <a:endParaRPr lang="cs-CZ" alt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68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-1742906" y="133350"/>
            <a:ext cx="8314015" cy="782638"/>
          </a:xfrm>
        </p:spPr>
        <p:txBody>
          <a:bodyPr/>
          <a:lstStyle/>
          <a:p>
            <a:pPr algn="l" eaLnBrk="1" hangingPunct="1"/>
            <a:r>
              <a:rPr lang="cs-CZ" altLang="cs-CZ" sz="4000" dirty="0" smtClean="0">
                <a:solidFill>
                  <a:schemeClr val="bg1"/>
                </a:solidFill>
                <a:ea typeface="ＭＳ Ｐゴシック" pitchFamily="34" charset="-128"/>
              </a:rPr>
              <a:t>             </a:t>
            </a:r>
            <a:r>
              <a:rPr lang="cs-CZ" altLang="cs-CZ" sz="3200" dirty="0" smtClean="0">
                <a:latin typeface="Arial" charset="0"/>
                <a:ea typeface="ＭＳ Ｐゴシック" pitchFamily="34" charset="-128"/>
              </a:rPr>
              <a:t>“Subjektivní metody“</a:t>
            </a:r>
            <a:endParaRPr lang="cs-CZ" altLang="cs-CZ" sz="3200" b="1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2437" y="1052513"/>
            <a:ext cx="791965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81724" y="33131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9189" y="38163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86400" y="29527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" name="TextovéPole 1"/>
          <p:cNvSpPr txBox="1"/>
          <p:nvPr/>
        </p:nvSpPr>
        <p:spPr>
          <a:xfrm>
            <a:off x="725698" y="1995566"/>
            <a:ext cx="586166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www.youtube.com/watch?v=fzDIq2ZM9Js</a:t>
            </a:r>
            <a:endParaRPr lang="cs-CZ" sz="2000" dirty="0" smtClean="0"/>
          </a:p>
          <a:p>
            <a:endParaRPr lang="cs-CZ" sz="2000" dirty="0"/>
          </a:p>
          <a:p>
            <a:pPr marL="285750" indent="-285750" algn="l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charset="0"/>
              </a:rPr>
              <a:t>Vizuálně podmíněná audiometrie </a:t>
            </a:r>
            <a:r>
              <a:rPr lang="cs-CZ" altLang="cs-CZ" sz="2000" dirty="0" smtClean="0">
                <a:latin typeface="Arial" charset="0"/>
              </a:rPr>
              <a:t>VPA/VRA</a:t>
            </a:r>
          </a:p>
          <a:p>
            <a:pPr marL="285750" indent="-285750" algn="l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charset="0"/>
            </a:endParaRPr>
          </a:p>
          <a:p>
            <a:pPr marL="285750" indent="-285750" algn="l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" charset="0"/>
              </a:rPr>
              <a:t>Subjektivní </a:t>
            </a:r>
            <a:r>
              <a:rPr lang="cs-CZ" altLang="cs-CZ" sz="2000" dirty="0">
                <a:latin typeface="Arial" charset="0"/>
              </a:rPr>
              <a:t>tónová </a:t>
            </a:r>
            <a:r>
              <a:rPr lang="cs-CZ" altLang="cs-CZ" sz="2000" dirty="0" smtClean="0">
                <a:latin typeface="Arial" charset="0"/>
              </a:rPr>
              <a:t>audiometrie</a:t>
            </a:r>
          </a:p>
          <a:p>
            <a:pPr marL="285750" indent="-285750" algn="l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charset="0"/>
            </a:endParaRPr>
          </a:p>
          <a:p>
            <a:pPr marL="285750" indent="-285750" algn="l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charset="0"/>
              </a:rPr>
              <a:t>Dětský percepční test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46619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-1742906" y="133350"/>
            <a:ext cx="8314015" cy="782638"/>
          </a:xfrm>
        </p:spPr>
        <p:txBody>
          <a:bodyPr/>
          <a:lstStyle/>
          <a:p>
            <a:r>
              <a:rPr lang="cs-CZ" altLang="cs-CZ" sz="4000" dirty="0" smtClean="0">
                <a:solidFill>
                  <a:schemeClr val="bg1"/>
                </a:solidFill>
                <a:ea typeface="ＭＳ Ｐゴシック" pitchFamily="34" charset="-128"/>
              </a:rPr>
              <a:t>             </a:t>
            </a:r>
            <a:r>
              <a:rPr lang="cs-CZ" altLang="cs-CZ" sz="2000" dirty="0">
                <a:latin typeface="Arial" charset="0"/>
              </a:rPr>
              <a:t>Jsou objektivní metody lepší než subjektivní?</a:t>
            </a:r>
            <a:r>
              <a:rPr lang="cs-CZ" altLang="cs-CZ" sz="3200" dirty="0">
                <a:latin typeface="Arial" charset="0"/>
              </a:rPr>
              <a:t/>
            </a:r>
            <a:br>
              <a:rPr lang="cs-CZ" altLang="cs-CZ" sz="3200" dirty="0">
                <a:latin typeface="Arial" charset="0"/>
              </a:rPr>
            </a:br>
            <a:endParaRPr lang="cs-CZ" altLang="cs-CZ" sz="3200" b="1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2437" y="1052513"/>
            <a:ext cx="791965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81724" y="33131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9189" y="38163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86400" y="29527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216862"/>
              </p:ext>
            </p:extLst>
          </p:nvPr>
        </p:nvGraphicFramePr>
        <p:xfrm>
          <a:off x="234405" y="1066800"/>
          <a:ext cx="8452395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name="Chart" r:id="rId4" imgW="6096179" imgH="4067175" progId="MSGraph.Chart.8">
                  <p:embed followColorScheme="full"/>
                </p:oleObj>
              </mc:Choice>
              <mc:Fallback>
                <p:oleObj name="Chart" r:id="rId4" imgW="6096179" imgH="40671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05" y="1066800"/>
                        <a:ext cx="8452395" cy="472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1243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-1742906" y="133350"/>
            <a:ext cx="8314015" cy="782638"/>
          </a:xfrm>
        </p:spPr>
        <p:txBody>
          <a:bodyPr/>
          <a:lstStyle/>
          <a:p>
            <a:r>
              <a:rPr lang="cs-CZ" altLang="cs-CZ" sz="4000" dirty="0" smtClean="0">
                <a:solidFill>
                  <a:schemeClr val="bg1"/>
                </a:solidFill>
                <a:ea typeface="ＭＳ Ｐゴシック" pitchFamily="34" charset="-128"/>
              </a:rPr>
              <a:t>             </a:t>
            </a:r>
            <a:r>
              <a:rPr lang="cs-CZ" altLang="cs-CZ" sz="2000" dirty="0" smtClean="0">
                <a:latin typeface="Arial" charset="0"/>
              </a:rPr>
              <a:t>Jsou objektivní metody lepší než subjektivní?</a:t>
            </a:r>
            <a:r>
              <a:rPr lang="cs-CZ" altLang="cs-CZ" sz="3200" dirty="0">
                <a:latin typeface="Arial" charset="0"/>
              </a:rPr>
              <a:t/>
            </a:r>
            <a:br>
              <a:rPr lang="cs-CZ" altLang="cs-CZ" sz="3200" dirty="0">
                <a:latin typeface="Arial" charset="0"/>
              </a:rPr>
            </a:br>
            <a:endParaRPr lang="cs-CZ" altLang="cs-CZ" sz="3200" b="1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2437" y="1052513"/>
            <a:ext cx="791965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81724" y="33131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9189" y="38163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86400" y="29527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392225"/>
              </p:ext>
            </p:extLst>
          </p:nvPr>
        </p:nvGraphicFramePr>
        <p:xfrm>
          <a:off x="707532" y="1844824"/>
          <a:ext cx="7129463" cy="429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8" name="Graf" r:id="rId4" imgW="6096305" imgH="4067556" progId="MSGraph.Chart.8">
                  <p:embed followColorScheme="full"/>
                </p:oleObj>
              </mc:Choice>
              <mc:Fallback>
                <p:oleObj name="Graf" r:id="rId4" imgW="6096305" imgH="406755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32" y="1844824"/>
                        <a:ext cx="7129463" cy="429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815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-1742906" y="133350"/>
            <a:ext cx="8602047" cy="782638"/>
          </a:xfrm>
        </p:spPr>
        <p:txBody>
          <a:bodyPr/>
          <a:lstStyle/>
          <a:p>
            <a:pPr algn="l" eaLnBrk="1" hangingPunct="1"/>
            <a:r>
              <a:rPr lang="cs-CZ" altLang="cs-CZ" sz="4000" dirty="0" smtClean="0">
                <a:solidFill>
                  <a:schemeClr val="bg1"/>
                </a:solidFill>
                <a:ea typeface="ＭＳ Ｐゴシック" pitchFamily="34" charset="-128"/>
              </a:rPr>
              <a:t>             </a:t>
            </a:r>
            <a:r>
              <a:rPr lang="cs-CZ" altLang="cs-CZ" sz="3200" dirty="0" smtClean="0">
                <a:latin typeface="Arial" charset="0"/>
                <a:ea typeface="ＭＳ Ｐゴシック" pitchFamily="34" charset="-128"/>
              </a:rPr>
              <a:t>Cesta k přesné diagnóze</a:t>
            </a:r>
            <a:endParaRPr lang="cs-CZ" altLang="cs-CZ" sz="3200" b="1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2437" y="1052513"/>
            <a:ext cx="791965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81724" y="33131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9189" y="38163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86400" y="29527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9" name="TextBox 1"/>
          <p:cNvSpPr txBox="1">
            <a:spLocks noChangeArrowheads="1"/>
          </p:cNvSpPr>
          <p:nvPr/>
        </p:nvSpPr>
        <p:spPr bwMode="auto">
          <a:xfrm>
            <a:off x="404801" y="1830388"/>
            <a:ext cx="819686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cs-CZ" altLang="cs-CZ" sz="1800" dirty="0" smtClean="0">
                <a:latin typeface="Arial" charset="0"/>
              </a:rPr>
              <a:t>OAE – </a:t>
            </a:r>
            <a:r>
              <a:rPr lang="cs-CZ" altLang="cs-CZ" sz="1800" dirty="0" err="1" smtClean="0">
                <a:latin typeface="Arial" charset="0"/>
              </a:rPr>
              <a:t>screening</a:t>
            </a:r>
            <a:r>
              <a:rPr lang="cs-CZ" altLang="cs-CZ" sz="1800" dirty="0" smtClean="0">
                <a:latin typeface="Arial" charset="0"/>
              </a:rPr>
              <a:t> sluchu v porodnici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cs-CZ" altLang="cs-CZ" sz="1800" dirty="0" smtClean="0">
                <a:latin typeface="Arial" charset="0"/>
              </a:rPr>
              <a:t>Objektivní vyšetření sluchu – BERA nebo SSEP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cs-CZ" altLang="cs-CZ" sz="1800" dirty="0" smtClean="0">
                <a:latin typeface="Arial" charset="0"/>
              </a:rPr>
              <a:t>Vizuálně podmíněná audiometrie VPA/VRA.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cs-CZ" altLang="cs-CZ" sz="1800" dirty="0" smtClean="0">
                <a:latin typeface="Arial" charset="0"/>
              </a:rPr>
              <a:t>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cs-CZ" altLang="cs-CZ" sz="1800" dirty="0" smtClean="0">
                <a:latin typeface="Arial" charset="0"/>
              </a:rPr>
              <a:t>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cs-CZ" altLang="cs-CZ" sz="1800" dirty="0" smtClean="0">
                <a:latin typeface="Arial" charset="0"/>
              </a:rPr>
              <a:t>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cs-CZ" altLang="cs-CZ" sz="1800" dirty="0" smtClean="0">
                <a:latin typeface="Arial" charset="0"/>
              </a:rPr>
              <a:t>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cs-CZ" altLang="cs-CZ" sz="1800" dirty="0" smtClean="0">
                <a:latin typeface="Arial" charset="0"/>
              </a:rPr>
              <a:t>Subjektivní tónová audiometrie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cs-CZ" altLang="cs-CZ" sz="1800" dirty="0" smtClean="0">
                <a:latin typeface="Arial" charset="0"/>
              </a:rPr>
              <a:t>Dětský percepční test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cs-CZ" altLang="cs-CZ" sz="1800" dirty="0" smtClean="0">
                <a:latin typeface="Arial" charset="0"/>
              </a:rPr>
              <a:t>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cs-CZ" altLang="cs-CZ" sz="1800" dirty="0" smtClean="0">
                <a:latin typeface="Arial" charset="0"/>
              </a:rPr>
              <a:t>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cs-CZ" altLang="cs-CZ" sz="1800" dirty="0" smtClean="0">
                <a:latin typeface="Arial" charset="0"/>
              </a:rPr>
              <a:t>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cs-CZ" altLang="cs-CZ" sz="1800" dirty="0" smtClean="0">
                <a:latin typeface="Arial" charset="0"/>
              </a:rPr>
              <a:t>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cs-CZ" altLang="cs-CZ" sz="1800" dirty="0" smtClean="0">
                <a:latin typeface="Arial" charset="0"/>
              </a:rPr>
              <a:t>.</a:t>
            </a:r>
          </a:p>
          <a:p>
            <a:pPr marL="0" indent="0" algn="l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cs-CZ" altLang="cs-CZ" sz="1600" dirty="0">
              <a:latin typeface="Arial" charset="0"/>
            </a:endParaRPr>
          </a:p>
          <a:p>
            <a:pPr marL="0" indent="0" algn="l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cs-CZ" altLang="cs-CZ" sz="1600" dirty="0" smtClean="0">
                <a:latin typeface="Arial" charset="0"/>
              </a:rPr>
              <a:t>https</a:t>
            </a:r>
            <a:r>
              <a:rPr lang="cs-CZ" altLang="cs-CZ" sz="1600" dirty="0">
                <a:latin typeface="Arial" charset="0"/>
              </a:rPr>
              <a:t>://www.youtube.com/watch?v=l2PDPRfCm3M</a:t>
            </a:r>
            <a:endParaRPr lang="cs-CZ" altLang="cs-CZ" sz="1600" dirty="0" smtClean="0"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AutoNum type="arabicPeriod"/>
            </a:pPr>
            <a:endParaRPr lang="cs-CZ" altLang="cs-CZ" sz="16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78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Nadpis 1"/>
          <p:cNvSpPr>
            <a:spLocks noGrp="1"/>
          </p:cNvSpPr>
          <p:nvPr>
            <p:ph type="title" idx="4294967295"/>
          </p:nvPr>
        </p:nvSpPr>
        <p:spPr>
          <a:xfrm>
            <a:off x="660100" y="-171450"/>
            <a:ext cx="8438850" cy="1125538"/>
          </a:xfrm>
        </p:spPr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Diagnostický protokol v USA (ASHA 2004)</a:t>
            </a:r>
          </a:p>
        </p:txBody>
      </p:sp>
      <p:sp>
        <p:nvSpPr>
          <p:cNvPr id="15360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7939564" cy="4825528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u="sng" dirty="0" smtClean="0">
                <a:latin typeface="Arial" charset="0"/>
                <a:ea typeface="ＭＳ Ｐゴシック" pitchFamily="34" charset="-128"/>
              </a:rPr>
              <a:t>0 - 5 měsíců: </a:t>
            </a:r>
            <a:r>
              <a:rPr lang="cs-CZ" altLang="cs-CZ" sz="1600" dirty="0" smtClean="0">
                <a:latin typeface="Arial" charset="0"/>
                <a:ea typeface="ＭＳ Ｐゴシック" pitchFamily="34" charset="-128"/>
              </a:rPr>
              <a:t>objektivní vyšetření BERA  (OAE, </a:t>
            </a:r>
            <a:r>
              <a:rPr lang="cs-CZ" altLang="cs-CZ" sz="1600" dirty="0" err="1" smtClean="0">
                <a:latin typeface="Arial" charset="0"/>
                <a:ea typeface="ＭＳ Ｐゴシック" pitchFamily="34" charset="-128"/>
              </a:rPr>
              <a:t>tympanometrie</a:t>
            </a:r>
            <a:r>
              <a:rPr lang="cs-CZ" altLang="cs-CZ" sz="1600" dirty="0" smtClean="0">
                <a:latin typeface="Arial" charset="0"/>
                <a:ea typeface="ＭＳ Ｐゴシック" pitchFamily="34" charset="-128"/>
              </a:rPr>
              <a:t>), BERA kostním vedením, behaviorální testy (frekvence sání)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u="sng" dirty="0" smtClean="0">
                <a:latin typeface="Arial" charset="0"/>
                <a:ea typeface="ＭＳ Ｐゴシック" pitchFamily="34" charset="-128"/>
              </a:rPr>
              <a:t>5 – 24 měsíců: </a:t>
            </a:r>
            <a:r>
              <a:rPr lang="cs-CZ" altLang="cs-CZ" sz="1600" dirty="0" smtClean="0">
                <a:latin typeface="Arial" charset="0"/>
                <a:ea typeface="ＭＳ Ｐゴシック" pitchFamily="34" charset="-128"/>
              </a:rPr>
              <a:t>behaviorální testy (VRA)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u="sng" dirty="0" smtClean="0">
                <a:latin typeface="Arial" charset="0"/>
                <a:ea typeface="ＭＳ Ｐゴシック" pitchFamily="34" charset="-128"/>
              </a:rPr>
              <a:t>25 – 60 měsíců: </a:t>
            </a:r>
            <a:r>
              <a:rPr lang="cs-CZ" altLang="cs-CZ" sz="1600" dirty="0" smtClean="0">
                <a:latin typeface="Arial" charset="0"/>
                <a:ea typeface="ＭＳ Ｐゴシック" pitchFamily="34" charset="-128"/>
              </a:rPr>
              <a:t>subjektivní audiometrie hravou formou, VRA, dětský percepční test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u="sng" dirty="0" smtClean="0">
                <a:latin typeface="Arial" charset="0"/>
                <a:ea typeface="ＭＳ Ｐゴシック" pitchFamily="34" charset="-128"/>
              </a:rPr>
              <a:t>Nad 60 měsíců: </a:t>
            </a:r>
            <a:r>
              <a:rPr lang="cs-CZ" altLang="cs-CZ" sz="1600" dirty="0" smtClean="0">
                <a:latin typeface="Arial" charset="0"/>
                <a:ea typeface="ＭＳ Ｐゴシック" pitchFamily="34" charset="-128"/>
              </a:rPr>
              <a:t>subjektivní tónová audiometrie, slovní audiometrie</a:t>
            </a:r>
          </a:p>
          <a:p>
            <a:pPr eaLnBrk="1" hangingPunct="1">
              <a:buFont typeface="Arial" charset="0"/>
              <a:buNone/>
            </a:pPr>
            <a:endParaRPr lang="cs-CZ" altLang="cs-CZ" sz="1600" dirty="0" smtClean="0">
              <a:latin typeface="Arial" charset="0"/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r>
              <a:rPr lang="cs-CZ" altLang="cs-CZ" sz="1600" b="1" u="sng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Pravidlo 1 – 3 – 6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latin typeface="Arial" charset="0"/>
                <a:ea typeface="ＭＳ Ｐゴシック" pitchFamily="34" charset="-128"/>
              </a:rPr>
              <a:t>V 1 měsíci jsou všechny děti po </a:t>
            </a:r>
            <a:r>
              <a:rPr lang="cs-CZ" altLang="cs-CZ" sz="1600" dirty="0" err="1" smtClean="0">
                <a:latin typeface="Arial" charset="0"/>
                <a:ea typeface="ＭＳ Ｐゴシック" pitchFamily="34" charset="-128"/>
              </a:rPr>
              <a:t>screeningu</a:t>
            </a:r>
            <a:r>
              <a:rPr lang="cs-CZ" altLang="cs-CZ" sz="1600" dirty="0" smtClean="0">
                <a:latin typeface="Arial" charset="0"/>
                <a:ea typeface="ＭＳ Ｐゴシック" pitchFamily="34" charset="-128"/>
              </a:rPr>
              <a:t> i po </a:t>
            </a:r>
            <a:r>
              <a:rPr lang="cs-CZ" altLang="cs-CZ" sz="1600" dirty="0" err="1" smtClean="0">
                <a:latin typeface="Arial" charset="0"/>
                <a:ea typeface="ＭＳ Ｐゴシック" pitchFamily="34" charset="-128"/>
              </a:rPr>
              <a:t>rescreeningu</a:t>
            </a:r>
            <a:endParaRPr lang="cs-CZ" altLang="cs-CZ" sz="1600" dirty="0" smtClean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latin typeface="Arial" charset="0"/>
                <a:ea typeface="ＭＳ Ｐゴシック" pitchFamily="34" charset="-128"/>
              </a:rPr>
              <a:t>Ve 3 měsících je stanovena diagnóza a mají sluchadla, poté už se obvykle nevyšetřuje elektrofyziologickými metodami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latin typeface="Arial" charset="0"/>
                <a:ea typeface="ＭＳ Ｐゴシック" pitchFamily="34" charset="-128"/>
              </a:rPr>
              <a:t>V 6 měsících mají všechny rodiny podporu </a:t>
            </a:r>
            <a:r>
              <a:rPr lang="cs-CZ" altLang="cs-CZ" dirty="0" smtClean="0">
                <a:latin typeface="Arial" charset="0"/>
                <a:ea typeface="ＭＳ Ｐゴシック" pitchFamily="34" charset="-128"/>
              </a:rPr>
              <a:t>rané péče</a:t>
            </a:r>
            <a:endParaRPr lang="cs-CZ" altLang="cs-CZ" sz="1600" u="sng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62397" y="227437"/>
            <a:ext cx="6318974" cy="498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Diagnostický protokol v USA (ASHA 2004)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93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61630" y="3943601"/>
            <a:ext cx="6542789" cy="169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  <a:buFontTx/>
              <a:buNone/>
            </a:pPr>
            <a:endParaRPr lang="cs-CZ" altLang="cs-CZ" sz="2316">
              <a:latin typeface="Times New Roman" panose="02020603050405020304" pitchFamily="18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627877" y="708965"/>
            <a:ext cx="184730" cy="13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5210" b="1" dirty="0">
              <a:solidFill>
                <a:srgbClr val="66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737" dirty="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937045" y="2032225"/>
            <a:ext cx="184731" cy="4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737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34405" y="1632819"/>
            <a:ext cx="841768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None/>
            </a:pPr>
            <a:r>
              <a:rPr lang="cs-CZ" altLang="cs-CZ" sz="1800" dirty="0">
                <a:hlinkClick r:id="rId5"/>
              </a:rPr>
              <a:t>https://</a:t>
            </a:r>
            <a:r>
              <a:rPr lang="cs-CZ" altLang="cs-CZ" sz="1800" dirty="0" smtClean="0">
                <a:hlinkClick r:id="rId5"/>
              </a:rPr>
              <a:t>www.youtube.com/watch?v=f1eE1rrmyw0</a:t>
            </a:r>
            <a:endParaRPr lang="cs-CZ" altLang="cs-CZ" sz="1800" dirty="0" smtClean="0"/>
          </a:p>
          <a:p>
            <a:pPr algn="l" eaLnBrk="1" hangingPunct="1">
              <a:spcBef>
                <a:spcPct val="0"/>
              </a:spcBef>
              <a:buNone/>
            </a:pPr>
            <a:endParaRPr lang="cs-CZ" altLang="cs-CZ" sz="1800" dirty="0"/>
          </a:p>
          <a:p>
            <a:pPr algn="l" eaLnBrk="1" hangingPunct="1">
              <a:spcBef>
                <a:spcPct val="0"/>
              </a:spcBef>
              <a:buNone/>
            </a:pPr>
            <a:r>
              <a:rPr lang="cs-CZ" altLang="cs-CZ" sz="1800" dirty="0"/>
              <a:t>https://tivi.cas.sk/video/2325854/aj-nepocujuce-dieta-je-perfektne-presvedcte-sa/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31068" y="272712"/>
            <a:ext cx="3663182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Důsledky vady sluchu</a:t>
            </a:r>
            <a:endParaRPr lang="cs-CZ" sz="2800" dirty="0"/>
          </a:p>
        </p:txBody>
      </p:sp>
      <p:pic>
        <p:nvPicPr>
          <p:cNvPr id="3" name="Janick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53059" y="33166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89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233363"/>
            <a:ext cx="7302500" cy="1108075"/>
          </a:xfrm>
        </p:spPr>
        <p:txBody>
          <a:bodyPr/>
          <a:lstStyle/>
          <a:p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484313"/>
            <a:ext cx="7489428" cy="46085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Diagnostika </a:t>
            </a:r>
            <a:r>
              <a:rPr lang="cs-CZ" sz="2800" dirty="0"/>
              <a:t>sluchových vad, screening, audiometrie; význam časné </a:t>
            </a:r>
            <a:r>
              <a:rPr lang="cs-CZ" sz="2800" dirty="0" smtClean="0"/>
              <a:t>diagnostiky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Kompenzace sluchu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Význam sluchu, důsledky sluchových </a:t>
            </a:r>
            <a:r>
              <a:rPr lang="cs-CZ" sz="2800" dirty="0" smtClean="0"/>
              <a:t>vad</a:t>
            </a:r>
          </a:p>
          <a:p>
            <a:pPr algn="ctr">
              <a:lnSpc>
                <a:spcPct val="100000"/>
              </a:lnSpc>
            </a:pPr>
            <a:r>
              <a:rPr lang="cs-CZ" altLang="cs-CZ" sz="1400" dirty="0" smtClean="0"/>
              <a:t> </a:t>
            </a:r>
            <a:endParaRPr lang="cs-CZ" alt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61" y="6273873"/>
            <a:ext cx="590476" cy="5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14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61630" y="3943601"/>
            <a:ext cx="6542789" cy="169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  <a:buFontTx/>
              <a:buNone/>
            </a:pPr>
            <a:endParaRPr lang="cs-CZ" altLang="cs-CZ" sz="2316">
              <a:latin typeface="Times New Roman" panose="02020603050405020304" pitchFamily="18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627877" y="708965"/>
            <a:ext cx="184730" cy="13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5210" b="1" dirty="0">
              <a:solidFill>
                <a:srgbClr val="66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737" dirty="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937045" y="2032225"/>
            <a:ext cx="184731" cy="4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737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34405" y="1632819"/>
            <a:ext cx="7108613" cy="294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None/>
            </a:pPr>
            <a:endParaRPr lang="cs-CZ" altLang="cs-CZ" sz="3087" b="1" dirty="0"/>
          </a:p>
          <a:p>
            <a:pPr algn="l" eaLnBrk="1" hangingPunct="1">
              <a:spcBef>
                <a:spcPct val="0"/>
              </a:spcBef>
              <a:buNone/>
            </a:pPr>
            <a:r>
              <a:rPr lang="cs-CZ" altLang="cs-CZ" sz="3087" dirty="0"/>
              <a:t>Sluchadla </a:t>
            </a:r>
            <a:r>
              <a:rPr lang="cs-CZ" altLang="cs-CZ" sz="3087" dirty="0" smtClean="0"/>
              <a:t>závěsná</a:t>
            </a:r>
          </a:p>
          <a:p>
            <a:pPr algn="l" eaLnBrk="1" hangingPunct="1">
              <a:spcBef>
                <a:spcPct val="0"/>
              </a:spcBef>
              <a:buNone/>
            </a:pPr>
            <a:r>
              <a:rPr lang="cs-CZ" altLang="cs-CZ" sz="3087" dirty="0"/>
              <a:t>Sluchadlo kostní BAHA </a:t>
            </a:r>
            <a:r>
              <a:rPr lang="cs-CZ" altLang="cs-CZ" sz="3087" dirty="0" smtClean="0"/>
              <a:t>(</a:t>
            </a:r>
            <a:r>
              <a:rPr lang="cs-CZ" altLang="cs-CZ" sz="3087" dirty="0"/>
              <a:t>převodní vady)</a:t>
            </a:r>
          </a:p>
          <a:p>
            <a:pPr marL="457200" indent="-457200" algn="l" eaLnBrk="1" hangingPunct="1">
              <a:spcBef>
                <a:spcPct val="0"/>
              </a:spcBef>
            </a:pPr>
            <a:endParaRPr lang="cs-CZ" altLang="cs-CZ" sz="3087" dirty="0"/>
          </a:p>
          <a:p>
            <a:pPr algn="l" eaLnBrk="1" hangingPunct="1">
              <a:spcBef>
                <a:spcPct val="0"/>
              </a:spcBef>
              <a:buNone/>
            </a:pPr>
            <a:r>
              <a:rPr lang="cs-CZ" altLang="cs-CZ" sz="3087" dirty="0"/>
              <a:t>Kochleární implantát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50491" y="272712"/>
            <a:ext cx="3424335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Kompenzace sluchu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41007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-1742906" y="133350"/>
            <a:ext cx="7443341" cy="782638"/>
          </a:xfrm>
        </p:spPr>
        <p:txBody>
          <a:bodyPr/>
          <a:lstStyle/>
          <a:p>
            <a:pPr algn="l" eaLnBrk="1" hangingPunct="1"/>
            <a:r>
              <a:rPr lang="cs-CZ" altLang="cs-CZ" sz="4000" dirty="0" smtClean="0">
                <a:solidFill>
                  <a:schemeClr val="bg1"/>
                </a:solidFill>
                <a:ea typeface="ＭＳ Ｐゴシック" pitchFamily="34" charset="-128"/>
              </a:rPr>
              <a:t>             </a:t>
            </a:r>
            <a:r>
              <a:rPr lang="cs-CZ" altLang="cs-CZ" sz="3200" dirty="0" smtClean="0">
                <a:latin typeface="Arial" charset="0"/>
                <a:ea typeface="ＭＳ Ｐゴシック" pitchFamily="34" charset="-128"/>
              </a:rPr>
              <a:t>Ucho</a:t>
            </a:r>
            <a:endParaRPr lang="cs-CZ" altLang="cs-CZ" sz="3200" b="1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2437" y="1052513"/>
            <a:ext cx="791965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81724" y="33131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9189" y="38163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86400" y="29527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9" name="TextBox 1"/>
          <p:cNvSpPr txBox="1">
            <a:spLocks noChangeArrowheads="1"/>
          </p:cNvSpPr>
          <p:nvPr/>
        </p:nvSpPr>
        <p:spPr bwMode="auto">
          <a:xfrm>
            <a:off x="404801" y="1830388"/>
            <a:ext cx="819686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cs-CZ" altLang="cs-CZ" sz="1600">
              <a:latin typeface="Arial" charset="0"/>
            </a:endParaRPr>
          </a:p>
        </p:txBody>
      </p:sp>
      <p:pic>
        <p:nvPicPr>
          <p:cNvPr id="94210" name="Picture 2" descr="VÃ½sledek obrÃ¡zku pro lidskÃ© ucho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7" y="1264879"/>
            <a:ext cx="8130880" cy="54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435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61630" y="3943601"/>
            <a:ext cx="6542789" cy="169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  <a:buFontTx/>
              <a:buNone/>
            </a:pPr>
            <a:endParaRPr lang="cs-CZ" altLang="cs-CZ" sz="2316">
              <a:latin typeface="Times New Roman" panose="02020603050405020304" pitchFamily="18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627877" y="708965"/>
            <a:ext cx="184730" cy="13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5210" b="1" dirty="0">
              <a:solidFill>
                <a:srgbClr val="66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737" dirty="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937045" y="2032225"/>
            <a:ext cx="184731" cy="4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737"/>
          </a:p>
        </p:txBody>
      </p:sp>
      <p:sp>
        <p:nvSpPr>
          <p:cNvPr id="2" name="TextovéPole 1"/>
          <p:cNvSpPr txBox="1"/>
          <p:nvPr/>
        </p:nvSpPr>
        <p:spPr>
          <a:xfrm>
            <a:off x="306413" y="295776"/>
            <a:ext cx="1765227" cy="567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Sluchadla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1379" y="1556792"/>
            <a:ext cx="2717411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1"/>
                </a:solidFill>
              </a:rPr>
              <a:t>Oboustranně!</a:t>
            </a:r>
          </a:p>
          <a:p>
            <a:pPr marL="285750" indent="-28575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1"/>
                </a:solidFill>
              </a:rPr>
              <a:t>Digitální!</a:t>
            </a:r>
          </a:p>
          <a:p>
            <a:pPr marL="285750" indent="-28575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1"/>
                </a:solidFill>
              </a:rPr>
              <a:t>Čím dražší, tím lepší?</a:t>
            </a:r>
          </a:p>
          <a:p>
            <a:pPr marL="285750" indent="-28575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1"/>
                </a:solidFill>
              </a:rPr>
              <a:t>Celodenně!</a:t>
            </a:r>
          </a:p>
          <a:p>
            <a:pPr marL="285750" indent="-28575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1"/>
                </a:solidFill>
              </a:rPr>
              <a:t>Kontrolovat!</a:t>
            </a:r>
          </a:p>
          <a:p>
            <a:pPr marL="285750" indent="-28575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 b="1" dirty="0" err="1">
                <a:solidFill>
                  <a:schemeClr val="tx1"/>
                </a:solidFill>
              </a:rPr>
              <a:t>Stetoklip</a:t>
            </a:r>
            <a:r>
              <a:rPr lang="cs-CZ" altLang="cs-CZ" sz="1800" b="1" dirty="0">
                <a:solidFill>
                  <a:schemeClr val="tx1"/>
                </a:solidFill>
              </a:rPr>
              <a:t>!</a:t>
            </a:r>
          </a:p>
          <a:p>
            <a:pPr marL="285750" indent="-28575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1"/>
                </a:solidFill>
              </a:rPr>
              <a:t>Tvarovka -pískání!</a:t>
            </a:r>
          </a:p>
          <a:p>
            <a:pPr marL="285750" indent="-28575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1"/>
                </a:solidFill>
              </a:rPr>
              <a:t>Baterie!</a:t>
            </a:r>
          </a:p>
          <a:p>
            <a:pPr marL="285750" indent="-28575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1"/>
                </a:solidFill>
              </a:rPr>
              <a:t>Upevnění!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97282" name="Picture 2" descr="Digital Hearing Aid :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41" y="1492903"/>
            <a:ext cx="2023275" cy="14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4" name="Picture 4" descr="Cute baby boy with hearing aid : Stock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27" y="1457759"/>
            <a:ext cx="2070922" cy="13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 descr="A woman wearing a hearing aid : Stock Ph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92" y="3349635"/>
            <a:ext cx="1495912" cy="22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8" name="Picture 8" descr="Doctor showing hearing aid : Stock Pho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26" y="3474567"/>
            <a:ext cx="2617986" cy="175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714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61630" y="3943601"/>
            <a:ext cx="6542789" cy="169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  <a:buFontTx/>
              <a:buNone/>
            </a:pPr>
            <a:endParaRPr lang="cs-CZ" altLang="cs-CZ" sz="2316">
              <a:latin typeface="Times New Roman" panose="02020603050405020304" pitchFamily="18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627877" y="708965"/>
            <a:ext cx="184730" cy="13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5210" b="1" dirty="0">
              <a:solidFill>
                <a:srgbClr val="66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737" dirty="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937045" y="2032225"/>
            <a:ext cx="184731" cy="4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737"/>
          </a:p>
        </p:txBody>
      </p:sp>
      <p:sp>
        <p:nvSpPr>
          <p:cNvPr id="2" name="TextovéPole 1"/>
          <p:cNvSpPr txBox="1"/>
          <p:nvPr/>
        </p:nvSpPr>
        <p:spPr>
          <a:xfrm>
            <a:off x="1582208" y="272712"/>
            <a:ext cx="1160895" cy="567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BAHA</a:t>
            </a:r>
            <a:endParaRPr lang="cs-CZ" sz="2800" dirty="0"/>
          </a:p>
        </p:txBody>
      </p:sp>
      <p:pic>
        <p:nvPicPr>
          <p:cNvPr id="106498" name="Picture 2" descr="VÃ½sledek obrÃ¡zku pro BAHA hearing aid for children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5" y="1669935"/>
            <a:ext cx="16668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0" name="Picture 4" descr="VÃ½sledek obrÃ¡zku pro BAHA hearing aid for children 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34" y="1700808"/>
            <a:ext cx="1309688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2" name="Picture 6" descr="VÃ½sledek obrÃ¡zku pro BAHA hearing aid for children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06" y="4332263"/>
            <a:ext cx="3872024" cy="14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4" name="Picture 8" descr="VÃ½sledek obrÃ¡zku pro BAHA hearing aid for children 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76" y="1836254"/>
            <a:ext cx="2167062" cy="197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6" name="Picture 10" descr="SouvisejÃ­cÃ­ obrÃ¡z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81" y="1462892"/>
            <a:ext cx="2049462" cy="13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8" name="Picture 12" descr="SouvisejÃ­cÃ­ obrÃ¡ze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35" y="3140968"/>
            <a:ext cx="18192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12" name="Picture 16" descr="VÃ½sledek obrÃ¡zku pro BAHA hearing aid for children pictu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57" y="4206381"/>
            <a:ext cx="1566713" cy="19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5550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61630" y="3943601"/>
            <a:ext cx="6542789" cy="169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  <a:buFontTx/>
              <a:buNone/>
            </a:pPr>
            <a:endParaRPr lang="cs-CZ" altLang="cs-CZ" sz="2316">
              <a:latin typeface="Times New Roman" panose="02020603050405020304" pitchFamily="18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627877" y="708965"/>
            <a:ext cx="184730" cy="13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5210" b="1" dirty="0">
              <a:solidFill>
                <a:srgbClr val="66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737" dirty="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937045" y="2032225"/>
            <a:ext cx="184731" cy="4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737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90389" y="1351876"/>
            <a:ext cx="1324402" cy="5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None/>
            </a:pPr>
            <a:r>
              <a:rPr lang="cs-CZ" altLang="cs-CZ" sz="2800" dirty="0" err="1" smtClean="0"/>
              <a:t>Kriteria</a:t>
            </a:r>
            <a:endParaRPr lang="cs-CZ" alt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30456" y="272712"/>
            <a:ext cx="3464411" cy="567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Kochleární implantát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70609" y="1935762"/>
            <a:ext cx="772482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b="1" i="1" dirty="0">
                <a:solidFill>
                  <a:srgbClr val="666666"/>
                </a:solidFill>
                <a:latin typeface="Ariale CE"/>
              </a:rPr>
              <a:t>Jaké podmínky musí dítě splňovat, aby mohlo dostat kochleární implantát?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666666"/>
                </a:solidFill>
                <a:latin typeface="Ariale CE"/>
              </a:rPr>
              <a:t>Kandidát kochleární implantace musí splňovat audiologická, logopedická a psychologická kritéria. Jeho sluchová ztráta musí být natolik velká, že ke kompenzaci vady nepostačuje použití ani nejvýkonnějších sluchadel. Dítě musí mít předpoklady k rozvoji mluvené řeči a musí být ochotno a schopno alespoň částečně spolupracovat při rehabilitaci. Rodiče musí s operací souhlasit a být dostatečně poučeni a mít realistické představy o možnostech svého dítěte a přínosu kochleárního implantátu, zároveň musí být ochotni spolupracovat při následné dlouhodobé rehabilitační péči. Sleduje se i celkový zdravotní stav dítěte, případná přítomnost dalšího postižení (dítě musí být schopné podstoupit operaci v celkové anestezii, v současné době operujeme i děti s kombinovaným postižením, např. hluchoslepé, s dětskou mozkovou obrnou, autismem, mentální retardací apod.).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104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61630" y="3943601"/>
            <a:ext cx="6542789" cy="169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  <a:buFontTx/>
              <a:buNone/>
            </a:pPr>
            <a:endParaRPr lang="cs-CZ" altLang="cs-CZ" sz="2316">
              <a:latin typeface="Times New Roman" panose="02020603050405020304" pitchFamily="18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627877" y="708965"/>
            <a:ext cx="184730" cy="13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5210" b="1" dirty="0">
              <a:solidFill>
                <a:srgbClr val="66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737" dirty="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937045" y="2032225"/>
            <a:ext cx="184731" cy="4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737"/>
          </a:p>
        </p:txBody>
      </p:sp>
      <p:sp>
        <p:nvSpPr>
          <p:cNvPr id="2" name="TextovéPole 1"/>
          <p:cNvSpPr txBox="1"/>
          <p:nvPr/>
        </p:nvSpPr>
        <p:spPr>
          <a:xfrm>
            <a:off x="430456" y="272712"/>
            <a:ext cx="3464411" cy="567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Kochleární implantát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70609" y="1700808"/>
            <a:ext cx="772482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b="1" i="1" dirty="0">
                <a:solidFill>
                  <a:srgbClr val="666666"/>
                </a:solidFill>
                <a:latin typeface="Ariale CE"/>
              </a:rPr>
              <a:t>Jaké podmínky musí dítě splňovat, aby mohlo dostat kochleární implantát?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666666"/>
                </a:solidFill>
                <a:latin typeface="Ariale CE"/>
              </a:rPr>
              <a:t>Kandidát kochleární implantace musí splňovat audiologická, logopedická a psychologická kritéria. Jeho sluchová ztráta musí být natolik velká, že ke kompenzaci vady nepostačuje použití ani nejvýkonnějších sluchadel. Dítě musí mít předpoklady k rozvoji mluvené řeči a musí být ochotno a schopno alespoň částečně spolupracovat při rehabilitaci. Rodiče musí s operací souhlasit a být dostatečně poučeni a mít realistické představy o možnostech svého dítěte a přínosu kochleárního implantátu, zároveň musí být ochotni spolupracovat při následné dlouhodobé rehabilitační péči. Sleduje se i celkový zdravotní stav dítěte, případná přítomnost dalšího postižení (dítě musí být schopné podstoupit operaci v celkové anestezii, v současné době operujeme i děti s kombinovaným postižením, např. hluchoslepé, s dětskou mozkovou obrnou, autismem, mentální retardací apod.).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7318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61630" y="3943601"/>
            <a:ext cx="6542789" cy="169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  <a:buFontTx/>
              <a:buNone/>
            </a:pPr>
            <a:endParaRPr lang="cs-CZ" altLang="cs-CZ" sz="2316">
              <a:latin typeface="Times New Roman" panose="02020603050405020304" pitchFamily="18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627877" y="708965"/>
            <a:ext cx="184730" cy="13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5210" b="1" dirty="0">
              <a:solidFill>
                <a:srgbClr val="66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737" dirty="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937045" y="2032225"/>
            <a:ext cx="184731" cy="4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737"/>
          </a:p>
        </p:txBody>
      </p:sp>
      <p:sp>
        <p:nvSpPr>
          <p:cNvPr id="2" name="TextovéPole 1"/>
          <p:cNvSpPr txBox="1"/>
          <p:nvPr/>
        </p:nvSpPr>
        <p:spPr>
          <a:xfrm>
            <a:off x="92303" y="274713"/>
            <a:ext cx="4863832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Kochleární implantát - </a:t>
            </a:r>
            <a:r>
              <a:rPr lang="cs-CZ" sz="2800" dirty="0" err="1" smtClean="0"/>
              <a:t>kriteria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70609" y="1700808"/>
            <a:ext cx="772482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AutoNum type="arabicPeriod"/>
            </a:pPr>
            <a:r>
              <a:rPr lang="cs-CZ" dirty="0" smtClean="0"/>
              <a:t>Audiologické </a:t>
            </a:r>
            <a:r>
              <a:rPr lang="cs-CZ" dirty="0"/>
              <a:t>podmínky – oboustranná hluchota nebo těžká nedoslýchavost, kdy lze očekávat u kochleárních implantátů větší přínos v porozumění řeči než u konvenčních sluchadel. Průměrné ztráty tónového audiometru na frekvencích 500, 1000, 2000 a 4000 jsou rovné nebo vyšší než 90 dB HL. Sluchadla s maximálním výkonem mají jen minimální efekt v rozumění řeči. Hodnoty sluchového prahu stanovené objektivními metodami jsou větší než 95 dB HL</a:t>
            </a:r>
            <a:r>
              <a:rPr lang="cs-CZ" dirty="0" smtClean="0"/>
              <a:t>.</a:t>
            </a:r>
          </a:p>
          <a:p>
            <a:pPr marL="342900" indent="-342900" algn="l">
              <a:buAutoNum type="arabicPeriod"/>
            </a:pPr>
            <a:r>
              <a:rPr lang="cs-CZ" dirty="0" smtClean="0"/>
              <a:t>Není </a:t>
            </a:r>
            <a:r>
              <a:rPr lang="cs-CZ" dirty="0"/>
              <a:t>interní kontraindikace k provedení operace v celkové anestézii. </a:t>
            </a:r>
            <a:endParaRPr lang="cs-CZ" dirty="0" smtClean="0"/>
          </a:p>
          <a:p>
            <a:pPr marL="342900" indent="-342900" algn="l">
              <a:buAutoNum type="arabicPeriod"/>
            </a:pPr>
            <a:endParaRPr lang="cs-CZ" dirty="0"/>
          </a:p>
          <a:p>
            <a:pPr marL="342900" indent="-342900" algn="l">
              <a:buAutoNum type="arabicPeriod"/>
            </a:pPr>
            <a:r>
              <a:rPr lang="cs-CZ" dirty="0" smtClean="0"/>
              <a:t>Nejsou </a:t>
            </a:r>
            <a:r>
              <a:rPr lang="cs-CZ" dirty="0"/>
              <a:t>známky floridních zánětlivých změn ve středouší. </a:t>
            </a:r>
            <a:endParaRPr lang="cs-CZ" dirty="0" smtClean="0"/>
          </a:p>
          <a:p>
            <a:pPr marL="342900" indent="-342900" algn="l">
              <a:buAutoNum type="arabicPeriod"/>
            </a:pPr>
            <a:r>
              <a:rPr lang="cs-CZ" dirty="0" smtClean="0"/>
              <a:t>Pomocí </a:t>
            </a:r>
            <a:r>
              <a:rPr lang="cs-CZ" dirty="0"/>
              <a:t>vyšetření HRCT je vyšetřena průchodnost hlemýždě </a:t>
            </a:r>
            <a:endParaRPr lang="cs-CZ" dirty="0" smtClean="0"/>
          </a:p>
          <a:p>
            <a:pPr marL="342900" indent="-342900" algn="l">
              <a:buAutoNum type="arabicPeriod"/>
            </a:pPr>
            <a:r>
              <a:rPr lang="cs-CZ" dirty="0" smtClean="0"/>
              <a:t>Neurologické </a:t>
            </a:r>
            <a:r>
              <a:rPr lang="cs-CZ" dirty="0"/>
              <a:t>vyšetření - neprokazuje poruchu vyšších etáží sluchové dráhy a CNS. </a:t>
            </a:r>
            <a:endParaRPr lang="cs-CZ" dirty="0" smtClean="0"/>
          </a:p>
          <a:p>
            <a:pPr marL="342900" indent="-342900" algn="l">
              <a:buAutoNum type="arabicPeriod"/>
            </a:pPr>
            <a:r>
              <a:rPr lang="cs-CZ" dirty="0" smtClean="0"/>
              <a:t>Psychologické </a:t>
            </a:r>
            <a:r>
              <a:rPr lang="cs-CZ" dirty="0"/>
              <a:t>vyšetření - uchazeč o kochleární implantát by měl mít schopnosti a vlastnosti, které umožní spolehlivé naprogramování řečového procesoru a využití kochleárního implantátu. Výsledky speciálních testů mají posoudit schopnost kandidáta absolvovat rehabilitační program a dobrou prognózu řečového rozvoje. </a:t>
            </a:r>
          </a:p>
        </p:txBody>
      </p:sp>
    </p:spTree>
    <p:extLst>
      <p:ext uri="{BB962C8B-B14F-4D97-AF65-F5344CB8AC3E}">
        <p14:creationId xmlns:p14="http://schemas.microsoft.com/office/powerpoint/2010/main" val="3179259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61630" y="3943601"/>
            <a:ext cx="6542789" cy="169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  <a:buFontTx/>
              <a:buNone/>
            </a:pPr>
            <a:endParaRPr lang="cs-CZ" altLang="cs-CZ" sz="2316">
              <a:latin typeface="Times New Roman" panose="02020603050405020304" pitchFamily="18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627877" y="708965"/>
            <a:ext cx="184730" cy="13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5210" b="1" dirty="0">
              <a:solidFill>
                <a:srgbClr val="66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737" dirty="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937045" y="2032225"/>
            <a:ext cx="184731" cy="4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737"/>
          </a:p>
        </p:txBody>
      </p:sp>
      <p:sp>
        <p:nvSpPr>
          <p:cNvPr id="2" name="TextovéPole 1"/>
          <p:cNvSpPr txBox="1"/>
          <p:nvPr/>
        </p:nvSpPr>
        <p:spPr>
          <a:xfrm>
            <a:off x="92303" y="274713"/>
            <a:ext cx="4863832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Kochleární implantát - </a:t>
            </a:r>
            <a:r>
              <a:rPr lang="cs-CZ" sz="2800" dirty="0" err="1" smtClean="0"/>
              <a:t>kriteria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70609" y="1700808"/>
            <a:ext cx="7724829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AutoNum type="arabicPeriod" startAt="7"/>
            </a:pPr>
            <a:r>
              <a:rPr lang="cs-CZ" dirty="0" smtClean="0"/>
              <a:t>Rodina </a:t>
            </a:r>
            <a:r>
              <a:rPr lang="cs-CZ" dirty="0"/>
              <a:t>- musí být podrobně informována o omezeních a rizicích kochleární implantace a má mít realistická očekávání. Souhlasí s povinnými pravidelnými kontrolami a aktivní účastí na pooperační rehabilitaci. </a:t>
            </a:r>
            <a:endParaRPr lang="cs-CZ" dirty="0" smtClean="0"/>
          </a:p>
          <a:p>
            <a:pPr marL="342900" indent="-342900" algn="l">
              <a:buAutoNum type="arabicPeriod" startAt="7"/>
            </a:pPr>
            <a:r>
              <a:rPr lang="cs-CZ" dirty="0" smtClean="0"/>
              <a:t>Rehabilitační </a:t>
            </a:r>
            <a:r>
              <a:rPr lang="cs-CZ" dirty="0"/>
              <a:t>péče - musí být dobře a předem zajištěna kombinací péče v místě bydliště s vedením a pravidelným sledováním pacienta v CKID. Celodenní užívání sluchadel a systematická rehabilitace sluchu a řeči jsou nezbytností</a:t>
            </a:r>
            <a:r>
              <a:rPr lang="cs-CZ" dirty="0" smtClean="0"/>
              <a:t>. </a:t>
            </a:r>
          </a:p>
          <a:p>
            <a:pPr marL="342900" indent="-342900" algn="l">
              <a:buAutoNum type="arabicPeriod" startAt="7"/>
            </a:pPr>
            <a:r>
              <a:rPr lang="cs-CZ" b="1" dirty="0" smtClean="0"/>
              <a:t>Oboustranná </a:t>
            </a:r>
            <a:r>
              <a:rPr lang="cs-CZ" b="1" dirty="0"/>
              <a:t>implantace </a:t>
            </a:r>
            <a:r>
              <a:rPr lang="cs-CZ" dirty="0"/>
              <a:t>- primárně je indikována jednostranná implantace. Rodiče dětí, ev. dospělý pacient musí s implantací souhlasit při vědomí dlouhodobé ekonomické náročnosti udržování dvou systémů a limitované míře přínosu druhého přístroje. (</a:t>
            </a:r>
            <a:r>
              <a:rPr lang="cs-CZ" dirty="0" err="1"/>
              <a:t>Betka</a:t>
            </a:r>
            <a:r>
              <a:rPr lang="cs-CZ" dirty="0"/>
              <a:t> et al. 2012) </a:t>
            </a:r>
            <a:endParaRPr lang="cs-CZ" dirty="0" smtClean="0"/>
          </a:p>
          <a:p>
            <a:pPr marL="342900" indent="-342900" algn="l">
              <a:buAutoNum type="arabicPeriod" startAt="7"/>
            </a:pPr>
            <a:endParaRPr lang="cs-CZ" dirty="0"/>
          </a:p>
          <a:p>
            <a:pPr algn="l"/>
            <a:r>
              <a:rPr lang="cs-CZ" dirty="0" smtClean="0"/>
              <a:t>Za </a:t>
            </a:r>
            <a:r>
              <a:rPr lang="cs-CZ" dirty="0"/>
              <a:t>nevhodného kandidáta lze považovat každého uchazeče, který nesplňuje výše uvedená kritéria. </a:t>
            </a:r>
          </a:p>
        </p:txBody>
      </p:sp>
    </p:spTree>
    <p:extLst>
      <p:ext uri="{BB962C8B-B14F-4D97-AF65-F5344CB8AC3E}">
        <p14:creationId xmlns:p14="http://schemas.microsoft.com/office/powerpoint/2010/main" val="1258660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825" y="2636838"/>
            <a:ext cx="8124825" cy="971550"/>
          </a:xfrm>
        </p:spPr>
        <p:txBody>
          <a:bodyPr/>
          <a:lstStyle/>
          <a:p>
            <a:r>
              <a:rPr lang="cs-CZ" altLang="cs-CZ" dirty="0" smtClean="0"/>
              <a:t>Hezký den v Praze!</a:t>
            </a:r>
            <a:endParaRPr lang="cs-CZ" altLang="cs-CZ" dirty="0"/>
          </a:p>
        </p:txBody>
      </p:sp>
      <p:sp>
        <p:nvSpPr>
          <p:cNvPr id="390152" name="Rectangle 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23975" y="3886200"/>
            <a:ext cx="6173788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cs-CZ" altLang="cs-CZ" b="1">
              <a:solidFill>
                <a:srgbClr val="172877"/>
              </a:solidFill>
            </a:endParaRPr>
          </a:p>
        </p:txBody>
      </p:sp>
      <p:pic>
        <p:nvPicPr>
          <p:cNvPr id="390153" name="Picture 9" descr="141219_tamtam_ppt_0410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644900"/>
            <a:ext cx="8737600" cy="18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-1742906" y="133350"/>
            <a:ext cx="7443341" cy="782638"/>
          </a:xfrm>
        </p:spPr>
        <p:txBody>
          <a:bodyPr/>
          <a:lstStyle/>
          <a:p>
            <a:pPr algn="l" eaLnBrk="1" hangingPunct="1"/>
            <a:r>
              <a:rPr lang="cs-CZ" altLang="cs-CZ" sz="4000" dirty="0" smtClean="0">
                <a:solidFill>
                  <a:schemeClr val="bg1"/>
                </a:solidFill>
                <a:ea typeface="ＭＳ Ｐゴシック" pitchFamily="34" charset="-128"/>
              </a:rPr>
              <a:t>            </a:t>
            </a:r>
            <a:endParaRPr lang="cs-CZ" altLang="cs-CZ" sz="3200" b="1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2437" y="1052513"/>
            <a:ext cx="791965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81724" y="33131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9189" y="38163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86400" y="29527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9" name="TextBox 1"/>
          <p:cNvSpPr txBox="1">
            <a:spLocks noChangeArrowheads="1"/>
          </p:cNvSpPr>
          <p:nvPr/>
        </p:nvSpPr>
        <p:spPr bwMode="auto">
          <a:xfrm>
            <a:off x="451808" y="981076"/>
            <a:ext cx="819686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cs-CZ" altLang="cs-CZ" sz="1600">
              <a:latin typeface="Arial" charset="0"/>
            </a:endParaRPr>
          </a:p>
        </p:txBody>
      </p:sp>
      <p:pic>
        <p:nvPicPr>
          <p:cNvPr id="92162" name="Picture 2" descr="VÃ½sledek obrÃ¡zku pro speech banana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43" y="116631"/>
            <a:ext cx="6984776" cy="551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71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-1742906" y="133350"/>
            <a:ext cx="7443341" cy="782638"/>
          </a:xfrm>
        </p:spPr>
        <p:txBody>
          <a:bodyPr/>
          <a:lstStyle/>
          <a:p>
            <a:pPr algn="l" eaLnBrk="1" hangingPunct="1"/>
            <a:r>
              <a:rPr lang="cs-CZ" altLang="cs-CZ" sz="4000" dirty="0" smtClean="0">
                <a:solidFill>
                  <a:schemeClr val="bg1"/>
                </a:solidFill>
                <a:ea typeface="ＭＳ Ｐゴシック" pitchFamily="34" charset="-128"/>
              </a:rPr>
              <a:t>             </a:t>
            </a:r>
            <a:r>
              <a:rPr lang="cs-CZ" altLang="cs-CZ" sz="3200" dirty="0" smtClean="0">
                <a:latin typeface="Arial" charset="0"/>
                <a:ea typeface="ＭＳ Ｐゴシック" pitchFamily="34" charset="-128"/>
              </a:rPr>
              <a:t>Ztráta sluchu</a:t>
            </a:r>
            <a:endParaRPr lang="cs-CZ" altLang="cs-CZ" sz="3200" b="1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2437" y="1052513"/>
            <a:ext cx="791965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81724" y="33131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9189" y="38163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86400" y="29527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9" name="TextBox 1"/>
          <p:cNvSpPr txBox="1">
            <a:spLocks noChangeArrowheads="1"/>
          </p:cNvSpPr>
          <p:nvPr/>
        </p:nvSpPr>
        <p:spPr bwMode="auto">
          <a:xfrm>
            <a:off x="451808" y="981076"/>
            <a:ext cx="819686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cs-CZ" altLang="cs-CZ" sz="16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001" y="1795798"/>
            <a:ext cx="6969871" cy="404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buSzPct val="80000"/>
            </a:pPr>
            <a:r>
              <a:rPr lang="cs-CZ" altLang="cs-CZ" sz="2400" b="1" dirty="0">
                <a:latin typeface="Calibri" panose="020F0502020204030204" pitchFamily="34" charset="0"/>
                <a:cs typeface="Times New Roman" pitchFamily="18" charset="0"/>
              </a:rPr>
              <a:t>0-20 dB normální sluch</a:t>
            </a:r>
          </a:p>
          <a:p>
            <a:pPr algn="l" eaLnBrk="1" hangingPunct="1">
              <a:buSzPct val="80000"/>
            </a:pPr>
            <a:r>
              <a:rPr lang="cs-CZ" altLang="cs-CZ" sz="2400" b="1" dirty="0">
                <a:latin typeface="Calibri" panose="020F0502020204030204" pitchFamily="34" charset="0"/>
                <a:cs typeface="Times New Roman" pitchFamily="18" charset="0"/>
              </a:rPr>
              <a:t>20-40 dB lehká nedoslýchavost</a:t>
            </a:r>
          </a:p>
          <a:p>
            <a:pPr algn="l" eaLnBrk="1" hangingPunct="1">
              <a:buSzPct val="80000"/>
            </a:pPr>
            <a:r>
              <a:rPr lang="cs-CZ" altLang="cs-CZ" sz="2400" b="1" dirty="0">
                <a:latin typeface="Calibri" panose="020F0502020204030204" pitchFamily="34" charset="0"/>
                <a:cs typeface="Times New Roman" pitchFamily="18" charset="0"/>
              </a:rPr>
              <a:t>40-60 dB střední nedoslýchavost</a:t>
            </a:r>
          </a:p>
          <a:p>
            <a:pPr algn="l" eaLnBrk="1" hangingPunct="1">
              <a:buSzPct val="80000"/>
            </a:pPr>
            <a:r>
              <a:rPr lang="cs-CZ" altLang="cs-CZ" sz="2400" b="1" dirty="0">
                <a:latin typeface="Calibri" panose="020F0502020204030204" pitchFamily="34" charset="0"/>
                <a:cs typeface="Times New Roman" pitchFamily="18" charset="0"/>
              </a:rPr>
              <a:t>60-80 dB těžká nedoslýchavost</a:t>
            </a:r>
          </a:p>
          <a:p>
            <a:pPr algn="l" eaLnBrk="1" hangingPunct="1">
              <a:buSzPct val="80000"/>
            </a:pPr>
            <a:r>
              <a:rPr lang="cs-CZ" altLang="cs-CZ" sz="2400" b="1" dirty="0">
                <a:latin typeface="Calibri" panose="020F0502020204030204" pitchFamily="34" charset="0"/>
                <a:cs typeface="Times New Roman" pitchFamily="18" charset="0"/>
              </a:rPr>
              <a:t>80-100 dB velmi  těžká nedoslýchavost</a:t>
            </a:r>
          </a:p>
          <a:p>
            <a:pPr algn="l" eaLnBrk="1" hangingPunct="1">
              <a:buSzPct val="80000"/>
            </a:pPr>
            <a:r>
              <a:rPr lang="cs-CZ" altLang="cs-CZ" sz="2400" b="1" dirty="0">
                <a:latin typeface="Calibri" panose="020F0502020204030204" pitchFamily="34" charset="0"/>
                <a:cs typeface="Times New Roman" pitchFamily="18" charset="0"/>
              </a:rPr>
              <a:t>100-120 dB zbytky sluchu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171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-1742906" y="133350"/>
            <a:ext cx="7443341" cy="782638"/>
          </a:xfrm>
        </p:spPr>
        <p:txBody>
          <a:bodyPr/>
          <a:lstStyle/>
          <a:p>
            <a:pPr algn="l" eaLnBrk="1" hangingPunct="1"/>
            <a:r>
              <a:rPr lang="cs-CZ" altLang="cs-CZ" sz="4000" dirty="0" smtClean="0">
                <a:solidFill>
                  <a:schemeClr val="bg1"/>
                </a:solidFill>
                <a:ea typeface="ＭＳ Ｐゴシック" pitchFamily="34" charset="-128"/>
              </a:rPr>
              <a:t>             </a:t>
            </a:r>
            <a:r>
              <a:rPr lang="cs-CZ" altLang="cs-CZ" sz="3200" dirty="0" smtClean="0">
                <a:latin typeface="Arial" charset="0"/>
                <a:ea typeface="ＭＳ Ｐゴシック" pitchFamily="34" charset="-128"/>
              </a:rPr>
              <a:t>Ucho</a:t>
            </a:r>
            <a:endParaRPr lang="cs-CZ" altLang="cs-CZ" sz="3200" b="1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2437" y="1052513"/>
            <a:ext cx="791965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81724" y="33131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9189" y="38163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86400" y="29527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9" name="TextBox 1"/>
          <p:cNvSpPr txBox="1">
            <a:spLocks noChangeArrowheads="1"/>
          </p:cNvSpPr>
          <p:nvPr/>
        </p:nvSpPr>
        <p:spPr bwMode="auto">
          <a:xfrm>
            <a:off x="404801" y="1830388"/>
            <a:ext cx="819686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cs-CZ" altLang="cs-CZ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cs-CZ" altLang="cs-CZ" sz="1600">
              <a:latin typeface="Arial" charset="0"/>
            </a:endParaRPr>
          </a:p>
        </p:txBody>
      </p:sp>
      <p:pic>
        <p:nvPicPr>
          <p:cNvPr id="94210" name="Picture 2" descr="VÃ½sledek obrÃ¡zku pro lidskÃ© ucho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7" y="1264879"/>
            <a:ext cx="8130880" cy="54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40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-1742906" y="133350"/>
            <a:ext cx="7443341" cy="782638"/>
          </a:xfrm>
        </p:spPr>
        <p:txBody>
          <a:bodyPr/>
          <a:lstStyle/>
          <a:p>
            <a:pPr algn="l" eaLnBrk="1" hangingPunct="1"/>
            <a:r>
              <a:rPr lang="cs-CZ" altLang="cs-CZ" sz="4000" dirty="0" smtClean="0">
                <a:solidFill>
                  <a:schemeClr val="bg1"/>
                </a:solidFill>
                <a:ea typeface="ＭＳ Ｐゴシック" pitchFamily="34" charset="-128"/>
              </a:rPr>
              <a:t>             </a:t>
            </a:r>
            <a:r>
              <a:rPr lang="cs-CZ" altLang="cs-CZ" sz="3200" dirty="0" smtClean="0">
                <a:latin typeface="Arial" charset="0"/>
                <a:ea typeface="ＭＳ Ｐゴシック" pitchFamily="34" charset="-128"/>
              </a:rPr>
              <a:t>Etiologie sluchových vad </a:t>
            </a:r>
            <a:endParaRPr lang="cs-CZ" altLang="cs-CZ" sz="3200" b="1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2437" y="1052513"/>
            <a:ext cx="791965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81724" y="33131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9189" y="38163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86400" y="29527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9" name="TextBox 1"/>
          <p:cNvSpPr txBox="1">
            <a:spLocks noChangeArrowheads="1"/>
          </p:cNvSpPr>
          <p:nvPr/>
        </p:nvSpPr>
        <p:spPr bwMode="auto">
          <a:xfrm>
            <a:off x="404801" y="1830388"/>
            <a:ext cx="8196865" cy="490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cs-CZ" sz="2000" dirty="0" smtClean="0"/>
              <a:t>Genetické vady</a:t>
            </a:r>
          </a:p>
          <a:p>
            <a:pPr algn="l"/>
            <a:r>
              <a:rPr lang="cs-CZ" sz="2000" dirty="0" smtClean="0"/>
              <a:t>Toxické látky v těhotenství nebo po porodu</a:t>
            </a:r>
          </a:p>
          <a:p>
            <a:pPr algn="l"/>
            <a:r>
              <a:rPr lang="cs-CZ" sz="2000" dirty="0" smtClean="0"/>
              <a:t>Infekce matky v těhotenství (toxoplasmosa, cytomegalovirus, spalničky, herpes)</a:t>
            </a:r>
          </a:p>
          <a:p>
            <a:pPr algn="l"/>
            <a:r>
              <a:rPr lang="cs-CZ" sz="2000" dirty="0" smtClean="0"/>
              <a:t>Infekce, která může poškodit mozek po porodu (meningitida nebo spalničky)</a:t>
            </a:r>
          </a:p>
          <a:p>
            <a:pPr algn="l"/>
            <a:r>
              <a:rPr lang="cs-CZ" sz="2000" dirty="0" smtClean="0"/>
              <a:t>Nádorová onemocnění</a:t>
            </a:r>
          </a:p>
          <a:p>
            <a:pPr algn="l"/>
            <a:r>
              <a:rPr lang="cs-CZ" sz="2000" dirty="0" smtClean="0"/>
              <a:t>Úrazy</a:t>
            </a:r>
          </a:p>
          <a:p>
            <a:pPr algn="l"/>
            <a:endParaRPr lang="cs-CZ" sz="2000" dirty="0"/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Děti/dospělí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1412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-1742906" y="133350"/>
            <a:ext cx="8314015" cy="782638"/>
          </a:xfrm>
        </p:spPr>
        <p:txBody>
          <a:bodyPr/>
          <a:lstStyle/>
          <a:p>
            <a:pPr algn="l" eaLnBrk="1" hangingPunct="1"/>
            <a:r>
              <a:rPr lang="cs-CZ" altLang="cs-CZ" sz="4000" dirty="0" smtClean="0">
                <a:solidFill>
                  <a:schemeClr val="bg1"/>
                </a:solidFill>
                <a:ea typeface="ＭＳ Ｐゴシック" pitchFamily="34" charset="-128"/>
              </a:rPr>
              <a:t>             </a:t>
            </a:r>
            <a:r>
              <a:rPr lang="cs-CZ" altLang="cs-CZ" sz="3200" dirty="0" smtClean="0">
                <a:latin typeface="Arial" charset="0"/>
                <a:ea typeface="ＭＳ Ｐゴシック" pitchFamily="34" charset="-128"/>
              </a:rPr>
              <a:t>Jak zjistíme, že dítě neslyší?</a:t>
            </a:r>
            <a:endParaRPr lang="cs-CZ" altLang="cs-CZ" sz="3200" b="1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2437" y="1052513"/>
            <a:ext cx="791965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81724" y="33131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9189" y="38163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86400" y="29527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" name="TextovéPole 1"/>
          <p:cNvSpPr txBox="1"/>
          <p:nvPr/>
        </p:nvSpPr>
        <p:spPr>
          <a:xfrm>
            <a:off x="90389" y="1813726"/>
            <a:ext cx="4051110" cy="329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https://www.youtube.com/watch?v=fzDIq2ZM9Js</a:t>
            </a:r>
          </a:p>
        </p:txBody>
      </p:sp>
    </p:spTree>
    <p:extLst>
      <p:ext uri="{BB962C8B-B14F-4D97-AF65-F5344CB8AC3E}">
        <p14:creationId xmlns:p14="http://schemas.microsoft.com/office/powerpoint/2010/main" val="3625492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-1742906" y="133350"/>
            <a:ext cx="7443341" cy="782638"/>
          </a:xfrm>
        </p:spPr>
        <p:txBody>
          <a:bodyPr/>
          <a:lstStyle/>
          <a:p>
            <a:pPr algn="l" eaLnBrk="1" hangingPunct="1"/>
            <a:r>
              <a:rPr lang="cs-CZ" altLang="cs-CZ" sz="4000" dirty="0" smtClean="0">
                <a:solidFill>
                  <a:schemeClr val="bg1"/>
                </a:solidFill>
                <a:ea typeface="ＭＳ Ｐゴシック" pitchFamily="34" charset="-128"/>
              </a:rPr>
              <a:t>             </a:t>
            </a:r>
            <a:r>
              <a:rPr lang="cs-CZ" altLang="cs-CZ" sz="3200" dirty="0" smtClean="0">
                <a:latin typeface="Arial" charset="0"/>
                <a:ea typeface="ＭＳ Ｐゴシック" pitchFamily="34" charset="-128"/>
              </a:rPr>
              <a:t>Vyšetřovací metody</a:t>
            </a:r>
            <a:endParaRPr lang="cs-CZ" altLang="cs-CZ" sz="3200" b="1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2437" y="1052513"/>
            <a:ext cx="791965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81724" y="33131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9189" y="38163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86400" y="29527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9" name="TextBox 1"/>
          <p:cNvSpPr txBox="1">
            <a:spLocks noChangeArrowheads="1"/>
          </p:cNvSpPr>
          <p:nvPr/>
        </p:nvSpPr>
        <p:spPr bwMode="auto">
          <a:xfrm>
            <a:off x="522437" y="1261704"/>
            <a:ext cx="880335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algn="l" eaLnBrk="1" hangingPunct="1">
              <a:spcBef>
                <a:spcPct val="0"/>
              </a:spcBef>
              <a:buNone/>
            </a:pPr>
            <a:r>
              <a:rPr lang="cs-CZ" altLang="cs-CZ" sz="2000" b="1" u="sng" dirty="0" smtClean="0">
                <a:cs typeface="Calibri" panose="020F0502020204030204" pitchFamily="34" charset="0"/>
              </a:rPr>
              <a:t>Děti</a:t>
            </a:r>
          </a:p>
          <a:p>
            <a:pPr algn="l" eaLnBrk="1" hangingPunct="1">
              <a:spcBef>
                <a:spcPct val="0"/>
              </a:spcBef>
            </a:pPr>
            <a:r>
              <a:rPr lang="cs-CZ" altLang="cs-CZ" sz="2000" b="1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Otoakustické</a:t>
            </a:r>
            <a:r>
              <a:rPr lang="cs-CZ" altLang="cs-CZ" sz="20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emise OAE!!!</a:t>
            </a:r>
          </a:p>
          <a:p>
            <a:pPr algn="l" eaLnBrk="1" hangingPunct="1">
              <a:spcBef>
                <a:spcPct val="0"/>
              </a:spcBef>
            </a:pPr>
            <a:r>
              <a:rPr lang="cs-CZ" altLang="cs-CZ" sz="2000" b="1" dirty="0" smtClean="0">
                <a:cs typeface="Calibri" panose="020F0502020204030204" pitchFamily="34" charset="0"/>
              </a:rPr>
              <a:t>BERA </a:t>
            </a:r>
            <a:r>
              <a:rPr lang="cs-CZ" altLang="cs-CZ" sz="2000" b="1" dirty="0">
                <a:cs typeface="Calibri" panose="020F0502020204030204" pitchFamily="34" charset="0"/>
              </a:rPr>
              <a:t>(NN BERA, CERA</a:t>
            </a:r>
            <a:r>
              <a:rPr lang="cs-CZ" altLang="cs-CZ" sz="2000" b="1" dirty="0" smtClean="0">
                <a:cs typeface="Calibri" panose="020F0502020204030204" pitchFamily="34" charset="0"/>
              </a:rPr>
              <a:t>) </a:t>
            </a:r>
            <a:endParaRPr lang="cs-CZ" altLang="cs-CZ" sz="2000" b="1" dirty="0">
              <a:cs typeface="Calibri" panose="020F0502020204030204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cs-CZ" altLang="cs-CZ" sz="2000" b="1" dirty="0">
                <a:cs typeface="Calibri" panose="020F0502020204030204" pitchFamily="34" charset="0"/>
              </a:rPr>
              <a:t>ERA-SSEP, PRO MASTER</a:t>
            </a:r>
          </a:p>
          <a:p>
            <a:pPr algn="l" eaLnBrk="1" hangingPunct="1">
              <a:spcBef>
                <a:spcPct val="0"/>
              </a:spcBef>
            </a:pPr>
            <a:r>
              <a:rPr lang="cs-CZ" altLang="cs-CZ" sz="2000" b="1" dirty="0">
                <a:cs typeface="Calibri" panose="020F0502020204030204" pitchFamily="34" charset="0"/>
              </a:rPr>
              <a:t>Sluchové zkoušky, reaktometr</a:t>
            </a:r>
          </a:p>
          <a:p>
            <a:pPr algn="l" eaLnBrk="1" hangingPunct="1">
              <a:spcBef>
                <a:spcPct val="0"/>
              </a:spcBef>
            </a:pPr>
            <a:r>
              <a:rPr lang="cs-CZ" altLang="cs-CZ" sz="2000" b="1" dirty="0">
                <a:cs typeface="Calibri" panose="020F0502020204030204" pitchFamily="34" charset="0"/>
              </a:rPr>
              <a:t>Audiometrie ve volném </a:t>
            </a:r>
            <a:r>
              <a:rPr lang="cs-CZ" altLang="cs-CZ" sz="2000" b="1" dirty="0" smtClean="0">
                <a:cs typeface="Calibri" panose="020F0502020204030204" pitchFamily="34" charset="0"/>
              </a:rPr>
              <a:t>poli - video</a:t>
            </a:r>
            <a:endParaRPr lang="cs-CZ" altLang="cs-CZ" sz="2000" b="1" dirty="0">
              <a:cs typeface="Calibri" panose="020F0502020204030204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cs-CZ" altLang="cs-CZ" sz="2000" b="1" dirty="0">
                <a:cs typeface="Calibri" panose="020F0502020204030204" pitchFamily="34" charset="0"/>
              </a:rPr>
              <a:t>Pozorování, videozáznam</a:t>
            </a:r>
          </a:p>
          <a:p>
            <a:pPr algn="l" eaLnBrk="1" hangingPunct="1">
              <a:spcBef>
                <a:spcPct val="0"/>
              </a:spcBef>
            </a:pPr>
            <a:r>
              <a:rPr lang="cs-CZ" altLang="cs-CZ" sz="2000" b="1" dirty="0">
                <a:cs typeface="Calibri" panose="020F0502020204030204" pitchFamily="34" charset="0"/>
              </a:rPr>
              <a:t>VRA (podmíněná reakce na zvuk</a:t>
            </a:r>
            <a:r>
              <a:rPr lang="cs-CZ" altLang="cs-CZ" sz="2000" b="1" dirty="0" smtClean="0">
                <a:cs typeface="Calibri" panose="020F0502020204030204" pitchFamily="34" charset="0"/>
              </a:rPr>
              <a:t>) - video</a:t>
            </a:r>
          </a:p>
          <a:p>
            <a:pPr marL="0" indent="0" algn="l" eaLnBrk="1" hangingPunct="1">
              <a:spcBef>
                <a:spcPct val="0"/>
              </a:spcBef>
              <a:buNone/>
            </a:pPr>
            <a:endParaRPr lang="cs-CZ" altLang="cs-CZ" sz="2000" b="1" dirty="0">
              <a:cs typeface="Calibri" panose="020F0502020204030204" pitchFamily="34" charset="0"/>
            </a:endParaRPr>
          </a:p>
          <a:p>
            <a:pPr marL="0" indent="0" algn="l" eaLnBrk="1" hangingPunct="1">
              <a:spcBef>
                <a:spcPct val="0"/>
              </a:spcBef>
              <a:buNone/>
            </a:pPr>
            <a:r>
              <a:rPr lang="cs-CZ" altLang="cs-CZ" sz="2000" b="1" u="sng" dirty="0" smtClean="0">
                <a:cs typeface="Calibri" panose="020F0502020204030204" pitchFamily="34" charset="0"/>
              </a:rPr>
              <a:t>Dospělí a starší děti</a:t>
            </a:r>
            <a:endParaRPr lang="cs-CZ" altLang="cs-CZ" sz="2000" b="1" u="sng" dirty="0">
              <a:cs typeface="Calibri" panose="020F0502020204030204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cs-CZ" altLang="cs-CZ" sz="2000" b="1" dirty="0">
                <a:cs typeface="Calibri" panose="020F0502020204030204" pitchFamily="34" charset="0"/>
              </a:rPr>
              <a:t>Subjektivní tónová </a:t>
            </a:r>
            <a:r>
              <a:rPr lang="cs-CZ" altLang="cs-CZ" sz="2000" b="1" dirty="0" smtClean="0">
                <a:cs typeface="Calibri" panose="020F0502020204030204" pitchFamily="34" charset="0"/>
              </a:rPr>
              <a:t>audiometrie - video</a:t>
            </a:r>
          </a:p>
          <a:p>
            <a:pPr algn="l" eaLnBrk="1" hangingPunct="1">
              <a:spcBef>
                <a:spcPct val="0"/>
              </a:spcBef>
            </a:pPr>
            <a:r>
              <a:rPr lang="cs-CZ" altLang="cs-CZ" sz="2000" b="1" dirty="0" smtClean="0">
                <a:cs typeface="Calibri" panose="020F0502020204030204" pitchFamily="34" charset="0"/>
              </a:rPr>
              <a:t>Slovní audiometrie /dětský percepční test</a:t>
            </a:r>
          </a:p>
          <a:p>
            <a:pPr algn="l" eaLnBrk="1" hangingPunct="1">
              <a:spcBef>
                <a:spcPct val="0"/>
              </a:spcBef>
            </a:pPr>
            <a:endParaRPr lang="cs-CZ" altLang="cs-CZ" sz="2000" b="1" dirty="0" smtClean="0">
              <a:cs typeface="Calibri" panose="020F0502020204030204" pitchFamily="34" charset="0"/>
            </a:endParaRPr>
          </a:p>
          <a:p>
            <a:pPr marL="0" indent="0" algn="l" eaLnBrk="1" hangingPunct="1">
              <a:spcBef>
                <a:spcPct val="0"/>
              </a:spcBef>
              <a:buNone/>
            </a:pPr>
            <a:r>
              <a:rPr lang="cs-CZ" altLang="cs-CZ" sz="2000" dirty="0" smtClean="0">
                <a:latin typeface="Arial" charset="0"/>
              </a:rPr>
              <a:t>https</a:t>
            </a:r>
            <a:r>
              <a:rPr lang="cs-CZ" altLang="cs-CZ" sz="2000" dirty="0">
                <a:latin typeface="Arial" charset="0"/>
              </a:rPr>
              <a:t>://</a:t>
            </a:r>
            <a:r>
              <a:rPr lang="cs-CZ" altLang="cs-CZ" sz="2000" dirty="0" smtClean="0">
                <a:latin typeface="Arial" charset="0"/>
              </a:rPr>
              <a:t>www.nepocujucedieta.sk/audiometria</a:t>
            </a:r>
            <a:endParaRPr lang="cs-CZ" altLang="cs-CZ" sz="2000" b="1" dirty="0">
              <a:cs typeface="Calibri" panose="020F0502020204030204" pitchFamily="34" charset="0"/>
            </a:endParaRPr>
          </a:p>
          <a:p>
            <a:pPr algn="l" eaLnBrk="1" hangingPunct="1">
              <a:spcBef>
                <a:spcPct val="0"/>
              </a:spcBef>
            </a:pPr>
            <a:endParaRPr lang="cs-CZ" altLang="cs-CZ" sz="200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78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-1742906" y="133350"/>
            <a:ext cx="7443341" cy="782638"/>
          </a:xfrm>
        </p:spPr>
        <p:txBody>
          <a:bodyPr/>
          <a:lstStyle/>
          <a:p>
            <a:pPr algn="l" eaLnBrk="1" hangingPunct="1"/>
            <a:r>
              <a:rPr lang="cs-CZ" altLang="cs-CZ" sz="4000" dirty="0" smtClean="0">
                <a:solidFill>
                  <a:schemeClr val="bg1"/>
                </a:solidFill>
                <a:ea typeface="ＭＳ Ｐゴシック" pitchFamily="34" charset="-128"/>
              </a:rPr>
              <a:t>             </a:t>
            </a:r>
            <a:r>
              <a:rPr lang="cs-CZ" altLang="cs-CZ" sz="3200" dirty="0" smtClean="0">
                <a:latin typeface="Arial" charset="0"/>
                <a:ea typeface="ＭＳ Ｐゴシック" pitchFamily="34" charset="-128"/>
              </a:rPr>
              <a:t>Screening sluchu OAE</a:t>
            </a:r>
            <a:endParaRPr lang="cs-CZ" altLang="cs-CZ" sz="3200" b="1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2437" y="1052513"/>
            <a:ext cx="791965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81724" y="33131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318504" y="-212366"/>
            <a:ext cx="18473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9189" y="38163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86400" y="2952751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" name="Obdélník 1"/>
          <p:cNvSpPr/>
          <p:nvPr/>
        </p:nvSpPr>
        <p:spPr>
          <a:xfrm>
            <a:off x="-4299" y="1281524"/>
            <a:ext cx="9026830" cy="3250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 smtClean="0"/>
              <a:t>Screeningová metoda, která již v porodnici určí, zda je </a:t>
            </a:r>
            <a:r>
              <a:rPr lang="cs-CZ" sz="1800" b="1" dirty="0" smtClean="0"/>
              <a:t>pravděpodobně</a:t>
            </a:r>
            <a:r>
              <a:rPr lang="cs-CZ" sz="1800" dirty="0" smtClean="0"/>
              <a:t> sluch </a:t>
            </a:r>
          </a:p>
          <a:p>
            <a:pPr algn="l"/>
            <a:r>
              <a:rPr lang="cs-CZ" sz="1800" dirty="0" smtClean="0"/>
              <a:t>dítěte v pořádku       https</a:t>
            </a:r>
            <a:r>
              <a:rPr lang="cs-CZ" sz="1800" dirty="0"/>
              <a:t>://</a:t>
            </a:r>
            <a:r>
              <a:rPr lang="cs-CZ" sz="1800" dirty="0" smtClean="0"/>
              <a:t>www.youtube.com/watch?v=QvrBogzziXA</a:t>
            </a:r>
            <a:endParaRPr lang="cs-CZ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 smtClean="0"/>
              <a:t>V případě, že jsou OAE výbavné, je sluch </a:t>
            </a:r>
            <a:r>
              <a:rPr lang="cs-CZ" sz="1800" b="1" dirty="0" smtClean="0"/>
              <a:t>pravděpodobně</a:t>
            </a:r>
            <a:r>
              <a:rPr lang="cs-CZ" sz="1800" dirty="0" smtClean="0"/>
              <a:t> lepší, než cca 35 – 40 dB</a:t>
            </a:r>
          </a:p>
          <a:p>
            <a:pPr algn="l"/>
            <a:r>
              <a:rPr lang="cs-CZ" sz="1800" dirty="0" smtClean="0"/>
              <a:t>Pokud OAE „nevyjdou“, nejsou výbavné, opakují se ještě 1 – 2 x, pak je nutné </a:t>
            </a:r>
          </a:p>
          <a:p>
            <a:pPr algn="l"/>
            <a:r>
              <a:rPr lang="cs-CZ" sz="1800" dirty="0" smtClean="0"/>
              <a:t>objektivní vyšetření </a:t>
            </a:r>
            <a:r>
              <a:rPr lang="cs-CZ" sz="1800" dirty="0" smtClean="0"/>
              <a:t>sluchu</a:t>
            </a:r>
            <a:endParaRPr lang="cs-CZ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 smtClean="0"/>
              <a:t>I v případě výbavných emisí, může mít dítě v budoucnosti vadu </a:t>
            </a:r>
            <a:r>
              <a:rPr lang="cs-CZ" sz="1800" dirty="0" smtClean="0"/>
              <a:t>sluchu – </a:t>
            </a:r>
            <a:r>
              <a:rPr lang="cs-CZ" sz="1800" dirty="0" smtClean="0"/>
              <a:t>PROČ?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 smtClean="0"/>
              <a:t>I v případě výbavných OAE může mít dítě lehkou vadou sluchu – PROČ?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6641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1219_tamtam_ppt_04">
  <a:themeElements>
    <a:clrScheme name="090907_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90907_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20000"/>
          </a:lnSpc>
          <a:spcBef>
            <a:spcPct val="50000"/>
          </a:spcBef>
          <a:spcAft>
            <a:spcPct val="0"/>
          </a:spcAft>
          <a:buClr>
            <a:srgbClr val="666C68"/>
          </a:buClr>
          <a:buSzPct val="125000"/>
          <a:buFont typeface="Wingdings" pitchFamily="2" charset="2"/>
          <a:buNone/>
          <a:tabLst/>
          <a:defRPr kumimoji="0" lang="en-US" altLang="cs-CZ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20000"/>
          </a:lnSpc>
          <a:spcBef>
            <a:spcPct val="50000"/>
          </a:spcBef>
          <a:spcAft>
            <a:spcPct val="0"/>
          </a:spcAft>
          <a:buClr>
            <a:srgbClr val="666C68"/>
          </a:buClr>
          <a:buSzPct val="125000"/>
          <a:buFont typeface="Wingdings" pitchFamily="2" charset="2"/>
          <a:buNone/>
          <a:tabLst/>
          <a:defRPr kumimoji="0" lang="en-US" altLang="cs-CZ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090907_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907_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907_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907_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907_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907_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907_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141219_tamtam_ppt_04</Template>
  <TotalTime>1028</TotalTime>
  <Words>1058</Words>
  <Application>Microsoft Office PowerPoint</Application>
  <PresentationFormat>Custom</PresentationFormat>
  <Paragraphs>200</Paragraphs>
  <Slides>28</Slides>
  <Notes>23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141219_tamtam_ppt_04</vt:lpstr>
      <vt:lpstr>Chart</vt:lpstr>
      <vt:lpstr>Graf</vt:lpstr>
      <vt:lpstr> </vt:lpstr>
      <vt:lpstr> </vt:lpstr>
      <vt:lpstr>            </vt:lpstr>
      <vt:lpstr>             Ztráta sluchu</vt:lpstr>
      <vt:lpstr>             Ucho</vt:lpstr>
      <vt:lpstr>             Etiologie sluchových vad </vt:lpstr>
      <vt:lpstr>             Jak zjistíme, že dítě neslyší?</vt:lpstr>
      <vt:lpstr>             Vyšetřovací metody</vt:lpstr>
      <vt:lpstr>             Screening sluchu OAE</vt:lpstr>
      <vt:lpstr>             Screening sluchu ABR</vt:lpstr>
      <vt:lpstr>Statistické údaje – screening sluchu</vt:lpstr>
      <vt:lpstr>             „“BERA, NN BERA, CERA</vt:lpstr>
      <vt:lpstr>             „“SSEP</vt:lpstr>
      <vt:lpstr>             “Subjektivní metody“</vt:lpstr>
      <vt:lpstr>             Jsou objektivní metody lepší než subjektivní? </vt:lpstr>
      <vt:lpstr>             Jsou objektivní metody lepší než subjektivní? </vt:lpstr>
      <vt:lpstr>             Cesta k přesné diagnóze</vt:lpstr>
      <vt:lpstr>Diagnostický protokol v USA (ASHA 2004)</vt:lpstr>
      <vt:lpstr>PowerPoint Presentation</vt:lpstr>
      <vt:lpstr>PowerPoint Presentation</vt:lpstr>
      <vt:lpstr>             Ucho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Hezký den v Praze!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PRO DĚTSKÝ SLUCH TAMTAM, o.p.s.</dc:title>
  <dc:creator>Zacho</dc:creator>
  <cp:lastModifiedBy>jungwirt</cp:lastModifiedBy>
  <cp:revision>124</cp:revision>
  <cp:lastPrinted>2000-03-22T09:21:57Z</cp:lastPrinted>
  <dcterms:created xsi:type="dcterms:W3CDTF">2015-04-16T05:52:34Z</dcterms:created>
  <dcterms:modified xsi:type="dcterms:W3CDTF">2020-04-06T06:19:39Z</dcterms:modified>
</cp:coreProperties>
</file>