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0"/>
  </p:notesMasterIdLst>
  <p:handoutMasterIdLst>
    <p:handoutMasterId r:id="rId31"/>
  </p:handoutMasterIdLst>
  <p:sldIdLst>
    <p:sldId id="260" r:id="rId2"/>
    <p:sldId id="329" r:id="rId3"/>
    <p:sldId id="327" r:id="rId4"/>
    <p:sldId id="367" r:id="rId5"/>
    <p:sldId id="328" r:id="rId6"/>
    <p:sldId id="330" r:id="rId7"/>
    <p:sldId id="370" r:id="rId8"/>
    <p:sldId id="331" r:id="rId9"/>
    <p:sldId id="322" r:id="rId10"/>
    <p:sldId id="323" r:id="rId11"/>
    <p:sldId id="348" r:id="rId12"/>
    <p:sldId id="371" r:id="rId13"/>
    <p:sldId id="351" r:id="rId14"/>
    <p:sldId id="372" r:id="rId15"/>
    <p:sldId id="324" r:id="rId16"/>
    <p:sldId id="373" r:id="rId17"/>
    <p:sldId id="349" r:id="rId18"/>
    <p:sldId id="352" r:id="rId19"/>
    <p:sldId id="336" r:id="rId20"/>
    <p:sldId id="369" r:id="rId21"/>
    <p:sldId id="337" r:id="rId22"/>
    <p:sldId id="338" r:id="rId23"/>
    <p:sldId id="360" r:id="rId24"/>
    <p:sldId id="361" r:id="rId25"/>
    <p:sldId id="374" r:id="rId26"/>
    <p:sldId id="362" r:id="rId27"/>
    <p:sldId id="353" r:id="rId28"/>
    <p:sldId id="258" r:id="rId29"/>
  </p:sldIdLst>
  <p:sldSz cx="8821738" cy="6858000"/>
  <p:notesSz cx="6781800" cy="9912350"/>
  <p:defaultTextStyle>
    <a:defPPr>
      <a:defRPr lang="en-US"/>
    </a:defPPr>
    <a:lvl1pPr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1pPr>
    <a:lvl2pPr marL="4572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2pPr>
    <a:lvl3pPr marL="9144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3pPr>
    <a:lvl4pPr marL="13716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4pPr>
    <a:lvl5pPr marL="18288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5pPr>
    <a:lvl6pPr marL="2286000" algn="l" defTabSz="914400" rtl="0" eaLnBrk="1" latinLnBrk="0" hangingPunct="1">
      <a:defRPr sz="1400" kern="1200">
        <a:solidFill>
          <a:srgbClr val="000000"/>
        </a:solidFill>
        <a:latin typeface="Arial Unicode MS" pitchFamily="34" charset="-128"/>
        <a:ea typeface="+mn-ea"/>
        <a:cs typeface="+mn-cs"/>
      </a:defRPr>
    </a:lvl6pPr>
    <a:lvl7pPr marL="2743200" algn="l" defTabSz="914400" rtl="0" eaLnBrk="1" latinLnBrk="0" hangingPunct="1">
      <a:defRPr sz="1400" kern="1200">
        <a:solidFill>
          <a:srgbClr val="000000"/>
        </a:solidFill>
        <a:latin typeface="Arial Unicode MS" pitchFamily="34" charset="-128"/>
        <a:ea typeface="+mn-ea"/>
        <a:cs typeface="+mn-cs"/>
      </a:defRPr>
    </a:lvl7pPr>
    <a:lvl8pPr marL="3200400" algn="l" defTabSz="914400" rtl="0" eaLnBrk="1" latinLnBrk="0" hangingPunct="1">
      <a:defRPr sz="1400" kern="1200">
        <a:solidFill>
          <a:srgbClr val="000000"/>
        </a:solidFill>
        <a:latin typeface="Arial Unicode MS" pitchFamily="34" charset="-128"/>
        <a:ea typeface="+mn-ea"/>
        <a:cs typeface="+mn-cs"/>
      </a:defRPr>
    </a:lvl8pPr>
    <a:lvl9pPr marL="3657600" algn="l" defTabSz="914400" rtl="0" eaLnBrk="1" latinLnBrk="0" hangingPunct="1">
      <a:defRPr sz="1400" kern="1200">
        <a:solidFill>
          <a:srgbClr val="000000"/>
        </a:solidFill>
        <a:latin typeface="Arial Unicode MS" pitchFamily="34" charset="-128"/>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778">
          <p15:clr>
            <a:srgbClr val="A4A3A4"/>
          </p15:clr>
        </p15:guide>
      </p15:sldGuideLst>
    </p:ext>
    <p:ext uri="{2D200454-40CA-4A62-9FC3-DE9A4176ACB9}">
      <p15:notesGuideLst xmlns="" xmlns:p15="http://schemas.microsoft.com/office/powerpoint/2012/main">
        <p15:guide id="1" orient="horz" pos="312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2877"/>
    <a:srgbClr val="4B186E"/>
    <a:srgbClr val="C41225"/>
    <a:srgbClr val="DA521F"/>
    <a:srgbClr val="E49F15"/>
    <a:srgbClr val="276E27"/>
    <a:srgbClr val="23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5" autoAdjust="0"/>
    <p:restoredTop sz="94660" autoAdjust="0"/>
  </p:normalViewPr>
  <p:slideViewPr>
    <p:cSldViewPr>
      <p:cViewPr varScale="1">
        <p:scale>
          <a:sx n="87" d="100"/>
          <a:sy n="87" d="100"/>
        </p:scale>
        <p:origin x="-1608" y="-90"/>
      </p:cViewPr>
      <p:guideLst>
        <p:guide orient="horz" pos="2160"/>
        <p:guide pos="27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5" d="100"/>
          <a:sy n="85" d="100"/>
        </p:scale>
        <p:origin x="-2328" y="-90"/>
      </p:cViewPr>
      <p:guideLst>
        <p:guide orient="horz" pos="3122"/>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E:\ivka%20pr&#225;ce\Formul&#225;&#345;e,%20&#382;&#225;dosti,%20p&#345;ehledy\P&#345;ehledy%20klient&#367;\Ro&#269;n&#237;%20p&#345;ehledy\V&#253;kaz%20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ivka%20pr&#225;ce\Formul&#225;&#345;e,%20&#382;&#225;dosti,%20p&#345;ehledy\P&#345;ehledy%20klient&#367;\Ro&#269;n&#237;%20p&#345;ehledy\V&#253;kaz%20201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spPr>
        <a:noFill/>
        <a:ln w="25400">
          <a:noFill/>
        </a:ln>
      </c:spPr>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spPr>
        <a:noFill/>
        <a:ln w="25400">
          <a:noFill/>
        </a:ln>
      </c:spPr>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79" name="Rectangle 3"/>
          <p:cNvSpPr>
            <a:spLocks noGrp="1" noChangeArrowheads="1"/>
          </p:cNvSpPr>
          <p:nvPr>
            <p:ph type="dt" sz="quarter" idx="1"/>
          </p:nvPr>
        </p:nvSpPr>
        <p:spPr bwMode="auto">
          <a:xfrm>
            <a:off x="384175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0" name="Rectangle 4"/>
          <p:cNvSpPr>
            <a:spLocks noGrp="1" noChangeArrowheads="1"/>
          </p:cNvSpPr>
          <p:nvPr>
            <p:ph type="ftr" sz="quarter" idx="2"/>
          </p:nvPr>
        </p:nvSpPr>
        <p:spPr bwMode="auto">
          <a:xfrm>
            <a:off x="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1" name="Rectangle 5"/>
          <p:cNvSpPr>
            <a:spLocks noGrp="1" noChangeArrowheads="1"/>
          </p:cNvSpPr>
          <p:nvPr>
            <p:ph type="sldNum" sz="quarter" idx="3"/>
          </p:nvPr>
        </p:nvSpPr>
        <p:spPr bwMode="auto">
          <a:xfrm>
            <a:off x="384175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fld id="{D15DD51B-9381-4475-A9C1-01DD8846BA4A}" type="slidenum">
              <a:rPr lang="en-GB" altLang="cs-CZ"/>
              <a:pPr/>
              <a:t>‹#›</a:t>
            </a:fld>
            <a:endParaRPr lang="en-GB" altLang="cs-CZ"/>
          </a:p>
        </p:txBody>
      </p:sp>
    </p:spTree>
    <p:extLst>
      <p:ext uri="{BB962C8B-B14F-4D97-AF65-F5344CB8AC3E}">
        <p14:creationId xmlns:p14="http://schemas.microsoft.com/office/powerpoint/2010/main" val="34671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19" name="Rectangle 3"/>
          <p:cNvSpPr>
            <a:spLocks noGrp="1" noChangeArrowheads="1"/>
          </p:cNvSpPr>
          <p:nvPr>
            <p:ph type="dt" idx="1"/>
          </p:nvPr>
        </p:nvSpPr>
        <p:spPr bwMode="auto">
          <a:xfrm>
            <a:off x="381000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endParaRPr lang="en-GB" altLang="cs-CZ"/>
          </a:p>
        </p:txBody>
      </p:sp>
      <p:sp>
        <p:nvSpPr>
          <p:cNvPr id="137220" name="Rectangle 4"/>
          <p:cNvSpPr>
            <a:spLocks noGrp="1" noRot="1" noChangeAspect="1" noChangeArrowheads="1" noTextEdit="1"/>
          </p:cNvSpPr>
          <p:nvPr>
            <p:ph type="sldImg" idx="2"/>
          </p:nvPr>
        </p:nvSpPr>
        <p:spPr bwMode="auto">
          <a:xfrm>
            <a:off x="985838" y="762000"/>
            <a:ext cx="4806950" cy="3736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7221" name="Rectangle 5"/>
          <p:cNvSpPr>
            <a:spLocks noGrp="1" noChangeArrowheads="1"/>
          </p:cNvSpPr>
          <p:nvPr>
            <p:ph type="body" sz="quarter" idx="3"/>
          </p:nvPr>
        </p:nvSpPr>
        <p:spPr bwMode="auto">
          <a:xfrm>
            <a:off x="914400" y="4727575"/>
            <a:ext cx="4953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37222" name="Rectangle 6"/>
          <p:cNvSpPr>
            <a:spLocks noGrp="1" noChangeArrowheads="1"/>
          </p:cNvSpPr>
          <p:nvPr>
            <p:ph type="ftr" sz="quarter" idx="4"/>
          </p:nvPr>
        </p:nvSpPr>
        <p:spPr bwMode="auto">
          <a:xfrm>
            <a:off x="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23" name="Rectangle 7"/>
          <p:cNvSpPr>
            <a:spLocks noGrp="1" noChangeArrowheads="1"/>
          </p:cNvSpPr>
          <p:nvPr>
            <p:ph type="sldNum" sz="quarter" idx="5"/>
          </p:nvPr>
        </p:nvSpPr>
        <p:spPr bwMode="auto">
          <a:xfrm>
            <a:off x="381000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fld id="{1FA4456A-EBDB-4321-9F10-85C410DF1BEC}" type="slidenum">
              <a:rPr lang="en-GB" altLang="cs-CZ"/>
              <a:pPr/>
              <a:t>‹#›</a:t>
            </a:fld>
            <a:endParaRPr lang="en-GB" altLang="cs-CZ"/>
          </a:p>
        </p:txBody>
      </p:sp>
    </p:spTree>
    <p:extLst>
      <p:ext uri="{BB962C8B-B14F-4D97-AF65-F5344CB8AC3E}">
        <p14:creationId xmlns:p14="http://schemas.microsoft.com/office/powerpoint/2010/main" val="22756688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2EF2F8C-2820-4367-B73F-F52480C808B1}" type="slidenum">
              <a:rPr lang="en-US" altLang="cs-CZ" smtClean="0"/>
              <a:pPr eaLnBrk="1" hangingPunct="1">
                <a:spcBef>
                  <a:spcPct val="0"/>
                </a:spcBef>
              </a:pPr>
              <a:t>19</a:t>
            </a:fld>
            <a:endParaRPr lang="en-US" altLang="cs-CZ" smtClean="0"/>
          </a:p>
        </p:txBody>
      </p:sp>
      <p:sp>
        <p:nvSpPr>
          <p:cNvPr id="34819"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4820" name="Rectangle 3"/>
          <p:cNvSpPr>
            <a:spLocks noGrp="1" noChangeArrowheads="1"/>
          </p:cNvSpPr>
          <p:nvPr>
            <p:ph type="body" idx="1"/>
          </p:nvPr>
        </p:nvSpPr>
        <p:spPr>
          <a:xfrm>
            <a:off x="904240" y="4708366"/>
            <a:ext cx="4973320" cy="446055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p>
        </p:txBody>
      </p:sp>
    </p:spTree>
    <p:extLst>
      <p:ext uri="{BB962C8B-B14F-4D97-AF65-F5344CB8AC3E}">
        <p14:creationId xmlns:p14="http://schemas.microsoft.com/office/powerpoint/2010/main" val="4149095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520949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FB7789-329C-4692-B739-22F1AA7F4F59}" type="slidenum">
              <a:rPr lang="en-US" altLang="cs-CZ" smtClean="0"/>
              <a:pPr eaLnBrk="1" hangingPunct="1">
                <a:spcBef>
                  <a:spcPct val="0"/>
                </a:spcBef>
              </a:pPr>
              <a:t>21</a:t>
            </a:fld>
            <a:endParaRPr lang="en-US" altLang="cs-CZ" smtClean="0"/>
          </a:p>
        </p:txBody>
      </p:sp>
      <p:sp>
        <p:nvSpPr>
          <p:cNvPr id="35843"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5844" name="Rectangle 3"/>
          <p:cNvSpPr>
            <a:spLocks noGrp="1" noChangeArrowheads="1"/>
          </p:cNvSpPr>
          <p:nvPr>
            <p:ph type="body" idx="1"/>
          </p:nvPr>
        </p:nvSpPr>
        <p:spPr>
          <a:xfrm>
            <a:off x="904240" y="4708366"/>
            <a:ext cx="4973320" cy="4460558"/>
          </a:xfrm>
          <a:solidFill>
            <a:srgbClr val="FFFFFF"/>
          </a:solidFill>
          <a:ln>
            <a:solidFill>
              <a:srgbClr val="000000"/>
            </a:solidFill>
            <a:miter lim="800000"/>
            <a:headEnd/>
            <a:tailEnd/>
          </a:ln>
        </p:spPr>
        <p:txBody>
          <a:bodyPr/>
          <a:lstStyle/>
          <a:p>
            <a:pPr eaLnBrk="1" hangingPunct="1"/>
            <a:endParaRPr lang="cs-CZ" altLang="cs-CZ" smtClean="0"/>
          </a:p>
        </p:txBody>
      </p:sp>
    </p:spTree>
    <p:extLst>
      <p:ext uri="{BB962C8B-B14F-4D97-AF65-F5344CB8AC3E}">
        <p14:creationId xmlns:p14="http://schemas.microsoft.com/office/powerpoint/2010/main" val="140729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3723980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30635A1-5857-41C5-A156-2E3824EE015A}" type="slidenum">
              <a:rPr lang="en-US" altLang="cs-CZ" smtClean="0"/>
              <a:pPr eaLnBrk="1" hangingPunct="1">
                <a:spcBef>
                  <a:spcPct val="0"/>
                </a:spcBef>
              </a:pPr>
              <a:t>22</a:t>
            </a:fld>
            <a:endParaRPr lang="en-US" altLang="cs-CZ" smtClean="0"/>
          </a:p>
        </p:txBody>
      </p:sp>
      <p:sp>
        <p:nvSpPr>
          <p:cNvPr id="36867"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6868" name="Rectangle 3"/>
          <p:cNvSpPr>
            <a:spLocks noGrp="1" noChangeArrowheads="1"/>
          </p:cNvSpPr>
          <p:nvPr>
            <p:ph type="body" idx="1"/>
          </p:nvPr>
        </p:nvSpPr>
        <p:spPr>
          <a:xfrm>
            <a:off x="904240" y="4708366"/>
            <a:ext cx="4973320" cy="4460558"/>
          </a:xfrm>
          <a:solidFill>
            <a:srgbClr val="FFFFFF"/>
          </a:solidFill>
          <a:ln>
            <a:solidFill>
              <a:srgbClr val="000000"/>
            </a:solidFill>
            <a:miter lim="800000"/>
            <a:headEnd/>
            <a:tailEnd/>
          </a:ln>
        </p:spPr>
        <p:txBody>
          <a:bodyPr/>
          <a:lstStyle/>
          <a:p>
            <a:pPr eaLnBrk="1" hangingPunct="1"/>
            <a:endParaRPr lang="cs-CZ" altLang="cs-CZ" smtClean="0"/>
          </a:p>
        </p:txBody>
      </p:sp>
    </p:spTree>
    <p:extLst>
      <p:ext uri="{BB962C8B-B14F-4D97-AF65-F5344CB8AC3E}">
        <p14:creationId xmlns:p14="http://schemas.microsoft.com/office/powerpoint/2010/main" val="3761919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404352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34178" name="Rectangle 2"/>
          <p:cNvSpPr>
            <a:spLocks noGrp="1" noChangeArrowheads="1"/>
          </p:cNvSpPr>
          <p:nvPr>
            <p:ph type="ctrTitle" sz="quarter"/>
          </p:nvPr>
        </p:nvSpPr>
        <p:spPr>
          <a:xfrm>
            <a:off x="377825" y="2636838"/>
            <a:ext cx="8124825" cy="1152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800">
                <a:solidFill>
                  <a:srgbClr val="172878"/>
                </a:solidFill>
              </a:defRPr>
            </a:lvl1pPr>
          </a:lstStyle>
          <a:p>
            <a:pPr lvl="0"/>
            <a:r>
              <a:rPr lang="cs-CZ" altLang="cs-CZ" noProof="0" smtClean="0"/>
              <a:t>Kliknutím lze upravit styl.</a:t>
            </a:r>
          </a:p>
        </p:txBody>
      </p:sp>
      <p:sp>
        <p:nvSpPr>
          <p:cNvPr id="434180" name="Text Box 4"/>
          <p:cNvSpPr txBox="1">
            <a:spLocks noChangeArrowheads="1"/>
          </p:cNvSpPr>
          <p:nvPr/>
        </p:nvSpPr>
        <p:spPr bwMode="auto">
          <a:xfrm rot="21600000">
            <a:off x="955675" y="6081713"/>
            <a:ext cx="534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2000" b="1">
                <a:solidFill>
                  <a:schemeClr val="bg1"/>
                </a:solidFill>
              </a:rPr>
              <a:t>DIVIZE MEMBRÁNOVÝCH PROCESŮ</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8628054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386513" y="233363"/>
            <a:ext cx="1984375" cy="557053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30213" y="233363"/>
            <a:ext cx="5803900" cy="55705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8998417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41087" y="274639"/>
            <a:ext cx="7939564"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xfrm>
            <a:off x="441087" y="6245225"/>
            <a:ext cx="2058406" cy="476250"/>
          </a:xfrm>
          <a:prstGeom prst="rect">
            <a:avLst/>
          </a:prstGeom>
          <a:ln/>
        </p:spPr>
        <p:txBody>
          <a:bodyPr/>
          <a:lstStyle>
            <a:lvl1pPr>
              <a:defRPr/>
            </a:lvl1pPr>
          </a:lstStyle>
          <a:p>
            <a:pPr>
              <a:defRPr/>
            </a:pPr>
            <a:endParaRPr lang="en-US" altLang="cs-CZ"/>
          </a:p>
        </p:txBody>
      </p:sp>
      <p:sp>
        <p:nvSpPr>
          <p:cNvPr id="4" name="Rectangle 5"/>
          <p:cNvSpPr>
            <a:spLocks noGrp="1" noChangeArrowheads="1"/>
          </p:cNvSpPr>
          <p:nvPr>
            <p:ph type="ftr" sz="quarter" idx="11"/>
          </p:nvPr>
        </p:nvSpPr>
        <p:spPr>
          <a:xfrm>
            <a:off x="3014094" y="6245225"/>
            <a:ext cx="2793550" cy="476250"/>
          </a:xfrm>
          <a:prstGeom prst="rect">
            <a:avLst/>
          </a:prstGeom>
          <a:ln/>
        </p:spPr>
        <p:txBody>
          <a:bodyPr/>
          <a:lstStyle>
            <a:lvl1pPr>
              <a:defRPr/>
            </a:lvl1pPr>
          </a:lstStyle>
          <a:p>
            <a:pPr>
              <a:defRPr/>
            </a:pPr>
            <a:endParaRPr lang="en-US" altLang="cs-CZ"/>
          </a:p>
        </p:txBody>
      </p:sp>
      <p:sp>
        <p:nvSpPr>
          <p:cNvPr id="5" name="Rectangle 6"/>
          <p:cNvSpPr>
            <a:spLocks noGrp="1" noChangeArrowheads="1"/>
          </p:cNvSpPr>
          <p:nvPr>
            <p:ph type="sldNum" sz="quarter" idx="12"/>
          </p:nvPr>
        </p:nvSpPr>
        <p:spPr>
          <a:xfrm>
            <a:off x="6322245" y="6245225"/>
            <a:ext cx="2058406" cy="476250"/>
          </a:xfrm>
          <a:prstGeom prst="rect">
            <a:avLst/>
          </a:prstGeom>
          <a:ln/>
        </p:spPr>
        <p:txBody>
          <a:bodyPr/>
          <a:lstStyle>
            <a:lvl1pPr>
              <a:defRPr/>
            </a:lvl1pPr>
          </a:lstStyle>
          <a:p>
            <a:pPr>
              <a:defRPr/>
            </a:pPr>
            <a:fld id="{9152742E-CDAC-4F6D-808E-BFE99277137E}" type="slidenum">
              <a:rPr lang="en-US" altLang="cs-CZ"/>
              <a:pPr>
                <a:defRPr/>
              </a:pPr>
              <a:t>‹#›</a:t>
            </a:fld>
            <a:endParaRPr lang="en-US" altLang="cs-CZ"/>
          </a:p>
        </p:txBody>
      </p:sp>
    </p:spTree>
    <p:extLst>
      <p:ext uri="{BB962C8B-B14F-4D97-AF65-F5344CB8AC3E}">
        <p14:creationId xmlns:p14="http://schemas.microsoft.com/office/powerpoint/2010/main" val="149886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528069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96913" y="4406900"/>
            <a:ext cx="7497762"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696913" y="2906713"/>
            <a:ext cx="74977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236983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30213" y="1484313"/>
            <a:ext cx="389413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476750" y="1484313"/>
            <a:ext cx="38941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0262778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41325" y="274638"/>
            <a:ext cx="7939088"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41325" y="1535113"/>
            <a:ext cx="38973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41325" y="2174875"/>
            <a:ext cx="389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481513" y="1535113"/>
            <a:ext cx="38989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481513" y="2174875"/>
            <a:ext cx="38989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4178536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1232037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636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41325" y="273050"/>
            <a:ext cx="2901950"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449638" y="273050"/>
            <a:ext cx="4930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41325" y="1435100"/>
            <a:ext cx="29019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8937566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28788" y="4800600"/>
            <a:ext cx="5292725"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28788" y="612775"/>
            <a:ext cx="52927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28788" y="5367338"/>
            <a:ext cx="52927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5536685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r="-7"/>
          </a:stretch>
        </a:blip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450850" y="233363"/>
            <a:ext cx="73025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endParaRPr lang="en-GB" altLang="cs-CZ" smtClean="0"/>
          </a:p>
        </p:txBody>
      </p:sp>
      <p:sp>
        <p:nvSpPr>
          <p:cNvPr id="433155" name="Rectangle 3"/>
          <p:cNvSpPr>
            <a:spLocks noGrp="1" noChangeArrowheads="1"/>
          </p:cNvSpPr>
          <p:nvPr>
            <p:ph type="body" idx="1"/>
          </p:nvPr>
        </p:nvSpPr>
        <p:spPr bwMode="auto">
          <a:xfrm>
            <a:off x="430213" y="1484313"/>
            <a:ext cx="79406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cs-CZ" altLang="cs-CZ" smtClean="0"/>
          </a:p>
        </p:txBody>
      </p:sp>
      <p:sp>
        <p:nvSpPr>
          <p:cNvPr id="433160" name="Text Box 8"/>
          <p:cNvSpPr txBox="1">
            <a:spLocks noChangeArrowheads="1"/>
          </p:cNvSpPr>
          <p:nvPr/>
        </p:nvSpPr>
        <p:spPr bwMode="auto">
          <a:xfrm rot="16200000">
            <a:off x="6265862" y="3906838"/>
            <a:ext cx="4284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1700" b="1">
                <a:solidFill>
                  <a:schemeClr val="bg1"/>
                </a:solidFill>
              </a:rPr>
              <a:t>DIVIZE MEMBRÁNOVÝCH PROCESŮ</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ransition/>
  <p:txStyles>
    <p:titleStyle>
      <a:lvl1pPr algn="l" rtl="0" eaLnBrk="1" fontAlgn="base" hangingPunct="1">
        <a:spcBef>
          <a:spcPct val="0"/>
        </a:spcBef>
        <a:spcAft>
          <a:spcPct val="0"/>
        </a:spcAft>
        <a:defRPr b="1">
          <a:solidFill>
            <a:srgbClr val="172877"/>
          </a:solidFill>
          <a:latin typeface="+mj-lt"/>
          <a:ea typeface="+mj-ea"/>
          <a:cs typeface="+mj-cs"/>
        </a:defRPr>
      </a:lvl1pPr>
      <a:lvl2pPr algn="l" rtl="0" eaLnBrk="1" fontAlgn="base" hangingPunct="1">
        <a:spcBef>
          <a:spcPct val="0"/>
        </a:spcBef>
        <a:spcAft>
          <a:spcPct val="0"/>
        </a:spcAft>
        <a:defRPr b="1">
          <a:solidFill>
            <a:srgbClr val="172877"/>
          </a:solidFill>
          <a:latin typeface="Arial" charset="0"/>
        </a:defRPr>
      </a:lvl2pPr>
      <a:lvl3pPr algn="l" rtl="0" eaLnBrk="1" fontAlgn="base" hangingPunct="1">
        <a:spcBef>
          <a:spcPct val="0"/>
        </a:spcBef>
        <a:spcAft>
          <a:spcPct val="0"/>
        </a:spcAft>
        <a:defRPr b="1">
          <a:solidFill>
            <a:srgbClr val="172877"/>
          </a:solidFill>
          <a:latin typeface="Arial" charset="0"/>
        </a:defRPr>
      </a:lvl3pPr>
      <a:lvl4pPr algn="l" rtl="0" eaLnBrk="1" fontAlgn="base" hangingPunct="1">
        <a:spcBef>
          <a:spcPct val="0"/>
        </a:spcBef>
        <a:spcAft>
          <a:spcPct val="0"/>
        </a:spcAft>
        <a:defRPr b="1">
          <a:solidFill>
            <a:srgbClr val="172877"/>
          </a:solidFill>
          <a:latin typeface="Arial" charset="0"/>
        </a:defRPr>
      </a:lvl4pPr>
      <a:lvl5pPr algn="l" rtl="0" eaLnBrk="1" fontAlgn="base" hangingPunct="1">
        <a:spcBef>
          <a:spcPct val="0"/>
        </a:spcBef>
        <a:spcAft>
          <a:spcPct val="0"/>
        </a:spcAft>
        <a:defRPr b="1">
          <a:solidFill>
            <a:srgbClr val="172877"/>
          </a:solidFill>
          <a:latin typeface="Arial" charset="0"/>
        </a:defRPr>
      </a:lvl5pPr>
      <a:lvl6pPr marL="457200" algn="l" rtl="0" eaLnBrk="1" fontAlgn="base" hangingPunct="1">
        <a:spcBef>
          <a:spcPct val="0"/>
        </a:spcBef>
        <a:spcAft>
          <a:spcPct val="0"/>
        </a:spcAft>
        <a:defRPr b="1">
          <a:solidFill>
            <a:srgbClr val="172877"/>
          </a:solidFill>
          <a:latin typeface="Arial" charset="0"/>
        </a:defRPr>
      </a:lvl6pPr>
      <a:lvl7pPr marL="914400" algn="l" rtl="0" eaLnBrk="1" fontAlgn="base" hangingPunct="1">
        <a:spcBef>
          <a:spcPct val="0"/>
        </a:spcBef>
        <a:spcAft>
          <a:spcPct val="0"/>
        </a:spcAft>
        <a:defRPr b="1">
          <a:solidFill>
            <a:srgbClr val="172877"/>
          </a:solidFill>
          <a:latin typeface="Arial" charset="0"/>
        </a:defRPr>
      </a:lvl7pPr>
      <a:lvl8pPr marL="1371600" algn="l" rtl="0" eaLnBrk="1" fontAlgn="base" hangingPunct="1">
        <a:spcBef>
          <a:spcPct val="0"/>
        </a:spcBef>
        <a:spcAft>
          <a:spcPct val="0"/>
        </a:spcAft>
        <a:defRPr b="1">
          <a:solidFill>
            <a:srgbClr val="172877"/>
          </a:solidFill>
          <a:latin typeface="Arial" charset="0"/>
        </a:defRPr>
      </a:lvl8pPr>
      <a:lvl9pPr marL="1828800" algn="l" rtl="0" eaLnBrk="1" fontAlgn="base" hangingPunct="1">
        <a:spcBef>
          <a:spcPct val="0"/>
        </a:spcBef>
        <a:spcAft>
          <a:spcPct val="0"/>
        </a:spcAft>
        <a:defRPr b="1">
          <a:solidFill>
            <a:srgbClr val="172877"/>
          </a:solidFill>
          <a:latin typeface="Arial" charset="0"/>
        </a:defRPr>
      </a:lvl9pPr>
    </p:titleStyle>
    <p:bodyStyle>
      <a:lvl1pPr algn="l" rtl="0" eaLnBrk="1" fontAlgn="base" hangingPunct="1">
        <a:lnSpc>
          <a:spcPct val="120000"/>
        </a:lnSpc>
        <a:spcBef>
          <a:spcPct val="50000"/>
        </a:spcBef>
        <a:spcAft>
          <a:spcPct val="0"/>
        </a:spcAft>
        <a:buClr>
          <a:srgbClr val="172877"/>
        </a:buClr>
        <a:buSzPct val="125000"/>
        <a:defRPr sz="1600">
          <a:solidFill>
            <a:srgbClr val="000000"/>
          </a:solidFill>
          <a:latin typeface="+mn-lt"/>
          <a:ea typeface="+mn-ea"/>
          <a:cs typeface="+mn-cs"/>
        </a:defRPr>
      </a:lvl1pPr>
      <a:lvl2pPr marL="941388" indent="-381000"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2pPr>
      <a:lvl3pPr marL="1417638" indent="-296863" algn="l" rtl="0" eaLnBrk="1" fontAlgn="base" hangingPunct="1">
        <a:lnSpc>
          <a:spcPct val="120000"/>
        </a:lnSpc>
        <a:spcBef>
          <a:spcPct val="50000"/>
        </a:spcBef>
        <a:spcAft>
          <a:spcPct val="0"/>
        </a:spcAft>
        <a:buClr>
          <a:srgbClr val="172877"/>
        </a:buClr>
        <a:buSzPct val="125000"/>
        <a:buChar char="•"/>
        <a:defRPr sz="1400">
          <a:solidFill>
            <a:srgbClr val="000000"/>
          </a:solidFill>
          <a:latin typeface="Arial Unicode MS" pitchFamily="34" charset="-128"/>
        </a:defRPr>
      </a:lvl3pPr>
      <a:lvl4pPr marL="1871663" indent="-274638"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4pPr>
      <a:lvl5pPr marL="23479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5pPr>
      <a:lvl6pPr marL="28051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6pPr>
      <a:lvl7pPr marL="32623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7pPr>
      <a:lvl8pPr marL="37195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8pPr>
      <a:lvl9pPr marL="41767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audio" Target="file:///F:\Ivka\ivka%20pr&#225;ce\publikace\INFO%20pro%20rodi&#269;e\d&#283;ti%20s%20digit&#225;ln&#237;mi%20sl\hlasov&#233;%20z&#225;znamy\03.wav" TargetMode="External"/><Relationship Id="rId5" Type="http://schemas.openxmlformats.org/officeDocument/2006/relationships/image" Target="../media/image9.png"/><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audio" Target="file:///F:\Ivka\ivka%20pr&#225;ce\publikace\INFO%20pro%20rodi&#269;e\d&#283;ti%20s%20digit&#225;ln&#237;mi%20sl\hlasov&#233;%20z&#225;znamy\04.wav" TargetMode="External"/><Relationship Id="rId5" Type="http://schemas.openxmlformats.org/officeDocument/2006/relationships/image" Target="../media/image9.png"/><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endParaRPr lang="cs-CZ" altLang="cs-CZ" sz="2800" b="1" dirty="0" smtClean="0">
              <a:solidFill>
                <a:srgbClr val="172877"/>
              </a:solidFill>
              <a:latin typeface="+mj-lt"/>
              <a:ea typeface="+mj-ea"/>
              <a:cs typeface="+mj-cs"/>
            </a:endParaRPr>
          </a:p>
          <a:p>
            <a:pPr algn="ctr">
              <a:lnSpc>
                <a:spcPct val="100000"/>
              </a:lnSpc>
            </a:pPr>
            <a:r>
              <a:rPr lang="cs-CZ" altLang="cs-CZ" sz="2800" b="1" dirty="0" smtClean="0"/>
              <a:t>Speciální pedagogika osob se sluchovým postižením = SURDOPEDIE</a:t>
            </a:r>
          </a:p>
          <a:p>
            <a:pPr algn="ctr">
              <a:lnSpc>
                <a:spcPct val="100000"/>
              </a:lnSpc>
            </a:pPr>
            <a:endParaRPr lang="cs-CZ" altLang="cs-CZ" sz="2000" dirty="0"/>
          </a:p>
          <a:p>
            <a:pPr algn="ctr">
              <a:lnSpc>
                <a:spcPct val="100000"/>
              </a:lnSpc>
            </a:pPr>
            <a:r>
              <a:rPr lang="cs-CZ" altLang="cs-CZ" sz="2000" dirty="0" smtClean="0"/>
              <a:t>Iva </a:t>
            </a:r>
            <a:r>
              <a:rPr lang="cs-CZ" altLang="cs-CZ" sz="2000" dirty="0" err="1" smtClean="0"/>
              <a:t>Jungwirthová</a:t>
            </a:r>
            <a:endParaRPr lang="cs-CZ" altLang="cs-CZ" sz="2000" dirty="0" smtClean="0"/>
          </a:p>
          <a:p>
            <a:pPr algn="ctr">
              <a:lnSpc>
                <a:spcPct val="100000"/>
              </a:lnSpc>
            </a:pPr>
            <a:r>
              <a:rPr lang="cs-CZ" altLang="cs-CZ" sz="2000" dirty="0" smtClean="0"/>
              <a:t>Raná péče Čechy </a:t>
            </a:r>
          </a:p>
          <a:p>
            <a:pPr algn="ctr">
              <a:lnSpc>
                <a:spcPct val="100000"/>
              </a:lnSpc>
            </a:pPr>
            <a:endParaRPr lang="cs-CZ" altLang="cs-CZ" sz="2800" b="1" dirty="0">
              <a:solidFill>
                <a:srgbClr val="172877"/>
              </a:solidFill>
              <a:latin typeface="+mj-lt"/>
              <a:ea typeface="+mj-ea"/>
              <a:cs typeface="+mj-cs"/>
            </a:endParaRP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2162" name="Picture 2" descr="VÃ½sledek obrÃ¡zku pro speech banana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366"/>
            <a:ext cx="6266746" cy="494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714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Co je jak hlasité?</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173831" y="1482013"/>
            <a:ext cx="8196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hangingPunct="1">
              <a:spcBef>
                <a:spcPct val="0"/>
              </a:spcBef>
            </a:pPr>
            <a:r>
              <a:rPr lang="cs-CZ" altLang="cs-CZ" sz="3600" dirty="0"/>
              <a:t>šepot – 20 dB</a:t>
            </a:r>
          </a:p>
          <a:p>
            <a:pPr algn="l" eaLnBrk="1" hangingPunct="1">
              <a:spcBef>
                <a:spcPct val="0"/>
              </a:spcBef>
            </a:pPr>
            <a:r>
              <a:rPr lang="cs-CZ" altLang="cs-CZ" sz="3600" dirty="0"/>
              <a:t>tichá řeč – 40 dB</a:t>
            </a:r>
          </a:p>
          <a:p>
            <a:pPr algn="l" eaLnBrk="1" hangingPunct="1">
              <a:spcBef>
                <a:spcPct val="0"/>
              </a:spcBef>
            </a:pPr>
            <a:r>
              <a:rPr lang="cs-CZ" altLang="cs-CZ" sz="3600" dirty="0"/>
              <a:t>normální řeč – 60 dB</a:t>
            </a:r>
          </a:p>
          <a:p>
            <a:pPr algn="l" eaLnBrk="1" hangingPunct="1">
              <a:spcBef>
                <a:spcPct val="0"/>
              </a:spcBef>
            </a:pPr>
            <a:r>
              <a:rPr lang="cs-CZ" altLang="cs-CZ" sz="3600" dirty="0"/>
              <a:t>křik – 80 dB</a:t>
            </a:r>
          </a:p>
          <a:p>
            <a:pPr algn="l" eaLnBrk="1" hangingPunct="1">
              <a:spcBef>
                <a:spcPct val="0"/>
              </a:spcBef>
            </a:pPr>
            <a:r>
              <a:rPr lang="cs-CZ" altLang="cs-CZ" sz="3600" dirty="0"/>
              <a:t>startující letadlo – 120 dB</a:t>
            </a:r>
          </a:p>
        </p:txBody>
      </p:sp>
    </p:spTree>
    <p:extLst>
      <p:ext uri="{BB962C8B-B14F-4D97-AF65-F5344CB8AC3E}">
        <p14:creationId xmlns:p14="http://schemas.microsoft.com/office/powerpoint/2010/main" val="37419124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Řečový banán</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graphicFrame>
        <p:nvGraphicFramePr>
          <p:cNvPr id="10" name="Chart 3"/>
          <p:cNvGraphicFramePr>
            <a:graphicFrameLocks/>
          </p:cNvGraphicFramePr>
          <p:nvPr>
            <p:extLst>
              <p:ext uri="{D42A27DB-BD31-4B8C-83A1-F6EECF244321}">
                <p14:modId xmlns:p14="http://schemas.microsoft.com/office/powerpoint/2010/main" val="1074014554"/>
              </p:ext>
            </p:extLst>
          </p:nvPr>
        </p:nvGraphicFramePr>
        <p:xfrm>
          <a:off x="80760" y="1052513"/>
          <a:ext cx="8475488" cy="6264696"/>
        </p:xfrm>
        <a:graphic>
          <a:graphicData uri="http://schemas.openxmlformats.org/drawingml/2006/chart">
            <c:chart xmlns:c="http://schemas.openxmlformats.org/drawingml/2006/chart" xmlns:r="http://schemas.openxmlformats.org/officeDocument/2006/relationships" r:id="rId3"/>
          </a:graphicData>
        </a:graphic>
      </p:graphicFrame>
      <p:pic>
        <p:nvPicPr>
          <p:cNvPr id="59394" name="Picture 2" descr="VÃ½sledek obrÃ¡zku pro speech banana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 y="1036636"/>
            <a:ext cx="5791228" cy="525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576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Co je jak vysoké?</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Rectangle 1"/>
          <p:cNvSpPr/>
          <p:nvPr/>
        </p:nvSpPr>
        <p:spPr>
          <a:xfrm>
            <a:off x="450429" y="2149454"/>
            <a:ext cx="6480720" cy="2456057"/>
          </a:xfrm>
          <a:prstGeom prst="rect">
            <a:avLst/>
          </a:prstGeom>
        </p:spPr>
        <p:txBody>
          <a:bodyPr wrap="square">
            <a:spAutoFit/>
          </a:bodyPr>
          <a:lstStyle/>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melodie a rytmus řeči 125 – 500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samohlásky 250 – 500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většina souhlásek 500 – 1000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sykavky  2 – 4 kHz</a:t>
            </a:r>
          </a:p>
        </p:txBody>
      </p:sp>
    </p:spTree>
    <p:extLst>
      <p:ext uri="{BB962C8B-B14F-4D97-AF65-F5344CB8AC3E}">
        <p14:creationId xmlns:p14="http://schemas.microsoft.com/office/powerpoint/2010/main" val="37771981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2162" name="Picture 2" descr="VÃ½sledek obrÃ¡zku pro speech banana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366"/>
            <a:ext cx="6266746" cy="494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242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Ztráta sluchu</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sp>
        <p:nvSpPr>
          <p:cNvPr id="2" name="TextBox 1"/>
          <p:cNvSpPr txBox="1"/>
          <p:nvPr/>
        </p:nvSpPr>
        <p:spPr>
          <a:xfrm>
            <a:off x="458001" y="1795798"/>
            <a:ext cx="6969871" cy="4041106"/>
          </a:xfrm>
          <a:prstGeom prst="rect">
            <a:avLst/>
          </a:prstGeom>
          <a:noFill/>
        </p:spPr>
        <p:txBody>
          <a:bodyPr wrap="square" rtlCol="0">
            <a:spAutoFit/>
          </a:bodyPr>
          <a:lstStyle/>
          <a:p>
            <a:pPr algn="l" eaLnBrk="1" hangingPunct="1">
              <a:buSzPct val="80000"/>
            </a:pPr>
            <a:r>
              <a:rPr lang="cs-CZ" altLang="cs-CZ" sz="2400" b="1" dirty="0">
                <a:latin typeface="Calibri" panose="020F0502020204030204" pitchFamily="34" charset="0"/>
                <a:cs typeface="Times New Roman" pitchFamily="18" charset="0"/>
              </a:rPr>
              <a:t>0-20 dB normální sluch</a:t>
            </a:r>
          </a:p>
          <a:p>
            <a:pPr algn="l" eaLnBrk="1" hangingPunct="1">
              <a:buSzPct val="80000"/>
            </a:pPr>
            <a:r>
              <a:rPr lang="cs-CZ" altLang="cs-CZ" sz="2400" b="1" dirty="0">
                <a:latin typeface="Calibri" panose="020F0502020204030204" pitchFamily="34" charset="0"/>
                <a:cs typeface="Times New Roman" pitchFamily="18" charset="0"/>
              </a:rPr>
              <a:t>20-40 dB lehká nedoslýchavost</a:t>
            </a:r>
          </a:p>
          <a:p>
            <a:pPr algn="l" eaLnBrk="1" hangingPunct="1">
              <a:buSzPct val="80000"/>
            </a:pPr>
            <a:r>
              <a:rPr lang="cs-CZ" altLang="cs-CZ" sz="2400" b="1" dirty="0">
                <a:latin typeface="Calibri" panose="020F0502020204030204" pitchFamily="34" charset="0"/>
                <a:cs typeface="Times New Roman" pitchFamily="18" charset="0"/>
              </a:rPr>
              <a:t>40-60 dB střední nedoslýchavost</a:t>
            </a:r>
          </a:p>
          <a:p>
            <a:pPr algn="l" eaLnBrk="1" hangingPunct="1">
              <a:buSzPct val="80000"/>
            </a:pPr>
            <a:r>
              <a:rPr lang="cs-CZ" altLang="cs-CZ" sz="2400" b="1" dirty="0">
                <a:latin typeface="Calibri" panose="020F0502020204030204" pitchFamily="34" charset="0"/>
                <a:cs typeface="Times New Roman" pitchFamily="18" charset="0"/>
              </a:rPr>
              <a:t>60-80 dB těžká nedoslýchavost</a:t>
            </a:r>
          </a:p>
          <a:p>
            <a:pPr algn="l" eaLnBrk="1" hangingPunct="1">
              <a:buSzPct val="80000"/>
            </a:pPr>
            <a:r>
              <a:rPr lang="cs-CZ" altLang="cs-CZ" sz="2400" b="1" dirty="0">
                <a:latin typeface="Calibri" panose="020F0502020204030204" pitchFamily="34" charset="0"/>
                <a:cs typeface="Times New Roman" pitchFamily="18" charset="0"/>
              </a:rPr>
              <a:t>80-100 dB velmi  těžká nedoslýchavost</a:t>
            </a:r>
          </a:p>
          <a:p>
            <a:pPr algn="l" eaLnBrk="1" hangingPunct="1">
              <a:buSzPct val="80000"/>
            </a:pPr>
            <a:r>
              <a:rPr lang="cs-CZ" altLang="cs-CZ" sz="2400" b="1" dirty="0">
                <a:latin typeface="Calibri" panose="020F0502020204030204" pitchFamily="34" charset="0"/>
                <a:cs typeface="Times New Roman" pitchFamily="18" charset="0"/>
              </a:rPr>
              <a:t>100-120 dB zbytky sluchu</a:t>
            </a:r>
          </a:p>
          <a:p>
            <a:endParaRPr lang="cs-CZ" dirty="0"/>
          </a:p>
        </p:txBody>
      </p:sp>
    </p:spTree>
    <p:extLst>
      <p:ext uri="{BB962C8B-B14F-4D97-AF65-F5344CB8AC3E}">
        <p14:creationId xmlns:p14="http://schemas.microsoft.com/office/powerpoint/2010/main" val="15911714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2162" name="Picture 2" descr="VÃ½sledek obrÃ¡zku pro speech banana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366"/>
            <a:ext cx="6266746" cy="494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727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Audiogram </a:t>
            </a:r>
            <a:br>
              <a:rPr lang="cs-CZ" altLang="cs-CZ" sz="3200" dirty="0" smtClean="0">
                <a:latin typeface="Arial" charset="0"/>
                <a:ea typeface="ＭＳ Ｐゴシック" pitchFamily="34" charset="-128"/>
              </a:rPr>
            </a:br>
            <a:r>
              <a:rPr lang="cs-CZ" altLang="cs-CZ" sz="3200" dirty="0">
                <a:latin typeface="Arial" charset="0"/>
                <a:ea typeface="ＭＳ Ｐゴシック" pitchFamily="34" charset="-128"/>
              </a:rPr>
              <a:t/>
            </a:r>
            <a:br>
              <a:rPr lang="cs-CZ" altLang="cs-CZ" sz="3200" dirty="0">
                <a:latin typeface="Arial" charset="0"/>
                <a:ea typeface="ＭＳ Ｐゴシック" pitchFamily="34" charset="-128"/>
              </a:rPr>
            </a:b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97" y="1350245"/>
            <a:ext cx="6629400" cy="47752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BBE0E3"/>
                </a:solidFill>
              </a14:hiddenFill>
            </a:ext>
          </a:extLst>
        </p:spPr>
      </p:pic>
    </p:spTree>
    <p:extLst>
      <p:ext uri="{BB962C8B-B14F-4D97-AF65-F5344CB8AC3E}">
        <p14:creationId xmlns:p14="http://schemas.microsoft.com/office/powerpoint/2010/main" val="21231851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314015"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Audiogram s řečovým banánem </a:t>
            </a:r>
            <a:br>
              <a:rPr lang="cs-CZ" altLang="cs-CZ" sz="3200" dirty="0" smtClean="0">
                <a:latin typeface="Arial" charset="0"/>
                <a:ea typeface="ＭＳ Ｐゴシック" pitchFamily="34" charset="-128"/>
              </a:rPr>
            </a:br>
            <a:r>
              <a:rPr lang="cs-CZ" altLang="cs-CZ" sz="3200" dirty="0">
                <a:latin typeface="Arial" charset="0"/>
                <a:ea typeface="ＭＳ Ｐゴシック" pitchFamily="34" charset="-128"/>
              </a:rPr>
              <a:t/>
            </a:r>
            <a:br>
              <a:rPr lang="cs-CZ" altLang="cs-CZ" sz="3200" dirty="0">
                <a:latin typeface="Arial" charset="0"/>
                <a:ea typeface="ＭＳ Ｐゴシック" pitchFamily="34" charset="-128"/>
              </a:rPr>
            </a:b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71998663"/>
              </p:ext>
            </p:extLst>
          </p:nvPr>
        </p:nvGraphicFramePr>
        <p:xfrm>
          <a:off x="312437" y="1463018"/>
          <a:ext cx="5513387" cy="4114800"/>
        </p:xfrm>
        <a:graphic>
          <a:graphicData uri="http://schemas.openxmlformats.org/presentationml/2006/ole">
            <mc:AlternateContent xmlns:mc="http://schemas.openxmlformats.org/markup-compatibility/2006">
              <mc:Choice xmlns:v="urn:schemas-microsoft-com:vml" Requires="v">
                <p:oleObj spid="_x0000_s93200" name="Slide" r:id="rId4" imgW="4905871" imgH="3680372" progId="PowerPoint.Slide.8">
                  <p:embed/>
                </p:oleObj>
              </mc:Choice>
              <mc:Fallback>
                <p:oleObj name="Slide" r:id="rId4" imgW="4905871" imgH="3680372"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21590" t="18913" r="19945"/>
                      <a:stretch>
                        <a:fillRect/>
                      </a:stretch>
                    </p:blipFill>
                    <p:spPr bwMode="auto">
                      <a:xfrm>
                        <a:off x="312437" y="1463018"/>
                        <a:ext cx="5513387"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pic>
                </p:oleObj>
              </mc:Fallback>
            </mc:AlternateContent>
          </a:graphicData>
        </a:graphic>
      </p:graphicFrame>
    </p:spTree>
    <p:extLst>
      <p:ext uri="{BB962C8B-B14F-4D97-AF65-F5344CB8AC3E}">
        <p14:creationId xmlns:p14="http://schemas.microsoft.com/office/powerpoint/2010/main" val="15136348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61630" y="3962400"/>
            <a:ext cx="654278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sp>
        <p:nvSpPr>
          <p:cNvPr id="12292" name="Text Box 5"/>
          <p:cNvSpPr txBox="1">
            <a:spLocks noChangeArrowheads="1"/>
          </p:cNvSpPr>
          <p:nvPr/>
        </p:nvSpPr>
        <p:spPr bwMode="auto">
          <a:xfrm>
            <a:off x="2275414" y="609600"/>
            <a:ext cx="18473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5400" b="1">
              <a:solidFill>
                <a:srgbClr val="663300"/>
              </a:solidFill>
            </a:endParaRPr>
          </a:p>
          <a:p>
            <a:pPr eaLnBrk="1" hangingPunct="1">
              <a:spcBef>
                <a:spcPct val="0"/>
              </a:spcBef>
              <a:buFontTx/>
              <a:buNone/>
            </a:pPr>
            <a:endParaRPr lang="cs-CZ" altLang="cs-CZ" sz="1800"/>
          </a:p>
        </p:txBody>
      </p:sp>
      <p:sp>
        <p:nvSpPr>
          <p:cNvPr id="12293" name="Text Box 6"/>
          <p:cNvSpPr txBox="1">
            <a:spLocks noChangeArrowheads="1"/>
          </p:cNvSpPr>
          <p:nvPr/>
        </p:nvSpPr>
        <p:spPr bwMode="auto">
          <a:xfrm>
            <a:off x="2937044" y="1981200"/>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84999" name="Text Box 7"/>
          <p:cNvSpPr txBox="1">
            <a:spLocks noChangeArrowheads="1"/>
          </p:cNvSpPr>
          <p:nvPr/>
        </p:nvSpPr>
        <p:spPr bwMode="auto">
          <a:xfrm>
            <a:off x="952153" y="289560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4000" b="1">
              <a:solidFill>
                <a:schemeClr val="bg1"/>
              </a:solidFill>
            </a:endParaRPr>
          </a:p>
        </p:txBody>
      </p:sp>
      <p:graphicFrame>
        <p:nvGraphicFramePr>
          <p:cNvPr id="12295" name="Object 3"/>
          <p:cNvGraphicFramePr>
            <a:graphicFrameLocks noChangeAspect="1"/>
          </p:cNvGraphicFramePr>
          <p:nvPr>
            <p:extLst>
              <p:ext uri="{D42A27DB-BD31-4B8C-83A1-F6EECF244321}">
                <p14:modId xmlns:p14="http://schemas.microsoft.com/office/powerpoint/2010/main" val="3990777020"/>
              </p:ext>
            </p:extLst>
          </p:nvPr>
        </p:nvGraphicFramePr>
        <p:xfrm>
          <a:off x="4338861" y="1447800"/>
          <a:ext cx="4410869" cy="3276600"/>
        </p:xfrm>
        <a:graphic>
          <a:graphicData uri="http://schemas.openxmlformats.org/presentationml/2006/ole">
            <mc:AlternateContent xmlns:mc="http://schemas.openxmlformats.org/markup-compatibility/2006">
              <mc:Choice xmlns:v="urn:schemas-microsoft-com:vml" Requires="v">
                <p:oleObj spid="_x0000_s58386" name="Snímek" r:id="rId4" imgW="4905871" imgH="3680372" progId="PowerPoint.Slide.8">
                  <p:embed/>
                </p:oleObj>
              </mc:Choice>
              <mc:Fallback>
                <p:oleObj name="Snímek" r:id="rId4" imgW="4905871" imgH="3680372"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590" t="18913" r="19945"/>
                      <a:stretch>
                        <a:fillRect/>
                      </a:stretch>
                    </p:blipFill>
                    <p:spPr bwMode="auto">
                      <a:xfrm>
                        <a:off x="4338861" y="1447800"/>
                        <a:ext cx="4410869"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1447800"/>
            <a:ext cx="4631412"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l" eaLnBrk="1" hangingPunct="1">
              <a:buFontTx/>
              <a:buNone/>
            </a:pPr>
            <a:r>
              <a:rPr lang="cs-CZ" altLang="cs-CZ" sz="2400" dirty="0">
                <a:latin typeface="Times New Roman" pitchFamily="18" charset="0"/>
              </a:rPr>
              <a:t>Věk </a:t>
            </a:r>
            <a:r>
              <a:rPr lang="cs-CZ" altLang="cs-CZ" sz="2400" dirty="0" smtClean="0">
                <a:latin typeface="Times New Roman" pitchFamily="18" charset="0"/>
              </a:rPr>
              <a:t>dítěte: </a:t>
            </a:r>
            <a:r>
              <a:rPr lang="en-US" altLang="cs-CZ" sz="2400" dirty="0" smtClean="0">
                <a:latin typeface="Times New Roman" pitchFamily="18" charset="0"/>
              </a:rPr>
              <a:t>2</a:t>
            </a:r>
            <a:r>
              <a:rPr lang="cs-CZ" altLang="cs-CZ" sz="2400" dirty="0">
                <a:latin typeface="Times New Roman" pitchFamily="18" charset="0"/>
              </a:rPr>
              <a:t>3</a:t>
            </a:r>
            <a:r>
              <a:rPr lang="en-US" altLang="cs-CZ" sz="2400" dirty="0">
                <a:latin typeface="Times New Roman" pitchFamily="18" charset="0"/>
              </a:rPr>
              <a:t> m</a:t>
            </a:r>
            <a:r>
              <a:rPr lang="cs-CZ" altLang="cs-CZ" sz="2400" dirty="0">
                <a:latin typeface="Times New Roman" pitchFamily="18" charset="0"/>
              </a:rPr>
              <a:t>ěsíců</a:t>
            </a:r>
          </a:p>
          <a:p>
            <a:pPr algn="l" eaLnBrk="1" hangingPunct="1">
              <a:buFontTx/>
              <a:buNone/>
            </a:pPr>
            <a:r>
              <a:rPr lang="cs-CZ" altLang="cs-CZ" sz="2400" dirty="0">
                <a:latin typeface="Times New Roman" pitchFamily="18" charset="0"/>
              </a:rPr>
              <a:t>Věk při </a:t>
            </a:r>
            <a:r>
              <a:rPr lang="cs-CZ" altLang="cs-CZ" sz="2400" dirty="0" smtClean="0">
                <a:latin typeface="Times New Roman" pitchFamily="18" charset="0"/>
              </a:rPr>
              <a:t>diagnóze: </a:t>
            </a:r>
            <a:r>
              <a:rPr lang="en-US" altLang="cs-CZ" sz="2400" dirty="0" smtClean="0">
                <a:latin typeface="Times New Roman" pitchFamily="18" charset="0"/>
              </a:rPr>
              <a:t>1</a:t>
            </a:r>
            <a:r>
              <a:rPr lang="cs-CZ" altLang="cs-CZ" sz="2400" dirty="0">
                <a:latin typeface="Times New Roman" pitchFamily="18" charset="0"/>
              </a:rPr>
              <a:t>1</a:t>
            </a:r>
            <a:r>
              <a:rPr lang="en-US" altLang="cs-CZ" sz="2400" dirty="0">
                <a:latin typeface="Times New Roman" pitchFamily="18" charset="0"/>
              </a:rPr>
              <a:t> m</a:t>
            </a:r>
            <a:r>
              <a:rPr lang="cs-CZ" altLang="cs-CZ" sz="2400" dirty="0">
                <a:latin typeface="Times New Roman" pitchFamily="18" charset="0"/>
              </a:rPr>
              <a:t>ěsíců</a:t>
            </a:r>
          </a:p>
          <a:p>
            <a:pPr algn="l" eaLnBrk="1" hangingPunct="1">
              <a:buFontTx/>
              <a:buNone/>
            </a:pPr>
            <a:r>
              <a:rPr lang="cs-CZ" altLang="cs-CZ" sz="2400" dirty="0">
                <a:latin typeface="Times New Roman" pitchFamily="18" charset="0"/>
              </a:rPr>
              <a:t>„Sluchový věk</a:t>
            </a:r>
            <a:r>
              <a:rPr lang="cs-CZ" altLang="cs-CZ" sz="2400" dirty="0" smtClean="0">
                <a:latin typeface="Times New Roman" pitchFamily="18" charset="0"/>
              </a:rPr>
              <a:t>“: 9 </a:t>
            </a:r>
            <a:r>
              <a:rPr lang="en-US" altLang="cs-CZ" sz="2400" dirty="0">
                <a:latin typeface="Times New Roman" pitchFamily="18" charset="0"/>
              </a:rPr>
              <a:t>m</a:t>
            </a:r>
            <a:r>
              <a:rPr lang="cs-CZ" altLang="cs-CZ" sz="2400" dirty="0">
                <a:latin typeface="Times New Roman" pitchFamily="18" charset="0"/>
              </a:rPr>
              <a:t>ěsíců</a:t>
            </a:r>
          </a:p>
          <a:p>
            <a:pPr algn="l" eaLnBrk="1" hangingPunct="1">
              <a:buFontTx/>
              <a:buNone/>
            </a:pPr>
            <a:r>
              <a:rPr lang="en-US" altLang="cs-CZ" sz="2400" dirty="0" err="1">
                <a:latin typeface="Times New Roman" pitchFamily="18" charset="0"/>
              </a:rPr>
              <a:t>Etiolog</a:t>
            </a:r>
            <a:r>
              <a:rPr lang="cs-CZ" altLang="cs-CZ" sz="2400" dirty="0">
                <a:latin typeface="Times New Roman" pitchFamily="18" charset="0"/>
              </a:rPr>
              <a:t>ie:</a:t>
            </a:r>
            <a:r>
              <a:rPr lang="cs-CZ" altLang="cs-CZ" sz="2800" dirty="0">
                <a:latin typeface="Times New Roman" pitchFamily="18" charset="0"/>
              </a:rPr>
              <a:t> </a:t>
            </a:r>
            <a:r>
              <a:rPr lang="cs-CZ" altLang="cs-CZ" sz="2400" dirty="0">
                <a:latin typeface="Times New Roman" pitchFamily="18" charset="0"/>
              </a:rPr>
              <a:t>neznámá, pravděpodobně genetická</a:t>
            </a:r>
          </a:p>
          <a:p>
            <a:pPr algn="l" eaLnBrk="1" hangingPunct="1">
              <a:buFontTx/>
              <a:buNone/>
            </a:pPr>
            <a:r>
              <a:rPr lang="cs-CZ" altLang="cs-CZ" sz="2400" dirty="0">
                <a:latin typeface="Times New Roman" pitchFamily="18" charset="0"/>
              </a:rPr>
              <a:t>Stupeň/typ vady: percepční, těžká</a:t>
            </a:r>
          </a:p>
          <a:p>
            <a:pPr algn="l" eaLnBrk="1" hangingPunct="1">
              <a:buFontTx/>
              <a:buNone/>
            </a:pPr>
            <a:r>
              <a:rPr lang="cs-CZ" altLang="cs-CZ" sz="2400" dirty="0">
                <a:latin typeface="Times New Roman" pitchFamily="18" charset="0"/>
              </a:rPr>
              <a:t>Kompenzace:	Sluchadla</a:t>
            </a:r>
            <a:r>
              <a:rPr lang="en-US" altLang="cs-CZ" sz="2400" dirty="0">
                <a:latin typeface="Times New Roman" pitchFamily="18" charset="0"/>
              </a:rPr>
              <a:t> Wide</a:t>
            </a:r>
            <a:r>
              <a:rPr lang="cs-CZ" altLang="cs-CZ" sz="2400" dirty="0">
                <a:latin typeface="Times New Roman" pitchFamily="18" charset="0"/>
              </a:rPr>
              <a:t>x </a:t>
            </a:r>
            <a:r>
              <a:rPr lang="en-US" altLang="cs-CZ" sz="2400" dirty="0">
                <a:latin typeface="Times New Roman" pitchFamily="18" charset="0"/>
              </a:rPr>
              <a:t>Flash</a:t>
            </a:r>
            <a:r>
              <a:rPr lang="cs-CZ" altLang="cs-CZ" sz="2400" dirty="0">
                <a:latin typeface="Times New Roman" pitchFamily="18" charset="0"/>
              </a:rPr>
              <a:t>, kategorie A</a:t>
            </a:r>
            <a:endParaRPr lang="cs-CZ" altLang="cs-CZ" sz="2400" dirty="0">
              <a:latin typeface="Times New Roman" pitchFamily="18" charset="0"/>
              <a:cs typeface="Times New Roman" pitchFamily="18" charset="0"/>
            </a:endParaRPr>
          </a:p>
          <a:p>
            <a:pPr eaLnBrk="1" hangingPunct="1">
              <a:spcBef>
                <a:spcPct val="0"/>
              </a:spcBef>
              <a:buFontTx/>
              <a:buNone/>
            </a:pPr>
            <a:endParaRPr lang="cs-CZ" altLang="cs-CZ" sz="1800" dirty="0"/>
          </a:p>
        </p:txBody>
      </p:sp>
      <p:sp>
        <p:nvSpPr>
          <p:cNvPr id="12297" name="Text Box 9"/>
          <p:cNvSpPr txBox="1">
            <a:spLocks noChangeArrowheads="1"/>
          </p:cNvSpPr>
          <p:nvPr/>
        </p:nvSpPr>
        <p:spPr bwMode="auto">
          <a:xfrm>
            <a:off x="5433711" y="3352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298" name="Text Box 10"/>
          <p:cNvSpPr txBox="1">
            <a:spLocks noChangeArrowheads="1"/>
          </p:cNvSpPr>
          <p:nvPr/>
        </p:nvSpPr>
        <p:spPr bwMode="auto">
          <a:xfrm>
            <a:off x="6095341" y="35814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299" name="Text Box 11"/>
          <p:cNvSpPr txBox="1">
            <a:spLocks noChangeArrowheads="1"/>
          </p:cNvSpPr>
          <p:nvPr/>
        </p:nvSpPr>
        <p:spPr bwMode="auto">
          <a:xfrm>
            <a:off x="6756972" y="3733800"/>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300" name="Text Box 12"/>
          <p:cNvSpPr txBox="1">
            <a:spLocks noChangeArrowheads="1"/>
          </p:cNvSpPr>
          <p:nvPr/>
        </p:nvSpPr>
        <p:spPr bwMode="auto">
          <a:xfrm>
            <a:off x="7418602" y="3733800"/>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301" name="Text Box 13"/>
          <p:cNvSpPr txBox="1">
            <a:spLocks noChangeArrowheads="1"/>
          </p:cNvSpPr>
          <p:nvPr/>
        </p:nvSpPr>
        <p:spPr bwMode="auto">
          <a:xfrm>
            <a:off x="6757257" y="3962400"/>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2" name="Text Box 14"/>
          <p:cNvSpPr txBox="1">
            <a:spLocks noChangeArrowheads="1"/>
          </p:cNvSpPr>
          <p:nvPr/>
        </p:nvSpPr>
        <p:spPr bwMode="auto">
          <a:xfrm>
            <a:off x="7492402" y="4191000"/>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3" name="Text Box 15"/>
          <p:cNvSpPr txBox="1">
            <a:spLocks noChangeArrowheads="1"/>
          </p:cNvSpPr>
          <p:nvPr/>
        </p:nvSpPr>
        <p:spPr bwMode="auto">
          <a:xfrm>
            <a:off x="6095627" y="3505201"/>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4" name="Text Box 16"/>
          <p:cNvSpPr txBox="1">
            <a:spLocks noChangeArrowheads="1"/>
          </p:cNvSpPr>
          <p:nvPr/>
        </p:nvSpPr>
        <p:spPr bwMode="auto">
          <a:xfrm>
            <a:off x="5433997" y="3276601"/>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2" name="TextBox 1"/>
          <p:cNvSpPr txBox="1"/>
          <p:nvPr/>
        </p:nvSpPr>
        <p:spPr>
          <a:xfrm>
            <a:off x="900" y="289267"/>
            <a:ext cx="6976911" cy="574901"/>
          </a:xfrm>
          <a:prstGeom prst="rect">
            <a:avLst/>
          </a:prstGeom>
          <a:noFill/>
        </p:spPr>
        <p:txBody>
          <a:bodyPr wrap="none" rtlCol="0">
            <a:spAutoFit/>
          </a:bodyPr>
          <a:lstStyle/>
          <a:p>
            <a:r>
              <a:rPr lang="cs-CZ" sz="2800" b="1" dirty="0" smtClean="0">
                <a:latin typeface="Calibri" panose="020F0502020204030204" pitchFamily="34" charset="0"/>
              </a:rPr>
              <a:t>Jak souvisí ztráta sluchu s řečovým banánem?</a:t>
            </a:r>
            <a:endParaRPr lang="cs-CZ" sz="2800" b="1" dirty="0">
              <a:latin typeface="Calibri" panose="020F0502020204030204" pitchFamily="34" charset="0"/>
            </a:endParaRPr>
          </a:p>
        </p:txBody>
      </p:sp>
    </p:spTree>
    <p:extLst>
      <p:ext uri="{BB962C8B-B14F-4D97-AF65-F5344CB8AC3E}">
        <p14:creationId xmlns:p14="http://schemas.microsoft.com/office/powerpoint/2010/main" val="2765844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162397" y="1484784"/>
            <a:ext cx="7489428" cy="4608512"/>
          </a:xfrm>
        </p:spPr>
        <p:txBody>
          <a:bodyPr/>
          <a:lstStyle/>
          <a:p>
            <a:pPr marL="457200" indent="-457200">
              <a:lnSpc>
                <a:spcPct val="100000"/>
              </a:lnSpc>
              <a:buFont typeface="Arial" panose="020B0604020202020204" pitchFamily="34" charset="0"/>
              <a:buChar char="•"/>
            </a:pPr>
            <a:r>
              <a:rPr lang="cs-CZ" sz="2400" dirty="0" smtClean="0"/>
              <a:t>Terminologické </a:t>
            </a:r>
            <a:r>
              <a:rPr lang="cs-CZ" sz="2400" dirty="0"/>
              <a:t>vymezení oboru </a:t>
            </a:r>
          </a:p>
          <a:p>
            <a:pPr marL="457200" indent="-457200">
              <a:lnSpc>
                <a:spcPct val="100000"/>
              </a:lnSpc>
              <a:buFont typeface="Arial" panose="020B0604020202020204" pitchFamily="34" charset="0"/>
              <a:buChar char="•"/>
            </a:pPr>
            <a:r>
              <a:rPr lang="cs-CZ" sz="2400" dirty="0"/>
              <a:t>Klasifikace sluchového postižení podle různých kritérií</a:t>
            </a:r>
          </a:p>
          <a:p>
            <a:pPr marL="457200" indent="-457200">
              <a:lnSpc>
                <a:spcPct val="100000"/>
              </a:lnSpc>
              <a:buFont typeface="Arial" panose="020B0604020202020204" pitchFamily="34" charset="0"/>
              <a:buChar char="•"/>
            </a:pPr>
            <a:r>
              <a:rPr lang="cs-CZ" sz="2400" dirty="0"/>
              <a:t>Etiologie</a:t>
            </a:r>
          </a:p>
          <a:p>
            <a:pPr marL="457200" indent="-457200">
              <a:lnSpc>
                <a:spcPct val="100000"/>
              </a:lnSpc>
              <a:buFont typeface="Arial" panose="020B0604020202020204" pitchFamily="34" charset="0"/>
              <a:buChar char="•"/>
            </a:pPr>
            <a:r>
              <a:rPr lang="cs-CZ" sz="2400" dirty="0"/>
              <a:t>Diagnostika sluchových vad, screening, audiometrie; význam časné diagnostiky</a:t>
            </a:r>
          </a:p>
          <a:p>
            <a:pPr marL="457200" indent="-457200">
              <a:lnSpc>
                <a:spcPct val="100000"/>
              </a:lnSpc>
              <a:buFont typeface="Arial" panose="020B0604020202020204" pitchFamily="34" charset="0"/>
              <a:buChar char="•"/>
            </a:pPr>
            <a:r>
              <a:rPr lang="cs-CZ" sz="2400" dirty="0"/>
              <a:t>Význam sluchu, důsledky sluchových </a:t>
            </a:r>
            <a:r>
              <a:rPr lang="cs-CZ" sz="2400" dirty="0" smtClean="0"/>
              <a:t>vad</a:t>
            </a: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extLst>
      <p:ext uri="{BB962C8B-B14F-4D97-AF65-F5344CB8AC3E}">
        <p14:creationId xmlns:p14="http://schemas.microsoft.com/office/powerpoint/2010/main" val="19299261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4000" b="0" dirty="0" smtClean="0">
                <a:solidFill>
                  <a:schemeClr val="tx1"/>
                </a:solidFill>
                <a:ea typeface="ＭＳ Ｐゴシック" pitchFamily="34" charset="-128"/>
              </a:rPr>
              <a:t>Audiogram</a:t>
            </a:r>
            <a:endParaRPr lang="cs-CZ" altLang="cs-CZ" sz="3200" b="0" dirty="0" smtClean="0">
              <a:solidFill>
                <a:schemeClr val="tx1"/>
              </a:solidFill>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Rectangle 1"/>
          <p:cNvSpPr>
            <a:spLocks noChangeArrowheads="1"/>
          </p:cNvSpPr>
          <p:nvPr/>
        </p:nvSpPr>
        <p:spPr bwMode="auto">
          <a:xfrm>
            <a:off x="366862" y="1523134"/>
            <a:ext cx="49471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r>
              <a:rPr kumimoji="0" lang="cs-CZ" altLang="cs-CZ" sz="24000" b="0" i="0" u="none" strike="noStrike" cap="none" normalizeH="0" baseline="0" dirty="0" err="1" smtClean="0">
                <a:ln>
                  <a:noFill/>
                </a:ln>
                <a:solidFill>
                  <a:srgbClr val="777777"/>
                </a:solidFill>
                <a:effectLst/>
                <a:latin typeface="Open Sans"/>
              </a:rPr>
              <a:t>P</a:t>
            </a:r>
            <a:r>
              <a:rPr kumimoji="0" lang="cs-CZ" altLang="cs-CZ" sz="1000" b="0" i="0" u="none" strike="noStrike" cap="none" normalizeH="0" baseline="0" dirty="0" err="1" smtClean="0">
                <a:ln>
                  <a:noFill/>
                </a:ln>
                <a:solidFill>
                  <a:srgbClr val="777777"/>
                </a:solidFill>
                <a:effectLst/>
                <a:latin typeface="Open Sans"/>
              </a:rPr>
              <a:t>rincíp</a:t>
            </a:r>
            <a:r>
              <a:rPr kumimoji="0" lang="cs-CZ" altLang="cs-CZ" sz="1000" b="0" i="0" u="none" strike="noStrike" cap="none" normalizeH="0" baseline="0" dirty="0" smtClean="0">
                <a:ln>
                  <a:noFill/>
                </a:ln>
                <a:solidFill>
                  <a:srgbClr val="777777"/>
                </a:solidFill>
                <a:effectLst/>
                <a:latin typeface="Open Sans"/>
              </a:rPr>
              <a:t> </a:t>
            </a:r>
            <a:r>
              <a:rPr kumimoji="0" lang="cs-CZ" altLang="cs-CZ" sz="1000" b="0" i="0" u="none" strike="noStrike" cap="none" normalizeH="0" baseline="0" dirty="0" err="1" smtClean="0">
                <a:ln>
                  <a:noFill/>
                </a:ln>
                <a:solidFill>
                  <a:srgbClr val="777777"/>
                </a:solidFill>
                <a:effectLst/>
                <a:latin typeface="Open Sans"/>
              </a:rPr>
              <a:t>všetkých</a:t>
            </a:r>
            <a:r>
              <a:rPr kumimoji="0" lang="cs-CZ" altLang="cs-CZ" sz="1000" b="0" i="0" u="none" strike="noStrike" cap="none" normalizeH="0" baseline="0" dirty="0" smtClean="0">
                <a:ln>
                  <a:noFill/>
                </a:ln>
                <a:solidFill>
                  <a:srgbClr val="777777"/>
                </a:solidFill>
                <a:effectLst/>
                <a:latin typeface="Open Sans"/>
              </a:rPr>
              <a:t> </a:t>
            </a:r>
            <a:r>
              <a:rPr kumimoji="0" lang="cs-CZ" altLang="cs-CZ" sz="1000" b="0" i="0" u="none" strike="noStrike" cap="none" normalizeH="0" baseline="0" dirty="0" err="1" smtClean="0">
                <a:ln>
                  <a:noFill/>
                </a:ln>
                <a:solidFill>
                  <a:srgbClr val="777777"/>
                </a:solidFill>
                <a:effectLst/>
                <a:latin typeface="Open Sans"/>
              </a:rPr>
              <a:t>metód</a:t>
            </a:r>
            <a:r>
              <a:rPr kumimoji="0" lang="cs-CZ" altLang="cs-CZ" sz="1000" b="0" i="0" u="none" strike="noStrike" cap="none" normalizeH="0" baseline="0" dirty="0" smtClean="0">
                <a:ln>
                  <a:noFill/>
                </a:ln>
                <a:solidFill>
                  <a:srgbClr val="777777"/>
                </a:solidFill>
                <a:effectLst/>
                <a:latin typeface="Open Sans"/>
              </a:rPr>
              <a:t> </a:t>
            </a:r>
            <a:r>
              <a:rPr kumimoji="0" lang="cs-CZ" altLang="cs-CZ" sz="1000" b="0" i="0" u="none" strike="noStrike" cap="none" normalizeH="0" baseline="0" dirty="0" err="1" smtClean="0">
                <a:ln>
                  <a:noFill/>
                </a:ln>
                <a:solidFill>
                  <a:srgbClr val="777777"/>
                </a:solidFill>
                <a:effectLst/>
                <a:latin typeface="Open Sans"/>
              </a:rPr>
              <a:t>vyšetrenia</a:t>
            </a:r>
            <a:r>
              <a:rPr kumimoji="0" lang="cs-CZ" altLang="cs-CZ" sz="1000" b="0" i="0" u="none" strike="noStrike" cap="none" normalizeH="0" baseline="0" dirty="0" smtClean="0">
                <a:ln>
                  <a:noFill/>
                </a:ln>
                <a:solidFill>
                  <a:srgbClr val="777777"/>
                </a:solidFill>
                <a:effectLst/>
                <a:latin typeface="Open Sans"/>
              </a:rPr>
              <a:t> sluchu je v  </a:t>
            </a:r>
            <a:r>
              <a:rPr kumimoji="0" lang="cs-CZ" altLang="cs-CZ" sz="600" b="0" i="0" u="none" strike="noStrike" cap="none" normalizeH="0" baseline="0" dirty="0" smtClean="0">
                <a:ln>
                  <a:noFill/>
                </a:ln>
                <a:solidFill>
                  <a:schemeClr val="tx1"/>
                </a:solidFill>
                <a:effectLst/>
              </a:rPr>
              <a:t> </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pic>
        <p:nvPicPr>
          <p:cNvPr id="94210" name="Picture 2" descr="Audi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37" y="1587160"/>
            <a:ext cx="4800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747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61630" y="3962400"/>
            <a:ext cx="65427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828800" indent="-457200" eaLnBrk="0" hangingPunct="0">
              <a:spcBef>
                <a:spcPct val="20000"/>
              </a:spcBef>
              <a:buChar char="–"/>
              <a:defRPr sz="2000">
                <a:solidFill>
                  <a:schemeClr val="tx1"/>
                </a:solidFill>
                <a:latin typeface="Arial" charset="0"/>
                <a:cs typeface="Arial" charset="0"/>
              </a:defRPr>
            </a:lvl4pPr>
            <a:lvl5pPr marL="2286000" indent="-457200" eaLnBrk="0" hangingPunct="0">
              <a:spcBef>
                <a:spcPct val="20000"/>
              </a:spcBef>
              <a:buChar char="»"/>
              <a:defRPr sz="2000">
                <a:solidFill>
                  <a:schemeClr val="tx1"/>
                </a:solidFill>
                <a:latin typeface="Arial" charset="0"/>
                <a:cs typeface="Arial" charset="0"/>
              </a:defRPr>
            </a:lvl5pPr>
            <a:lvl6pPr marL="2743200" indent="-457200" eaLnBrk="0" fontAlgn="base" hangingPunct="0">
              <a:spcBef>
                <a:spcPct val="20000"/>
              </a:spcBef>
              <a:spcAft>
                <a:spcPct val="0"/>
              </a:spcAft>
              <a:buChar char="»"/>
              <a:defRPr sz="2000">
                <a:solidFill>
                  <a:schemeClr val="tx1"/>
                </a:solidFill>
                <a:latin typeface="Arial" charset="0"/>
                <a:cs typeface="Arial" charset="0"/>
              </a:defRPr>
            </a:lvl6pPr>
            <a:lvl7pPr marL="3200400" indent="-457200" eaLnBrk="0" fontAlgn="base" hangingPunct="0">
              <a:spcBef>
                <a:spcPct val="20000"/>
              </a:spcBef>
              <a:spcAft>
                <a:spcPct val="0"/>
              </a:spcAft>
              <a:buChar char="»"/>
              <a:defRPr sz="2000">
                <a:solidFill>
                  <a:schemeClr val="tx1"/>
                </a:solidFill>
                <a:latin typeface="Arial" charset="0"/>
                <a:cs typeface="Arial" charset="0"/>
              </a:defRPr>
            </a:lvl7pPr>
            <a:lvl8pPr marL="3657600" indent="-457200" eaLnBrk="0" fontAlgn="base" hangingPunct="0">
              <a:spcBef>
                <a:spcPct val="20000"/>
              </a:spcBef>
              <a:spcAft>
                <a:spcPct val="0"/>
              </a:spcAft>
              <a:buChar char="»"/>
              <a:defRPr sz="2000">
                <a:solidFill>
                  <a:schemeClr val="tx1"/>
                </a:solidFill>
                <a:latin typeface="Arial" charset="0"/>
                <a:cs typeface="Arial" charset="0"/>
              </a:defRPr>
            </a:lvl8pPr>
            <a:lvl9pPr marL="4114800" indent="-4572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pic>
        <p:nvPicPr>
          <p:cNvPr id="13315"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94057" y="1862209"/>
            <a:ext cx="3896268" cy="3205163"/>
          </a:xfrm>
          <a:noFill/>
          <a:ln cap="flat">
            <a:solidFill>
              <a:schemeClr val="tx1"/>
            </a:solidFill>
            <a:prstDash val="dash"/>
            <a:miter lim="800000"/>
            <a:headEnd/>
            <a:tailEnd/>
          </a:ln>
        </p:spPr>
      </p:pic>
      <p:sp>
        <p:nvSpPr>
          <p:cNvPr id="13316" name="Oval 4"/>
          <p:cNvSpPr>
            <a:spLocks noChangeArrowheads="1"/>
          </p:cNvSpPr>
          <p:nvPr/>
        </p:nvSpPr>
        <p:spPr bwMode="auto">
          <a:xfrm>
            <a:off x="3234637" y="4191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pic>
        <p:nvPicPr>
          <p:cNvPr id="13317"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10180" y="1840164"/>
            <a:ext cx="3896268" cy="3205163"/>
          </a:xfrm>
          <a:noFill/>
          <a:ln cap="flat">
            <a:solidFill>
              <a:schemeClr val="tx1"/>
            </a:solidFill>
            <a:prstDash val="dash"/>
            <a:miter lim="800000"/>
            <a:headEnd/>
            <a:tailEnd/>
          </a:ln>
        </p:spPr>
      </p:pic>
      <p:sp>
        <p:nvSpPr>
          <p:cNvPr id="13318" name="Oval 6"/>
          <p:cNvSpPr>
            <a:spLocks noChangeArrowheads="1"/>
          </p:cNvSpPr>
          <p:nvPr/>
        </p:nvSpPr>
        <p:spPr bwMode="auto">
          <a:xfrm>
            <a:off x="3675724"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19" name="Oval 7"/>
          <p:cNvSpPr>
            <a:spLocks noChangeArrowheads="1"/>
          </p:cNvSpPr>
          <p:nvPr/>
        </p:nvSpPr>
        <p:spPr bwMode="auto">
          <a:xfrm>
            <a:off x="3161123"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0" name="Oval 8"/>
          <p:cNvSpPr>
            <a:spLocks noChangeArrowheads="1"/>
          </p:cNvSpPr>
          <p:nvPr/>
        </p:nvSpPr>
        <p:spPr bwMode="auto">
          <a:xfrm>
            <a:off x="2720036" y="44958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1" name="Oval 9"/>
          <p:cNvSpPr>
            <a:spLocks noChangeArrowheads="1"/>
          </p:cNvSpPr>
          <p:nvPr/>
        </p:nvSpPr>
        <p:spPr bwMode="auto">
          <a:xfrm>
            <a:off x="2278949" y="43434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2" name="Oval 10"/>
          <p:cNvSpPr>
            <a:spLocks noChangeArrowheads="1"/>
          </p:cNvSpPr>
          <p:nvPr/>
        </p:nvSpPr>
        <p:spPr bwMode="auto">
          <a:xfrm>
            <a:off x="4116811"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3" name="Oval 11"/>
          <p:cNvSpPr>
            <a:spLocks noChangeArrowheads="1"/>
          </p:cNvSpPr>
          <p:nvPr/>
        </p:nvSpPr>
        <p:spPr bwMode="auto">
          <a:xfrm>
            <a:off x="3675724" y="4191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4" name="Oval 12"/>
          <p:cNvSpPr>
            <a:spLocks noChangeArrowheads="1"/>
          </p:cNvSpPr>
          <p:nvPr/>
        </p:nvSpPr>
        <p:spPr bwMode="auto">
          <a:xfrm>
            <a:off x="2720036" y="44196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5" name="Oval 13"/>
          <p:cNvSpPr>
            <a:spLocks noChangeArrowheads="1"/>
          </p:cNvSpPr>
          <p:nvPr/>
        </p:nvSpPr>
        <p:spPr bwMode="auto">
          <a:xfrm>
            <a:off x="2278949" y="4267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6" name="Oval 14"/>
          <p:cNvSpPr>
            <a:spLocks noChangeArrowheads="1"/>
          </p:cNvSpPr>
          <p:nvPr/>
        </p:nvSpPr>
        <p:spPr bwMode="auto">
          <a:xfrm>
            <a:off x="1764348" y="36576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7" name="Oval 15"/>
          <p:cNvSpPr>
            <a:spLocks noChangeArrowheads="1"/>
          </p:cNvSpPr>
          <p:nvPr/>
        </p:nvSpPr>
        <p:spPr bwMode="auto">
          <a:xfrm>
            <a:off x="1323261" y="3429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8" name="Rectangle 16"/>
          <p:cNvSpPr>
            <a:spLocks noChangeArrowheads="1"/>
          </p:cNvSpPr>
          <p:nvPr/>
        </p:nvSpPr>
        <p:spPr bwMode="auto">
          <a:xfrm>
            <a:off x="5721643" y="42672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29" name="Rectangle 17"/>
          <p:cNvSpPr>
            <a:spLocks noChangeArrowheads="1"/>
          </p:cNvSpPr>
          <p:nvPr/>
        </p:nvSpPr>
        <p:spPr bwMode="auto">
          <a:xfrm>
            <a:off x="6236244" y="4495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0" name="Rectangle 18"/>
          <p:cNvSpPr>
            <a:spLocks noChangeArrowheads="1"/>
          </p:cNvSpPr>
          <p:nvPr/>
        </p:nvSpPr>
        <p:spPr bwMode="auto">
          <a:xfrm>
            <a:off x="6677331" y="45862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1" name="Rectangle 19"/>
          <p:cNvSpPr>
            <a:spLocks noChangeArrowheads="1"/>
          </p:cNvSpPr>
          <p:nvPr/>
        </p:nvSpPr>
        <p:spPr bwMode="auto">
          <a:xfrm>
            <a:off x="7191932" y="4495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2" name="Rectangle 20"/>
          <p:cNvSpPr>
            <a:spLocks noChangeArrowheads="1"/>
          </p:cNvSpPr>
          <p:nvPr/>
        </p:nvSpPr>
        <p:spPr bwMode="auto">
          <a:xfrm>
            <a:off x="7633019" y="42814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3" name="Rectangle 21"/>
          <p:cNvSpPr>
            <a:spLocks noChangeArrowheads="1"/>
          </p:cNvSpPr>
          <p:nvPr/>
        </p:nvSpPr>
        <p:spPr bwMode="auto">
          <a:xfrm>
            <a:off x="5213167" y="39004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4" name="Line 22"/>
          <p:cNvSpPr>
            <a:spLocks noChangeShapeType="1"/>
          </p:cNvSpPr>
          <p:nvPr/>
        </p:nvSpPr>
        <p:spPr bwMode="auto">
          <a:xfrm>
            <a:off x="5881159" y="46482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5" name="Line 23"/>
          <p:cNvSpPr>
            <a:spLocks noChangeShapeType="1"/>
          </p:cNvSpPr>
          <p:nvPr/>
        </p:nvSpPr>
        <p:spPr bwMode="auto">
          <a:xfrm>
            <a:off x="5881159" y="4495800"/>
            <a:ext cx="514601"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6" name="Line 24"/>
          <p:cNvSpPr>
            <a:spLocks noChangeShapeType="1"/>
          </p:cNvSpPr>
          <p:nvPr/>
        </p:nvSpPr>
        <p:spPr bwMode="auto">
          <a:xfrm>
            <a:off x="6395760" y="4724400"/>
            <a:ext cx="441087"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7" name="Line 25"/>
          <p:cNvSpPr>
            <a:spLocks noChangeShapeType="1"/>
          </p:cNvSpPr>
          <p:nvPr/>
        </p:nvSpPr>
        <p:spPr bwMode="auto">
          <a:xfrm flipV="1">
            <a:off x="7277934" y="4495800"/>
            <a:ext cx="514601"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8" name="Line 26"/>
          <p:cNvSpPr>
            <a:spLocks noChangeShapeType="1"/>
          </p:cNvSpPr>
          <p:nvPr/>
        </p:nvSpPr>
        <p:spPr bwMode="auto">
          <a:xfrm>
            <a:off x="5881159"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9" name="Line 27"/>
          <p:cNvSpPr>
            <a:spLocks noChangeShapeType="1"/>
          </p:cNvSpPr>
          <p:nvPr/>
        </p:nvSpPr>
        <p:spPr bwMode="auto">
          <a:xfrm>
            <a:off x="6836847"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0" name="Line 28"/>
          <p:cNvSpPr>
            <a:spLocks noChangeShapeType="1"/>
          </p:cNvSpPr>
          <p:nvPr/>
        </p:nvSpPr>
        <p:spPr bwMode="auto">
          <a:xfrm>
            <a:off x="6395760"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1" name="Line 29"/>
          <p:cNvSpPr>
            <a:spLocks noChangeShapeType="1"/>
          </p:cNvSpPr>
          <p:nvPr/>
        </p:nvSpPr>
        <p:spPr bwMode="auto">
          <a:xfrm flipV="1">
            <a:off x="2793551" y="4267200"/>
            <a:ext cx="514601"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2" name="Line 30"/>
          <p:cNvSpPr>
            <a:spLocks noChangeShapeType="1"/>
          </p:cNvSpPr>
          <p:nvPr/>
        </p:nvSpPr>
        <p:spPr bwMode="auto">
          <a:xfrm>
            <a:off x="2352463" y="4343400"/>
            <a:ext cx="441087"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3" name="Line 31"/>
          <p:cNvSpPr>
            <a:spLocks noChangeShapeType="1"/>
          </p:cNvSpPr>
          <p:nvPr/>
        </p:nvSpPr>
        <p:spPr bwMode="auto">
          <a:xfrm>
            <a:off x="1837862" y="3733800"/>
            <a:ext cx="514601" cy="609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4" name="Line 32"/>
          <p:cNvSpPr>
            <a:spLocks noChangeShapeType="1"/>
          </p:cNvSpPr>
          <p:nvPr/>
        </p:nvSpPr>
        <p:spPr bwMode="auto">
          <a:xfrm>
            <a:off x="1396775" y="3505200"/>
            <a:ext cx="441087"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5" name="Line 33"/>
          <p:cNvSpPr>
            <a:spLocks noChangeShapeType="1"/>
          </p:cNvSpPr>
          <p:nvPr/>
        </p:nvSpPr>
        <p:spPr bwMode="auto">
          <a:xfrm>
            <a:off x="3749239" y="4267200"/>
            <a:ext cx="441087" cy="457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6" name="Line 34"/>
          <p:cNvSpPr>
            <a:spLocks noChangeShapeType="1"/>
          </p:cNvSpPr>
          <p:nvPr/>
        </p:nvSpPr>
        <p:spPr bwMode="auto">
          <a:xfrm flipV="1">
            <a:off x="3308152" y="4267200"/>
            <a:ext cx="44108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7" name="Rectangle 35"/>
          <p:cNvSpPr>
            <a:spLocks noChangeArrowheads="1"/>
          </p:cNvSpPr>
          <p:nvPr/>
        </p:nvSpPr>
        <p:spPr bwMode="auto">
          <a:xfrm>
            <a:off x="8074106" y="45862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48" name="Line 36"/>
          <p:cNvSpPr>
            <a:spLocks noChangeShapeType="1"/>
          </p:cNvSpPr>
          <p:nvPr/>
        </p:nvSpPr>
        <p:spPr bwMode="auto">
          <a:xfrm flipV="1">
            <a:off x="6836847" y="4724400"/>
            <a:ext cx="514601"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9" name="Line 37"/>
          <p:cNvSpPr>
            <a:spLocks noChangeShapeType="1"/>
          </p:cNvSpPr>
          <p:nvPr/>
        </p:nvSpPr>
        <p:spPr bwMode="auto">
          <a:xfrm>
            <a:off x="5366557" y="4114800"/>
            <a:ext cx="588116"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0" name="Line 38"/>
          <p:cNvSpPr>
            <a:spLocks noChangeShapeType="1"/>
          </p:cNvSpPr>
          <p:nvPr/>
        </p:nvSpPr>
        <p:spPr bwMode="auto">
          <a:xfrm>
            <a:off x="7792535" y="4495800"/>
            <a:ext cx="441087"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1" name="Rectangle 39"/>
          <p:cNvSpPr>
            <a:spLocks noChangeArrowheads="1"/>
          </p:cNvSpPr>
          <p:nvPr/>
        </p:nvSpPr>
        <p:spPr bwMode="auto">
          <a:xfrm>
            <a:off x="7633019" y="51196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52" name="Rectangle 40"/>
          <p:cNvSpPr>
            <a:spLocks noChangeArrowheads="1"/>
          </p:cNvSpPr>
          <p:nvPr/>
        </p:nvSpPr>
        <p:spPr bwMode="auto">
          <a:xfrm>
            <a:off x="7191932" y="51196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53" name="Line 41"/>
          <p:cNvSpPr>
            <a:spLocks noChangeShapeType="1"/>
          </p:cNvSpPr>
          <p:nvPr/>
        </p:nvSpPr>
        <p:spPr bwMode="auto">
          <a:xfrm>
            <a:off x="8233622"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44426" name="03.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233622" y="6172200"/>
            <a:ext cx="29405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Text Box 43"/>
          <p:cNvSpPr txBox="1">
            <a:spLocks noChangeArrowheads="1"/>
          </p:cNvSpPr>
          <p:nvPr/>
        </p:nvSpPr>
        <p:spPr bwMode="auto">
          <a:xfrm>
            <a:off x="441087" y="381000"/>
            <a:ext cx="389626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Fowlera: 92.8 </a:t>
            </a:r>
            <a:r>
              <a:rPr lang="en-US" altLang="cs-CZ" sz="1800">
                <a:solidFill>
                  <a:schemeClr val="bg1"/>
                </a:solidFill>
              </a:rPr>
              <a:t>% </a:t>
            </a:r>
            <a:r>
              <a:rPr lang="cs-CZ" altLang="cs-CZ" sz="1800">
                <a:solidFill>
                  <a:schemeClr val="bg1"/>
                </a:solidFill>
              </a:rPr>
              <a:t>(audio)</a:t>
            </a:r>
          </a:p>
          <a:p>
            <a:pPr eaLnBrk="1" hangingPunct="1">
              <a:spcBef>
                <a:spcPct val="0"/>
              </a:spcBef>
              <a:buFontTx/>
              <a:buNone/>
            </a:pPr>
            <a:r>
              <a:rPr lang="cs-CZ" altLang="cs-CZ" sz="1800">
                <a:solidFill>
                  <a:schemeClr val="bg1"/>
                </a:solidFill>
              </a:rPr>
              <a:t>                               99.6 </a:t>
            </a:r>
            <a:r>
              <a:rPr lang="en-US" altLang="cs-CZ" sz="1800">
                <a:solidFill>
                  <a:schemeClr val="bg1"/>
                </a:solidFill>
              </a:rPr>
              <a:t>% </a:t>
            </a:r>
            <a:r>
              <a:rPr lang="cs-CZ" altLang="cs-CZ" sz="1800">
                <a:solidFill>
                  <a:schemeClr val="bg1"/>
                </a:solidFill>
              </a:rPr>
              <a:t>(SSEP)</a:t>
            </a:r>
          </a:p>
        </p:txBody>
      </p:sp>
      <p:sp>
        <p:nvSpPr>
          <p:cNvPr id="13356" name="Text Box 44"/>
          <p:cNvSpPr txBox="1">
            <a:spLocks noChangeArrowheads="1"/>
          </p:cNvSpPr>
          <p:nvPr/>
        </p:nvSpPr>
        <p:spPr bwMode="auto">
          <a:xfrm>
            <a:off x="4704927" y="381000"/>
            <a:ext cx="375536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Fowlera: 99.8 </a:t>
            </a:r>
            <a:r>
              <a:rPr lang="en-US" altLang="cs-CZ" sz="1800">
                <a:solidFill>
                  <a:schemeClr val="bg1"/>
                </a:solidFill>
              </a:rPr>
              <a:t>%</a:t>
            </a:r>
            <a:r>
              <a:rPr lang="cs-CZ" altLang="cs-CZ" sz="1800">
                <a:solidFill>
                  <a:schemeClr val="bg1"/>
                </a:solidFill>
              </a:rPr>
              <a:t> (audio)</a:t>
            </a:r>
          </a:p>
          <a:p>
            <a:pPr eaLnBrk="1" hangingPunct="1">
              <a:spcBef>
                <a:spcPct val="0"/>
              </a:spcBef>
              <a:buFontTx/>
              <a:buNone/>
            </a:pPr>
            <a:r>
              <a:rPr lang="cs-CZ" altLang="cs-CZ" sz="1800">
                <a:solidFill>
                  <a:schemeClr val="bg1"/>
                </a:solidFill>
              </a:rPr>
              <a:t>                               100 </a:t>
            </a:r>
            <a:r>
              <a:rPr lang="en-US" altLang="cs-CZ" sz="1800">
                <a:solidFill>
                  <a:schemeClr val="bg1"/>
                </a:solidFill>
              </a:rPr>
              <a:t>% </a:t>
            </a:r>
            <a:r>
              <a:rPr lang="cs-CZ" altLang="cs-CZ" sz="1800">
                <a:solidFill>
                  <a:schemeClr val="bg1"/>
                </a:solidFill>
              </a:rPr>
              <a:t>(SSEP)</a:t>
            </a:r>
          </a:p>
        </p:txBody>
      </p:sp>
      <p:sp>
        <p:nvSpPr>
          <p:cNvPr id="13357" name="Text Box 45"/>
          <p:cNvSpPr txBox="1">
            <a:spLocks noChangeArrowheads="1"/>
          </p:cNvSpPr>
          <p:nvPr/>
        </p:nvSpPr>
        <p:spPr bwMode="auto">
          <a:xfrm>
            <a:off x="2562421" y="1295400"/>
            <a:ext cx="380104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WHO:     80 </a:t>
            </a:r>
            <a:r>
              <a:rPr lang="en-US" altLang="cs-CZ" sz="1800">
                <a:solidFill>
                  <a:schemeClr val="bg1"/>
                </a:solidFill>
              </a:rPr>
              <a:t> dB </a:t>
            </a:r>
            <a:r>
              <a:rPr lang="cs-CZ" altLang="cs-CZ" sz="1800">
                <a:solidFill>
                  <a:schemeClr val="bg1"/>
                </a:solidFill>
              </a:rPr>
              <a:t>(audio)</a:t>
            </a:r>
          </a:p>
          <a:p>
            <a:pPr eaLnBrk="1" hangingPunct="1">
              <a:spcBef>
                <a:spcPct val="0"/>
              </a:spcBef>
              <a:buFontTx/>
              <a:buNone/>
            </a:pPr>
            <a:r>
              <a:rPr lang="cs-CZ" altLang="cs-CZ" sz="1800">
                <a:solidFill>
                  <a:schemeClr val="bg1"/>
                </a:solidFill>
              </a:rPr>
              <a:t>                               86.6 </a:t>
            </a:r>
            <a:r>
              <a:rPr lang="en-US" altLang="cs-CZ" sz="1800">
                <a:solidFill>
                  <a:schemeClr val="bg1"/>
                </a:solidFill>
              </a:rPr>
              <a:t>dB </a:t>
            </a:r>
            <a:r>
              <a:rPr lang="cs-CZ" altLang="cs-CZ" sz="1800">
                <a:solidFill>
                  <a:schemeClr val="bg1"/>
                </a:solidFill>
              </a:rPr>
              <a:t>(SSEP)</a:t>
            </a:r>
          </a:p>
          <a:p>
            <a:pPr eaLnBrk="1" hangingPunct="1">
              <a:spcBef>
                <a:spcPct val="0"/>
              </a:spcBef>
              <a:buFontTx/>
              <a:buNone/>
            </a:pPr>
            <a:endParaRPr lang="cs-CZ" altLang="cs-CZ" sz="1800">
              <a:solidFill>
                <a:schemeClr val="bg1"/>
              </a:solidFill>
            </a:endParaRPr>
          </a:p>
        </p:txBody>
      </p:sp>
      <p:sp>
        <p:nvSpPr>
          <p:cNvPr id="13358" name="Line 46"/>
          <p:cNvSpPr>
            <a:spLocks noChangeShapeType="1"/>
          </p:cNvSpPr>
          <p:nvPr/>
        </p:nvSpPr>
        <p:spPr bwMode="auto">
          <a:xfrm>
            <a:off x="2278949" y="4419600"/>
            <a:ext cx="588116" cy="1524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9" name="Line 47"/>
          <p:cNvSpPr>
            <a:spLocks noChangeShapeType="1"/>
          </p:cNvSpPr>
          <p:nvPr/>
        </p:nvSpPr>
        <p:spPr bwMode="auto">
          <a:xfrm>
            <a:off x="2793551" y="4572000"/>
            <a:ext cx="514601" cy="1524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60" name="Line 48"/>
          <p:cNvSpPr>
            <a:spLocks noChangeShapeType="1"/>
          </p:cNvSpPr>
          <p:nvPr/>
        </p:nvSpPr>
        <p:spPr bwMode="auto">
          <a:xfrm>
            <a:off x="3234637" y="4724400"/>
            <a:ext cx="514601"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51528872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44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003" fill="hold"/>
                                        <p:tgtEl>
                                          <p:spTgt spid="144426"/>
                                        </p:tgtEl>
                                      </p:cBhvr>
                                    </p:cmd>
                                  </p:childTnLst>
                                </p:cTn>
                              </p:par>
                            </p:childTnLst>
                          </p:cTn>
                        </p:par>
                      </p:childTnLst>
                    </p:cTn>
                  </p:par>
                </p:childTnLst>
              </p:cTn>
              <p:nextCondLst>
                <p:cond evt="onClick" delay="0">
                  <p:tgtEl>
                    <p:spTgt spid="14442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442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61630" y="3962400"/>
            <a:ext cx="65427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828800" indent="-457200" eaLnBrk="0" hangingPunct="0">
              <a:spcBef>
                <a:spcPct val="20000"/>
              </a:spcBef>
              <a:buChar char="–"/>
              <a:defRPr sz="2000">
                <a:solidFill>
                  <a:schemeClr val="tx1"/>
                </a:solidFill>
                <a:latin typeface="Arial" charset="0"/>
                <a:cs typeface="Arial" charset="0"/>
              </a:defRPr>
            </a:lvl4pPr>
            <a:lvl5pPr marL="2286000" indent="-457200" eaLnBrk="0" hangingPunct="0">
              <a:spcBef>
                <a:spcPct val="20000"/>
              </a:spcBef>
              <a:buChar char="»"/>
              <a:defRPr sz="2000">
                <a:solidFill>
                  <a:schemeClr val="tx1"/>
                </a:solidFill>
                <a:latin typeface="Arial" charset="0"/>
                <a:cs typeface="Arial" charset="0"/>
              </a:defRPr>
            </a:lvl5pPr>
            <a:lvl6pPr marL="2743200" indent="-457200" eaLnBrk="0" fontAlgn="base" hangingPunct="0">
              <a:spcBef>
                <a:spcPct val="20000"/>
              </a:spcBef>
              <a:spcAft>
                <a:spcPct val="0"/>
              </a:spcAft>
              <a:buChar char="»"/>
              <a:defRPr sz="2000">
                <a:solidFill>
                  <a:schemeClr val="tx1"/>
                </a:solidFill>
                <a:latin typeface="Arial" charset="0"/>
                <a:cs typeface="Arial" charset="0"/>
              </a:defRPr>
            </a:lvl6pPr>
            <a:lvl7pPr marL="3200400" indent="-457200" eaLnBrk="0" fontAlgn="base" hangingPunct="0">
              <a:spcBef>
                <a:spcPct val="20000"/>
              </a:spcBef>
              <a:spcAft>
                <a:spcPct val="0"/>
              </a:spcAft>
              <a:buChar char="»"/>
              <a:defRPr sz="2000">
                <a:solidFill>
                  <a:schemeClr val="tx1"/>
                </a:solidFill>
                <a:latin typeface="Arial" charset="0"/>
                <a:cs typeface="Arial" charset="0"/>
              </a:defRPr>
            </a:lvl7pPr>
            <a:lvl8pPr marL="3657600" indent="-457200" eaLnBrk="0" fontAlgn="base" hangingPunct="0">
              <a:spcBef>
                <a:spcPct val="20000"/>
              </a:spcBef>
              <a:spcAft>
                <a:spcPct val="0"/>
              </a:spcAft>
              <a:buChar char="»"/>
              <a:defRPr sz="2000">
                <a:solidFill>
                  <a:schemeClr val="tx1"/>
                </a:solidFill>
                <a:latin typeface="Arial" charset="0"/>
                <a:cs typeface="Arial" charset="0"/>
              </a:defRPr>
            </a:lvl8pPr>
            <a:lvl9pPr marL="4114800" indent="-4572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pic>
        <p:nvPicPr>
          <p:cNvPr id="14339" name="Picture 3"/>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25904" y="1295400"/>
            <a:ext cx="5985165" cy="5058187"/>
          </a:xfrm>
          <a:noFill/>
          <a:ln w="19050">
            <a:solidFill>
              <a:srgbClr val="FF0000"/>
            </a:solidFill>
            <a:miter lim="800000"/>
            <a:headEnd/>
            <a:tailEnd/>
          </a:ln>
        </p:spPr>
      </p:pic>
      <p:sp>
        <p:nvSpPr>
          <p:cNvPr id="14340" name="Oval 4"/>
          <p:cNvSpPr>
            <a:spLocks noChangeArrowheads="1"/>
          </p:cNvSpPr>
          <p:nvPr/>
        </p:nvSpPr>
        <p:spPr bwMode="auto">
          <a:xfrm>
            <a:off x="4925470" y="53228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1" name="Oval 5"/>
          <p:cNvSpPr>
            <a:spLocks noChangeArrowheads="1"/>
          </p:cNvSpPr>
          <p:nvPr/>
        </p:nvSpPr>
        <p:spPr bwMode="auto">
          <a:xfrm>
            <a:off x="4116811" y="51704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2" name="Oval 6"/>
          <p:cNvSpPr>
            <a:spLocks noChangeArrowheads="1"/>
          </p:cNvSpPr>
          <p:nvPr/>
        </p:nvSpPr>
        <p:spPr bwMode="auto">
          <a:xfrm>
            <a:off x="3381666" y="49418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3" name="Oval 7"/>
          <p:cNvSpPr>
            <a:spLocks noChangeArrowheads="1"/>
          </p:cNvSpPr>
          <p:nvPr/>
        </p:nvSpPr>
        <p:spPr bwMode="auto">
          <a:xfrm>
            <a:off x="2573007" y="47894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4" name="Line 8"/>
          <p:cNvSpPr>
            <a:spLocks noChangeShapeType="1"/>
          </p:cNvSpPr>
          <p:nvPr/>
        </p:nvSpPr>
        <p:spPr bwMode="auto">
          <a:xfrm>
            <a:off x="3528695" y="5018088"/>
            <a:ext cx="66163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5" name="Rectangle 9"/>
          <p:cNvSpPr>
            <a:spLocks noChangeArrowheads="1"/>
          </p:cNvSpPr>
          <p:nvPr/>
        </p:nvSpPr>
        <p:spPr bwMode="auto">
          <a:xfrm>
            <a:off x="3228276" y="44989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4346" name="Rectangle 10"/>
          <p:cNvSpPr>
            <a:spLocks noChangeArrowheads="1"/>
          </p:cNvSpPr>
          <p:nvPr/>
        </p:nvSpPr>
        <p:spPr bwMode="auto">
          <a:xfrm>
            <a:off x="3963421" y="47275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4347" name="Rectangle 11"/>
          <p:cNvSpPr>
            <a:spLocks noChangeArrowheads="1"/>
          </p:cNvSpPr>
          <p:nvPr/>
        </p:nvSpPr>
        <p:spPr bwMode="auto">
          <a:xfrm>
            <a:off x="2486433" y="4346576"/>
            <a:ext cx="3385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cs-CZ" sz="1800" b="1"/>
              <a:t>X</a:t>
            </a:r>
            <a:endParaRPr lang="cs-CZ" altLang="cs-CZ" sz="1800" b="1"/>
          </a:p>
        </p:txBody>
      </p:sp>
      <p:sp>
        <p:nvSpPr>
          <p:cNvPr id="14348" name="Rectangle 12"/>
          <p:cNvSpPr>
            <a:spLocks noChangeArrowheads="1"/>
          </p:cNvSpPr>
          <p:nvPr/>
        </p:nvSpPr>
        <p:spPr bwMode="auto">
          <a:xfrm>
            <a:off x="4845595" y="51085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pic>
        <p:nvPicPr>
          <p:cNvPr id="146445" name="04.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233622" y="6248400"/>
            <a:ext cx="29405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Line 14"/>
          <p:cNvSpPr>
            <a:spLocks noChangeShapeType="1"/>
          </p:cNvSpPr>
          <p:nvPr/>
        </p:nvSpPr>
        <p:spPr bwMode="auto">
          <a:xfrm>
            <a:off x="4190326" y="5246688"/>
            <a:ext cx="808659"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1" name="Line 15"/>
          <p:cNvSpPr>
            <a:spLocks noChangeShapeType="1"/>
          </p:cNvSpPr>
          <p:nvPr/>
        </p:nvSpPr>
        <p:spPr bwMode="auto">
          <a:xfrm>
            <a:off x="2720036" y="4865688"/>
            <a:ext cx="735145"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2" name="Line 16"/>
          <p:cNvSpPr>
            <a:spLocks noChangeShapeType="1"/>
          </p:cNvSpPr>
          <p:nvPr/>
        </p:nvSpPr>
        <p:spPr bwMode="auto">
          <a:xfrm>
            <a:off x="2646521" y="4560888"/>
            <a:ext cx="735145"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3" name="Line 17"/>
          <p:cNvSpPr>
            <a:spLocks noChangeShapeType="1"/>
          </p:cNvSpPr>
          <p:nvPr/>
        </p:nvSpPr>
        <p:spPr bwMode="auto">
          <a:xfrm>
            <a:off x="3381666" y="4713288"/>
            <a:ext cx="735145"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4" name="Line 18"/>
          <p:cNvSpPr>
            <a:spLocks noChangeShapeType="1"/>
          </p:cNvSpPr>
          <p:nvPr/>
        </p:nvSpPr>
        <p:spPr bwMode="auto">
          <a:xfrm>
            <a:off x="4116811" y="4941888"/>
            <a:ext cx="882174"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5" name="Line 19"/>
          <p:cNvSpPr>
            <a:spLocks noChangeShapeType="1"/>
          </p:cNvSpPr>
          <p:nvPr/>
        </p:nvSpPr>
        <p:spPr bwMode="auto">
          <a:xfrm>
            <a:off x="4998985" y="5322888"/>
            <a:ext cx="514601" cy="1066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6" name="Text Box 20"/>
          <p:cNvSpPr txBox="1">
            <a:spLocks noChangeArrowheads="1"/>
          </p:cNvSpPr>
          <p:nvPr/>
        </p:nvSpPr>
        <p:spPr bwMode="auto">
          <a:xfrm>
            <a:off x="1661817" y="332656"/>
            <a:ext cx="364715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cs-CZ" sz="1800">
                <a:solidFill>
                  <a:schemeClr val="bg1"/>
                </a:solidFill>
              </a:rPr>
              <a:t>Ztr</a:t>
            </a:r>
            <a:r>
              <a:rPr lang="cs-CZ" altLang="cs-CZ" sz="1800">
                <a:solidFill>
                  <a:schemeClr val="bg1"/>
                </a:solidFill>
              </a:rPr>
              <a:t>áta dle Fowlera: vpravo 99.8</a:t>
            </a:r>
            <a:r>
              <a:rPr lang="en-US" altLang="cs-CZ" sz="1800">
                <a:solidFill>
                  <a:schemeClr val="bg1"/>
                </a:solidFill>
              </a:rPr>
              <a:t> %</a:t>
            </a:r>
            <a:endParaRPr lang="cs-CZ" altLang="cs-CZ" sz="1800">
              <a:solidFill>
                <a:schemeClr val="bg1"/>
              </a:solidFill>
            </a:endParaRPr>
          </a:p>
          <a:p>
            <a:pPr eaLnBrk="1" hangingPunct="1">
              <a:spcBef>
                <a:spcPct val="0"/>
              </a:spcBef>
              <a:buFontTx/>
              <a:buNone/>
            </a:pPr>
            <a:r>
              <a:rPr lang="cs-CZ" altLang="cs-CZ" sz="1800">
                <a:solidFill>
                  <a:schemeClr val="bg1"/>
                </a:solidFill>
              </a:rPr>
              <a:t>                               vlevo   99.7</a:t>
            </a:r>
            <a:r>
              <a:rPr lang="en-US" altLang="cs-CZ" sz="1800">
                <a:solidFill>
                  <a:schemeClr val="bg1"/>
                </a:solidFill>
              </a:rPr>
              <a:t> %</a:t>
            </a:r>
            <a:endParaRPr lang="cs-CZ" altLang="cs-CZ" sz="1800">
              <a:solidFill>
                <a:schemeClr val="bg1"/>
              </a:solidFill>
            </a:endParaRPr>
          </a:p>
          <a:p>
            <a:pPr eaLnBrk="1" hangingPunct="1">
              <a:spcBef>
                <a:spcPct val="0"/>
              </a:spcBef>
              <a:buFontTx/>
              <a:buNone/>
            </a:pPr>
            <a:r>
              <a:rPr lang="cs-CZ" altLang="cs-CZ" sz="1800">
                <a:solidFill>
                  <a:schemeClr val="bg1"/>
                </a:solidFill>
              </a:rPr>
              <a:t>Ztráta dle WHO:  96.6</a:t>
            </a:r>
            <a:r>
              <a:rPr lang="en-US" altLang="cs-CZ" sz="1800">
                <a:solidFill>
                  <a:schemeClr val="bg1"/>
                </a:solidFill>
              </a:rPr>
              <a:t> dB</a:t>
            </a:r>
            <a:endParaRPr lang="cs-CZ" altLang="cs-CZ" sz="1800">
              <a:solidFill>
                <a:schemeClr val="bg1"/>
              </a:solidFill>
            </a:endParaRPr>
          </a:p>
        </p:txBody>
      </p:sp>
    </p:spTree>
    <p:extLst>
      <p:ext uri="{BB962C8B-B14F-4D97-AF65-F5344CB8AC3E}">
        <p14:creationId xmlns:p14="http://schemas.microsoft.com/office/powerpoint/2010/main" val="4178983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64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253" fill="hold"/>
                                        <p:tgtEl>
                                          <p:spTgt spid="146445"/>
                                        </p:tgtEl>
                                      </p:cBhvr>
                                    </p:cmd>
                                  </p:childTnLst>
                                </p:cTn>
                              </p:par>
                            </p:childTnLst>
                          </p:cTn>
                        </p:par>
                      </p:childTnLst>
                    </p:cTn>
                  </p:par>
                </p:childTnLst>
              </p:cTn>
              <p:nextCondLst>
                <p:cond evt="onClick" delay="0">
                  <p:tgtEl>
                    <p:spTgt spid="14644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644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Ucho</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4210"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8130880" cy="54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7408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Typy vad sluchu</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4849" y="1160239"/>
            <a:ext cx="8196865" cy="573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eaLnBrk="1" hangingPunct="1">
              <a:spcBef>
                <a:spcPct val="50000"/>
              </a:spcBef>
              <a:buSzPct val="80000"/>
              <a:buNone/>
            </a:pPr>
            <a:r>
              <a:rPr lang="cs-CZ" sz="2800" dirty="0" smtClean="0"/>
              <a:t>Podle </a:t>
            </a:r>
            <a:r>
              <a:rPr lang="cs-CZ" sz="2800" dirty="0"/>
              <a:t>místa </a:t>
            </a:r>
            <a:r>
              <a:rPr lang="cs-CZ" sz="2800" dirty="0" smtClean="0"/>
              <a:t>poškození:</a:t>
            </a:r>
            <a:endParaRPr lang="cs-CZ" altLang="cs-CZ" sz="2800" b="1" dirty="0" smtClean="0">
              <a:cs typeface="Times New Roman" pitchFamily="18" charset="0"/>
            </a:endParaRPr>
          </a:p>
          <a:p>
            <a:pPr algn="l" eaLnBrk="1" hangingPunct="1">
              <a:spcBef>
                <a:spcPct val="50000"/>
              </a:spcBef>
              <a:buSzPct val="80000"/>
            </a:pPr>
            <a:r>
              <a:rPr lang="cs-CZ" altLang="cs-CZ" sz="2800" b="1" dirty="0" smtClean="0">
                <a:cs typeface="Times New Roman" pitchFamily="18" charset="0"/>
              </a:rPr>
              <a:t>Převodní </a:t>
            </a:r>
            <a:r>
              <a:rPr lang="cs-CZ" altLang="cs-CZ" sz="2800" b="1" dirty="0">
                <a:cs typeface="Times New Roman" pitchFamily="18" charset="0"/>
              </a:rPr>
              <a:t>(někdy ji lze zmenšit)</a:t>
            </a:r>
            <a:endParaRPr lang="en-US" altLang="cs-CZ" sz="2800" b="1" dirty="0">
              <a:cs typeface="Times New Roman" pitchFamily="18" charset="0"/>
            </a:endParaRPr>
          </a:p>
          <a:p>
            <a:pPr algn="l" eaLnBrk="1" hangingPunct="1">
              <a:spcBef>
                <a:spcPct val="50000"/>
              </a:spcBef>
              <a:buSzPct val="80000"/>
            </a:pPr>
            <a:r>
              <a:rPr lang="cs-CZ" altLang="cs-CZ" sz="2800" b="1" u="sng" dirty="0">
                <a:cs typeface="Times New Roman" pitchFamily="18" charset="0"/>
              </a:rPr>
              <a:t>Percepční</a:t>
            </a:r>
            <a:r>
              <a:rPr lang="cs-CZ" altLang="cs-CZ" sz="2800" b="1" dirty="0">
                <a:cs typeface="Times New Roman" pitchFamily="18" charset="0"/>
              </a:rPr>
              <a:t> – sensoneurální (nemůže  </a:t>
            </a:r>
          </a:p>
          <a:p>
            <a:pPr algn="l" eaLnBrk="1" hangingPunct="1">
              <a:spcBef>
                <a:spcPct val="50000"/>
              </a:spcBef>
              <a:buSzPct val="80000"/>
              <a:buFontTx/>
              <a:buNone/>
            </a:pPr>
            <a:r>
              <a:rPr lang="cs-CZ" altLang="cs-CZ" sz="2800" b="1" dirty="0" smtClean="0">
                <a:cs typeface="Times New Roman" pitchFamily="18" charset="0"/>
              </a:rPr>
              <a:t>     dojít </a:t>
            </a:r>
            <a:r>
              <a:rPr lang="cs-CZ" altLang="cs-CZ" sz="2800" b="1" dirty="0">
                <a:cs typeface="Times New Roman" pitchFamily="18" charset="0"/>
              </a:rPr>
              <a:t>ke zlepšení sluchu)</a:t>
            </a:r>
            <a:endParaRPr lang="en-US" altLang="cs-CZ" sz="2800" b="1" dirty="0">
              <a:cs typeface="Times New Roman" pitchFamily="18" charset="0"/>
            </a:endParaRPr>
          </a:p>
          <a:p>
            <a:pPr algn="l" eaLnBrk="1" hangingPunct="1">
              <a:spcBef>
                <a:spcPct val="50000"/>
              </a:spcBef>
              <a:buSzPct val="80000"/>
            </a:pPr>
            <a:r>
              <a:rPr lang="cs-CZ" altLang="cs-CZ" sz="2800" b="1" dirty="0" smtClean="0">
                <a:cs typeface="Times New Roman" pitchFamily="18" charset="0"/>
              </a:rPr>
              <a:t>Smíšená/kombinovaná</a:t>
            </a:r>
            <a:endParaRPr lang="en-US" altLang="cs-CZ" sz="2800" b="1" dirty="0">
              <a:cs typeface="Times New Roman" pitchFamily="18" charset="0"/>
            </a:endParaRPr>
          </a:p>
          <a:p>
            <a:pPr algn="l" eaLnBrk="1" hangingPunct="1">
              <a:spcBef>
                <a:spcPct val="50000"/>
              </a:spcBef>
              <a:buSzPct val="80000"/>
            </a:pPr>
            <a:r>
              <a:rPr lang="cs-CZ" altLang="cs-CZ" sz="2800" b="1" dirty="0" smtClean="0">
                <a:cs typeface="Times New Roman" pitchFamily="18" charset="0"/>
              </a:rPr>
              <a:t>Oboustranná/jednostranná/asymetrická</a:t>
            </a:r>
          </a:p>
          <a:p>
            <a:pPr algn="l" eaLnBrk="1" hangingPunct="1">
              <a:spcBef>
                <a:spcPct val="50000"/>
              </a:spcBef>
              <a:buSzPct val="80000"/>
            </a:pPr>
            <a:r>
              <a:rPr lang="cs-CZ" altLang="cs-CZ" sz="2800" b="1" dirty="0">
                <a:cs typeface="Times New Roman" pitchFamily="18" charset="0"/>
              </a:rPr>
              <a:t>Centrální</a:t>
            </a:r>
          </a:p>
          <a:p>
            <a:pPr algn="l" eaLnBrk="1" hangingPunct="1">
              <a:spcBef>
                <a:spcPct val="50000"/>
              </a:spcBef>
              <a:buSzPct val="80000"/>
            </a:pPr>
            <a:endParaRPr lang="cs-CZ" altLang="cs-CZ" sz="2800" b="1" dirty="0">
              <a:cs typeface="Times New Roman" pitchFamily="18" charset="0"/>
            </a:endParaRPr>
          </a:p>
        </p:txBody>
      </p:sp>
    </p:spTree>
    <p:extLst>
      <p:ext uri="{BB962C8B-B14F-4D97-AF65-F5344CB8AC3E}">
        <p14:creationId xmlns:p14="http://schemas.microsoft.com/office/powerpoint/2010/main" val="29271181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Ucho</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4210"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8130880" cy="54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9652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Typy vad sluchu</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TextBox 1"/>
          <p:cNvSpPr txBox="1"/>
          <p:nvPr/>
        </p:nvSpPr>
        <p:spPr>
          <a:xfrm>
            <a:off x="666453" y="1477245"/>
            <a:ext cx="3529171" cy="4638193"/>
          </a:xfrm>
          <a:prstGeom prst="rect">
            <a:avLst/>
          </a:prstGeom>
          <a:noFill/>
        </p:spPr>
        <p:txBody>
          <a:bodyPr wrap="none" rtlCol="0">
            <a:spAutoFit/>
          </a:bodyPr>
          <a:lstStyle/>
          <a:p>
            <a:r>
              <a:rPr lang="cs-CZ" sz="2800" dirty="0" smtClean="0">
                <a:latin typeface="Calibri" panose="020F0502020204030204" pitchFamily="34" charset="0"/>
              </a:rPr>
              <a:t>Z hlediska doby vzniku:</a:t>
            </a:r>
          </a:p>
          <a:p>
            <a:pPr marL="457200" indent="-457200" algn="l">
              <a:buFont typeface="Arial" panose="020B0604020202020204" pitchFamily="34" charset="0"/>
              <a:buChar char="•"/>
            </a:pPr>
            <a:r>
              <a:rPr lang="cs-CZ" sz="2800" dirty="0" smtClean="0">
                <a:latin typeface="Calibri" panose="020F0502020204030204" pitchFamily="34" charset="0"/>
              </a:rPr>
              <a:t>vrozené</a:t>
            </a:r>
            <a:endParaRPr lang="cs-CZ" sz="2800" dirty="0">
              <a:latin typeface="Calibri" panose="020F0502020204030204" pitchFamily="34" charset="0"/>
            </a:endParaRPr>
          </a:p>
          <a:p>
            <a:pPr marL="457200" indent="-457200" algn="l">
              <a:buFont typeface="Arial" panose="020B0604020202020204" pitchFamily="34" charset="0"/>
              <a:buChar char="•"/>
            </a:pPr>
            <a:r>
              <a:rPr lang="cs-CZ" sz="2800" dirty="0">
                <a:latin typeface="Calibri" panose="020F0502020204030204" pitchFamily="34" charset="0"/>
              </a:rPr>
              <a:t>získané</a:t>
            </a:r>
          </a:p>
          <a:p>
            <a:pPr marL="914400" lvl="1" indent="-457200" algn="l">
              <a:buFont typeface="Arial" panose="020B0604020202020204" pitchFamily="34" charset="0"/>
              <a:buChar char="•"/>
            </a:pPr>
            <a:r>
              <a:rPr lang="cs-CZ" sz="2800" dirty="0">
                <a:latin typeface="Calibri" panose="020F0502020204030204" pitchFamily="34" charset="0"/>
              </a:rPr>
              <a:t>prelingválně</a:t>
            </a:r>
          </a:p>
          <a:p>
            <a:pPr marL="914400" lvl="1" indent="-457200" algn="l">
              <a:buFont typeface="Arial" panose="020B0604020202020204" pitchFamily="34" charset="0"/>
              <a:buChar char="•"/>
            </a:pPr>
            <a:r>
              <a:rPr lang="cs-CZ" sz="2800" dirty="0">
                <a:latin typeface="Calibri" panose="020F0502020204030204" pitchFamily="34" charset="0"/>
              </a:rPr>
              <a:t>postlingválně</a:t>
            </a:r>
          </a:p>
          <a:p>
            <a:pPr marL="457200" indent="-457200" algn="l">
              <a:buFont typeface="Arial" panose="020B0604020202020204" pitchFamily="34" charset="0"/>
              <a:buChar char="•"/>
            </a:pPr>
            <a:r>
              <a:rPr lang="cs-CZ" sz="2800" dirty="0">
                <a:latin typeface="Calibri" panose="020F0502020204030204" pitchFamily="34" charset="0"/>
              </a:rPr>
              <a:t>dědičné</a:t>
            </a:r>
          </a:p>
          <a:p>
            <a:endParaRPr lang="cs-CZ" dirty="0"/>
          </a:p>
        </p:txBody>
      </p:sp>
    </p:spTree>
    <p:extLst>
      <p:ext uri="{BB962C8B-B14F-4D97-AF65-F5344CB8AC3E}">
        <p14:creationId xmlns:p14="http://schemas.microsoft.com/office/powerpoint/2010/main" val="328059259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Etiologie sluchových vad </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490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r>
              <a:rPr lang="cs-CZ" sz="2000" dirty="0" smtClean="0"/>
              <a:t>Genetické vady</a:t>
            </a:r>
          </a:p>
          <a:p>
            <a:pPr algn="l"/>
            <a:r>
              <a:rPr lang="cs-CZ" sz="2000" dirty="0" smtClean="0"/>
              <a:t>Toxické látky v těhotenství nebo po porodu</a:t>
            </a:r>
          </a:p>
          <a:p>
            <a:pPr algn="l"/>
            <a:r>
              <a:rPr lang="cs-CZ" sz="2000" dirty="0" smtClean="0"/>
              <a:t>Infekce matky v těhotenství (toxoplasmosa, cytomegalovirus, spalničky, herpes)</a:t>
            </a:r>
          </a:p>
          <a:p>
            <a:pPr algn="l"/>
            <a:r>
              <a:rPr lang="cs-CZ" sz="2000" dirty="0" smtClean="0"/>
              <a:t>Infekce, která může poškodit mozek po porodu (meningitida nebo spalničky)</a:t>
            </a:r>
          </a:p>
          <a:p>
            <a:pPr algn="l"/>
            <a:r>
              <a:rPr lang="cs-CZ" sz="2000" dirty="0" smtClean="0"/>
              <a:t>Nádorová onemocnění</a:t>
            </a:r>
          </a:p>
          <a:p>
            <a:pPr algn="l"/>
            <a:r>
              <a:rPr lang="cs-CZ" sz="2000" dirty="0" smtClean="0"/>
              <a:t>Úrazy</a:t>
            </a:r>
          </a:p>
          <a:p>
            <a:pPr algn="l"/>
            <a:endParaRPr lang="cs-CZ" sz="2000" dirty="0"/>
          </a:p>
          <a:p>
            <a:pPr marL="0" indent="0">
              <a:buNone/>
            </a:pPr>
            <a:r>
              <a:rPr lang="cs-CZ" dirty="0" smtClean="0">
                <a:solidFill>
                  <a:srgbClr val="FF0000"/>
                </a:solidFill>
              </a:rPr>
              <a:t>Děti/dospělí</a:t>
            </a:r>
          </a:p>
          <a:p>
            <a:pPr algn="l"/>
            <a:endParaRPr lang="en-US" sz="2000" dirty="0"/>
          </a:p>
        </p:txBody>
      </p:sp>
    </p:spTree>
    <p:extLst>
      <p:ext uri="{BB962C8B-B14F-4D97-AF65-F5344CB8AC3E}">
        <p14:creationId xmlns:p14="http://schemas.microsoft.com/office/powerpoint/2010/main" val="36514122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type="ctrTitle"/>
          </p:nvPr>
        </p:nvSpPr>
        <p:spPr>
          <a:xfrm>
            <a:off x="377825" y="2636838"/>
            <a:ext cx="8124825" cy="971550"/>
          </a:xfrm>
        </p:spPr>
        <p:txBody>
          <a:bodyPr/>
          <a:lstStyle/>
          <a:p>
            <a:r>
              <a:rPr lang="cs-CZ" altLang="cs-CZ" dirty="0" smtClean="0"/>
              <a:t>Hezký den v Praze!</a:t>
            </a:r>
            <a:endParaRPr lang="cs-CZ" altLang="cs-CZ" dirty="0"/>
          </a:p>
        </p:txBody>
      </p:sp>
      <p:sp>
        <p:nvSpPr>
          <p:cNvPr id="390152" name="Rectangle 8"/>
          <p:cNvSpPr>
            <a:spLocks noGrp="1" noChangeArrowheads="1"/>
          </p:cNvSpPr>
          <p:nvPr>
            <p:ph type="subTitle" idx="1"/>
          </p:nvPr>
        </p:nvSpPr>
        <p:spPr bwMode="auto">
          <a:xfrm>
            <a:off x="1323975" y="3886200"/>
            <a:ext cx="6173788" cy="1752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cs-CZ" altLang="cs-CZ" b="1">
              <a:solidFill>
                <a:srgbClr val="172877"/>
              </a:solidFill>
            </a:endParaRPr>
          </a:p>
        </p:txBody>
      </p:sp>
      <p:pic>
        <p:nvPicPr>
          <p:cNvPr id="390153" name="Picture 9" descr="141219_tamtam_ppt_0410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644900"/>
            <a:ext cx="8737600" cy="181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Vymezení oboru - wikipedie</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35227" y="1395402"/>
            <a:ext cx="819686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000" b="1" dirty="0"/>
              <a:t>Surdopedie</a:t>
            </a:r>
            <a:r>
              <a:rPr lang="cs-CZ" sz="2000" dirty="0"/>
              <a:t> </a:t>
            </a:r>
            <a:r>
              <a:rPr lang="cs-CZ" sz="2000" dirty="0" smtClean="0"/>
              <a:t>je speciálně pedagogická</a:t>
            </a:r>
            <a:r>
              <a:rPr lang="cs-CZ" sz="2000" dirty="0"/>
              <a:t> disciplína zabývající se </a:t>
            </a:r>
            <a:r>
              <a:rPr lang="cs-CZ" sz="2000" dirty="0" smtClean="0"/>
              <a:t>výchovou, vzděláváním, rozvojem </a:t>
            </a:r>
            <a:r>
              <a:rPr lang="cs-CZ" sz="2000" dirty="0"/>
              <a:t>jedince se sluchovým postižením a snahou o jeho plné začlenění (sociální, pracovní) do společnosti</a:t>
            </a:r>
            <a:r>
              <a:rPr lang="cs-CZ" sz="2000" dirty="0" smtClean="0"/>
              <a:t>.</a:t>
            </a:r>
            <a:endParaRPr lang="cs-CZ" sz="2000" dirty="0"/>
          </a:p>
          <a:p>
            <a:pPr marL="0" indent="0" algn="l">
              <a:buNone/>
            </a:pPr>
            <a:r>
              <a:rPr lang="cs-CZ" sz="2000" dirty="0"/>
              <a:t>Název je odvozen z </a:t>
            </a:r>
            <a:r>
              <a:rPr lang="cs-CZ" sz="2000" dirty="0" smtClean="0"/>
              <a:t>latinského  slova</a:t>
            </a:r>
            <a:r>
              <a:rPr lang="cs-CZ" sz="2000" dirty="0"/>
              <a:t> </a:t>
            </a:r>
            <a:r>
              <a:rPr lang="cs-CZ" sz="2000" i="1" dirty="0"/>
              <a:t>surdus</a:t>
            </a:r>
            <a:r>
              <a:rPr lang="cs-CZ" sz="2000" dirty="0"/>
              <a:t> = hluchý a </a:t>
            </a:r>
            <a:r>
              <a:rPr lang="cs-CZ" sz="2000" dirty="0" smtClean="0"/>
              <a:t>řeckého </a:t>
            </a:r>
            <a:r>
              <a:rPr lang="cs-CZ" sz="2000" i="1" dirty="0" smtClean="0"/>
              <a:t>paideia</a:t>
            </a:r>
            <a:r>
              <a:rPr lang="cs-CZ" sz="2000" dirty="0"/>
              <a:t> = výchova. Tomuto názvu se v minulosti bránil již prof. Miloš Sovák, v současnosti upozorňuje na jeho nesprávnost doc. Ing. Jaroslav Hrubý, CSc. Slovo surdus se totiž dá přeložit nejen jako hluchý, ale také jako hloupý</a:t>
            </a:r>
            <a:r>
              <a:rPr lang="cs-CZ" sz="2000" dirty="0" smtClean="0"/>
              <a:t>.</a:t>
            </a:r>
            <a:endParaRPr lang="cs-CZ" sz="2000" dirty="0"/>
          </a:p>
          <a:p>
            <a:pPr marL="0" indent="0" algn="l">
              <a:buNone/>
            </a:pPr>
            <a:r>
              <a:rPr lang="cs-CZ" sz="2000" dirty="0"/>
              <a:t>Surdopedie se stala samostatnou disciplínou teprve roku 1983, kdy se oddělila od logopedie</a:t>
            </a:r>
            <a:r>
              <a:rPr lang="cs-CZ" sz="2000" dirty="0" smtClean="0"/>
              <a:t>.</a:t>
            </a:r>
            <a:endParaRPr lang="cs-CZ" sz="2000" dirty="0"/>
          </a:p>
        </p:txBody>
      </p:sp>
    </p:spTree>
    <p:extLst>
      <p:ext uri="{BB962C8B-B14F-4D97-AF65-F5344CB8AC3E}">
        <p14:creationId xmlns:p14="http://schemas.microsoft.com/office/powerpoint/2010/main" val="34571927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746063" cy="782638"/>
          </a:xfrm>
        </p:spPr>
        <p:txBody>
          <a:bodyPr/>
          <a:lstStyle/>
          <a:p>
            <a:r>
              <a:rPr lang="cs-CZ" altLang="cs-CZ" sz="4000" dirty="0" smtClean="0">
                <a:solidFill>
                  <a:schemeClr val="bg1"/>
                </a:solidFill>
                <a:ea typeface="ＭＳ Ｐゴシック" pitchFamily="34" charset="-128"/>
              </a:rPr>
              <a:t>             </a:t>
            </a:r>
            <a:r>
              <a:rPr lang="cs-CZ" altLang="cs-CZ" sz="3200" dirty="0">
                <a:latin typeface="Arial" charset="0"/>
                <a:ea typeface="ＭＳ Ｐゴシック" pitchFamily="34" charset="-128"/>
              </a:rPr>
              <a:t>S kým spolupracuje surdopedie?</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884766"/>
            <a:ext cx="819686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r>
              <a:rPr lang="cs-CZ" sz="4000" dirty="0" smtClean="0"/>
              <a:t>Diagnostika</a:t>
            </a:r>
          </a:p>
          <a:p>
            <a:pPr algn="l"/>
            <a:r>
              <a:rPr lang="cs-CZ" sz="4000" dirty="0" smtClean="0"/>
              <a:t>Kompenzace</a:t>
            </a:r>
          </a:p>
          <a:p>
            <a:pPr algn="l"/>
            <a:r>
              <a:rPr lang="cs-CZ" sz="4000" dirty="0" smtClean="0"/>
              <a:t>Rehabilitace</a:t>
            </a:r>
          </a:p>
          <a:p>
            <a:pPr marL="0" indent="0" algn="l">
              <a:buNone/>
            </a:pPr>
            <a:endParaRPr lang="cs-CZ" sz="2000" dirty="0"/>
          </a:p>
        </p:txBody>
      </p:sp>
    </p:spTree>
    <p:extLst>
      <p:ext uri="{BB962C8B-B14F-4D97-AF65-F5344CB8AC3E}">
        <p14:creationId xmlns:p14="http://schemas.microsoft.com/office/powerpoint/2010/main" val="11998558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746063" cy="782638"/>
          </a:xfrm>
        </p:spPr>
        <p:txBody>
          <a:bodyPr/>
          <a:lstStyle/>
          <a:p>
            <a:r>
              <a:rPr lang="cs-CZ" altLang="cs-CZ" sz="4000" dirty="0" smtClean="0">
                <a:solidFill>
                  <a:schemeClr val="bg1"/>
                </a:solidFill>
                <a:ea typeface="ＭＳ Ｐゴシック" pitchFamily="34" charset="-128"/>
              </a:rPr>
              <a:t>             </a:t>
            </a:r>
            <a:r>
              <a:rPr lang="cs-CZ" altLang="cs-CZ" sz="3200" dirty="0">
                <a:latin typeface="Arial" charset="0"/>
                <a:ea typeface="ＭＳ Ｐゴシック" pitchFamily="34" charset="-128"/>
              </a:rPr>
              <a:t>S kým spolupracuje surdopedie?</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464908"/>
            <a:ext cx="819686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000" dirty="0" smtClean="0"/>
              <a:t>Nutná </a:t>
            </a:r>
            <a:r>
              <a:rPr lang="cs-CZ" sz="2000" dirty="0"/>
              <a:t>je spolupráce s řadou </a:t>
            </a:r>
            <a:r>
              <a:rPr lang="cs-CZ" sz="2000" dirty="0" smtClean="0"/>
              <a:t>dalších oborů</a:t>
            </a:r>
            <a:r>
              <a:rPr lang="cs-CZ" sz="2000" dirty="0"/>
              <a:t>: </a:t>
            </a:r>
            <a:endParaRPr lang="cs-CZ" sz="2000" dirty="0" smtClean="0"/>
          </a:p>
          <a:p>
            <a:pPr marL="0" indent="0" algn="l">
              <a:buNone/>
            </a:pPr>
            <a:r>
              <a:rPr lang="cs-CZ" sz="2000" dirty="0" smtClean="0"/>
              <a:t>Foniatrie</a:t>
            </a:r>
          </a:p>
          <a:p>
            <a:pPr marL="0" indent="0" algn="l">
              <a:buNone/>
            </a:pPr>
            <a:r>
              <a:rPr lang="cs-CZ" sz="2000" dirty="0" smtClean="0"/>
              <a:t>Psychologie</a:t>
            </a:r>
          </a:p>
          <a:p>
            <a:pPr marL="0" indent="0" algn="l">
              <a:buNone/>
            </a:pPr>
            <a:r>
              <a:rPr lang="cs-CZ" sz="2000" dirty="0" smtClean="0"/>
              <a:t>Pedagogika</a:t>
            </a:r>
          </a:p>
          <a:p>
            <a:pPr marL="0" indent="0" algn="l">
              <a:buNone/>
            </a:pPr>
            <a:r>
              <a:rPr lang="cs-CZ" sz="2000" dirty="0" smtClean="0"/>
              <a:t>Logopedie</a:t>
            </a:r>
          </a:p>
          <a:p>
            <a:pPr marL="0" indent="0" algn="l">
              <a:buNone/>
            </a:pPr>
            <a:r>
              <a:rPr lang="cs-CZ" sz="2000" dirty="0" smtClean="0"/>
              <a:t>ORL</a:t>
            </a:r>
          </a:p>
          <a:p>
            <a:pPr marL="0" indent="0" algn="l">
              <a:buNone/>
            </a:pPr>
            <a:r>
              <a:rPr lang="cs-CZ" sz="2000" dirty="0"/>
              <a:t>T</a:t>
            </a:r>
            <a:r>
              <a:rPr lang="cs-CZ" sz="2000" dirty="0" smtClean="0"/>
              <a:t>echnické </a:t>
            </a:r>
            <a:r>
              <a:rPr lang="cs-CZ" sz="2000" dirty="0"/>
              <a:t>obory </a:t>
            </a:r>
          </a:p>
          <a:p>
            <a:pPr marL="0" indent="0" algn="l">
              <a:buNone/>
            </a:pPr>
            <a:endParaRPr lang="cs-CZ" sz="2000" dirty="0" smtClean="0"/>
          </a:p>
        </p:txBody>
      </p:sp>
    </p:spTree>
    <p:extLst>
      <p:ext uri="{BB962C8B-B14F-4D97-AF65-F5344CB8AC3E}">
        <p14:creationId xmlns:p14="http://schemas.microsoft.com/office/powerpoint/2010/main" val="23471068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Definice zvuku - wikipedie</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173831" y="1454300"/>
            <a:ext cx="8196865" cy="272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400" b="1" dirty="0"/>
              <a:t>Zvuk</a:t>
            </a:r>
            <a:r>
              <a:rPr lang="cs-CZ" sz="2400" dirty="0"/>
              <a:t> je mechanické vlnění v látkovém prostředí, které je schopno vyvolat sluchový vjem. Frekvence tohoto vlnění, které je člověk schopen vnímat, jsou značně individuální a leží v intervalu přibližně 16 </a:t>
            </a:r>
            <a:r>
              <a:rPr lang="cs-CZ" sz="2400" dirty="0" smtClean="0"/>
              <a:t>Hz</a:t>
            </a:r>
            <a:r>
              <a:rPr lang="cs-CZ" sz="2400" dirty="0"/>
              <a:t> až 20 000 Hz. Mechanické vlnění mimo tento frekvenční rozsah sluchový vjem nevyvolává, přesto se někdy také označuje jako zvuk</a:t>
            </a:r>
            <a:r>
              <a:rPr lang="cs-CZ" sz="2400" dirty="0" smtClean="0"/>
              <a:t>.</a:t>
            </a:r>
            <a:endParaRPr lang="cs-CZ" sz="2400" dirty="0"/>
          </a:p>
        </p:txBody>
      </p:sp>
    </p:spTree>
    <p:extLst>
      <p:ext uri="{BB962C8B-B14F-4D97-AF65-F5344CB8AC3E}">
        <p14:creationId xmlns:p14="http://schemas.microsoft.com/office/powerpoint/2010/main" val="14167244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Definice zvuku - wikipedie</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173831" y="1454300"/>
            <a:ext cx="8196865" cy="227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400" dirty="0" smtClean="0"/>
              <a:t>Frekvenci </a:t>
            </a:r>
            <a:r>
              <a:rPr lang="cs-CZ" sz="2400" dirty="0"/>
              <a:t>nižší než 16 Hz má infrazvuk, slyší jej např. sloni. Frekvenci vyšší než 20 kHz má ultrazvuk, který mohou vnímat např. psi, delfíni či netopýři. Děje, které jsou spojeny se vznikem zvuku, jeho šířením a vnímáním, se nazývají akustika a stejný název má i věda, která tyto děje zkoumá.</a:t>
            </a:r>
          </a:p>
        </p:txBody>
      </p:sp>
    </p:spTree>
    <p:extLst>
      <p:ext uri="{BB962C8B-B14F-4D97-AF65-F5344CB8AC3E}">
        <p14:creationId xmlns:p14="http://schemas.microsoft.com/office/powerpoint/2010/main" val="9912688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Vlastnosti zvuku</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75749" y="1052513"/>
            <a:ext cx="8485510"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dirty="0">
              <a:latin typeface="Arial" charset="0"/>
            </a:endParaRPr>
          </a:p>
          <a:p>
            <a:pPr algn="l" eaLnBrk="1" hangingPunct="1">
              <a:lnSpc>
                <a:spcPct val="90000"/>
              </a:lnSpc>
              <a:spcBef>
                <a:spcPct val="0"/>
              </a:spcBef>
              <a:buFont typeface="Arial" charset="0"/>
              <a:buNone/>
            </a:pPr>
            <a:r>
              <a:rPr lang="cs-CZ" altLang="cs-CZ" sz="3600" dirty="0" smtClean="0"/>
              <a:t>Hlasitost – decibel (dB)</a:t>
            </a:r>
          </a:p>
          <a:p>
            <a:pPr algn="l" eaLnBrk="1" hangingPunct="1">
              <a:lnSpc>
                <a:spcPct val="90000"/>
              </a:lnSpc>
              <a:spcBef>
                <a:spcPct val="0"/>
              </a:spcBef>
              <a:buFont typeface="Arial" charset="0"/>
              <a:buNone/>
            </a:pPr>
            <a:r>
              <a:rPr lang="cs-CZ" altLang="cs-CZ" sz="3600" dirty="0" smtClean="0"/>
              <a:t>Frekvence – herz (Hz)</a:t>
            </a:r>
          </a:p>
          <a:p>
            <a:pPr algn="l" eaLnBrk="1" hangingPunct="1">
              <a:lnSpc>
                <a:spcPct val="90000"/>
              </a:lnSpc>
              <a:spcBef>
                <a:spcPct val="0"/>
              </a:spcBef>
              <a:buFont typeface="Arial" charset="0"/>
              <a:buNone/>
            </a:pPr>
            <a:endParaRPr lang="cs-CZ" altLang="cs-CZ" sz="3600" dirty="0"/>
          </a:p>
          <a:p>
            <a:pPr algn="l" eaLnBrk="1" hangingPunct="1">
              <a:lnSpc>
                <a:spcPct val="90000"/>
              </a:lnSpc>
              <a:spcBef>
                <a:spcPct val="0"/>
              </a:spcBef>
              <a:buNone/>
            </a:pPr>
            <a:r>
              <a:rPr lang="cs-CZ" altLang="cs-CZ" sz="3600" dirty="0"/>
              <a:t>https://</a:t>
            </a:r>
            <a:r>
              <a:rPr lang="cs-CZ" altLang="cs-CZ" sz="3600" dirty="0" smtClean="0"/>
              <a:t>www.youtube.com/watch?v=H-iCZElJ8m0</a:t>
            </a:r>
          </a:p>
          <a:p>
            <a:pPr algn="l" eaLnBrk="1" hangingPunct="1">
              <a:lnSpc>
                <a:spcPct val="90000"/>
              </a:lnSpc>
              <a:spcBef>
                <a:spcPct val="0"/>
              </a:spcBef>
              <a:buNone/>
            </a:pPr>
            <a:r>
              <a:rPr lang="cs-CZ" altLang="cs-CZ" sz="3600" dirty="0" smtClean="0"/>
              <a:t>https</a:t>
            </a:r>
            <a:r>
              <a:rPr lang="cs-CZ" altLang="cs-CZ" sz="3600" dirty="0"/>
              <a:t>://www.widex.cz/cs-cz/online-hearing-test</a:t>
            </a:r>
          </a:p>
        </p:txBody>
      </p:sp>
    </p:spTree>
    <p:extLst>
      <p:ext uri="{BB962C8B-B14F-4D97-AF65-F5344CB8AC3E}">
        <p14:creationId xmlns:p14="http://schemas.microsoft.com/office/powerpoint/2010/main" val="4521553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smtClean="0">
                <a:solidFill>
                  <a:schemeClr val="bg1"/>
                </a:solidFill>
                <a:ea typeface="ＭＳ Ｐゴシック" pitchFamily="34" charset="-128"/>
              </a:rPr>
              <a:t>             </a:t>
            </a:r>
            <a:r>
              <a:rPr lang="cs-CZ" altLang="cs-CZ" sz="3200" dirty="0" smtClean="0">
                <a:latin typeface="Arial" charset="0"/>
                <a:ea typeface="ＭＳ Ｐゴシック" pitchFamily="34" charset="-128"/>
              </a:rPr>
              <a:t>Řečový banán</a:t>
            </a:r>
            <a:endParaRPr lang="cs-CZ" altLang="cs-CZ" sz="3200" b="1" dirty="0" smtClean="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graphicFrame>
        <p:nvGraphicFramePr>
          <p:cNvPr id="10" name="Chart 3"/>
          <p:cNvGraphicFramePr>
            <a:graphicFrameLocks/>
          </p:cNvGraphicFramePr>
          <p:nvPr>
            <p:extLst>
              <p:ext uri="{D42A27DB-BD31-4B8C-83A1-F6EECF244321}">
                <p14:modId xmlns:p14="http://schemas.microsoft.com/office/powerpoint/2010/main" val="4176064917"/>
              </p:ext>
            </p:extLst>
          </p:nvPr>
        </p:nvGraphicFramePr>
        <p:xfrm>
          <a:off x="80760" y="1052513"/>
          <a:ext cx="8475488" cy="6264696"/>
        </p:xfrm>
        <a:graphic>
          <a:graphicData uri="http://schemas.openxmlformats.org/drawingml/2006/chart">
            <c:chart xmlns:c="http://schemas.openxmlformats.org/drawingml/2006/chart" xmlns:r="http://schemas.openxmlformats.org/officeDocument/2006/relationships" r:id="rId3"/>
          </a:graphicData>
        </a:graphic>
      </p:graphicFrame>
      <p:pic>
        <p:nvPicPr>
          <p:cNvPr id="59394" name="Picture 2" descr="VÃ½sledek obrÃ¡zku pro speech banana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 y="1036636"/>
            <a:ext cx="5791228" cy="525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714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41219_tamtam_ppt_04">
  <a:themeElements>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90907_po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lnDef>
  </a:objectDefaults>
  <a:extraClrSchemeLst>
    <a:extraClrScheme>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90907_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90907_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90907_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90907_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90907_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90907_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141219_tamtam_ppt_04</Template>
  <TotalTime>1074</TotalTime>
  <Words>447</Words>
  <Application>Microsoft Office PowerPoint</Application>
  <PresentationFormat>Custom</PresentationFormat>
  <Paragraphs>176</Paragraphs>
  <Slides>28</Slides>
  <Notes>25</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141219_tamtam_ppt_04</vt:lpstr>
      <vt:lpstr>Slide</vt:lpstr>
      <vt:lpstr>Snímek</vt:lpstr>
      <vt:lpstr> </vt:lpstr>
      <vt:lpstr> </vt:lpstr>
      <vt:lpstr>             Vymezení oboru - wikipedie</vt:lpstr>
      <vt:lpstr>             S kým spolupracuje surdopedie?</vt:lpstr>
      <vt:lpstr>             S kým spolupracuje surdopedie?</vt:lpstr>
      <vt:lpstr>             Definice zvuku - wikipedie</vt:lpstr>
      <vt:lpstr>             Definice zvuku - wikipedie</vt:lpstr>
      <vt:lpstr>             Vlastnosti zvuku</vt:lpstr>
      <vt:lpstr>             Řečový banán</vt:lpstr>
      <vt:lpstr>            </vt:lpstr>
      <vt:lpstr>             Co je jak hlasité?</vt:lpstr>
      <vt:lpstr>             Řečový banán</vt:lpstr>
      <vt:lpstr>             Co je jak vysoké?</vt:lpstr>
      <vt:lpstr>            </vt:lpstr>
      <vt:lpstr>             Ztráta sluchu</vt:lpstr>
      <vt:lpstr>            </vt:lpstr>
      <vt:lpstr>             Audiogram   </vt:lpstr>
      <vt:lpstr>             Audiogram s řečovým banánem   </vt:lpstr>
      <vt:lpstr>PowerPoint Presentation</vt:lpstr>
      <vt:lpstr>             Audiogram</vt:lpstr>
      <vt:lpstr>PowerPoint Presentation</vt:lpstr>
      <vt:lpstr>PowerPoint Presentation</vt:lpstr>
      <vt:lpstr>             Ucho</vt:lpstr>
      <vt:lpstr>             Typy vad sluchu</vt:lpstr>
      <vt:lpstr>             Ucho</vt:lpstr>
      <vt:lpstr>             Typy vad sluchu</vt:lpstr>
      <vt:lpstr>             Etiologie sluchových vad </vt:lpstr>
      <vt:lpstr>Hezký den v Praze!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CENTRUM PRO DĚTSKÝ SLUCH TAMTAM, o.p.s.</dc:title>
  <dc:creator>Zacho</dc:creator>
  <cp:lastModifiedBy>Pavel Jungwirth</cp:lastModifiedBy>
  <cp:revision>114</cp:revision>
  <cp:lastPrinted>2000-03-22T09:21:57Z</cp:lastPrinted>
  <dcterms:created xsi:type="dcterms:W3CDTF">2015-04-16T05:52:34Z</dcterms:created>
  <dcterms:modified xsi:type="dcterms:W3CDTF">2020-04-27T20:03:09Z</dcterms:modified>
</cp:coreProperties>
</file>