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sldIdLst>
    <p:sldId id="256" r:id="rId2"/>
    <p:sldId id="259" r:id="rId3"/>
    <p:sldId id="277" r:id="rId4"/>
    <p:sldId id="258" r:id="rId5"/>
    <p:sldId id="274" r:id="rId6"/>
    <p:sldId id="273" r:id="rId7"/>
    <p:sldId id="276" r:id="rId8"/>
    <p:sldId id="260" r:id="rId9"/>
    <p:sldId id="262" r:id="rId10"/>
    <p:sldId id="263" r:id="rId11"/>
    <p:sldId id="275" r:id="rId12"/>
    <p:sldId id="268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90" y="4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28" d="100"/>
          <a:sy n="28" d="100"/>
        </p:scale>
        <p:origin x="-1266" y="-6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gray">
          <a:xfrm>
            <a:off x="690563" y="3340100"/>
            <a:ext cx="7653337" cy="485775"/>
          </a:xfrm>
          <a:custGeom>
            <a:avLst/>
            <a:gdLst/>
            <a:ahLst/>
            <a:cxnLst>
              <a:cxn ang="0">
                <a:pos x="163" y="200"/>
              </a:cxn>
              <a:cxn ang="0">
                <a:pos x="4128" y="200"/>
              </a:cxn>
              <a:cxn ang="0">
                <a:pos x="4128" y="429"/>
              </a:cxn>
              <a:cxn ang="0">
                <a:pos x="0" y="441"/>
              </a:cxn>
              <a:cxn ang="0">
                <a:pos x="163" y="200"/>
              </a:cxn>
            </a:cxnLst>
            <a:rect l="0" t="0" r="r" b="b"/>
            <a:pathLst>
              <a:path w="4128" h="479">
                <a:moveTo>
                  <a:pt x="163" y="200"/>
                </a:moveTo>
                <a:cubicBezTo>
                  <a:pt x="163" y="200"/>
                  <a:pt x="2054" y="0"/>
                  <a:pt x="4128" y="200"/>
                </a:cubicBezTo>
                <a:cubicBezTo>
                  <a:pt x="4128" y="200"/>
                  <a:pt x="4128" y="314"/>
                  <a:pt x="4128" y="429"/>
                </a:cubicBezTo>
                <a:cubicBezTo>
                  <a:pt x="2371" y="200"/>
                  <a:pt x="688" y="479"/>
                  <a:pt x="0" y="441"/>
                </a:cubicBezTo>
                <a:lnTo>
                  <a:pt x="163" y="200"/>
                </a:lnTo>
                <a:close/>
              </a:path>
            </a:pathLst>
          </a:custGeom>
          <a:solidFill>
            <a:schemeClr val="hlink">
              <a:alpha val="5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7772400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CA"/>
              <a:t>Klepnutím upravíte styl předlohy nadpisu.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en-CA"/>
              <a:t>Klepnutím upravíte styl předlohy podnadpisu.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fld id="{7E0D1B37-412E-4E26-B3EE-5483D91ADA1A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D8914A-A587-4EBF-99DE-D96A6E9D0C3B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7912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7912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1A96AE-F033-4B41-94F6-F79B095B0FC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EB2B44-2306-408B-AF68-47A6C24313AB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F24862-B05A-42C1-9D7D-ECFCFE394883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B58BD1-E5C9-4F49-9B4B-08336889F34B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F7550E-542C-405F-8A77-2E8AA5002A0B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AA48F3-FE11-4F22-AA42-36C3223AC4E0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89739D-77D4-4F1C-B047-6DA46C153CF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ED16E-79F3-48A0-98FB-C932ECC3478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820BC5-AA7C-40F4-BDB4-C630BDFDA2F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Klepnutím upravíte styl předlohy nadpisu.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Klepnutím upravíte styly předlohy textu.</a:t>
            </a:r>
          </a:p>
          <a:p>
            <a:pPr lvl="1"/>
            <a:r>
              <a:rPr lang="en-CA" smtClean="0"/>
              <a:t>Druhá úroveň</a:t>
            </a:r>
          </a:p>
          <a:p>
            <a:pPr lvl="2"/>
            <a:r>
              <a:rPr lang="en-CA" smtClean="0"/>
              <a:t>Třetí úroveň</a:t>
            </a:r>
          </a:p>
          <a:p>
            <a:pPr lvl="3"/>
            <a:r>
              <a:rPr lang="en-CA" smtClean="0"/>
              <a:t>Čtvrtá úroveň</a:t>
            </a:r>
          </a:p>
          <a:p>
            <a:pPr lvl="4"/>
            <a:r>
              <a:rPr lang="en-CA" smtClean="0"/>
              <a:t>Pátá úroveň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latin typeface="Times New Roman" pitchFamily="18" charset="-18"/>
              </a:defRPr>
            </a:lvl1pPr>
          </a:lstStyle>
          <a:p>
            <a:pPr>
              <a:defRPr/>
            </a:pPr>
            <a:fld id="{F17B68BC-F7C6-435C-B1F5-D4EDF8E16927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Monotype Sorts" pitchFamily="2" charset="2"/>
        <a:buChar char="§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50000"/>
        <a:buFont typeface="Monotype Sorts" pitchFamily="2" charset="2"/>
        <a:buChar char="l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smtClean="0"/>
              <a:t>METODICKÝ A SUPERVIZNÍ SEMINÁŘ K PRAXI IV.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z="4000" dirty="0" smtClean="0"/>
              <a:t>4. února 2020</a:t>
            </a:r>
          </a:p>
          <a:p>
            <a:endParaRPr lang="cs-CZ" sz="4000" dirty="0" smtClean="0"/>
          </a:p>
          <a:p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STUDENTSKÁ KONFERENCE</a:t>
            </a:r>
            <a:br>
              <a:rPr lang="cs-CZ" dirty="0" smtClean="0"/>
            </a:br>
            <a:r>
              <a:rPr lang="cs-CZ" dirty="0" smtClean="0"/>
              <a:t>26. května 2020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400550"/>
          </a:xfrm>
        </p:spPr>
        <p:txBody>
          <a:bodyPr/>
          <a:lstStyle/>
          <a:p>
            <a:pPr>
              <a:spcAft>
                <a:spcPts val="1000"/>
              </a:spcAft>
            </a:pPr>
            <a:r>
              <a:rPr kumimoji="0" lang="cs-CZ" sz="2400" dirty="0" smtClean="0">
                <a:latin typeface="Calibri" pitchFamily="34" charset="0"/>
              </a:rPr>
              <a:t>Každá skupina si zvolí </a:t>
            </a:r>
            <a:r>
              <a:rPr kumimoji="0" lang="cs-CZ" sz="2400" b="1" dirty="0" smtClean="0">
                <a:latin typeface="Calibri" pitchFamily="34" charset="0"/>
              </a:rPr>
              <a:t>2 zástupce</a:t>
            </a:r>
            <a:r>
              <a:rPr kumimoji="0" lang="cs-CZ" sz="2400" dirty="0" smtClean="0">
                <a:latin typeface="Calibri" pitchFamily="34" charset="0"/>
              </a:rPr>
              <a:t>, kteří budou komunikovat za skupinu </a:t>
            </a:r>
            <a:r>
              <a:rPr kumimoji="0" lang="cs-CZ" sz="2000" i="1" dirty="0" smtClean="0">
                <a:latin typeface="Calibri" pitchFamily="34" charset="0"/>
              </a:rPr>
              <a:t>(nahlásí T. Najbrtové do 11. února).</a:t>
            </a:r>
          </a:p>
          <a:p>
            <a:pPr>
              <a:spcAft>
                <a:spcPts val="1000"/>
              </a:spcAft>
            </a:pPr>
            <a:r>
              <a:rPr kumimoji="0" lang="cs-CZ" sz="2400" dirty="0" smtClean="0">
                <a:latin typeface="Calibri" pitchFamily="34" charset="0"/>
              </a:rPr>
              <a:t>Do 25. února skupina nahlásí TÉMA svého příspěvku</a:t>
            </a:r>
          </a:p>
          <a:p>
            <a:pPr>
              <a:spcAft>
                <a:spcPts val="1000"/>
              </a:spcAft>
            </a:pPr>
            <a:r>
              <a:rPr kumimoji="0" lang="cs-CZ" sz="2400" dirty="0" smtClean="0">
                <a:latin typeface="Calibri" pitchFamily="34" charset="0"/>
              </a:rPr>
              <a:t>Do 7. dubna skupina nahlásí CÍL a OSNOVU svého příspěvku. Délka příspěvku bude 50 minut. </a:t>
            </a:r>
          </a:p>
          <a:p>
            <a:pPr>
              <a:spcAft>
                <a:spcPts val="1000"/>
              </a:spcAft>
            </a:pPr>
            <a:r>
              <a:rPr kumimoji="0" lang="cs-CZ" sz="2400" dirty="0" smtClean="0">
                <a:latin typeface="Calibri" pitchFamily="34" charset="0"/>
              </a:rPr>
              <a:t>Nejpozději </a:t>
            </a:r>
            <a:r>
              <a:rPr kumimoji="0" lang="cs-CZ" sz="2400" b="1" dirty="0" smtClean="0">
                <a:latin typeface="Calibri" pitchFamily="34" charset="0"/>
              </a:rPr>
              <a:t>na konci dubna </a:t>
            </a:r>
            <a:r>
              <a:rPr kumimoji="0" lang="cs-CZ" sz="2400" dirty="0" smtClean="0">
                <a:latin typeface="Calibri" pitchFamily="34" charset="0"/>
              </a:rPr>
              <a:t>by měla propagační skupina začít s propagací (emailové pozvánky, plakáty, www stránky, </a:t>
            </a:r>
            <a:r>
              <a:rPr kumimoji="0" lang="cs-CZ" sz="2400" dirty="0" err="1" smtClean="0">
                <a:latin typeface="Calibri" pitchFamily="34" charset="0"/>
              </a:rPr>
              <a:t>facebook</a:t>
            </a:r>
            <a:r>
              <a:rPr kumimoji="0" lang="cs-CZ" sz="2400" dirty="0" smtClean="0">
                <a:latin typeface="Calibri" pitchFamily="34" charset="0"/>
              </a:rPr>
              <a:t>, …).</a:t>
            </a:r>
          </a:p>
          <a:p>
            <a:pPr>
              <a:spcAft>
                <a:spcPts val="1000"/>
              </a:spcAft>
            </a:pPr>
            <a:r>
              <a:rPr kumimoji="0" lang="cs-CZ" sz="2400" dirty="0" smtClean="0">
                <a:latin typeface="Calibri" pitchFamily="34" charset="0"/>
              </a:rPr>
              <a:t>Nejpozději do konce dubna by skupiny měly sdělit „zvláštní“ požadavky na technické zabezpečení.</a:t>
            </a:r>
          </a:p>
          <a:p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STUDENTSKÁ KONFERENCE</a:t>
            </a:r>
            <a:br>
              <a:rPr lang="cs-CZ" dirty="0" smtClean="0"/>
            </a:br>
            <a:r>
              <a:rPr lang="cs-CZ" dirty="0" smtClean="0"/>
              <a:t>26. května 2020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643063"/>
            <a:ext cx="8101012" cy="5000625"/>
          </a:xfrm>
        </p:spPr>
        <p:txBody>
          <a:bodyPr/>
          <a:lstStyle/>
          <a:p>
            <a:pPr marL="457200" indent="-457200">
              <a:lnSpc>
                <a:spcPct val="90000"/>
              </a:lnSpc>
              <a:spcAft>
                <a:spcPts val="1000"/>
              </a:spcAft>
              <a:buFont typeface="Monotype Sorts" pitchFamily="2" charset="2"/>
              <a:buAutoNum type="arabicPeriod"/>
              <a:defRPr/>
            </a:pPr>
            <a:r>
              <a:rPr lang="cs-CZ" sz="2400" dirty="0" smtClean="0">
                <a:latin typeface="Calibri" pitchFamily="34" charset="0"/>
              </a:rPr>
              <a:t>Skupina </a:t>
            </a:r>
            <a:r>
              <a:rPr lang="cs-CZ" sz="2400" dirty="0">
                <a:latin typeface="Calibri" pitchFamily="34" charset="0"/>
              </a:rPr>
              <a:t>T</a:t>
            </a:r>
            <a:r>
              <a:rPr lang="cs-CZ" sz="2400" dirty="0" smtClean="0">
                <a:latin typeface="Calibri" pitchFamily="34" charset="0"/>
              </a:rPr>
              <a:t>. Najbrtové</a:t>
            </a:r>
            <a:r>
              <a:rPr lang="cs-CZ" sz="2400" dirty="0" smtClean="0">
                <a:latin typeface="Calibri" pitchFamily="34" charset="0"/>
              </a:rPr>
              <a:t>: Celková organizace, občerstvení</a:t>
            </a:r>
            <a:endParaRPr lang="cs-CZ" sz="2400" dirty="0" smtClean="0">
              <a:latin typeface="Calibri" pitchFamily="34" charset="0"/>
            </a:endParaRPr>
          </a:p>
          <a:p>
            <a:pPr marL="457200" indent="-457200">
              <a:lnSpc>
                <a:spcPct val="90000"/>
              </a:lnSpc>
              <a:spcAft>
                <a:spcPts val="1000"/>
              </a:spcAft>
              <a:buFont typeface="Monotype Sorts" pitchFamily="2" charset="2"/>
              <a:buNone/>
              <a:defRPr/>
            </a:pPr>
            <a:r>
              <a:rPr lang="cs-CZ" sz="2000" i="1" dirty="0" smtClean="0">
                <a:latin typeface="Calibri" pitchFamily="34" charset="0"/>
              </a:rPr>
              <a:t>	Koordinátoři</a:t>
            </a:r>
            <a:r>
              <a:rPr lang="cs-CZ" sz="2000" i="1" dirty="0" smtClean="0">
                <a:latin typeface="Calibri" pitchFamily="34" charset="0"/>
              </a:rPr>
              <a:t>: Šárka </a:t>
            </a:r>
            <a:r>
              <a:rPr lang="cs-CZ" sz="2000" i="1" dirty="0" err="1" smtClean="0">
                <a:latin typeface="Calibri" pitchFamily="34" charset="0"/>
              </a:rPr>
              <a:t>Bozděková</a:t>
            </a:r>
            <a:r>
              <a:rPr lang="cs-CZ" sz="2000" i="1" dirty="0" smtClean="0">
                <a:latin typeface="Calibri" pitchFamily="34" charset="0"/>
              </a:rPr>
              <a:t>, Klára Škarohlídová</a:t>
            </a:r>
            <a:endParaRPr lang="cs-CZ" sz="2000" i="1" dirty="0" smtClean="0">
              <a:latin typeface="Calibri" pitchFamily="34" charset="0"/>
            </a:endParaRPr>
          </a:p>
          <a:p>
            <a:pPr marL="457200" indent="-457200">
              <a:lnSpc>
                <a:spcPct val="90000"/>
              </a:lnSpc>
              <a:spcAft>
                <a:spcPts val="1000"/>
              </a:spcAft>
              <a:buFont typeface="Monotype Sorts" pitchFamily="2" charset="2"/>
              <a:buAutoNum type="arabicPeriod" startAt="2"/>
              <a:defRPr/>
            </a:pPr>
            <a:r>
              <a:rPr lang="cs-CZ" sz="2400" dirty="0" smtClean="0">
                <a:latin typeface="Calibri" pitchFamily="34" charset="0"/>
              </a:rPr>
              <a:t>Skupina D. Urbana</a:t>
            </a:r>
            <a:r>
              <a:rPr lang="cs-CZ" sz="2400" smtClean="0">
                <a:latin typeface="Calibri" pitchFamily="34" charset="0"/>
              </a:rPr>
              <a:t>: </a:t>
            </a:r>
            <a:r>
              <a:rPr lang="cs-CZ" sz="2400" smtClean="0">
                <a:latin typeface="Calibri" pitchFamily="34" charset="0"/>
              </a:rPr>
              <a:t>Propagace</a:t>
            </a:r>
            <a:endParaRPr lang="cs-CZ" sz="2400" dirty="0" smtClean="0">
              <a:latin typeface="Calibri" pitchFamily="34" charset="0"/>
            </a:endParaRPr>
          </a:p>
          <a:p>
            <a:pPr marL="457200" indent="-457200">
              <a:lnSpc>
                <a:spcPct val="90000"/>
              </a:lnSpc>
              <a:spcAft>
                <a:spcPts val="1000"/>
              </a:spcAft>
              <a:buFont typeface="Monotype Sorts" pitchFamily="2" charset="2"/>
              <a:buNone/>
              <a:defRPr/>
            </a:pPr>
            <a:r>
              <a:rPr lang="cs-CZ" sz="2000" i="1" dirty="0" smtClean="0">
                <a:latin typeface="Calibri" pitchFamily="34" charset="0"/>
              </a:rPr>
              <a:t>	Koordinátoři</a:t>
            </a:r>
            <a:r>
              <a:rPr lang="cs-CZ" sz="2000" i="1" dirty="0" smtClean="0">
                <a:latin typeface="Calibri" pitchFamily="34" charset="0"/>
              </a:rPr>
              <a:t>: </a:t>
            </a:r>
            <a:endParaRPr lang="cs-CZ" sz="2000" i="1" dirty="0" smtClean="0">
              <a:latin typeface="Calibri" pitchFamily="34" charset="0"/>
            </a:endParaRPr>
          </a:p>
          <a:p>
            <a:pPr>
              <a:lnSpc>
                <a:spcPct val="90000"/>
              </a:lnSpc>
              <a:spcAft>
                <a:spcPts val="1000"/>
              </a:spcAft>
              <a:buFont typeface="Monotype Sorts" pitchFamily="2" charset="2"/>
              <a:buNone/>
              <a:defRPr/>
            </a:pPr>
            <a:r>
              <a:rPr lang="cs-CZ" sz="2400" dirty="0" smtClean="0">
                <a:latin typeface="Calibri" pitchFamily="34" charset="0"/>
              </a:rPr>
              <a:t>4.   Skupina H. Čížkové (ETF): Organizace konferenčního dne – „</a:t>
            </a:r>
            <a:r>
              <a:rPr lang="cs-CZ" sz="2400" dirty="0" err="1" smtClean="0">
                <a:latin typeface="Calibri" pitchFamily="34" charset="0"/>
              </a:rPr>
              <a:t>chairman</a:t>
            </a:r>
            <a:r>
              <a:rPr lang="cs-CZ" sz="2400" dirty="0" smtClean="0">
                <a:latin typeface="Calibri" pitchFamily="34" charset="0"/>
              </a:rPr>
              <a:t>“ </a:t>
            </a:r>
            <a:r>
              <a:rPr lang="cs-CZ" sz="2000" i="1" dirty="0" smtClean="0">
                <a:latin typeface="Calibri" pitchFamily="34" charset="0"/>
              </a:rPr>
              <a:t>	   moderování, hlídání času</a:t>
            </a:r>
          </a:p>
          <a:p>
            <a:pPr>
              <a:lnSpc>
                <a:spcPct val="90000"/>
              </a:lnSpc>
              <a:spcAft>
                <a:spcPts val="1000"/>
              </a:spcAft>
              <a:buNone/>
              <a:defRPr/>
            </a:pPr>
            <a:r>
              <a:rPr lang="cs-CZ" sz="2400" dirty="0" smtClean="0">
                <a:latin typeface="Calibri" pitchFamily="34" charset="0"/>
              </a:rPr>
              <a:t>	</a:t>
            </a:r>
            <a:r>
              <a:rPr lang="cs-CZ" sz="2400" i="1" dirty="0">
                <a:latin typeface="Calibri" pitchFamily="34" charset="0"/>
              </a:rPr>
              <a:t> </a:t>
            </a:r>
            <a:r>
              <a:rPr lang="cs-CZ" sz="2000" i="1" dirty="0">
                <a:latin typeface="Calibri" pitchFamily="34" charset="0"/>
              </a:rPr>
              <a:t>Koordinátoři:</a:t>
            </a:r>
            <a:endParaRPr lang="cs-CZ" sz="20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Hanka\Documents\Hanka\Květen - červenec 2014\20140526_09362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60913" y="260350"/>
            <a:ext cx="3987800" cy="299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Picture 3" descr="C:\Users\Hanka\Documents\Hanka\Květen - červenec 2014\20140526_09181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188913"/>
            <a:ext cx="4105275" cy="3078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4" descr="C:\Users\Hanka\Documents\Hanka\Květen - červenec 2014\20140526_113214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288" y="3429000"/>
            <a:ext cx="4102100" cy="307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3" name="Picture 5" descr="C:\Users\Hanka\Documents\Hanka\Květen - červenec 2014\20140526_081154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6463" y="3500438"/>
            <a:ext cx="4032250" cy="302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92175"/>
          </a:xfrm>
        </p:spPr>
        <p:txBody>
          <a:bodyPr/>
          <a:lstStyle/>
          <a:p>
            <a:r>
              <a:rPr kumimoji="0" lang="cs-CZ" b="1" smtClean="0">
                <a:latin typeface="Calibri" pitchFamily="34" charset="0"/>
              </a:rPr>
              <a:t>TERMÍNY</a:t>
            </a:r>
            <a:r>
              <a:rPr kumimoji="0" lang="cs-CZ" b="1" smtClean="0">
                <a:latin typeface="Arial" charset="0"/>
              </a:rPr>
              <a:t> </a:t>
            </a:r>
            <a:r>
              <a:rPr kumimoji="0" lang="cs-CZ" sz="4000" b="1" smtClean="0">
                <a:latin typeface="Arial" charset="0"/>
              </a:rPr>
              <a:t>PRAXÍ A</a:t>
            </a:r>
            <a:r>
              <a:rPr kumimoji="0" lang="cs-CZ" b="1" smtClean="0">
                <a:latin typeface="Arial" charset="0"/>
              </a:rPr>
              <a:t> </a:t>
            </a:r>
            <a:r>
              <a:rPr kumimoji="0" lang="cs-CZ" b="1" smtClean="0">
                <a:latin typeface="Calibri" pitchFamily="34" charset="0"/>
              </a:rPr>
              <a:t>SEMINÁŘŮ: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57338"/>
            <a:ext cx="7772400" cy="504031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cs-CZ" sz="1800" dirty="0" smtClean="0"/>
              <a:t>4. 2.		Úvodní seminář pro celý ročník</a:t>
            </a:r>
            <a:r>
              <a:rPr lang="cs-CZ" sz="1600" dirty="0" smtClean="0">
                <a:solidFill>
                  <a:schemeClr val="accent2"/>
                </a:solidFill>
              </a:rPr>
              <a:t>0)</a:t>
            </a:r>
            <a:r>
              <a:rPr lang="cs-CZ" sz="1800" dirty="0" smtClean="0">
                <a:solidFill>
                  <a:schemeClr val="accent2"/>
                </a:solidFill>
              </a:rPr>
              <a:t> – 25</a:t>
            </a:r>
            <a:endParaRPr lang="cs-CZ" sz="1800" dirty="0" smtClean="0"/>
          </a:p>
          <a:p>
            <a:pPr>
              <a:buFont typeface="Monotype Sorts" pitchFamily="2" charset="2"/>
              <a:buNone/>
            </a:pPr>
            <a:r>
              <a:rPr lang="cs-CZ" sz="1800" dirty="0" smtClean="0">
                <a:solidFill>
                  <a:srgbClr val="FF0000"/>
                </a:solidFill>
              </a:rPr>
              <a:t>29. </a:t>
            </a:r>
            <a:r>
              <a:rPr lang="cs-CZ" sz="1800" dirty="0" smtClean="0">
                <a:solidFill>
                  <a:srgbClr val="FF0000"/>
                </a:solidFill>
              </a:rPr>
              <a:t>1. (18.00) - </a:t>
            </a:r>
            <a:r>
              <a:rPr lang="cs-CZ" sz="1800" dirty="0" smtClean="0">
                <a:solidFill>
                  <a:srgbClr val="FF0000"/>
                </a:solidFill>
              </a:rPr>
              <a:t>2. 2.Otevřen </a:t>
            </a:r>
            <a:r>
              <a:rPr lang="cs-CZ" sz="1800" dirty="0" smtClean="0">
                <a:solidFill>
                  <a:srgbClr val="FF0000"/>
                </a:solidFill>
              </a:rPr>
              <a:t>rozpis pro výběr praxe 4.</a:t>
            </a:r>
          </a:p>
          <a:p>
            <a:pPr>
              <a:buFont typeface="Wingdings" pitchFamily="2" charset="2"/>
              <a:buNone/>
            </a:pPr>
            <a:r>
              <a:rPr lang="cs-CZ" sz="1800" dirty="0" smtClean="0"/>
              <a:t>11. 2.		Seminář před praxí v seminárních skupinách – IPP</a:t>
            </a:r>
          </a:p>
          <a:p>
            <a:pPr>
              <a:buFont typeface="Wingdings" pitchFamily="2" charset="2"/>
              <a:buNone/>
            </a:pPr>
            <a:r>
              <a:rPr lang="cs-CZ" sz="1800" b="1" i="1" u="sng" dirty="0" smtClean="0">
                <a:solidFill>
                  <a:schemeClr val="tx2"/>
                </a:solidFill>
              </a:rPr>
              <a:t>17. 2. - 21. 2. 	Praxe 4.</a:t>
            </a:r>
            <a:endParaRPr lang="cs-CZ" sz="1800" i="1" u="sng" dirty="0" smtClean="0">
              <a:solidFill>
                <a:schemeClr val="tx2"/>
              </a:solidFill>
            </a:endParaRPr>
          </a:p>
          <a:p>
            <a:pPr>
              <a:buFont typeface="Monotype Sorts" pitchFamily="2" charset="2"/>
              <a:buNone/>
            </a:pPr>
            <a:r>
              <a:rPr lang="cs-CZ" sz="1800" dirty="0" smtClean="0"/>
              <a:t>25. 2.		Seminář po praxi v seminárních skupinách</a:t>
            </a:r>
          </a:p>
          <a:p>
            <a:pPr>
              <a:buFont typeface="Wingdings" pitchFamily="2" charset="2"/>
              <a:buNone/>
            </a:pPr>
            <a:r>
              <a:rPr lang="cs-CZ" sz="1800" dirty="0" smtClean="0">
                <a:solidFill>
                  <a:srgbClr val="FF0000"/>
                </a:solidFill>
              </a:rPr>
              <a:t>4. </a:t>
            </a:r>
            <a:r>
              <a:rPr lang="cs-CZ" sz="1800" dirty="0" smtClean="0">
                <a:solidFill>
                  <a:srgbClr val="FF0000"/>
                </a:solidFill>
              </a:rPr>
              <a:t>3. (18.00) – </a:t>
            </a:r>
            <a:r>
              <a:rPr lang="cs-CZ" sz="1800" dirty="0" smtClean="0">
                <a:solidFill>
                  <a:srgbClr val="FF0000"/>
                </a:solidFill>
              </a:rPr>
              <a:t>8. </a:t>
            </a:r>
            <a:r>
              <a:rPr lang="cs-CZ" sz="1800" dirty="0" smtClean="0">
                <a:solidFill>
                  <a:srgbClr val="FF0000"/>
                </a:solidFill>
              </a:rPr>
              <a:t>3.Otevřen rozpis pro výběr praxe 5.</a:t>
            </a:r>
          </a:p>
          <a:p>
            <a:pPr>
              <a:buFont typeface="Wingdings" pitchFamily="2" charset="2"/>
              <a:buNone/>
            </a:pPr>
            <a:r>
              <a:rPr lang="cs-CZ" sz="1800" dirty="0" smtClean="0"/>
              <a:t>17. 3.		Seminář před praxí v seminárních skupinách – IPP</a:t>
            </a:r>
          </a:p>
          <a:p>
            <a:pPr>
              <a:buFont typeface="Wingdings" pitchFamily="2" charset="2"/>
              <a:buNone/>
            </a:pPr>
            <a:r>
              <a:rPr lang="cs-CZ" sz="1600" b="1" dirty="0" smtClean="0">
                <a:solidFill>
                  <a:srgbClr val="C00000"/>
                </a:solidFill>
                <a:latin typeface="Arial" charset="0"/>
              </a:rPr>
              <a:t>31. března (24.00)	TERMÍN ODEVZDÁNÍ ROČNÍKOVÉ PRÁCE</a:t>
            </a:r>
          </a:p>
          <a:p>
            <a:pPr>
              <a:buFont typeface="Wingdings" pitchFamily="2" charset="2"/>
              <a:buNone/>
            </a:pPr>
            <a:r>
              <a:rPr lang="cs-CZ" sz="1800" b="1" i="1" u="sng" dirty="0" smtClean="0"/>
              <a:t>23. 3. - 27. 3. 	Praxe 5.</a:t>
            </a:r>
          </a:p>
          <a:p>
            <a:pPr>
              <a:buFont typeface="Monotype Sorts" pitchFamily="2" charset="2"/>
              <a:buNone/>
            </a:pPr>
            <a:r>
              <a:rPr lang="cs-CZ" sz="1800" dirty="0" smtClean="0"/>
              <a:t>7. 4.		Seminář po praxi v seminárních skupinách</a:t>
            </a:r>
          </a:p>
          <a:p>
            <a:pPr>
              <a:buFont typeface="Monotype Sorts" pitchFamily="2" charset="2"/>
              <a:buNone/>
            </a:pPr>
            <a:r>
              <a:rPr lang="cs-CZ" sz="1800" dirty="0" smtClean="0">
                <a:solidFill>
                  <a:srgbClr val="FF0000"/>
                </a:solidFill>
              </a:rPr>
              <a:t>22. </a:t>
            </a:r>
            <a:r>
              <a:rPr lang="cs-CZ" sz="1800" dirty="0" smtClean="0">
                <a:solidFill>
                  <a:srgbClr val="FF0000"/>
                </a:solidFill>
              </a:rPr>
              <a:t>4. (18.00) - </a:t>
            </a:r>
            <a:r>
              <a:rPr lang="cs-CZ" sz="1800" dirty="0" smtClean="0">
                <a:solidFill>
                  <a:srgbClr val="FF0000"/>
                </a:solidFill>
              </a:rPr>
              <a:t>26. </a:t>
            </a:r>
            <a:r>
              <a:rPr lang="cs-CZ" sz="1800" dirty="0" smtClean="0">
                <a:solidFill>
                  <a:srgbClr val="FF0000"/>
                </a:solidFill>
              </a:rPr>
              <a:t>4. Otevřen rozpis pro výběr praxe 6.</a:t>
            </a:r>
          </a:p>
          <a:p>
            <a:pPr>
              <a:buFont typeface="Wingdings" pitchFamily="2" charset="2"/>
              <a:buNone/>
            </a:pPr>
            <a:r>
              <a:rPr lang="cs-CZ" sz="1800" dirty="0"/>
              <a:t>5</a:t>
            </a:r>
            <a:r>
              <a:rPr lang="cs-CZ" sz="1800" dirty="0" smtClean="0"/>
              <a:t>. 5.		Seminář před praxí v seminárních skupinách – IPP</a:t>
            </a:r>
          </a:p>
          <a:p>
            <a:pPr>
              <a:buFont typeface="Wingdings" pitchFamily="2" charset="2"/>
              <a:buNone/>
            </a:pPr>
            <a:r>
              <a:rPr lang="cs-CZ" sz="1800" b="1" i="1" u="sng" dirty="0" smtClean="0"/>
              <a:t>11. 5. - 15. 5. 	Praxe 6.</a:t>
            </a:r>
          </a:p>
          <a:p>
            <a:pPr>
              <a:buFont typeface="Wingdings" pitchFamily="2" charset="2"/>
              <a:buNone/>
            </a:pPr>
            <a:r>
              <a:rPr lang="cs-CZ" sz="1800" dirty="0" smtClean="0"/>
              <a:t>19. 5.		Seminář po praxi v seminárních skupinách</a:t>
            </a:r>
          </a:p>
          <a:p>
            <a:pPr>
              <a:buFont typeface="Wingdings" pitchFamily="2" charset="2"/>
              <a:buNone/>
            </a:pPr>
            <a:r>
              <a:rPr lang="cs-CZ" sz="1800" b="1" dirty="0" smtClean="0">
                <a:solidFill>
                  <a:srgbClr val="C00000"/>
                </a:solidFill>
                <a:latin typeface="Arial" charset="0"/>
              </a:rPr>
              <a:t>26. května  STUDENTSKÁ KONFERENCE v aule (8.30 – 13.00)</a:t>
            </a:r>
          </a:p>
          <a:p>
            <a:pPr>
              <a:lnSpc>
                <a:spcPct val="80000"/>
              </a:lnSpc>
            </a:pPr>
            <a:endParaRPr lang="cs-CZ" sz="1300" dirty="0" smtClean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92175"/>
          </a:xfrm>
        </p:spPr>
        <p:txBody>
          <a:bodyPr/>
          <a:lstStyle/>
          <a:p>
            <a:r>
              <a:rPr lang="cs-CZ" altLang="cs-CZ" sz="4800" smtClean="0"/>
              <a:t>PODMÍNKY PRO ZÁPOČTY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84313"/>
            <a:ext cx="7772400" cy="4611687"/>
          </a:xfrm>
        </p:spPr>
        <p:txBody>
          <a:bodyPr/>
          <a:lstStyle/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altLang="cs-CZ" sz="2800" b="1" dirty="0" smtClean="0"/>
              <a:t>MSSP IV:</a:t>
            </a:r>
          </a:p>
          <a:p>
            <a:pPr>
              <a:lnSpc>
                <a:spcPct val="80000"/>
              </a:lnSpc>
            </a:pPr>
            <a:r>
              <a:rPr lang="cs-CZ" altLang="cs-CZ" sz="2400" dirty="0" smtClean="0"/>
              <a:t>Docházka (</a:t>
            </a:r>
            <a:r>
              <a:rPr lang="cs-CZ" altLang="cs-CZ" sz="2400" dirty="0" err="1" smtClean="0"/>
              <a:t>max</a:t>
            </a:r>
            <a:r>
              <a:rPr lang="cs-CZ" altLang="cs-CZ" sz="2400" dirty="0" smtClean="0"/>
              <a:t> 1 absence, při dvou absencích náhradní práce)</a:t>
            </a:r>
          </a:p>
          <a:p>
            <a:pPr>
              <a:lnSpc>
                <a:spcPct val="80000"/>
              </a:lnSpc>
            </a:pPr>
            <a:r>
              <a:rPr lang="cs-CZ" altLang="cs-CZ" sz="2400" dirty="0" smtClean="0"/>
              <a:t>Aktivní účast na semináři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cs-CZ" altLang="cs-CZ" sz="2400" dirty="0" smtClean="0"/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altLang="cs-CZ" sz="2800" b="1" dirty="0" smtClean="0"/>
              <a:t>OPI IV:</a:t>
            </a:r>
          </a:p>
          <a:p>
            <a:pPr>
              <a:lnSpc>
                <a:spcPct val="80000"/>
              </a:lnSpc>
            </a:pPr>
            <a:r>
              <a:rPr lang="cs-CZ" altLang="cs-CZ" sz="2400" dirty="0" smtClean="0"/>
              <a:t>Splnění praxí v plném rozsahu</a:t>
            </a:r>
          </a:p>
          <a:p>
            <a:pPr>
              <a:lnSpc>
                <a:spcPct val="80000"/>
              </a:lnSpc>
            </a:pPr>
            <a:r>
              <a:rPr lang="cs-CZ" altLang="cs-CZ" sz="2400" dirty="0" smtClean="0"/>
              <a:t>Pokud praxe neproběhne v řádném termínu, je třeba nahradit (po konzultaci s Terezou Najbrtovou) do konce zkouškového období</a:t>
            </a:r>
          </a:p>
          <a:p>
            <a:pPr>
              <a:lnSpc>
                <a:spcPct val="80000"/>
              </a:lnSpc>
            </a:pPr>
            <a:endParaRPr lang="cs-CZ" altLang="cs-CZ" sz="2400" dirty="0" smtClean="0"/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altLang="cs-CZ" sz="2400" b="1" dirty="0" smtClean="0"/>
              <a:t>Dokumenty (IPP, zpráva, hodnocení) </a:t>
            </a:r>
            <a:r>
              <a:rPr lang="cs-CZ" altLang="cs-CZ" sz="2400" dirty="0" smtClean="0"/>
              <a:t>ke každé z absolvovaných praxí odevzdané v řádném termínu schválené učitelem a předložené v </a:t>
            </a:r>
            <a:r>
              <a:rPr lang="cs-CZ" altLang="cs-CZ" sz="2400" b="1" dirty="0" smtClean="0"/>
              <a:t>PORTFOLIU</a:t>
            </a:r>
            <a:endParaRPr lang="cs-CZ" altLang="cs-CZ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3980048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963613"/>
          </a:xfrm>
        </p:spPr>
        <p:txBody>
          <a:bodyPr/>
          <a:lstStyle/>
          <a:p>
            <a:pPr algn="ctr"/>
            <a:r>
              <a:rPr lang="cs-CZ" sz="5400" smtClean="0"/>
              <a:t>VÝBĚR PRAXE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28775"/>
            <a:ext cx="7772400" cy="44672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cs-CZ" b="1" dirty="0" smtClean="0"/>
              <a:t>Zaměření na sociální práci:</a:t>
            </a:r>
          </a:p>
          <a:p>
            <a:pPr>
              <a:buFont typeface="Wingdings" pitchFamily="2" charset="2"/>
              <a:buNone/>
            </a:pPr>
            <a:endParaRPr lang="cs-CZ" sz="1600" dirty="0" smtClean="0"/>
          </a:p>
          <a:p>
            <a:pPr>
              <a:buFont typeface="Wingdings" pitchFamily="2" charset="2"/>
              <a:buNone/>
            </a:pPr>
            <a:r>
              <a:rPr lang="cs-CZ" sz="1600" dirty="0" smtClean="0"/>
              <a:t>Student musí v rámci 6 týdnů praxí splnit tyto náležitosti:</a:t>
            </a:r>
          </a:p>
          <a:p>
            <a:pPr>
              <a:buFont typeface="Wingdings" pitchFamily="2" charset="2"/>
              <a:buNone/>
            </a:pPr>
            <a:endParaRPr lang="cs-CZ" sz="1600" dirty="0" smtClean="0"/>
          </a:p>
          <a:p>
            <a:pPr>
              <a:buFont typeface="Wingdings" pitchFamily="2" charset="2"/>
              <a:buNone/>
            </a:pPr>
            <a:r>
              <a:rPr lang="cs-CZ" sz="1600" b="1" dirty="0" smtClean="0"/>
              <a:t>Praxe u 4 cílových skupin:</a:t>
            </a:r>
          </a:p>
          <a:p>
            <a:pPr marL="800100" lvl="1" indent="-342900">
              <a:buFont typeface="Times New Roman" pitchFamily="18" charset="-18"/>
              <a:buAutoNum type="arabicPeriod"/>
            </a:pPr>
            <a:r>
              <a:rPr lang="cs-CZ" sz="1600" dirty="0" smtClean="0"/>
              <a:t>Ohrožené děti, mládež a rodiny – bude realizována povinně </a:t>
            </a:r>
            <a:r>
              <a:rPr lang="cs-CZ" sz="1600" b="1" dirty="0" smtClean="0"/>
              <a:t>ve státní správě</a:t>
            </a:r>
            <a:r>
              <a:rPr lang="cs-CZ" sz="1600" dirty="0" smtClean="0"/>
              <a:t> (OSPOD, sociální kurátoři), doporučujeme ještě druhou praxi v neziskovém sektoru</a:t>
            </a:r>
          </a:p>
          <a:p>
            <a:pPr marL="800100" lvl="1" indent="-342900">
              <a:buFont typeface="Times New Roman" pitchFamily="18" charset="-18"/>
              <a:buAutoNum type="arabicPeriod"/>
            </a:pPr>
            <a:r>
              <a:rPr lang="cs-CZ" sz="1600" dirty="0" smtClean="0"/>
              <a:t>Dospělí ohrožení sociálním vyloučením</a:t>
            </a:r>
          </a:p>
          <a:p>
            <a:pPr marL="800100" lvl="1" indent="-342900">
              <a:buFont typeface="Times New Roman" pitchFamily="18" charset="-18"/>
              <a:buAutoNum type="arabicPeriod"/>
            </a:pPr>
            <a:r>
              <a:rPr lang="cs-CZ" sz="1600" dirty="0" smtClean="0"/>
              <a:t>Lidé s postižením</a:t>
            </a:r>
          </a:p>
          <a:p>
            <a:pPr marL="800100" lvl="1" indent="-342900">
              <a:buFont typeface="Times New Roman" pitchFamily="18" charset="-18"/>
              <a:buAutoNum type="arabicPeriod"/>
            </a:pPr>
            <a:r>
              <a:rPr lang="cs-CZ" sz="1600" dirty="0" smtClean="0"/>
              <a:t>Senioři</a:t>
            </a:r>
          </a:p>
          <a:p>
            <a:pPr>
              <a:buFont typeface="Wingdings" pitchFamily="2" charset="2"/>
              <a:buNone/>
            </a:pPr>
            <a:endParaRPr lang="cs-CZ" sz="1600" dirty="0" smtClean="0"/>
          </a:p>
          <a:p>
            <a:pPr>
              <a:buFont typeface="Wingdings" pitchFamily="2" charset="2"/>
              <a:buNone/>
            </a:pPr>
            <a:r>
              <a:rPr lang="cs-CZ" sz="1600" dirty="0" smtClean="0"/>
              <a:t>Na jedné z praxí musí studenti sledovat také </a:t>
            </a:r>
            <a:r>
              <a:rPr lang="cs-CZ" sz="1600" b="1" smtClean="0"/>
              <a:t>pastorační cíle.</a:t>
            </a:r>
            <a:endParaRPr lang="cs-CZ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963613"/>
          </a:xfrm>
        </p:spPr>
        <p:txBody>
          <a:bodyPr/>
          <a:lstStyle/>
          <a:p>
            <a:pPr algn="ctr"/>
            <a:r>
              <a:rPr lang="cs-CZ" sz="5400" smtClean="0"/>
              <a:t>VÝBĚR PRAXE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28775"/>
            <a:ext cx="7772400" cy="44672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cs-CZ" b="1" dirty="0" smtClean="0"/>
              <a:t>Zaměření na speciální pedagogiku:</a:t>
            </a:r>
          </a:p>
          <a:p>
            <a:pPr>
              <a:buFont typeface="Wingdings" pitchFamily="2" charset="2"/>
              <a:buNone/>
            </a:pPr>
            <a:endParaRPr lang="cs-CZ" sz="800" dirty="0" smtClean="0"/>
          </a:p>
          <a:p>
            <a:pPr>
              <a:buFont typeface="Wingdings" pitchFamily="2" charset="2"/>
              <a:buNone/>
            </a:pPr>
            <a:r>
              <a:rPr lang="cs-CZ" sz="1600" dirty="0" smtClean="0"/>
              <a:t>Student musí v rámci 6 týdnů praxí splnit tyto náležitosti:</a:t>
            </a:r>
          </a:p>
          <a:p>
            <a:pPr>
              <a:buFont typeface="Wingdings" pitchFamily="2" charset="2"/>
              <a:buNone/>
            </a:pPr>
            <a:endParaRPr lang="cs-CZ" sz="800" dirty="0" smtClean="0"/>
          </a:p>
          <a:p>
            <a:pPr>
              <a:buFont typeface="Wingdings" pitchFamily="2" charset="2"/>
              <a:buNone/>
            </a:pPr>
            <a:r>
              <a:rPr lang="cs-CZ" sz="1600" dirty="0" smtClean="0"/>
              <a:t>Praxe na 4 typech pracovišť:</a:t>
            </a:r>
          </a:p>
          <a:p>
            <a:pPr marL="800100" lvl="1" indent="-342900">
              <a:buFont typeface="Times New Roman" pitchFamily="18" charset="-18"/>
              <a:buAutoNum type="arabicPeriod"/>
            </a:pPr>
            <a:r>
              <a:rPr lang="cs-CZ" sz="1600" dirty="0" smtClean="0"/>
              <a:t>Školy zřizované podle § 16, odst. 9 Školského zákona + Speciálně pedagogická centra</a:t>
            </a:r>
          </a:p>
          <a:p>
            <a:pPr marL="800100" lvl="1" indent="-342900">
              <a:buFont typeface="Times New Roman" pitchFamily="18" charset="-18"/>
              <a:buAutoNum type="arabicPeriod"/>
            </a:pPr>
            <a:r>
              <a:rPr lang="cs-CZ" sz="1600" dirty="0" smtClean="0"/>
              <a:t>(Sociální) služby pro děti s postižením</a:t>
            </a:r>
          </a:p>
          <a:p>
            <a:pPr marL="800100" lvl="1" indent="-342900">
              <a:buFont typeface="Times New Roman" pitchFamily="18" charset="-18"/>
              <a:buAutoNum type="arabicPeriod"/>
            </a:pPr>
            <a:r>
              <a:rPr lang="cs-CZ" sz="1600" dirty="0" smtClean="0"/>
              <a:t>(Sociální) služby pro dospělé s postižením</a:t>
            </a:r>
          </a:p>
          <a:p>
            <a:pPr marL="800100" lvl="1" indent="-342900">
              <a:buFont typeface="Times New Roman" pitchFamily="18" charset="-18"/>
              <a:buAutoNum type="arabicPeriod"/>
            </a:pPr>
            <a:r>
              <a:rPr lang="cs-CZ" sz="1600" dirty="0" smtClean="0"/>
              <a:t>Státní správa (Úřady práce, odbory Městských úřadů)</a:t>
            </a:r>
          </a:p>
          <a:p>
            <a:pPr>
              <a:buFont typeface="Wingdings" pitchFamily="2" charset="2"/>
              <a:buNone/>
            </a:pPr>
            <a:endParaRPr lang="cs-CZ" sz="1600" dirty="0" smtClean="0"/>
          </a:p>
          <a:p>
            <a:pPr>
              <a:buFont typeface="Wingdings" pitchFamily="2" charset="2"/>
              <a:buNone/>
            </a:pPr>
            <a:r>
              <a:rPr lang="cs-CZ" sz="1600" dirty="0" smtClean="0"/>
              <a:t>Během praxí získat zkušenost alespoň se 3 druhy postižení (každé z nich na zvláštní praxi) – smyslové, tělesné, mentální (kombinované)</a:t>
            </a:r>
          </a:p>
          <a:p>
            <a:pPr>
              <a:buFont typeface="Wingdings" pitchFamily="2" charset="2"/>
              <a:buNone/>
            </a:pPr>
            <a:endParaRPr lang="cs-CZ" sz="1600" dirty="0" smtClean="0"/>
          </a:p>
          <a:p>
            <a:pPr>
              <a:buFont typeface="Wingdings" pitchFamily="2" charset="2"/>
              <a:buNone/>
            </a:pPr>
            <a:r>
              <a:rPr lang="cs-CZ" sz="1600" dirty="0" smtClean="0"/>
              <a:t>Na jedné z praxí musí studenti sledovat také pastorační cíle.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08075"/>
          </a:xfrm>
        </p:spPr>
        <p:txBody>
          <a:bodyPr/>
          <a:lstStyle/>
          <a:p>
            <a:pPr algn="ctr"/>
            <a:r>
              <a:rPr lang="cs-CZ" smtClean="0"/>
              <a:t>PRŮBĚŽNÁ PRAXE</a:t>
            </a:r>
          </a:p>
        </p:txBody>
      </p:sp>
      <p:sp>
        <p:nvSpPr>
          <p:cNvPr id="717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40 hodin v průběhu letního semestru</a:t>
            </a:r>
          </a:p>
          <a:p>
            <a:r>
              <a:rPr lang="cs-CZ" smtClean="0"/>
              <a:t>Doba trvání alespoň 3 měsíce</a:t>
            </a:r>
          </a:p>
          <a:p>
            <a:r>
              <a:rPr lang="cs-CZ" smtClean="0"/>
              <a:t>IPP + zpráva + hodnocení</a:t>
            </a:r>
          </a:p>
          <a:p>
            <a:r>
              <a:rPr lang="cs-CZ" smtClean="0"/>
              <a:t>zprávy do příslušné odevzdávárny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dpis 1"/>
          <p:cNvSpPr>
            <a:spLocks noGrp="1"/>
          </p:cNvSpPr>
          <p:nvPr>
            <p:ph type="title"/>
          </p:nvPr>
        </p:nvSpPr>
        <p:spPr>
          <a:xfrm>
            <a:off x="685800" y="548680"/>
            <a:ext cx="7772400" cy="1108075"/>
          </a:xfrm>
        </p:spPr>
        <p:txBody>
          <a:bodyPr/>
          <a:lstStyle/>
          <a:p>
            <a:pPr algn="ctr"/>
            <a:r>
              <a:rPr lang="cs-CZ" dirty="0" smtClean="0"/>
              <a:t>ODBORNÁ PRAXE PRÁZDNINOVÁ II.</a:t>
            </a:r>
          </a:p>
        </p:txBody>
      </p:sp>
      <p:sp>
        <p:nvSpPr>
          <p:cNvPr id="7171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60 hodin o prázdninách mezi 2.a 3. ročníkem</a:t>
            </a:r>
          </a:p>
          <a:p>
            <a:r>
              <a:rPr lang="cs-CZ" dirty="0" smtClean="0"/>
              <a:t>IPP si nechat schválit před prázdninami</a:t>
            </a:r>
          </a:p>
          <a:p>
            <a:r>
              <a:rPr lang="cs-CZ" dirty="0" smtClean="0"/>
              <a:t>Zprávu odevzdat v září učiteli své supervizní skupiny</a:t>
            </a:r>
          </a:p>
        </p:txBody>
      </p:sp>
    </p:spTree>
    <p:extLst>
      <p:ext uri="{BB962C8B-B14F-4D97-AF65-F5344CB8AC3E}">
        <p14:creationId xmlns:p14="http://schemas.microsoft.com/office/powerpoint/2010/main" val="58916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STUDENTSKÁ KONFERENCE</a:t>
            </a:r>
            <a:br>
              <a:rPr lang="cs-CZ" dirty="0" smtClean="0"/>
            </a:br>
            <a:r>
              <a:rPr lang="cs-CZ" dirty="0" smtClean="0"/>
              <a:t>26. května 2020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981200"/>
            <a:ext cx="8351837" cy="4114800"/>
          </a:xfrm>
        </p:spPr>
        <p:txBody>
          <a:bodyPr/>
          <a:lstStyle/>
          <a:p>
            <a:pPr algn="ctr">
              <a:buFont typeface="Monotype Sorts" pitchFamily="2" charset="2"/>
              <a:buNone/>
            </a:pPr>
            <a:r>
              <a:rPr lang="cs-CZ" sz="2800" dirty="0" smtClean="0"/>
              <a:t>HLAVNÍ TÉMA:</a:t>
            </a:r>
          </a:p>
          <a:p>
            <a:pPr>
              <a:buFont typeface="Monotype Sorts" pitchFamily="2" charset="2"/>
              <a:buNone/>
            </a:pPr>
            <a:endParaRPr lang="cs-CZ" sz="1100" dirty="0" smtClean="0"/>
          </a:p>
          <a:p>
            <a:pPr algn="ctr">
              <a:spcAft>
                <a:spcPts val="1000"/>
              </a:spcAft>
              <a:buFont typeface="Monotype Sorts" pitchFamily="2" charset="2"/>
              <a:buNone/>
            </a:pPr>
            <a:r>
              <a:rPr kumimoji="0" lang="cs-CZ" sz="4000" b="1" dirty="0" smtClean="0">
                <a:solidFill>
                  <a:srgbClr val="C00000"/>
                </a:solidFill>
                <a:latin typeface="Calibri" pitchFamily="34" charset="0"/>
              </a:rPr>
              <a:t>AKTUÁLNÍ TRENDY V OBLASTI</a:t>
            </a:r>
          </a:p>
          <a:p>
            <a:pPr algn="ctr">
              <a:spcAft>
                <a:spcPts val="1000"/>
              </a:spcAft>
              <a:buFont typeface="Monotype Sorts" pitchFamily="2" charset="2"/>
              <a:buNone/>
            </a:pPr>
            <a:r>
              <a:rPr kumimoji="0" lang="cs-CZ" sz="4000" b="1" dirty="0" smtClean="0">
                <a:solidFill>
                  <a:srgbClr val="C00000"/>
                </a:solidFill>
                <a:latin typeface="Calibri" pitchFamily="34" charset="0"/>
              </a:rPr>
              <a:t>DUŠEVNÍHO ZDRAVÍ</a:t>
            </a:r>
            <a:endParaRPr kumimoji="0" lang="cs-CZ" b="1" dirty="0" smtClean="0">
              <a:solidFill>
                <a:srgbClr val="C00000"/>
              </a:solidFill>
              <a:latin typeface="Calibri" pitchFamily="34" charset="0"/>
            </a:endParaRPr>
          </a:p>
          <a:p>
            <a:pPr algn="ctr">
              <a:spcAft>
                <a:spcPts val="1000"/>
              </a:spcAft>
              <a:buFont typeface="Monotype Sorts" pitchFamily="2" charset="2"/>
              <a:buNone/>
            </a:pPr>
            <a:endParaRPr kumimoji="0" lang="cs-CZ" sz="900" b="1" dirty="0" smtClean="0">
              <a:solidFill>
                <a:srgbClr val="C00000"/>
              </a:solidFill>
              <a:latin typeface="Calibri" pitchFamily="34" charset="0"/>
            </a:endParaRPr>
          </a:p>
          <a:p>
            <a:pPr algn="ctr">
              <a:spcAft>
                <a:spcPts val="1000"/>
              </a:spcAft>
              <a:buFont typeface="Monotype Sorts" pitchFamily="2" charset="2"/>
              <a:buNone/>
            </a:pPr>
            <a:r>
              <a:rPr kumimoji="0" lang="cs-CZ" sz="3100" i="1" dirty="0" smtClean="0">
                <a:latin typeface="Arial" charset="0"/>
              </a:rPr>
              <a:t>Každá skupina si v rámci hlavního tématu zvolí konkrétní zaměření a zformuluje cíl</a:t>
            </a:r>
          </a:p>
          <a:p>
            <a:pPr>
              <a:spcAft>
                <a:spcPts val="1000"/>
              </a:spcAft>
              <a:buFont typeface="Monotype Sorts" pitchFamily="2" charset="2"/>
              <a:buNone/>
            </a:pPr>
            <a:r>
              <a:rPr kumimoji="0" lang="cs-CZ" sz="1600" dirty="0" smtClean="0">
                <a:latin typeface="Calibri" pitchFamily="34" charset="0"/>
              </a:rPr>
              <a:t>     </a:t>
            </a: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STUDENTSKÁ KONFERENCE</a:t>
            </a:r>
            <a:br>
              <a:rPr lang="cs-CZ" dirty="0" smtClean="0"/>
            </a:br>
            <a:r>
              <a:rPr lang="cs-CZ" dirty="0" smtClean="0"/>
              <a:t>26. května 2020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7188" y="1643063"/>
            <a:ext cx="8101012" cy="5000625"/>
          </a:xfrm>
        </p:spPr>
        <p:txBody>
          <a:bodyPr/>
          <a:lstStyle/>
          <a:p>
            <a:pPr>
              <a:lnSpc>
                <a:spcPct val="90000"/>
              </a:lnSpc>
              <a:spcAft>
                <a:spcPts val="1000"/>
              </a:spcAft>
              <a:buFont typeface="Monotype Sorts" pitchFamily="2" charset="2"/>
              <a:buNone/>
              <a:defRPr/>
            </a:pPr>
            <a:r>
              <a:rPr kumimoji="0" lang="cs-CZ" sz="2400" dirty="0" smtClean="0">
                <a:latin typeface="Calibri" pitchFamily="34" charset="0"/>
              </a:rPr>
              <a:t>Pro každou seminární skupinu bude vylosován jeden úkol :</a:t>
            </a:r>
          </a:p>
          <a:p>
            <a:pPr marL="457200" indent="-457200">
              <a:lnSpc>
                <a:spcPct val="90000"/>
              </a:lnSpc>
              <a:spcAft>
                <a:spcPts val="1000"/>
              </a:spcAft>
              <a:buFont typeface="Monotype Sorts" pitchFamily="2" charset="2"/>
              <a:buAutoNum type="arabicPeriod"/>
              <a:defRPr/>
            </a:pPr>
            <a:r>
              <a:rPr lang="cs-CZ" sz="2400" dirty="0" smtClean="0">
                <a:latin typeface="Calibri" pitchFamily="34" charset="0"/>
              </a:rPr>
              <a:t>Celková organizace konference, Občerstvení </a:t>
            </a:r>
          </a:p>
          <a:p>
            <a:pPr marL="457200" indent="-457200">
              <a:lnSpc>
                <a:spcPct val="90000"/>
              </a:lnSpc>
              <a:spcAft>
                <a:spcPts val="1000"/>
              </a:spcAft>
              <a:buFont typeface="Monotype Sorts" pitchFamily="2" charset="2"/>
              <a:buNone/>
              <a:defRPr/>
            </a:pPr>
            <a:r>
              <a:rPr lang="cs-CZ" sz="2000" i="1" dirty="0" smtClean="0">
                <a:latin typeface="Calibri" pitchFamily="34" charset="0"/>
              </a:rPr>
              <a:t>	dohled nad přípravami, zajištění místnosti včetně techniky  a občerstvení</a:t>
            </a:r>
          </a:p>
          <a:p>
            <a:pPr marL="457200" indent="-457200">
              <a:lnSpc>
                <a:spcPct val="90000"/>
              </a:lnSpc>
              <a:spcAft>
                <a:spcPts val="1000"/>
              </a:spcAft>
              <a:buFont typeface="Monotype Sorts" pitchFamily="2" charset="2"/>
              <a:buAutoNum type="arabicPeriod" startAt="2"/>
              <a:defRPr/>
            </a:pPr>
            <a:r>
              <a:rPr lang="cs-CZ" sz="2400" dirty="0" smtClean="0">
                <a:latin typeface="Calibri" pitchFamily="34" charset="0"/>
              </a:rPr>
              <a:t>Propagace</a:t>
            </a:r>
          </a:p>
          <a:p>
            <a:pPr marL="457200" indent="-457200">
              <a:lnSpc>
                <a:spcPct val="90000"/>
              </a:lnSpc>
              <a:spcAft>
                <a:spcPts val="1000"/>
              </a:spcAft>
              <a:buFont typeface="Monotype Sorts" pitchFamily="2" charset="2"/>
              <a:buNone/>
              <a:defRPr/>
            </a:pPr>
            <a:r>
              <a:rPr lang="cs-CZ" sz="2000" i="1" dirty="0" smtClean="0">
                <a:latin typeface="Calibri" pitchFamily="34" charset="0"/>
              </a:rPr>
              <a:t>	zajištění propagace konference před akcí (web, </a:t>
            </a:r>
            <a:r>
              <a:rPr lang="cs-CZ" sz="2000" i="1" dirty="0" err="1" smtClean="0">
                <a:latin typeface="Calibri" pitchFamily="34" charset="0"/>
              </a:rPr>
              <a:t>facebook</a:t>
            </a:r>
            <a:r>
              <a:rPr lang="cs-CZ" sz="2000" i="1" dirty="0" smtClean="0">
                <a:latin typeface="Calibri" pitchFamily="34" charset="0"/>
              </a:rPr>
              <a:t>, plakáty, zvací emaily), foto a </a:t>
            </a:r>
            <a:r>
              <a:rPr lang="cs-CZ" sz="2000" i="1" dirty="0" err="1" smtClean="0">
                <a:latin typeface="Calibri" pitchFamily="34" charset="0"/>
              </a:rPr>
              <a:t>videodokumentace</a:t>
            </a:r>
            <a:r>
              <a:rPr lang="cs-CZ" sz="2000" i="1" dirty="0" smtClean="0">
                <a:latin typeface="Calibri" pitchFamily="34" charset="0"/>
              </a:rPr>
              <a:t> během konference</a:t>
            </a:r>
          </a:p>
          <a:p>
            <a:pPr>
              <a:lnSpc>
                <a:spcPct val="90000"/>
              </a:lnSpc>
              <a:spcAft>
                <a:spcPts val="1000"/>
              </a:spcAft>
              <a:buFont typeface="Monotype Sorts" pitchFamily="2" charset="2"/>
              <a:buNone/>
              <a:defRPr/>
            </a:pPr>
            <a:r>
              <a:rPr lang="cs-CZ" sz="2400" dirty="0" smtClean="0">
                <a:latin typeface="Calibri" pitchFamily="34" charset="0"/>
              </a:rPr>
              <a:t>3.   Organizace konferenčního dne – „</a:t>
            </a:r>
            <a:r>
              <a:rPr lang="cs-CZ" sz="2400" dirty="0" err="1" smtClean="0">
                <a:latin typeface="Calibri" pitchFamily="34" charset="0"/>
              </a:rPr>
              <a:t>chairman</a:t>
            </a:r>
            <a:r>
              <a:rPr lang="cs-CZ" sz="2400" dirty="0" smtClean="0">
                <a:latin typeface="Calibri" pitchFamily="34" charset="0"/>
              </a:rPr>
              <a:t>“ - ETF</a:t>
            </a:r>
          </a:p>
          <a:p>
            <a:pPr>
              <a:lnSpc>
                <a:spcPct val="90000"/>
              </a:lnSpc>
              <a:spcAft>
                <a:spcPts val="1000"/>
              </a:spcAft>
              <a:buFont typeface="Monotype Sorts" pitchFamily="2" charset="2"/>
              <a:buNone/>
              <a:defRPr/>
            </a:pPr>
            <a:r>
              <a:rPr lang="cs-CZ" sz="2000" i="1" dirty="0" smtClean="0">
                <a:latin typeface="Calibri" pitchFamily="34" charset="0"/>
              </a:rPr>
              <a:t>	   moderování, hlídání času</a:t>
            </a:r>
          </a:p>
          <a:p>
            <a:pPr>
              <a:lnSpc>
                <a:spcPct val="90000"/>
              </a:lnSpc>
              <a:spcAft>
                <a:spcPts val="1000"/>
              </a:spcAft>
              <a:buFont typeface="Monotype Sorts" pitchFamily="2" charset="2"/>
              <a:buNone/>
              <a:defRPr/>
            </a:pPr>
            <a:endParaRPr lang="cs-CZ" sz="2400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Čistota">
  <a:themeElements>
    <a:clrScheme name="">
      <a:dk1>
        <a:srgbClr val="333333"/>
      </a:dk1>
      <a:lt1>
        <a:srgbClr val="A9BDA9"/>
      </a:lt1>
      <a:dk2>
        <a:srgbClr val="004C2B"/>
      </a:dk2>
      <a:lt2>
        <a:srgbClr val="578963"/>
      </a:lt2>
      <a:accent1>
        <a:srgbClr val="FFCCCC"/>
      </a:accent1>
      <a:accent2>
        <a:srgbClr val="B3E1B3"/>
      </a:accent2>
      <a:accent3>
        <a:srgbClr val="D1DBD1"/>
      </a:accent3>
      <a:accent4>
        <a:srgbClr val="2A2A2A"/>
      </a:accent4>
      <a:accent5>
        <a:srgbClr val="FFE2E2"/>
      </a:accent5>
      <a:accent6>
        <a:srgbClr val="A2CCA2"/>
      </a:accent6>
      <a:hlink>
        <a:srgbClr val="BDD7E5"/>
      </a:hlink>
      <a:folHlink>
        <a:srgbClr val="D2AAD2"/>
      </a:folHlink>
    </a:clrScheme>
    <a:fontScheme name="Čisto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-1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-18"/>
          </a:defRPr>
        </a:defPPr>
      </a:lstStyle>
    </a:lnDef>
  </a:objectDefaults>
  <a:extraClrSchemeLst>
    <a:extraClrScheme>
      <a:clrScheme name="Čistota 1">
        <a:dk1>
          <a:srgbClr val="333333"/>
        </a:dk1>
        <a:lt1>
          <a:srgbClr val="A9BDA9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D1DBD1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Čistota 2">
        <a:dk1>
          <a:srgbClr val="333333"/>
        </a:dk1>
        <a:lt1>
          <a:srgbClr val="FFFFFF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FFFFFF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Čistota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37373"/>
        </a:accent6>
        <a:hlink>
          <a:srgbClr val="B2B2B2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Office\Sablony\Návrhy prezentací\Čistota.pot</Template>
  <TotalTime>816</TotalTime>
  <Words>278</Words>
  <Application>Microsoft Office PowerPoint</Application>
  <PresentationFormat>Předvádění na obrazovce (4:3)</PresentationFormat>
  <Paragraphs>92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8" baseType="lpstr">
      <vt:lpstr>Arial</vt:lpstr>
      <vt:lpstr>Calibri</vt:lpstr>
      <vt:lpstr>Monotype Sorts</vt:lpstr>
      <vt:lpstr>Times New Roman</vt:lpstr>
      <vt:lpstr>Wingdings</vt:lpstr>
      <vt:lpstr>Čistota</vt:lpstr>
      <vt:lpstr>METODICKÝ A SUPERVIZNÍ SEMINÁŘ K PRAXI IV.</vt:lpstr>
      <vt:lpstr>TERMÍNY PRAXÍ A SEMINÁŘŮ:</vt:lpstr>
      <vt:lpstr>PODMÍNKY PRO ZÁPOČTY</vt:lpstr>
      <vt:lpstr>VÝBĚR PRAXE</vt:lpstr>
      <vt:lpstr>VÝBĚR PRAXE</vt:lpstr>
      <vt:lpstr>PRŮBĚŽNÁ PRAXE</vt:lpstr>
      <vt:lpstr>ODBORNÁ PRAXE PRÁZDNINOVÁ II.</vt:lpstr>
      <vt:lpstr>STUDENTSKÁ KONFERENCE 26. května 2020</vt:lpstr>
      <vt:lpstr>STUDENTSKÁ KONFERENCE 26. května 2020</vt:lpstr>
      <vt:lpstr>STUDENTSKÁ KONFERENCE 26. května 2020</vt:lpstr>
      <vt:lpstr>STUDENTSKÁ KONFERENCE 26. května 2020</vt:lpstr>
      <vt:lpstr>Prezentace aplikace PowerPoint</vt:lpstr>
    </vt:vector>
  </TitlesOfParts>
  <Company>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METODICKÝ A SUPERVIZNÍ SEMINÁŘ K PRAXI</dc:title>
  <dc:creator>Hanka</dc:creator>
  <cp:lastModifiedBy>Hana Čížková</cp:lastModifiedBy>
  <cp:revision>60</cp:revision>
  <dcterms:created xsi:type="dcterms:W3CDTF">2012-02-13T20:24:53Z</dcterms:created>
  <dcterms:modified xsi:type="dcterms:W3CDTF">2020-02-06T09:02:11Z</dcterms:modified>
</cp:coreProperties>
</file>