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69" r:id="rId2"/>
    <p:sldId id="266" r:id="rId3"/>
    <p:sldId id="268" r:id="rId4"/>
    <p:sldId id="271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13917C22-26D9-42FC-82B2-E6B6457DC8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F319-E843-4BDC-94BE-D96266DBD2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FF6A-3AE5-44A4-9F19-B22F22D9B7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1CBC1-B7BB-4CCA-A243-4FAE057A07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ABEB-004B-4497-986B-8C0E8C6AB8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B157-0FCD-4D8D-A921-C219405D7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6C27-8EA4-4E30-B14F-592988F1E9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82FA-3900-45CB-8205-B6BE1700BD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A2CD-C29E-4FA7-827C-5F8CD9EAAF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91BA-9FD9-407B-A57D-3F2B5E1939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DA72-0E43-4AE9-99EF-36719CF1FC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61AA2767-D072-42C5-8C58-F3189D5C04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CÍL: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Dokázat propojit teoretické znalosti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 výuky a studia odborné literatury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s praktickou zkušeností.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Získat zkušenost pro psaní a obhajobu absolventské práce.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FORMÁLNÍ NÁLEŽITOSTI PRÁCE: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Viz „Průvodce studenta“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Rozsah: 8 – 15 NS (14 400 – 27 000 znaků včetně mezer)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000" i="1" smtClean="0"/>
              <a:t>	Do rozsahu se nepočítá anotace, klíčová slova, obsah, seznam literatury a přílohy</a:t>
            </a:r>
          </a:p>
          <a:p>
            <a:pPr>
              <a:lnSpc>
                <a:spcPct val="80000"/>
              </a:lnSpc>
            </a:pPr>
            <a:endParaRPr lang="cs-CZ" sz="2000" i="1" smtClean="0"/>
          </a:p>
          <a:p>
            <a:pPr>
              <a:lnSpc>
                <a:spcPct val="80000"/>
              </a:lnSpc>
            </a:pPr>
            <a:r>
              <a:rPr lang="cs-CZ" sz="2400" smtClean="0"/>
              <a:t>Přílohy se číslují zvlášť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Citování dle normy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	</a:t>
            </a:r>
            <a:r>
              <a:rPr lang="cs-CZ" sz="2000" i="1" smtClean="0"/>
              <a:t>Přímé a nepřímé citace (hranice citací, sekundární citace, …)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 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PRÁCE MUSÍ OBSAHOVAT: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Anotaci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Klíčová slova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Obsah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Úvod, včetně formulace  cíle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Vlastní část práce, která bude členěna do kapitol, resp.  podkapitol. Tato část práce představuje vlastní zpracování zvoleného tématu a cílů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Shrnutí (zde autor vyhodnotí poznatky,  zkušenosti a závěry, ke kterým dospěl)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Závěr (zde autor zhodnotí, zda dosáhl cílů práce)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Seznam literatury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Do konce roku (21. 12.) musí každý absolvovat individuální konzultaci s učitelem své seminární skupiny, na kterou přinese :</a:t>
            </a:r>
          </a:p>
          <a:p>
            <a:r>
              <a:rPr lang="cs-CZ" sz="3000" smtClean="0"/>
              <a:t>Téma práce</a:t>
            </a:r>
          </a:p>
          <a:p>
            <a:r>
              <a:rPr lang="cs-CZ" sz="3000" smtClean="0"/>
              <a:t>Cíl práce</a:t>
            </a:r>
          </a:p>
          <a:p>
            <a:r>
              <a:rPr lang="cs-CZ" sz="3000" smtClean="0"/>
              <a:t>Osnovu</a:t>
            </a:r>
          </a:p>
          <a:p>
            <a:r>
              <a:rPr lang="cs-CZ" sz="3000" smtClean="0"/>
              <a:t>Rešerši (seznam literatury k tématu)</a:t>
            </a: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Termín odevzdání: </a:t>
            </a:r>
          </a:p>
          <a:p>
            <a:pPr>
              <a:buFont typeface="Monotype Sorts" pitchFamily="2" charset="2"/>
              <a:buNone/>
            </a:pPr>
            <a:r>
              <a:rPr lang="cs-CZ" sz="3000" u="sng" smtClean="0">
                <a:solidFill>
                  <a:srgbClr val="FF0000"/>
                </a:solidFill>
              </a:rPr>
              <a:t>17. března do odevzdávárny</a:t>
            </a:r>
            <a:r>
              <a:rPr lang="cs-CZ" sz="3000" u="sng" smtClean="0"/>
              <a:t> </a:t>
            </a:r>
            <a:r>
              <a:rPr lang="cs-CZ" sz="2400" u="sng" smtClean="0"/>
              <a:t>(kombinované studium)</a:t>
            </a:r>
          </a:p>
          <a:p>
            <a:pPr>
              <a:buFont typeface="Monotype Sorts" pitchFamily="2" charset="2"/>
              <a:buNone/>
            </a:pPr>
            <a:r>
              <a:rPr lang="cs-CZ" sz="3000" u="sng" smtClean="0">
                <a:solidFill>
                  <a:srgbClr val="FF0000"/>
                </a:solidFill>
              </a:rPr>
              <a:t>31. března </a:t>
            </a:r>
            <a:r>
              <a:rPr lang="cs-CZ" sz="2400" u="sng" smtClean="0"/>
              <a:t>(prezenční studium)</a:t>
            </a:r>
          </a:p>
          <a:p>
            <a:pPr>
              <a:buFont typeface="Monotype Sorts" pitchFamily="2" charset="2"/>
              <a:buNone/>
            </a:pPr>
            <a:endParaRPr lang="cs-CZ" sz="1100" smtClean="0"/>
          </a:p>
          <a:p>
            <a:pPr>
              <a:buFont typeface="Monotype Sorts" pitchFamily="2" charset="2"/>
              <a:buNone/>
            </a:pPr>
            <a:r>
              <a:rPr lang="cs-CZ" sz="2400" smtClean="0"/>
              <a:t>Práce bude hodnocena písemnými posudky dvou hodnotitelů (vedoucí skupiny + oponent z jiné skupiny) </a:t>
            </a:r>
          </a:p>
          <a:p>
            <a:pPr>
              <a:buFont typeface="Monotype Sorts" pitchFamily="2" charset="2"/>
              <a:buNone/>
            </a:pPr>
            <a:endParaRPr lang="cs-CZ" sz="1100" smtClean="0"/>
          </a:p>
          <a:p>
            <a:pPr>
              <a:buFont typeface="Monotype Sorts" pitchFamily="2" charset="2"/>
              <a:buNone/>
            </a:pPr>
            <a:r>
              <a:rPr lang="cs-CZ" sz="2400" smtClean="0"/>
              <a:t>Student následně absolvuje obhajobu .</a:t>
            </a:r>
          </a:p>
          <a:p>
            <a:pPr>
              <a:buFont typeface="Monotype Sorts" pitchFamily="2" charset="2"/>
              <a:buNone/>
            </a:pPr>
            <a:r>
              <a:rPr lang="cs-CZ" sz="2400" smtClean="0"/>
              <a:t>Pokud posudky doporučí práci přepracovat, student přepracovanou verzi odevzdá znovu svému vedoucímu skupiny.</a:t>
            </a: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OBHAJOBA PRÁCE: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Představení tématu a cíle práce + způsob jeho dosažení.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Obhajoba (reakce) na posudky hodnotitelů.</a:t>
            </a:r>
          </a:p>
          <a:p>
            <a:pPr>
              <a:buFont typeface="Monotype Sorts" pitchFamily="2" charset="2"/>
              <a:buNone/>
            </a:pPr>
            <a:endParaRPr lang="cs-CZ" sz="3000" smtClean="0"/>
          </a:p>
          <a:p>
            <a:pPr>
              <a:buFont typeface="Monotype Sorts" pitchFamily="2" charset="2"/>
              <a:buNone/>
            </a:pPr>
            <a:r>
              <a:rPr lang="cs-CZ" sz="3000" smtClean="0">
                <a:sym typeface="Wingdings" pitchFamily="2" charset="2"/>
              </a:rPr>
              <a:t> ZÁPOČET</a:t>
            </a:r>
            <a:endParaRPr lang="cs-CZ" sz="3000" smtClean="0"/>
          </a:p>
          <a:p>
            <a:pPr>
              <a:buFont typeface="Monotype Sorts" pitchFamily="2" charset="2"/>
              <a:buNone/>
            </a:pP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752</TotalTime>
  <Words>237</Words>
  <Application>Microsoft Office PowerPoint</Application>
  <PresentationFormat>Předvádění na obrazovce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Monotype Sorts</vt:lpstr>
      <vt:lpstr>Times New Roman</vt:lpstr>
      <vt:lpstr>Wingdings</vt:lpstr>
      <vt:lpstr>Čistota</vt:lpstr>
      <vt:lpstr>ROČNÍKOVÁ PRÁCE</vt:lpstr>
      <vt:lpstr>ROČNÍKOVÁ PRÁCE</vt:lpstr>
      <vt:lpstr>ROČNÍKOVÁ PRÁCE</vt:lpstr>
      <vt:lpstr>ROČNÍKOVÁ PRÁCE</vt:lpstr>
      <vt:lpstr>ROČNÍKOVÁ PRÁCE</vt:lpstr>
      <vt:lpstr>ROČNÍKOVÁ PRÁCE</vt:lpstr>
    </vt:vector>
  </TitlesOfParts>
  <Company>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Hana Čížková</cp:lastModifiedBy>
  <cp:revision>59</cp:revision>
  <dcterms:created xsi:type="dcterms:W3CDTF">2012-02-13T20:24:53Z</dcterms:created>
  <dcterms:modified xsi:type="dcterms:W3CDTF">2020-02-03T15:48:37Z</dcterms:modified>
</cp:coreProperties>
</file>