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66" r:id="rId3"/>
    <p:sldId id="267" r:id="rId4"/>
    <p:sldId id="268" r:id="rId5"/>
    <p:sldId id="269" r:id="rId6"/>
    <p:sldId id="273" r:id="rId7"/>
    <p:sldId id="270" r:id="rId8"/>
    <p:sldId id="274" r:id="rId9"/>
    <p:sldId id="275" r:id="rId10"/>
    <p:sldId id="276" r:id="rId11"/>
    <p:sldId id="277" r:id="rId12"/>
    <p:sldId id="279" r:id="rId13"/>
    <p:sldId id="272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80" r:id="rId22"/>
    <p:sldId id="265" r:id="rId23"/>
  </p:sldIdLst>
  <p:sldSz cx="9144000" cy="6858000" type="screen4x3"/>
  <p:notesSz cx="6797675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0AF"/>
    <a:srgbClr val="FFEA93"/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685" autoAdjust="0"/>
  </p:normalViewPr>
  <p:slideViewPr>
    <p:cSldViewPr>
      <p:cViewPr varScale="1">
        <p:scale>
          <a:sx n="83" d="100"/>
          <a:sy n="83" d="100"/>
        </p:scale>
        <p:origin x="-24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6" d="100"/>
        <a:sy n="7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F8A35F8-5637-4BD4-8392-C1723501E6A6}" type="datetimeFigureOut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783B3E5-E896-450C-8E75-898AB468583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dirty="0" smtClean="0"/>
          </a:p>
        </p:txBody>
      </p:sp>
      <p:sp>
        <p:nvSpPr>
          <p:cNvPr id="1638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7243BA-549A-43E0-8F7C-87C74F92A49D}" type="slidenum">
              <a:rPr 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4912114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en-GB" sz="2100" dirty="0" err="1">
                <a:ea typeface="Lucida Sans Unicode" charset="0"/>
                <a:cs typeface="Lucida Sans Unicode" charset="0"/>
              </a:rPr>
              <a:t>Děti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které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prošly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koncentračním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táborem</a:t>
            </a:r>
            <a:r>
              <a:rPr lang="en-GB" sz="2100" dirty="0">
                <a:ea typeface="Lucida Sans Unicode" charset="0"/>
                <a:cs typeface="Lucida Sans Unicode" charset="0"/>
              </a:rPr>
              <a:t> –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děti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podávaly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velké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výkony</a:t>
            </a:r>
            <a:r>
              <a:rPr lang="en-GB" sz="2100" dirty="0">
                <a:ea typeface="Lucida Sans Unicode" charset="0"/>
                <a:cs typeface="Lucida Sans Unicode" charset="0"/>
              </a:rPr>
              <a:t> v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extrémních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podmínkách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osvědčily</a:t>
            </a:r>
            <a:r>
              <a:rPr lang="en-GB" sz="2100" dirty="0">
                <a:ea typeface="Lucida Sans Unicode" charset="0"/>
                <a:cs typeface="Lucida Sans Unicode" charset="0"/>
              </a:rPr>
              <a:t> se, ale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neuměly</a:t>
            </a:r>
            <a:r>
              <a:rPr lang="en-GB" sz="2100" dirty="0">
                <a:ea typeface="Lucida Sans Unicode" charset="0"/>
                <a:cs typeface="Lucida Sans Unicode" charset="0"/>
              </a:rPr>
              <a:t>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adaptovat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na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nové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podmínky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nebyly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připraveny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na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běžný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život</a:t>
            </a:r>
            <a:endParaRPr lang="en-GB" sz="2100" dirty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endParaRPr lang="en-GB" sz="2100" dirty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en-GB" sz="2100" dirty="0">
                <a:ea typeface="Lucida Sans Unicode" charset="0"/>
                <a:cs typeface="Lucida Sans Unicode" charset="0"/>
              </a:rPr>
              <a:t>S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Piagetem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výzkumy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dětí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různých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ras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národnostní</a:t>
            </a:r>
            <a:r>
              <a:rPr lang="en-GB" sz="2100" dirty="0">
                <a:ea typeface="Lucida Sans Unicode" charset="0"/>
                <a:cs typeface="Lucida Sans Unicode" charset="0"/>
              </a:rPr>
              <a:t>, z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různých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kulturních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prostředí</a:t>
            </a:r>
            <a:endParaRPr lang="en-GB" sz="2100" dirty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endParaRPr lang="en-GB" sz="2100" dirty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en-GB" sz="2100" dirty="0">
                <a:ea typeface="Lucida Sans Unicode" charset="0"/>
                <a:cs typeface="Lucida Sans Unicode" charset="0"/>
              </a:rPr>
              <a:t>V 50.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letech</a:t>
            </a:r>
            <a:r>
              <a:rPr lang="en-GB" sz="2100" dirty="0">
                <a:ea typeface="Lucida Sans Unicode" charset="0"/>
                <a:cs typeface="Lucida Sans Unicode" charset="0"/>
              </a:rPr>
              <a:t>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začal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zabývat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otázkami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intelektu</a:t>
            </a:r>
            <a:r>
              <a:rPr lang="en-GB" sz="2100" dirty="0">
                <a:ea typeface="Lucida Sans Unicode" charset="0"/>
                <a:cs typeface="Lucida Sans Unicode" charset="0"/>
              </a:rPr>
              <a:t> –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pomocí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klasického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testování</a:t>
            </a:r>
            <a:r>
              <a:rPr lang="en-GB" sz="2100" dirty="0">
                <a:ea typeface="Lucida Sans Unicode" charset="0"/>
                <a:cs typeface="Lucida Sans Unicode" charset="0"/>
              </a:rPr>
              <a:t>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dají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popsat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momentální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schopnosti</a:t>
            </a:r>
            <a:r>
              <a:rPr lang="en-GB" sz="2100" dirty="0">
                <a:ea typeface="Lucida Sans Unicode" charset="0"/>
                <a:cs typeface="Lucida Sans Unicode" charset="0"/>
              </a:rPr>
              <a:t> a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možnosti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není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možno</a:t>
            </a:r>
            <a:r>
              <a:rPr lang="en-GB" sz="2100" dirty="0">
                <a:ea typeface="Lucida Sans Unicode" charset="0"/>
                <a:cs typeface="Lucida Sans Unicode" charset="0"/>
              </a:rPr>
              <a:t> ale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určit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učební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potenciál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tedy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jak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jsou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schopni</a:t>
            </a:r>
            <a:r>
              <a:rPr lang="en-GB" sz="2100" dirty="0">
                <a:ea typeface="Lucida Sans Unicode" charset="0"/>
                <a:cs typeface="Lucida Sans Unicode" charset="0"/>
              </a:rPr>
              <a:t>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učit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nové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dovednosti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přijímat</a:t>
            </a:r>
            <a:r>
              <a:rPr lang="en-GB" sz="2100" dirty="0">
                <a:ea typeface="Lucida Sans Unicode" charset="0"/>
                <a:cs typeface="Lucida Sans Unicode" charset="0"/>
              </a:rPr>
              <a:t> a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využívat</a:t>
            </a:r>
            <a:r>
              <a:rPr lang="en-GB" sz="2100" dirty="0">
                <a:ea typeface="Lucida Sans Unicode" charset="0"/>
                <a:cs typeface="Lucida Sans Unicode" charset="0"/>
              </a:rPr>
              <a:t> to, co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naučí</a:t>
            </a:r>
            <a:endParaRPr lang="en-GB" sz="2100" dirty="0"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8075" y="952500"/>
            <a:ext cx="4581525" cy="34369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81442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8075" y="952500"/>
            <a:ext cx="4581525" cy="34369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4912114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en-GB" sz="2100" dirty="0">
                <a:ea typeface="Lucida Sans Unicode" charset="0"/>
                <a:cs typeface="Lucida Sans Unicode" charset="0"/>
              </a:rPr>
              <a:t>Ad a)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kognice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nám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umožňuje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úspěch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prostřednictvím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poznávání</a:t>
            </a:r>
            <a:r>
              <a:rPr lang="en-GB" sz="2100" dirty="0">
                <a:ea typeface="Lucida Sans Unicode" charset="0"/>
                <a:cs typeface="Lucida Sans Unicode" charset="0"/>
              </a:rPr>
              <a:t>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orientujeme</a:t>
            </a:r>
            <a:r>
              <a:rPr lang="en-GB" sz="2100" dirty="0">
                <a:ea typeface="Lucida Sans Unicode" charset="0"/>
                <a:cs typeface="Lucida Sans Unicode" charset="0"/>
              </a:rPr>
              <a:t> v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běžných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životních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situací</a:t>
            </a:r>
            <a:r>
              <a:rPr lang="en-GB" sz="2100" dirty="0">
                <a:ea typeface="Lucida Sans Unicode" charset="0"/>
                <a:cs typeface="Lucida Sans Unicode" charset="0"/>
              </a:rPr>
              <a:t> a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adaptujeme</a:t>
            </a:r>
            <a:r>
              <a:rPr lang="en-GB" sz="2100" dirty="0">
                <a:ea typeface="Lucida Sans Unicode" charset="0"/>
                <a:cs typeface="Lucida Sans Unicode" charset="0"/>
              </a:rPr>
              <a:t>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na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nové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podmínky</a:t>
            </a:r>
            <a:endParaRPr lang="en-GB" sz="2100" dirty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en-GB" sz="2100" dirty="0" err="1">
                <a:ea typeface="Lucida Sans Unicode" charset="0"/>
                <a:cs typeface="Lucida Sans Unicode" charset="0"/>
              </a:rPr>
              <a:t>Souvislost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i</a:t>
            </a:r>
            <a:r>
              <a:rPr lang="en-GB" sz="2100" dirty="0">
                <a:ea typeface="Lucida Sans Unicode" charset="0"/>
                <a:cs typeface="Lucida Sans Unicode" charset="0"/>
              </a:rPr>
              <a:t> s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vytvářením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vztahů</a:t>
            </a:r>
            <a:endParaRPr lang="en-GB" sz="2100" dirty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en-GB" sz="2100" dirty="0" err="1">
                <a:ea typeface="Lucida Sans Unicode" charset="0"/>
                <a:cs typeface="Lucida Sans Unicode" charset="0"/>
              </a:rPr>
              <a:t>Emocionální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prožitky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které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umožňují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události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hodnotit</a:t>
            </a:r>
            <a:endParaRPr lang="en-GB" sz="2100" dirty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endParaRPr lang="en-GB" sz="2100" dirty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en-GB" sz="2100" dirty="0">
                <a:ea typeface="Lucida Sans Unicode" charset="0"/>
                <a:cs typeface="Lucida Sans Unicode" charset="0"/>
              </a:rPr>
              <a:t>Ad b) –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ano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dají</a:t>
            </a:r>
            <a:r>
              <a:rPr lang="en-GB" sz="2100" dirty="0">
                <a:ea typeface="Lucida Sans Unicode" charset="0"/>
                <a:cs typeface="Lucida Sans Unicode" charset="0"/>
              </a:rPr>
              <a:t>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modifikovat</a:t>
            </a:r>
            <a:r>
              <a:rPr lang="en-GB" sz="2100" dirty="0">
                <a:ea typeface="Lucida Sans Unicode" charset="0"/>
                <a:cs typeface="Lucida Sans Unicode" charset="0"/>
              </a:rPr>
              <a:t>.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Pokud</a:t>
            </a:r>
            <a:r>
              <a:rPr lang="en-GB" sz="2100" dirty="0">
                <a:ea typeface="Lucida Sans Unicode" charset="0"/>
                <a:cs typeface="Lucida Sans Unicode" charset="0"/>
              </a:rPr>
              <a:t> by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modifikovat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nedaly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nemůhli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bychom</a:t>
            </a:r>
            <a:r>
              <a:rPr lang="en-GB" sz="2100" dirty="0">
                <a:ea typeface="Lucida Sans Unicode" charset="0"/>
                <a:cs typeface="Lucida Sans Unicode" charset="0"/>
              </a:rPr>
              <a:t>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přizpůsobovat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novým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podmínkám</a:t>
            </a:r>
            <a:r>
              <a:rPr lang="en-GB" sz="2100" dirty="0">
                <a:ea typeface="Lucida Sans Unicode" charset="0"/>
                <a:cs typeface="Lucida Sans Unicode" charset="0"/>
              </a:rPr>
              <a:t>. V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nových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podmínkách</a:t>
            </a:r>
            <a:r>
              <a:rPr lang="en-GB" sz="2100" dirty="0">
                <a:ea typeface="Lucida Sans Unicode" charset="0"/>
                <a:cs typeface="Lucida Sans Unicode" charset="0"/>
              </a:rPr>
              <a:t> se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rozvíjejí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nové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funkce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jinak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bychom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byli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nesvobodní</a:t>
            </a:r>
            <a:r>
              <a:rPr lang="en-GB" sz="2100" dirty="0">
                <a:ea typeface="Lucida Sans Unicode" charset="0"/>
                <a:cs typeface="Lucida Sans Unicode" charset="0"/>
              </a:rPr>
              <a:t>.</a:t>
            </a: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endParaRPr lang="en-GB" sz="2100" dirty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en-GB" sz="2100" dirty="0">
                <a:ea typeface="Lucida Sans Unicode" charset="0"/>
                <a:cs typeface="Lucida Sans Unicode" charset="0"/>
              </a:rPr>
              <a:t>Ad c)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intervenční</a:t>
            </a:r>
            <a:r>
              <a:rPr lang="en-GB" sz="2100" dirty="0">
                <a:ea typeface="Lucida Sans Unicode" charset="0"/>
                <a:cs typeface="Lucida Sans Unicode" charset="0"/>
              </a:rPr>
              <a:t> program FIE Instrumental enrichment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8075" y="952500"/>
            <a:ext cx="4581525" cy="34369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820147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cs-CZ" sz="2100" dirty="0" smtClean="0">
                <a:ea typeface="Lucida Sans Unicode" charset="0"/>
                <a:cs typeface="Lucida Sans Unicode" charset="0"/>
              </a:rPr>
              <a:t>Při </a:t>
            </a:r>
            <a:r>
              <a:rPr lang="en-GB" sz="2400" dirty="0" smtClean="0"/>
              <a:t> P</a:t>
            </a:r>
            <a:r>
              <a:rPr lang="en-GB" sz="2400" dirty="0" smtClean="0">
                <a:cs typeface="Arial" charset="0"/>
              </a:rPr>
              <a:t>→S→R</a:t>
            </a:r>
            <a:r>
              <a:rPr lang="cs-CZ" sz="2400" dirty="0" smtClean="0">
                <a:cs typeface="Arial" charset="0"/>
              </a:rPr>
              <a:t> žák musí být připraven a ochoten přijmout podněty z prostředí,</a:t>
            </a:r>
            <a:r>
              <a:rPr lang="cs-CZ" sz="2400" baseline="0" dirty="0" smtClean="0">
                <a:cs typeface="Arial" charset="0"/>
              </a:rPr>
              <a:t> musí s nimi existovat přímý kontakt, aby vznikla tendence k vytváření kognitivních struktur</a:t>
            </a: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cs-CZ" sz="2400" baseline="0" dirty="0" smtClean="0">
                <a:ea typeface="Lucida Sans Unicode" charset="0"/>
                <a:cs typeface="Arial" charset="0"/>
              </a:rPr>
              <a:t>Nositel zprostředkování (učitel, rodič, sourozenec – i žák, děti si mohou vysvětlovat sobě navzájem) zvyšuje pozornost a zaměřuje ji na určitou vlastnost , a to podle jasného účelu, aby zvýšil a zefektivnil schopnosti dítěte. Vybírá podněty, které jsou nejdůležitější pro jeho záměr</a:t>
            </a: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cs-CZ" sz="2400" baseline="0" dirty="0" smtClean="0">
                <a:ea typeface="Lucida Sans Unicode" charset="0"/>
                <a:cs typeface="Arial" charset="0"/>
              </a:rPr>
              <a:t>Protože má dítě zkušenost, dovede si zprostředkovávat už samo, více využije setkání s přímými podněty</a:t>
            </a: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cs-CZ" sz="2400" baseline="0" dirty="0" smtClean="0">
                <a:ea typeface="Lucida Sans Unicode" charset="0"/>
                <a:cs typeface="Arial" charset="0"/>
              </a:rPr>
              <a:t>Zprostředkovatel předává zároveň zásobu strategií, aspirací, stylů učení, podstatu přístupu k problémům</a:t>
            </a:r>
            <a:endParaRPr lang="cs-CZ" sz="2100" dirty="0" smtClean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en-GB" sz="2100" dirty="0" err="1" smtClean="0">
                <a:ea typeface="Lucida Sans Unicode" charset="0"/>
                <a:cs typeface="Lucida Sans Unicode" charset="0"/>
              </a:rPr>
              <a:t>Jednak</a:t>
            </a:r>
            <a:r>
              <a:rPr lang="en-GB" sz="2100" dirty="0" smtClean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spontánně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působí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podnět</a:t>
            </a:r>
            <a:r>
              <a:rPr lang="en-GB" sz="2100" dirty="0">
                <a:ea typeface="Lucida Sans Unicode" charset="0"/>
                <a:cs typeface="Lucida Sans Unicode" charset="0"/>
              </a:rPr>
              <a:t>,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který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vyvolává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reakci</a:t>
            </a:r>
            <a:endParaRPr lang="en-GB" sz="2100" dirty="0">
              <a:ea typeface="Lucida Sans Unicode" charset="0"/>
              <a:cs typeface="Lucida Sans Unicode" charset="0"/>
            </a:endParaRPr>
          </a:p>
          <a:p>
            <a:pPr>
              <a:lnSpc>
                <a:spcPct val="95000"/>
              </a:lnSpc>
              <a:spcBef>
                <a:spcPct val="0"/>
              </a:spcBef>
              <a:buSzPct val="45000"/>
              <a:tabLst>
                <a:tab pos="634643" algn="l"/>
                <a:tab pos="1269286" algn="l"/>
                <a:tab pos="1903929" algn="l"/>
                <a:tab pos="2538573" algn="l"/>
                <a:tab pos="3173216" algn="l"/>
                <a:tab pos="3807859" algn="l"/>
                <a:tab pos="4442502" algn="l"/>
              </a:tabLst>
            </a:pPr>
            <a:r>
              <a:rPr lang="en-GB" sz="2100" dirty="0" err="1">
                <a:ea typeface="Lucida Sans Unicode" charset="0"/>
                <a:cs typeface="Lucida Sans Unicode" charset="0"/>
              </a:rPr>
              <a:t>Navíc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angažovaný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učitel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vědomě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zprostředkuje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podněty</a:t>
            </a:r>
            <a:r>
              <a:rPr lang="en-GB" sz="2100" dirty="0">
                <a:ea typeface="Lucida Sans Unicode" charset="0"/>
                <a:cs typeface="Lucida Sans Unicode" charset="0"/>
              </a:rPr>
              <a:t> a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na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druhé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straně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pomáhá</a:t>
            </a:r>
            <a:r>
              <a:rPr lang="en-GB" sz="2100" dirty="0">
                <a:ea typeface="Lucida Sans Unicode" charset="0"/>
                <a:cs typeface="Lucida Sans Unicode" charset="0"/>
              </a:rPr>
              <a:t> s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optimální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odpovědí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na</a:t>
            </a:r>
            <a:r>
              <a:rPr lang="en-GB" sz="2100" dirty="0">
                <a:ea typeface="Lucida Sans Unicode" charset="0"/>
                <a:cs typeface="Lucida Sans Unicode" charset="0"/>
              </a:rPr>
              <a:t> </a:t>
            </a:r>
            <a:r>
              <a:rPr lang="en-GB" sz="2100" dirty="0" err="1">
                <a:ea typeface="Lucida Sans Unicode" charset="0"/>
                <a:cs typeface="Lucida Sans Unicode" charset="0"/>
              </a:rPr>
              <a:t>podnět</a:t>
            </a:r>
            <a:r>
              <a:rPr lang="en-GB" sz="2100" dirty="0">
                <a:ea typeface="Lucida Sans Unicode" charset="0"/>
                <a:cs typeface="Lucida Sans Unicode" charset="0"/>
              </a:rPr>
              <a:t>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Můžeme poprosit, aby s dítětem</a:t>
            </a:r>
            <a:r>
              <a:rPr lang="cs-CZ" baseline="0" dirty="0" smtClean="0"/>
              <a:t> pracoval někdo jiný, nemusím to brát jako </a:t>
            </a:r>
            <a:r>
              <a:rPr lang="cs-CZ" baseline="0" dirty="0" smtClean="0"/>
              <a:t>prohru</a:t>
            </a:r>
          </a:p>
          <a:p>
            <a:endParaRPr lang="cs-CZ" baseline="0" dirty="0" smtClean="0"/>
          </a:p>
          <a:p>
            <a:r>
              <a:rPr lang="cs-CZ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Žáci jsou k přemýšlení pobízeni u každého úkolu, a to se postupně stává součástí jejich práce. </a:t>
            </a:r>
          </a:p>
          <a:p>
            <a:r>
              <a:rPr lang="cs-CZ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 žákem je možné pracovat individuálně, ve dvojici nebo ve skupině. Nikdy se nepoužívá soutěžení. </a:t>
            </a:r>
          </a:p>
          <a:p>
            <a:r>
              <a:rPr lang="cs-CZ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Respektuje se osobní tempo každého jedince, klade se daleko větší důraz na přesnost odpovědi, sebekontrolu a promyšlenost práce, než na rychlost.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83B3E5-E896-450C-8E75-898AB4685833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8075" y="952500"/>
            <a:ext cx="4581525" cy="34369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81442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 smtClean="0"/>
          </a:p>
          <a:p>
            <a:r>
              <a:rPr lang="cs-CZ" dirty="0" smtClean="0"/>
              <a:t>Pojmy a označení – proč musíme označit konkrétní věci, jaký to pro nás má</a:t>
            </a:r>
            <a:r>
              <a:rPr lang="cs-CZ" baseline="0" dirty="0" smtClean="0"/>
              <a:t> smysl, jak označení vznikají, slova mají různé významy, označení všeobecné a dohodnutá, jaké mají výhody nevýhody</a:t>
            </a:r>
            <a:endParaRPr lang="cs-CZ" dirty="0" smtClean="0"/>
          </a:p>
          <a:p>
            <a:r>
              <a:rPr lang="cs-CZ" dirty="0" smtClean="0"/>
              <a:t>Pořadí </a:t>
            </a:r>
            <a:r>
              <a:rPr lang="cs-CZ" dirty="0" smtClean="0"/>
              <a:t>– čísla, abeceda, měsíce – různými</a:t>
            </a:r>
            <a:r>
              <a:rPr lang="cs-CZ" baseline="0" dirty="0" smtClean="0"/>
              <a:t> směry</a:t>
            </a:r>
          </a:p>
          <a:p>
            <a:r>
              <a:rPr lang="cs-CZ" baseline="0" dirty="0" smtClean="0"/>
              <a:t>Samostatné učení – samo hledat poznat, chtít hledat poznatky, umět utřídit </a:t>
            </a:r>
            <a:r>
              <a:rPr lang="cs-CZ" baseline="0" dirty="0" smtClean="0"/>
              <a:t>informace</a:t>
            </a:r>
          </a:p>
          <a:p>
            <a:r>
              <a:rPr lang="cs-CZ" baseline="0" dirty="0" smtClean="0"/>
              <a:t>Důslednost a opatrnost – dopředu promýšlet, znát pravidla pro řešení problému a aplikovat je – i také pro schopnost se samostatně učit</a:t>
            </a:r>
            <a:endParaRPr lang="cs-CZ" baseline="0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83B3E5-E896-450C-8E75-898AB4685833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Děti je možné rozvíjet tak, aby podávali lepší výsledky v inteligenčních testech. Nižší IQ může souviset se </a:t>
            </a:r>
            <a:r>
              <a:rPr lang="cs-CZ" dirty="0" err="1" smtClean="0"/>
              <a:t>sociokulturním</a:t>
            </a:r>
            <a:r>
              <a:rPr lang="cs-CZ" dirty="0" smtClean="0"/>
              <a:t> statusem rodiny, příslušností k etnickým skupinám.</a:t>
            </a:r>
          </a:p>
          <a:p>
            <a:r>
              <a:rPr lang="cs-CZ" dirty="0" smtClean="0"/>
              <a:t>Děti, které nepodávají dobré výkony ve škole, se mohou ve volném čase, doma, při hrách projevovat zcela v normě</a:t>
            </a:r>
          </a:p>
          <a:p>
            <a:r>
              <a:rPr lang="cs-CZ" dirty="0" smtClean="0"/>
              <a:t>Proto také doporučuje</a:t>
            </a:r>
            <a:r>
              <a:rPr lang="cs-CZ" baseline="0" dirty="0" smtClean="0"/>
              <a:t>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83B3E5-E896-450C-8E75-898AB4685833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Celek, vyjádřený inteligenčním kvocientem, </a:t>
            </a:r>
          </a:p>
          <a:p>
            <a:r>
              <a: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 suma jednotlivostí, která nevyjadřuje strukturu intelektových funkcí. Kromě toho si nárokuje platnost bez vztahu k určitému času a místu. Nerespektuje tedy kontext, v kterém se dítě pohybuje a který ho ovlivňuje. </a:t>
            </a:r>
          </a:p>
          <a:p>
            <a:r>
              <a: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 testový</a:t>
            </a:r>
            <a:r>
              <a:rPr lang="cs-CZ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materiál – 	není pokus o měření intelektu, ale chce hodnotit proces změny</a:t>
            </a:r>
          </a:p>
          <a:p>
            <a:r>
              <a:rPr lang="cs-CZ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proto tedy úkoly, které změnu mohou odhalit</a:t>
            </a:r>
          </a:p>
          <a:p>
            <a:r>
              <a:rPr lang="cs-CZ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ten, kdo provádí vyšetření, jen nesleduje chování, ale vstupuje do procesu vyšetřování, aby zjistil, jakým způsobem lze navodit změnu</a:t>
            </a:r>
          </a:p>
          <a:p>
            <a:r>
              <a:rPr lang="cs-CZ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 situace		není nutná standardizace, examinátor má posoudit jedinečné potřeby dítěte a způsob, jak je odhalit</a:t>
            </a:r>
          </a:p>
          <a:p>
            <a:r>
              <a:rPr lang="cs-CZ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 posun od výkonu k procesu změny	</a:t>
            </a:r>
          </a:p>
          <a:p>
            <a:r>
              <a:rPr lang="cs-CZ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examinátor sleduje, jak se examinovaný dá rozvíjet v procesu změny a jaký způsob je nejlepší</a:t>
            </a:r>
          </a:p>
          <a:p>
            <a:r>
              <a:rPr lang="cs-CZ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 interpretace	neinterpretuje se výsledek, ale proces</a:t>
            </a:r>
            <a:endParaRPr lang="cs-CZ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Viz materiál na zažloutlém papíře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83B3E5-E896-450C-8E75-898AB4685833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7304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7304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7304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7304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7304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7304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7304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7304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9663" y="954088"/>
            <a:ext cx="4578350" cy="34353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52056" y="4722339"/>
            <a:ext cx="4699275" cy="37304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0"/>
            <a:ext cx="9144000" cy="1800225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2124075" y="404813"/>
            <a:ext cx="6480175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cs-CZ" sz="3200" b="1">
                <a:latin typeface="Hind Regular" pitchFamily="2" charset="-18"/>
                <a:ea typeface="Hind Regular" pitchFamily="2" charset="-18"/>
                <a:cs typeface="Hind Regular" pitchFamily="2" charset="-18"/>
              </a:rPr>
              <a:t>Jabok – Vyšší odborná škola</a:t>
            </a:r>
          </a:p>
          <a:p>
            <a:r>
              <a:rPr lang="cs-CZ" sz="3200" b="1">
                <a:latin typeface="Hind Regular" pitchFamily="2" charset="-18"/>
                <a:ea typeface="Hind Regular" pitchFamily="2" charset="-18"/>
                <a:cs typeface="Hind Regular" pitchFamily="2" charset="-18"/>
              </a:rPr>
              <a:t>sociálně pedagogická a teologická</a:t>
            </a:r>
          </a:p>
        </p:txBody>
      </p:sp>
      <p:pic>
        <p:nvPicPr>
          <p:cNvPr id="6" name="Obrázek 11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15888"/>
            <a:ext cx="1622425" cy="156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66FE6-2833-4FA5-8ADE-89CCB525B995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 smtClean="0"/>
            </a:lvl1pPr>
          </a:lstStyle>
          <a:p>
            <a:pPr>
              <a:defRPr/>
            </a:pPr>
            <a:fld id="{C4308095-66A5-4540-81C9-2EFF8F81173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6192838"/>
            <a:ext cx="9144000" cy="6921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pic>
        <p:nvPicPr>
          <p:cNvPr id="5" name="Obrázek 10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200775"/>
            <a:ext cx="6826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ovéPole 5"/>
          <p:cNvSpPr txBox="1"/>
          <p:nvPr/>
        </p:nvSpPr>
        <p:spPr>
          <a:xfrm>
            <a:off x="827088" y="6280150"/>
            <a:ext cx="7489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>
                <a:latin typeface="+mn-lt"/>
                <a:cs typeface="+mn-cs"/>
              </a:rPr>
              <a:t>Jabok – Vyšší odborná škola sociálně pedagogická a teologická</a:t>
            </a:r>
            <a:endParaRPr lang="cs-CZ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 err="1">
                <a:latin typeface="+mn-lt"/>
                <a:cs typeface="+mn-cs"/>
              </a:rPr>
              <a:t>Salmovská</a:t>
            </a:r>
            <a:r>
              <a:rPr lang="cs-CZ" sz="1200" dirty="0">
                <a:latin typeface="+mn-lt"/>
                <a:cs typeface="+mn-cs"/>
              </a:rPr>
              <a:t> 8, 120 00 Praha 2, tel.: +420 211 222 440, fax: 211 222 441, e-mail: jabok@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r>
              <a:rPr lang="cs-CZ" sz="1200" dirty="0">
                <a:latin typeface="+mn-lt"/>
                <a:cs typeface="+mn-cs"/>
              </a:rPr>
              <a:t>, www.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endParaRPr lang="cs-CZ" sz="1200" dirty="0">
              <a:latin typeface="+mn-lt"/>
              <a:cs typeface="+mn-cs"/>
            </a:endParaRPr>
          </a:p>
        </p:txBody>
      </p:sp>
      <p:sp>
        <p:nvSpPr>
          <p:cNvPr id="7" name="Zástupný symbol pro číslo snímku 5"/>
          <p:cNvSpPr txBox="1">
            <a:spLocks/>
          </p:cNvSpPr>
          <p:nvPr/>
        </p:nvSpPr>
        <p:spPr>
          <a:xfrm>
            <a:off x="8469313" y="6381750"/>
            <a:ext cx="57626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9931EEF-4D94-4A3F-A302-B889EED452D6}" type="slidenum">
              <a:rPr lang="cs-CZ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25760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5576" y="1556792"/>
            <a:ext cx="7931224" cy="4425355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AB5F4-DEE5-448A-ADFF-165361789D1B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503B3-C56F-4510-BC7D-BA9A4143B97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6192838"/>
            <a:ext cx="9144000" cy="6921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5" name="Zástupný symbol pro číslo snímku 5"/>
          <p:cNvSpPr txBox="1">
            <a:spLocks/>
          </p:cNvSpPr>
          <p:nvPr/>
        </p:nvSpPr>
        <p:spPr>
          <a:xfrm>
            <a:off x="8469313" y="6381750"/>
            <a:ext cx="57626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3AF09A7-5354-4C46-A741-A2D67CBF283D}" type="slidenum">
              <a:rPr lang="cs-CZ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dirty="0"/>
          </a:p>
        </p:txBody>
      </p:sp>
      <p:pic>
        <p:nvPicPr>
          <p:cNvPr id="6" name="Obrázek 11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200775"/>
            <a:ext cx="6826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6"/>
          <p:cNvSpPr txBox="1"/>
          <p:nvPr/>
        </p:nvSpPr>
        <p:spPr>
          <a:xfrm>
            <a:off x="827088" y="6280150"/>
            <a:ext cx="7489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>
                <a:latin typeface="+mn-lt"/>
                <a:cs typeface="+mn-cs"/>
              </a:rPr>
              <a:t>Jabok – Vyšší odborná škola sociálně pedagogická a teologická</a:t>
            </a:r>
            <a:endParaRPr lang="cs-CZ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 err="1">
                <a:latin typeface="+mn-lt"/>
                <a:cs typeface="+mn-cs"/>
              </a:rPr>
              <a:t>Salmovská</a:t>
            </a:r>
            <a:r>
              <a:rPr lang="cs-CZ" sz="1200" dirty="0">
                <a:latin typeface="+mn-lt"/>
                <a:cs typeface="+mn-cs"/>
              </a:rPr>
              <a:t> 8, 120 00 Praha 2, tel.: +420 211 222 440, fax: 211 222 441, e-mail: jabok@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r>
              <a:rPr lang="cs-CZ" sz="1200" dirty="0">
                <a:latin typeface="+mn-lt"/>
                <a:cs typeface="+mn-cs"/>
              </a:rPr>
              <a:t>, www.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endParaRPr lang="cs-CZ" sz="1200" dirty="0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Hind Regular" pitchFamily="2" charset="-18"/>
                <a:cs typeface="Hind Regular" pitchFamily="2" charset="-18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06FF6-A5CB-4796-AE32-F454526938A3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EABE6-7BD2-4122-8F85-687C75FDC28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6192838"/>
            <a:ext cx="9144000" cy="6921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Zástupný symbol pro číslo snímku 5"/>
          <p:cNvSpPr txBox="1">
            <a:spLocks/>
          </p:cNvSpPr>
          <p:nvPr/>
        </p:nvSpPr>
        <p:spPr>
          <a:xfrm>
            <a:off x="8469313" y="6381750"/>
            <a:ext cx="57626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2041F61-B884-49EC-99B2-2AB5937FEE0A}" type="slidenum">
              <a:rPr lang="cs-CZ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dirty="0"/>
          </a:p>
        </p:txBody>
      </p:sp>
      <p:pic>
        <p:nvPicPr>
          <p:cNvPr id="7" name="Obrázek 11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200775"/>
            <a:ext cx="6826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ovéPole 7"/>
          <p:cNvSpPr txBox="1"/>
          <p:nvPr/>
        </p:nvSpPr>
        <p:spPr>
          <a:xfrm>
            <a:off x="827088" y="6280150"/>
            <a:ext cx="7489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>
                <a:latin typeface="+mn-lt"/>
                <a:cs typeface="+mn-cs"/>
              </a:rPr>
              <a:t>Jabok – Vyšší odborná škola sociálně pedagogická a teologická</a:t>
            </a:r>
            <a:endParaRPr lang="cs-CZ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 err="1">
                <a:latin typeface="+mn-lt"/>
                <a:cs typeface="+mn-cs"/>
              </a:rPr>
              <a:t>Salmovská</a:t>
            </a:r>
            <a:r>
              <a:rPr lang="cs-CZ" sz="1200" dirty="0">
                <a:latin typeface="+mn-lt"/>
                <a:cs typeface="+mn-cs"/>
              </a:rPr>
              <a:t> 8, 120 00 Praha 2, tel.: +420 211 222 440, fax: 211 222 441, e-mail: jabok@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r>
              <a:rPr lang="cs-CZ" sz="1200" dirty="0">
                <a:latin typeface="+mn-lt"/>
                <a:cs typeface="+mn-cs"/>
              </a:rPr>
              <a:t>, www.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endParaRPr lang="cs-CZ" sz="1200" dirty="0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925960"/>
            <a:ext cx="8229600" cy="1143000"/>
          </a:xfrm>
        </p:spPr>
        <p:txBody>
          <a:bodyPr/>
          <a:lstStyle>
            <a:lvl1pPr>
              <a:defRPr>
                <a:latin typeface="Hind Regular" pitchFamily="2" charset="-18"/>
                <a:cs typeface="Hind Regular" pitchFamily="2" charset="-18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3212976"/>
            <a:ext cx="4038600" cy="291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3212976"/>
            <a:ext cx="4038600" cy="291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9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A6D1B-4D65-44E9-9DE8-8781B0A9E73B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10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F77E8-A66B-4C25-B4E6-D87D835D1C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6192838"/>
            <a:ext cx="9144000" cy="6921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8" name="Zástupný symbol pro číslo snímku 5"/>
          <p:cNvSpPr txBox="1">
            <a:spLocks/>
          </p:cNvSpPr>
          <p:nvPr/>
        </p:nvSpPr>
        <p:spPr>
          <a:xfrm>
            <a:off x="8469313" y="6381750"/>
            <a:ext cx="57626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B556111-A10E-4545-9226-F8453ADCD857}" type="slidenum">
              <a:rPr lang="cs-CZ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dirty="0"/>
          </a:p>
        </p:txBody>
      </p:sp>
      <p:pic>
        <p:nvPicPr>
          <p:cNvPr id="9" name="Obrázek 11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200775"/>
            <a:ext cx="6826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ovéPole 9"/>
          <p:cNvSpPr txBox="1"/>
          <p:nvPr/>
        </p:nvSpPr>
        <p:spPr>
          <a:xfrm>
            <a:off x="827088" y="6280150"/>
            <a:ext cx="7489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>
                <a:latin typeface="+mn-lt"/>
                <a:cs typeface="+mn-cs"/>
              </a:rPr>
              <a:t>Jabok – Vyšší odborná škola sociálně pedagogická a teologická</a:t>
            </a:r>
            <a:endParaRPr lang="cs-CZ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 err="1">
                <a:latin typeface="+mn-lt"/>
                <a:cs typeface="+mn-cs"/>
              </a:rPr>
              <a:t>Salmovská</a:t>
            </a:r>
            <a:r>
              <a:rPr lang="cs-CZ" sz="1200" dirty="0">
                <a:latin typeface="+mn-lt"/>
                <a:cs typeface="+mn-cs"/>
              </a:rPr>
              <a:t> 8, 120 00 Praha 2, tel.: +420 211 222 440, fax: 211 222 441, e-mail: jabok@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r>
              <a:rPr lang="cs-CZ" sz="1200" dirty="0">
                <a:latin typeface="+mn-lt"/>
                <a:cs typeface="+mn-cs"/>
              </a:rPr>
              <a:t>, www.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endParaRPr lang="cs-CZ" sz="1200" dirty="0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8803"/>
            <a:ext cx="8229600" cy="1143000"/>
          </a:xfrm>
        </p:spPr>
        <p:txBody>
          <a:bodyPr/>
          <a:lstStyle>
            <a:lvl1pPr>
              <a:defRPr>
                <a:latin typeface="Hind Regular" pitchFamily="2" charset="-18"/>
                <a:cs typeface="Hind Regular" pitchFamily="2" charset="-18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14927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3933056"/>
            <a:ext cx="4040188" cy="21931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314927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3933056"/>
            <a:ext cx="4041775" cy="21931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11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F0828-5010-4D80-A392-CBD7F4B47125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12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3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7B337-2169-49CA-B041-A150C9DF58B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0" y="6192838"/>
            <a:ext cx="9144000" cy="6921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4" name="Zástupný symbol pro číslo snímku 5"/>
          <p:cNvSpPr txBox="1">
            <a:spLocks/>
          </p:cNvSpPr>
          <p:nvPr/>
        </p:nvSpPr>
        <p:spPr>
          <a:xfrm>
            <a:off x="8469313" y="6381750"/>
            <a:ext cx="57626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6EBEDE0-A802-4B5A-B015-65247484B752}" type="slidenum">
              <a:rPr lang="cs-CZ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dirty="0"/>
          </a:p>
        </p:txBody>
      </p:sp>
      <p:pic>
        <p:nvPicPr>
          <p:cNvPr id="5" name="Obrázek 11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200775"/>
            <a:ext cx="6826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ovéPole 5"/>
          <p:cNvSpPr txBox="1"/>
          <p:nvPr/>
        </p:nvSpPr>
        <p:spPr>
          <a:xfrm>
            <a:off x="827088" y="6280150"/>
            <a:ext cx="7489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>
                <a:latin typeface="+mn-lt"/>
                <a:cs typeface="+mn-cs"/>
              </a:rPr>
              <a:t>Jabok – Vyšší odborná škola sociálně pedagogická a teologická</a:t>
            </a:r>
            <a:endParaRPr lang="cs-CZ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 err="1">
                <a:latin typeface="+mn-lt"/>
                <a:cs typeface="+mn-cs"/>
              </a:rPr>
              <a:t>Salmovská</a:t>
            </a:r>
            <a:r>
              <a:rPr lang="cs-CZ" sz="1200" dirty="0">
                <a:latin typeface="+mn-lt"/>
                <a:cs typeface="+mn-cs"/>
              </a:rPr>
              <a:t> 8, 120 00 Praha 2, tel.: +420 211 222 440, fax: 211 222 441, e-mail: jabok@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r>
              <a:rPr lang="cs-CZ" sz="1200" dirty="0">
                <a:latin typeface="+mn-lt"/>
                <a:cs typeface="+mn-cs"/>
              </a:rPr>
              <a:t>, www.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endParaRPr lang="cs-CZ" sz="1200" dirty="0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/>
          <a:lstStyle>
            <a:lvl1pPr>
              <a:defRPr>
                <a:latin typeface="Hind Regular" pitchFamily="2" charset="-18"/>
                <a:cs typeface="Hind Regular" pitchFamily="2" charset="-18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7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4801B-90BE-409D-B3E2-5981167BED94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8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94C6F-F8A8-491F-8E8F-1D0A23FA35B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6192838"/>
            <a:ext cx="9144000" cy="6921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3" name="Zástupný symbol pro číslo snímku 5"/>
          <p:cNvSpPr txBox="1">
            <a:spLocks/>
          </p:cNvSpPr>
          <p:nvPr/>
        </p:nvSpPr>
        <p:spPr>
          <a:xfrm>
            <a:off x="8469313" y="6376988"/>
            <a:ext cx="57626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A2593A0-A8D1-418A-ACBD-C2746492B2B9}" type="slidenum">
              <a:rPr lang="cs-CZ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dirty="0"/>
          </a:p>
        </p:txBody>
      </p:sp>
      <p:pic>
        <p:nvPicPr>
          <p:cNvPr id="4" name="Obrázek 11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229350"/>
            <a:ext cx="682625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827088" y="6280150"/>
            <a:ext cx="7489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>
                <a:latin typeface="+mn-lt"/>
                <a:cs typeface="+mn-cs"/>
              </a:rPr>
              <a:t>Jabok – Vyšší odborná škola sociálně pedagogická a teologická</a:t>
            </a:r>
            <a:endParaRPr lang="cs-CZ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 err="1">
                <a:latin typeface="+mn-lt"/>
                <a:cs typeface="+mn-cs"/>
              </a:rPr>
              <a:t>Salmovská</a:t>
            </a:r>
            <a:r>
              <a:rPr lang="cs-CZ" sz="1200" dirty="0">
                <a:latin typeface="+mn-lt"/>
                <a:cs typeface="+mn-cs"/>
              </a:rPr>
              <a:t> 8, 120 00 Praha 2, tel.: +420 211 222 440, fax: 211 222 441, e-mail: jabok@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r>
              <a:rPr lang="cs-CZ" sz="1200" dirty="0">
                <a:latin typeface="+mn-lt"/>
                <a:cs typeface="+mn-cs"/>
              </a:rPr>
              <a:t>, www.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endParaRPr lang="cs-CZ" sz="1200" dirty="0">
              <a:latin typeface="+mn-lt"/>
              <a:cs typeface="+mn-cs"/>
            </a:endParaRPr>
          </a:p>
        </p:txBody>
      </p:sp>
      <p:sp>
        <p:nvSpPr>
          <p:cNvPr id="6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D151F-B915-4506-A1A1-8B5D07D9BF05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7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F7497-0421-462C-9952-0B06201203C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6192838"/>
            <a:ext cx="9144000" cy="6921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Zástupný symbol pro číslo snímku 5"/>
          <p:cNvSpPr txBox="1">
            <a:spLocks/>
          </p:cNvSpPr>
          <p:nvPr/>
        </p:nvSpPr>
        <p:spPr>
          <a:xfrm>
            <a:off x="8469313" y="6381750"/>
            <a:ext cx="57626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9DCE6F6-AD42-4886-953B-7E75ABFA2482}" type="slidenum">
              <a:rPr lang="cs-CZ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dirty="0"/>
          </a:p>
        </p:txBody>
      </p:sp>
      <p:pic>
        <p:nvPicPr>
          <p:cNvPr id="7" name="Obrázek 11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200775"/>
            <a:ext cx="6826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ovéPole 7"/>
          <p:cNvSpPr txBox="1"/>
          <p:nvPr/>
        </p:nvSpPr>
        <p:spPr>
          <a:xfrm>
            <a:off x="827088" y="6280150"/>
            <a:ext cx="7489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>
                <a:latin typeface="+mn-lt"/>
                <a:cs typeface="+mn-cs"/>
              </a:rPr>
              <a:t>Jabok – Vyšší odborná škola sociálně pedagogická a teologická</a:t>
            </a:r>
            <a:endParaRPr lang="cs-CZ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 err="1">
                <a:latin typeface="+mn-lt"/>
                <a:cs typeface="+mn-cs"/>
              </a:rPr>
              <a:t>Salmovská</a:t>
            </a:r>
            <a:r>
              <a:rPr lang="cs-CZ" sz="1200" dirty="0">
                <a:latin typeface="+mn-lt"/>
                <a:cs typeface="+mn-cs"/>
              </a:rPr>
              <a:t> 8, 120 00 Praha 2, tel.: +420 211 222 440, fax: 211 222 441, e-mail: jabok@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r>
              <a:rPr lang="cs-CZ" sz="1200" dirty="0">
                <a:latin typeface="+mn-lt"/>
                <a:cs typeface="+mn-cs"/>
              </a:rPr>
              <a:t>, www.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endParaRPr lang="cs-CZ" sz="1200" dirty="0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90691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1916832"/>
            <a:ext cx="5111750" cy="42093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3212976"/>
            <a:ext cx="3008313" cy="29131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DB343-BBFB-4598-810B-2425D52B5DD4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10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A8BE3-030C-49F6-95DF-27C0998D038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6192838"/>
            <a:ext cx="9144000" cy="6921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6" name="Zástupný symbol pro číslo snímku 5"/>
          <p:cNvSpPr txBox="1">
            <a:spLocks/>
          </p:cNvSpPr>
          <p:nvPr/>
        </p:nvSpPr>
        <p:spPr>
          <a:xfrm>
            <a:off x="8469313" y="6381750"/>
            <a:ext cx="57626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0EF4C66-1EAD-4D09-AAF4-B011E406607D}" type="slidenum">
              <a:rPr lang="cs-CZ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dirty="0"/>
          </a:p>
        </p:txBody>
      </p:sp>
      <p:pic>
        <p:nvPicPr>
          <p:cNvPr id="7" name="Obrázek 11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200775"/>
            <a:ext cx="6826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ovéPole 7"/>
          <p:cNvSpPr txBox="1"/>
          <p:nvPr/>
        </p:nvSpPr>
        <p:spPr>
          <a:xfrm>
            <a:off x="827088" y="6280150"/>
            <a:ext cx="7489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>
                <a:latin typeface="+mn-lt"/>
                <a:cs typeface="+mn-cs"/>
              </a:rPr>
              <a:t>Jabok – Vyšší odborná škola sociálně pedagogická a teologická</a:t>
            </a:r>
            <a:endParaRPr lang="cs-CZ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 err="1">
                <a:latin typeface="+mn-lt"/>
                <a:cs typeface="+mn-cs"/>
              </a:rPr>
              <a:t>Salmovská</a:t>
            </a:r>
            <a:r>
              <a:rPr lang="cs-CZ" sz="1200" dirty="0">
                <a:latin typeface="+mn-lt"/>
                <a:cs typeface="+mn-cs"/>
              </a:rPr>
              <a:t> 8, 120 00 Praha 2, tel.: +420 211 222 440, fax: 211 222 441, e-mail: jabok@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r>
              <a:rPr lang="cs-CZ" sz="1200" dirty="0">
                <a:latin typeface="+mn-lt"/>
                <a:cs typeface="+mn-cs"/>
              </a:rPr>
              <a:t>, www.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endParaRPr lang="cs-CZ" sz="1200" dirty="0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1988839"/>
            <a:ext cx="5486400" cy="273873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2E0DA-DC86-47DF-9606-05752976CF77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10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ACA8A-F578-4290-94CC-63521DC5562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6165850"/>
            <a:ext cx="9144000" cy="6921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5" name="Zástupný symbol pro číslo snímku 5"/>
          <p:cNvSpPr txBox="1">
            <a:spLocks/>
          </p:cNvSpPr>
          <p:nvPr/>
        </p:nvSpPr>
        <p:spPr>
          <a:xfrm>
            <a:off x="8469313" y="6381750"/>
            <a:ext cx="57626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A28B3DF-CC2F-4394-85CD-74E0285C9CFE}" type="slidenum">
              <a:rPr lang="cs-CZ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dirty="0"/>
          </a:p>
        </p:txBody>
      </p:sp>
      <p:pic>
        <p:nvPicPr>
          <p:cNvPr id="6" name="Obrázek 11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200775"/>
            <a:ext cx="6826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6"/>
          <p:cNvSpPr txBox="1"/>
          <p:nvPr/>
        </p:nvSpPr>
        <p:spPr>
          <a:xfrm>
            <a:off x="827088" y="6280150"/>
            <a:ext cx="7489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>
                <a:latin typeface="+mn-lt"/>
                <a:cs typeface="+mn-cs"/>
              </a:rPr>
              <a:t>Jabok – Vyšší odborná škola sociálně pedagogická a teologická</a:t>
            </a:r>
            <a:endParaRPr lang="cs-CZ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 err="1">
                <a:latin typeface="+mn-lt"/>
                <a:cs typeface="+mn-cs"/>
              </a:rPr>
              <a:t>Salmovská</a:t>
            </a:r>
            <a:r>
              <a:rPr lang="cs-CZ" sz="1200" dirty="0">
                <a:latin typeface="+mn-lt"/>
                <a:cs typeface="+mn-cs"/>
              </a:rPr>
              <a:t> 8, 120 00 Praha 2, tel.: +420 211 222 440, fax: 211 222 441, e-mail: jabok@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r>
              <a:rPr lang="cs-CZ" sz="1200" dirty="0">
                <a:latin typeface="+mn-lt"/>
                <a:cs typeface="+mn-cs"/>
              </a:rPr>
              <a:t>, www.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endParaRPr lang="cs-CZ" sz="1200" dirty="0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55576" y="3429000"/>
            <a:ext cx="7931224" cy="2697163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AEE49-7835-4EF8-9D88-D1B3DC716FCD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5BF08-9A4C-4EE3-8EC3-343A46E032A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6165850"/>
            <a:ext cx="9144000" cy="6921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5" name="Zástupný symbol pro číslo snímku 5"/>
          <p:cNvSpPr txBox="1">
            <a:spLocks/>
          </p:cNvSpPr>
          <p:nvPr/>
        </p:nvSpPr>
        <p:spPr>
          <a:xfrm>
            <a:off x="8469313" y="6381750"/>
            <a:ext cx="576262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A37799F-0F4D-46CB-B1F8-852BC7D598FA}" type="slidenum">
              <a:rPr lang="cs-CZ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dirty="0"/>
          </a:p>
        </p:txBody>
      </p:sp>
      <p:pic>
        <p:nvPicPr>
          <p:cNvPr id="6" name="Obrázek 11" descr="ostre kraje 04 - oranzova-bila - hi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200775"/>
            <a:ext cx="6826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6"/>
          <p:cNvSpPr txBox="1"/>
          <p:nvPr/>
        </p:nvSpPr>
        <p:spPr>
          <a:xfrm>
            <a:off x="827088" y="6280150"/>
            <a:ext cx="7489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>
                <a:latin typeface="+mn-lt"/>
                <a:cs typeface="+mn-cs"/>
              </a:rPr>
              <a:t>Jabok – Vyšší odborná škola sociálně pedagogická a teologická</a:t>
            </a:r>
            <a:endParaRPr lang="cs-CZ" sz="12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 err="1">
                <a:latin typeface="+mn-lt"/>
                <a:cs typeface="+mn-cs"/>
              </a:rPr>
              <a:t>Salmovská</a:t>
            </a:r>
            <a:r>
              <a:rPr lang="cs-CZ" sz="1200" dirty="0">
                <a:latin typeface="+mn-lt"/>
                <a:cs typeface="+mn-cs"/>
              </a:rPr>
              <a:t> 8, 120 00 Praha 2, tel.: +420 211 222 440, fax: 211 222 441, e-mail: jabok@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r>
              <a:rPr lang="cs-CZ" sz="1200" dirty="0">
                <a:latin typeface="+mn-lt"/>
                <a:cs typeface="+mn-cs"/>
              </a:rPr>
              <a:t>, www.</a:t>
            </a:r>
            <a:r>
              <a:rPr lang="cs-CZ" sz="1200" dirty="0" err="1">
                <a:latin typeface="+mn-lt"/>
                <a:cs typeface="+mn-cs"/>
              </a:rPr>
              <a:t>jabok.cz</a:t>
            </a:r>
            <a:endParaRPr lang="cs-CZ" sz="1200" dirty="0">
              <a:latin typeface="+mn-lt"/>
              <a:cs typeface="+mn-cs"/>
            </a:endParaRPr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988840"/>
            <a:ext cx="2057400" cy="4137323"/>
          </a:xfrm>
        </p:spPr>
        <p:txBody>
          <a:bodyPr vert="eaVert"/>
          <a:lstStyle>
            <a:lvl1pPr>
              <a:defRPr>
                <a:latin typeface="Hind Regular" pitchFamily="2" charset="-18"/>
                <a:cs typeface="Hind Regular" pitchFamily="2" charset="-18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988840"/>
            <a:ext cx="6019800" cy="4137323"/>
          </a:xfrm>
        </p:spPr>
        <p:txBody>
          <a:bodyPr vert="eaVert"/>
          <a:lstStyle>
            <a:lvl1pPr>
              <a:defRPr>
                <a:latin typeface="Hind Regular" pitchFamily="2" charset="-18"/>
                <a:cs typeface="Hind Regular" pitchFamily="2" charset="-18"/>
              </a:defRPr>
            </a:lvl1pPr>
            <a:lvl2pPr>
              <a:defRPr>
                <a:latin typeface="Hind Regular" pitchFamily="2" charset="-18"/>
                <a:cs typeface="Hind Regular" pitchFamily="2" charset="-18"/>
              </a:defRPr>
            </a:lvl2pPr>
            <a:lvl3pPr>
              <a:defRPr>
                <a:latin typeface="Hind Regular" pitchFamily="2" charset="-18"/>
                <a:cs typeface="Hind Regular" pitchFamily="2" charset="-18"/>
              </a:defRPr>
            </a:lvl3pPr>
            <a:lvl4pPr>
              <a:defRPr>
                <a:latin typeface="Hind Regular" pitchFamily="2" charset="-18"/>
                <a:cs typeface="Hind Regular" pitchFamily="2" charset="-18"/>
              </a:defRPr>
            </a:lvl4pPr>
            <a:lvl5pPr>
              <a:defRPr>
                <a:latin typeface="Hind Regular" pitchFamily="2" charset="-18"/>
                <a:cs typeface="Hind Regular" pitchFamily="2" charset="-18"/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8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B53B0-E21D-4872-9182-A40920FA20CB}" type="datetime1">
              <a:rPr lang="cs-CZ"/>
              <a:pPr>
                <a:defRPr/>
              </a:pPr>
              <a:t>3.5.2018</a:t>
            </a:fld>
            <a:endParaRPr lang="cs-CZ"/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E9D89-068E-4CEB-AD3B-05D7FD5BD91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Nadpis, klipar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2481" y="277950"/>
            <a:ext cx="7807680" cy="102826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klipart 2"/>
          <p:cNvSpPr>
            <a:spLocks noGrp="1"/>
          </p:cNvSpPr>
          <p:nvPr>
            <p:ph type="clipArt" sz="half" idx="1"/>
          </p:nvPr>
        </p:nvSpPr>
        <p:spPr>
          <a:xfrm>
            <a:off x="745921" y="1939884"/>
            <a:ext cx="3748320" cy="431901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32480" y="1939884"/>
            <a:ext cx="3748320" cy="431901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672481" y="277950"/>
            <a:ext cx="7807680" cy="102826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745921" y="1939884"/>
            <a:ext cx="3748320" cy="2089659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32480" y="1939884"/>
            <a:ext cx="3748320" cy="2089659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745921" y="4167797"/>
            <a:ext cx="3748320" cy="20911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32480" y="4167797"/>
            <a:ext cx="3748320" cy="20911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2481" y="277950"/>
            <a:ext cx="7807680" cy="102826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745921" y="1939884"/>
            <a:ext cx="3748320" cy="431901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klipart 3"/>
          <p:cNvSpPr>
            <a:spLocks noGrp="1"/>
          </p:cNvSpPr>
          <p:nvPr>
            <p:ph type="clipArt" sz="half" idx="2"/>
          </p:nvPr>
        </p:nvSpPr>
        <p:spPr>
          <a:xfrm>
            <a:off x="4632480" y="1939884"/>
            <a:ext cx="3748320" cy="4319013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0"/>
            <a:ext cx="9144000" cy="134143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0" y="1341438"/>
            <a:ext cx="1800225" cy="5516562"/>
          </a:xfrm>
          <a:prstGeom prst="rect">
            <a:avLst/>
          </a:prstGeom>
          <a:solidFill>
            <a:srgbClr val="FFF0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28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539750" y="1254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9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755650" y="1628775"/>
            <a:ext cx="7931150" cy="449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>
              <a:defRPr/>
            </a:pPr>
            <a:fld id="{C73378B0-B07B-4B25-8339-5FE3E1F7C2E7}" type="datetime1">
              <a:rPr lang="cs-CZ"/>
              <a:pPr>
                <a:defRPr/>
              </a:pPr>
              <a:t>3.5.2018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16913" y="6356350"/>
            <a:ext cx="576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>
              <a:defRPr/>
            </a:pPr>
            <a:fld id="{405C2DDC-D953-445B-8F83-1FC3527EBB25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500" kern="1200">
          <a:solidFill>
            <a:schemeClr val="tx1"/>
          </a:solidFill>
          <a:latin typeface="Hind Bold" pitchFamily="2" charset="-18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Hind Bold" pitchFamily="2" charset="-1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Hind Bold" pitchFamily="2" charset="-1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Hind Bold" pitchFamily="2" charset="-1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Hind Bold" pitchFamily="2" charset="-1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Hind Bold" pitchFamily="2" charset="-1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Hind Bold" pitchFamily="2" charset="-1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Hind Bold" pitchFamily="2" charset="-1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>
          <a:solidFill>
            <a:schemeClr val="tx1"/>
          </a:solidFill>
          <a:latin typeface="Hind Bold" pitchFamily="2" charset="-1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Hind Regular" pitchFamily="2" charset="-18"/>
          <a:ea typeface="Hind Regular" pitchFamily="2" charset="-18"/>
          <a:cs typeface="Hind Regular" pitchFamily="2" charset="-1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Hind Regular" pitchFamily="2" charset="-18"/>
          <a:ea typeface="Hind Regular" pitchFamily="2" charset="-18"/>
          <a:cs typeface="Hind Regular" pitchFamily="2" charset="-1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Hind Regular" pitchFamily="2" charset="-18"/>
          <a:ea typeface="Hind Regular" pitchFamily="2" charset="-18"/>
          <a:cs typeface="Hind Regular" pitchFamily="2" charset="-1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Hind Regular" pitchFamily="2" charset="-18"/>
          <a:ea typeface="Hind Regular" pitchFamily="2" charset="-18"/>
          <a:cs typeface="Hind Regular" pitchFamily="2" charset="-1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Hind Regular" pitchFamily="2" charset="-18"/>
          <a:ea typeface="Hind Regular" pitchFamily="2" charset="-18"/>
          <a:cs typeface="Hind Regular" pitchFamily="2" charset="-1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9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Feuersteinovo</a:t>
            </a:r>
            <a:r>
              <a:rPr lang="cs-CZ" dirty="0" smtClean="0"/>
              <a:t> instrumentální obohacení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cs-CZ" sz="2400" dirty="0"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Reuven</a:t>
            </a:r>
            <a:r>
              <a:rPr lang="en-GB" dirty="0"/>
              <a:t> Feuerstein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5920" y="1939885"/>
            <a:ext cx="3726720" cy="3933384"/>
          </a:xfrm>
          <a:ln/>
        </p:spPr>
        <p:txBody>
          <a:bodyPr>
            <a:normAutofit fontScale="85000" lnSpcReduction="10000"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cs-CZ" dirty="0" smtClean="0"/>
              <a:t>1921-2014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dirty="0"/>
              <a:t>4 </a:t>
            </a:r>
            <a:r>
              <a:rPr lang="en-GB" dirty="0" err="1"/>
              <a:t>děti</a:t>
            </a:r>
            <a:r>
              <a:rPr lang="en-GB" dirty="0"/>
              <a:t>, </a:t>
            </a:r>
            <a:r>
              <a:rPr lang="en-GB" dirty="0" err="1"/>
              <a:t>vnuk</a:t>
            </a:r>
            <a:r>
              <a:rPr lang="en-GB" dirty="0"/>
              <a:t> s DS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dirty="0" err="1"/>
              <a:t>pedagog</a:t>
            </a:r>
            <a:r>
              <a:rPr lang="en-GB" dirty="0"/>
              <a:t> a </a:t>
            </a:r>
            <a:r>
              <a:rPr lang="en-GB" dirty="0" err="1"/>
              <a:t>psycholog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dirty="0" err="1"/>
              <a:t>věnoval</a:t>
            </a:r>
            <a:r>
              <a:rPr lang="en-GB" dirty="0"/>
              <a:t> se </a:t>
            </a:r>
            <a:r>
              <a:rPr lang="en-GB" dirty="0" err="1"/>
              <a:t>dětem</a:t>
            </a:r>
            <a:r>
              <a:rPr lang="en-GB" dirty="0"/>
              <a:t>, </a:t>
            </a:r>
            <a:r>
              <a:rPr lang="en-GB" dirty="0" err="1"/>
              <a:t>které</a:t>
            </a:r>
            <a:r>
              <a:rPr lang="en-GB" dirty="0"/>
              <a:t> </a:t>
            </a:r>
            <a:r>
              <a:rPr lang="en-GB" dirty="0" err="1"/>
              <a:t>přežily</a:t>
            </a:r>
            <a:r>
              <a:rPr lang="en-GB" dirty="0"/>
              <a:t> holocaust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dirty="0" err="1"/>
              <a:t>spolupráce</a:t>
            </a:r>
            <a:r>
              <a:rPr lang="en-GB" dirty="0"/>
              <a:t> a </a:t>
            </a:r>
            <a:r>
              <a:rPr lang="en-GB" dirty="0" err="1"/>
              <a:t>výzkumy</a:t>
            </a:r>
            <a:r>
              <a:rPr lang="en-GB" dirty="0"/>
              <a:t> s </a:t>
            </a:r>
            <a:r>
              <a:rPr lang="en-GB" dirty="0" err="1"/>
              <a:t>Piagetem</a:t>
            </a:r>
            <a:endParaRPr lang="en-GB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8400" y="2292721"/>
            <a:ext cx="3726720" cy="361478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/>
              <a:t>3 </a:t>
            </a:r>
            <a:r>
              <a:rPr lang="en-GB" dirty="0" err="1"/>
              <a:t>základní</a:t>
            </a:r>
            <a:r>
              <a:rPr lang="en-GB" dirty="0"/>
              <a:t> </a:t>
            </a:r>
            <a:r>
              <a:rPr lang="en-GB" dirty="0" err="1"/>
              <a:t>otázky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5921" y="1939885"/>
            <a:ext cx="7636320" cy="2357568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Schopnost</a:t>
            </a:r>
            <a:r>
              <a:rPr lang="en-GB" dirty="0"/>
              <a:t> </a:t>
            </a:r>
            <a:r>
              <a:rPr lang="en-GB" dirty="0" err="1"/>
              <a:t>rozvoje</a:t>
            </a:r>
            <a:r>
              <a:rPr lang="en-GB" dirty="0"/>
              <a:t> </a:t>
            </a:r>
            <a:r>
              <a:rPr lang="en-GB" dirty="0" err="1"/>
              <a:t>kognitivních</a:t>
            </a:r>
            <a:r>
              <a:rPr lang="en-GB" dirty="0"/>
              <a:t> </a:t>
            </a:r>
            <a:r>
              <a:rPr lang="en-GB" dirty="0" err="1"/>
              <a:t>funkcí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cs-CZ" dirty="0" smtClean="0"/>
              <a:t>Zkušenost zprostředkovaného učení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cs-CZ" dirty="0" smtClean="0"/>
              <a:t>Pojetí inteligence, d</a:t>
            </a:r>
            <a:r>
              <a:rPr lang="en-GB" dirty="0" err="1" smtClean="0"/>
              <a:t>ynamické</a:t>
            </a:r>
            <a:r>
              <a:rPr lang="en-GB" dirty="0" smtClean="0"/>
              <a:t> </a:t>
            </a:r>
            <a:r>
              <a:rPr lang="en-GB" dirty="0" err="1"/>
              <a:t>vyšetřování</a:t>
            </a:r>
            <a:r>
              <a:rPr lang="en-GB" dirty="0"/>
              <a:t> </a:t>
            </a:r>
            <a:r>
              <a:rPr lang="en-GB" dirty="0" err="1"/>
              <a:t>jedince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GB" dirty="0"/>
          </a:p>
        </p:txBody>
      </p:sp>
      <p:sp>
        <p:nvSpPr>
          <p:cNvPr id="4" name="Slunce 3">
            <a:hlinkClick r:id="rId3" action="ppaction://hlinksldjump"/>
          </p:cNvPr>
          <p:cNvSpPr/>
          <p:nvPr/>
        </p:nvSpPr>
        <p:spPr>
          <a:xfrm>
            <a:off x="7956376" y="2060848"/>
            <a:ext cx="360040" cy="288032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ř</a:t>
            </a:r>
            <a:endParaRPr lang="cs-CZ" dirty="0"/>
          </a:p>
        </p:txBody>
      </p:sp>
      <p:sp>
        <p:nvSpPr>
          <p:cNvPr id="5" name="6cípá hvězda 4">
            <a:hlinkClick r:id="rId4" action="ppaction://hlinksldjump"/>
          </p:cNvPr>
          <p:cNvSpPr/>
          <p:nvPr/>
        </p:nvSpPr>
        <p:spPr>
          <a:xfrm>
            <a:off x="7956376" y="2636912"/>
            <a:ext cx="288032" cy="288032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Čtyřcípá hvězda 6">
            <a:hlinkClick r:id="rId5" action="ppaction://hlinksldjump"/>
          </p:cNvPr>
          <p:cNvSpPr/>
          <p:nvPr/>
        </p:nvSpPr>
        <p:spPr>
          <a:xfrm>
            <a:off x="7884368" y="3212976"/>
            <a:ext cx="432048" cy="36004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Strukturální</a:t>
            </a:r>
            <a:r>
              <a:rPr lang="en-GB" dirty="0"/>
              <a:t> </a:t>
            </a:r>
            <a:r>
              <a:rPr lang="en-GB" dirty="0" err="1"/>
              <a:t>kognitivní</a:t>
            </a:r>
            <a:r>
              <a:rPr lang="en-GB" dirty="0"/>
              <a:t> </a:t>
            </a:r>
            <a:r>
              <a:rPr lang="en-GB" dirty="0" err="1"/>
              <a:t>modifikace</a:t>
            </a:r>
            <a:endParaRPr lang="en-GB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5921" y="1939885"/>
            <a:ext cx="7636320" cy="1766637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Jsou</a:t>
            </a:r>
            <a:r>
              <a:rPr lang="en-GB" dirty="0"/>
              <a:t> </a:t>
            </a:r>
            <a:r>
              <a:rPr lang="en-GB" dirty="0" err="1"/>
              <a:t>kognitivní</a:t>
            </a:r>
            <a:r>
              <a:rPr lang="en-GB" dirty="0"/>
              <a:t> </a:t>
            </a:r>
            <a:r>
              <a:rPr lang="en-GB" dirty="0" err="1"/>
              <a:t>funkce</a:t>
            </a:r>
            <a:r>
              <a:rPr lang="en-GB" dirty="0"/>
              <a:t> </a:t>
            </a:r>
            <a:r>
              <a:rPr lang="en-GB" dirty="0" err="1"/>
              <a:t>důležité</a:t>
            </a:r>
            <a:r>
              <a:rPr lang="en-GB" dirty="0"/>
              <a:t>?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/>
              <a:t>Je </a:t>
            </a:r>
            <a:r>
              <a:rPr lang="en-GB" dirty="0" err="1"/>
              <a:t>možné</a:t>
            </a:r>
            <a:r>
              <a:rPr lang="en-GB" dirty="0"/>
              <a:t> </a:t>
            </a:r>
            <a:r>
              <a:rPr lang="en-GB" dirty="0" err="1"/>
              <a:t>kognitivní</a:t>
            </a:r>
            <a:r>
              <a:rPr lang="en-GB" dirty="0"/>
              <a:t> </a:t>
            </a:r>
            <a:r>
              <a:rPr lang="en-GB" dirty="0" err="1"/>
              <a:t>funkce</a:t>
            </a:r>
            <a:r>
              <a:rPr lang="en-GB" dirty="0"/>
              <a:t> </a:t>
            </a:r>
            <a:r>
              <a:rPr lang="en-GB" dirty="0" err="1"/>
              <a:t>modifikovat</a:t>
            </a:r>
            <a:r>
              <a:rPr lang="en-GB" dirty="0"/>
              <a:t>?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Jak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kognitivní</a:t>
            </a:r>
            <a:r>
              <a:rPr lang="en-GB" dirty="0"/>
              <a:t> </a:t>
            </a:r>
            <a:r>
              <a:rPr lang="en-GB" dirty="0" err="1"/>
              <a:t>funkce</a:t>
            </a:r>
            <a:r>
              <a:rPr lang="en-GB" dirty="0"/>
              <a:t> </a:t>
            </a:r>
            <a:r>
              <a:rPr lang="en-GB" dirty="0" err="1"/>
              <a:t>modifikovat</a:t>
            </a:r>
            <a:r>
              <a:rPr lang="en-GB" dirty="0"/>
              <a:t>?</a:t>
            </a:r>
          </a:p>
        </p:txBody>
      </p:sp>
      <p:sp>
        <p:nvSpPr>
          <p:cNvPr id="4" name="Šipka doleva 3">
            <a:hlinkClick r:id="rId3" action="ppaction://hlinksldjump"/>
          </p:cNvPr>
          <p:cNvSpPr/>
          <p:nvPr/>
        </p:nvSpPr>
        <p:spPr>
          <a:xfrm>
            <a:off x="4211960" y="5085184"/>
            <a:ext cx="360040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smtClean="0"/>
              <a:t>Z</a:t>
            </a:r>
            <a:r>
              <a:rPr lang="cs-CZ" dirty="0" err="1" smtClean="0"/>
              <a:t>kušenost</a:t>
            </a:r>
            <a:r>
              <a:rPr lang="cs-CZ" dirty="0" smtClean="0"/>
              <a:t> </a:t>
            </a:r>
            <a:r>
              <a:rPr lang="en-GB" dirty="0" err="1" smtClean="0"/>
              <a:t>prostředkované</a:t>
            </a:r>
            <a:r>
              <a:rPr lang="cs-CZ" dirty="0" smtClean="0"/>
              <a:t>ho</a:t>
            </a:r>
            <a:r>
              <a:rPr lang="en-GB" dirty="0" smtClean="0"/>
              <a:t> </a:t>
            </a:r>
            <a:r>
              <a:rPr lang="cs-CZ" dirty="0" smtClean="0"/>
              <a:t>učení</a:t>
            </a:r>
            <a:endParaRPr lang="en-GB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0" y="1340768"/>
            <a:ext cx="8229600" cy="4425827"/>
          </a:xfrm>
          <a:ln/>
        </p:spPr>
        <p:txBody>
          <a:bodyPr wrap="square"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 err="1"/>
              <a:t>Vychází</a:t>
            </a:r>
            <a:r>
              <a:rPr lang="en-GB" dirty="0"/>
              <a:t> z </a:t>
            </a:r>
            <a:r>
              <a:rPr lang="en-GB" dirty="0" smtClean="0">
                <a:cs typeface="Arial" charset="0"/>
              </a:rPr>
              <a:t>S→</a:t>
            </a:r>
            <a:r>
              <a:rPr lang="cs-CZ" dirty="0" smtClean="0"/>
              <a:t>O</a:t>
            </a:r>
            <a:r>
              <a:rPr lang="en-GB" dirty="0" smtClean="0">
                <a:cs typeface="Arial" charset="0"/>
              </a:rPr>
              <a:t>→</a:t>
            </a:r>
            <a:r>
              <a:rPr lang="en-GB" dirty="0">
                <a:cs typeface="Arial" charset="0"/>
              </a:rPr>
              <a:t>R</a:t>
            </a:r>
          </a:p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>
                <a:cs typeface="Arial" charset="0"/>
              </a:rPr>
              <a:t>      </a:t>
            </a:r>
            <a:r>
              <a:rPr lang="en-GB" dirty="0" err="1" smtClean="0">
                <a:cs typeface="Arial" charset="0"/>
              </a:rPr>
              <a:t>Mění</a:t>
            </a:r>
            <a:r>
              <a:rPr lang="en-GB" dirty="0" smtClean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na</a:t>
            </a:r>
            <a:r>
              <a:rPr lang="en-GB" dirty="0">
                <a:cs typeface="Arial" charset="0"/>
              </a:rPr>
              <a:t> </a:t>
            </a:r>
            <a:r>
              <a:rPr lang="cs-CZ" dirty="0" smtClean="0">
                <a:cs typeface="Arial" charset="0"/>
              </a:rPr>
              <a:t>S</a:t>
            </a:r>
            <a:r>
              <a:rPr lang="en-GB" dirty="0" smtClean="0">
                <a:cs typeface="Arial" charset="0"/>
              </a:rPr>
              <a:t> </a:t>
            </a:r>
            <a:r>
              <a:rPr lang="cs-CZ" dirty="0" smtClean="0">
                <a:cs typeface="Arial" charset="0"/>
              </a:rPr>
              <a:t>        </a:t>
            </a:r>
            <a:r>
              <a:rPr lang="en-GB" dirty="0" smtClean="0">
                <a:cs typeface="Arial" charset="0"/>
              </a:rPr>
              <a:t>L</a:t>
            </a:r>
            <a:r>
              <a:rPr lang="cs-CZ" dirty="0" smtClean="0">
                <a:cs typeface="Arial" charset="0"/>
              </a:rPr>
              <a:t> </a:t>
            </a:r>
            <a:r>
              <a:rPr lang="en-GB" dirty="0" smtClean="0">
                <a:cs typeface="Arial" charset="0"/>
              </a:rPr>
              <a:t> </a:t>
            </a:r>
            <a:r>
              <a:rPr lang="cs-CZ" dirty="0" smtClean="0">
                <a:cs typeface="Arial" charset="0"/>
              </a:rPr>
              <a:t> </a:t>
            </a:r>
            <a:r>
              <a:rPr lang="en-GB" dirty="0" smtClean="0"/>
              <a:t> </a:t>
            </a:r>
            <a:r>
              <a:rPr lang="cs-CZ" dirty="0" smtClean="0"/>
              <a:t>    </a:t>
            </a:r>
            <a:r>
              <a:rPr lang="cs-CZ" dirty="0" smtClean="0">
                <a:cs typeface="Arial" charset="0"/>
              </a:rPr>
              <a:t>O     </a:t>
            </a:r>
            <a:r>
              <a:rPr lang="en-GB" dirty="0" smtClean="0">
                <a:cs typeface="Arial" charset="0"/>
              </a:rPr>
              <a:t>  L  </a:t>
            </a:r>
            <a:r>
              <a:rPr lang="cs-CZ" dirty="0" smtClean="0">
                <a:cs typeface="Arial" charset="0"/>
              </a:rPr>
              <a:t>       </a:t>
            </a:r>
            <a:r>
              <a:rPr lang="en-GB" dirty="0" smtClean="0">
                <a:cs typeface="Arial" charset="0"/>
              </a:rPr>
              <a:t>R</a:t>
            </a:r>
            <a:endParaRPr lang="en-GB" dirty="0">
              <a:cs typeface="Arial" charset="0"/>
            </a:endParaRP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 err="1">
                <a:cs typeface="Arial" charset="0"/>
              </a:rPr>
              <a:t>kde</a:t>
            </a:r>
            <a:r>
              <a:rPr lang="en-GB" dirty="0">
                <a:cs typeface="Arial" charset="0"/>
              </a:rPr>
              <a:t> L </a:t>
            </a:r>
            <a:r>
              <a:rPr lang="en-GB" dirty="0" err="1">
                <a:cs typeface="Arial" charset="0"/>
              </a:rPr>
              <a:t>vyjadřuje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lidský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faktor</a:t>
            </a:r>
            <a:r>
              <a:rPr lang="en-GB" dirty="0">
                <a:cs typeface="Arial" charset="0"/>
              </a:rPr>
              <a:t>.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 err="1">
                <a:cs typeface="Arial" charset="0"/>
              </a:rPr>
              <a:t>Učitel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třídí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informace</a:t>
            </a:r>
            <a:r>
              <a:rPr lang="en-GB" dirty="0">
                <a:cs typeface="Arial" charset="0"/>
              </a:rPr>
              <a:t>, </a:t>
            </a:r>
            <a:r>
              <a:rPr lang="en-GB" dirty="0" err="1">
                <a:cs typeface="Arial" charset="0"/>
              </a:rPr>
              <a:t>vybírá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podněty</a:t>
            </a:r>
            <a:r>
              <a:rPr lang="en-GB" dirty="0">
                <a:cs typeface="Arial" charset="0"/>
              </a:rPr>
              <a:t>, </a:t>
            </a:r>
            <a:r>
              <a:rPr lang="en-GB" dirty="0" err="1">
                <a:cs typeface="Arial" charset="0"/>
              </a:rPr>
              <a:t>mění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situaci</a:t>
            </a:r>
            <a:r>
              <a:rPr lang="en-GB" dirty="0">
                <a:cs typeface="Arial" charset="0"/>
              </a:rPr>
              <a:t>, </a:t>
            </a:r>
            <a:r>
              <a:rPr lang="en-GB" dirty="0" err="1">
                <a:cs typeface="Arial" charset="0"/>
              </a:rPr>
              <a:t>zjednodušuje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ji</a:t>
            </a:r>
            <a:r>
              <a:rPr lang="en-GB" dirty="0">
                <a:cs typeface="Arial" charset="0"/>
              </a:rPr>
              <a:t> a </a:t>
            </a:r>
            <a:r>
              <a:rPr lang="en-GB" dirty="0" err="1">
                <a:cs typeface="Arial" charset="0"/>
              </a:rPr>
              <a:t>interpretuje</a:t>
            </a:r>
            <a:r>
              <a:rPr lang="en-GB" dirty="0">
                <a:cs typeface="Arial" charset="0"/>
              </a:rPr>
              <a:t>.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dirty="0" err="1">
                <a:cs typeface="Arial" charset="0"/>
              </a:rPr>
              <a:t>Učitel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hodnotí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informace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tak</a:t>
            </a:r>
            <a:r>
              <a:rPr lang="en-GB" dirty="0">
                <a:cs typeface="Arial" charset="0"/>
              </a:rPr>
              <a:t>, </a:t>
            </a:r>
            <a:r>
              <a:rPr lang="en-GB" b="1" dirty="0" err="1">
                <a:cs typeface="Arial" charset="0"/>
              </a:rPr>
              <a:t>aby</a:t>
            </a:r>
            <a:r>
              <a:rPr lang="en-GB" b="1" dirty="0">
                <a:cs typeface="Arial" charset="0"/>
              </a:rPr>
              <a:t> </a:t>
            </a:r>
            <a:r>
              <a:rPr lang="en-GB" b="1" dirty="0" err="1">
                <a:cs typeface="Arial" charset="0"/>
              </a:rPr>
              <a:t>měly</a:t>
            </a:r>
            <a:r>
              <a:rPr lang="en-GB" b="1" dirty="0">
                <a:cs typeface="Arial" charset="0"/>
              </a:rPr>
              <a:t> </a:t>
            </a:r>
            <a:r>
              <a:rPr lang="en-GB" b="1" dirty="0" err="1">
                <a:cs typeface="Arial" charset="0"/>
              </a:rPr>
              <a:t>emocionální</a:t>
            </a:r>
            <a:r>
              <a:rPr lang="en-GB" b="1" dirty="0">
                <a:cs typeface="Arial" charset="0"/>
              </a:rPr>
              <a:t> </a:t>
            </a:r>
            <a:r>
              <a:rPr lang="en-GB" b="1" dirty="0" err="1">
                <a:cs typeface="Arial" charset="0"/>
              </a:rPr>
              <a:t>význam</a:t>
            </a:r>
            <a:r>
              <a:rPr lang="en-GB" dirty="0">
                <a:cs typeface="Arial" charset="0"/>
              </a:rPr>
              <a:t>, </a:t>
            </a:r>
            <a:r>
              <a:rPr lang="en-GB" dirty="0" err="1">
                <a:cs typeface="Arial" charset="0"/>
              </a:rPr>
              <a:t>třídí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na</a:t>
            </a:r>
            <a:r>
              <a:rPr lang="en-GB" dirty="0">
                <a:cs typeface="Arial" charset="0"/>
              </a:rPr>
              <a:t> </a:t>
            </a:r>
            <a:r>
              <a:rPr lang="en-GB" dirty="0" err="1">
                <a:cs typeface="Arial" charset="0"/>
              </a:rPr>
              <a:t>příjemné</a:t>
            </a:r>
            <a:r>
              <a:rPr lang="en-GB" dirty="0">
                <a:cs typeface="Arial" charset="0"/>
              </a:rPr>
              <a:t> a </a:t>
            </a:r>
            <a:r>
              <a:rPr lang="en-GB" dirty="0" err="1">
                <a:cs typeface="Arial" charset="0"/>
              </a:rPr>
              <a:t>nepříjemné</a:t>
            </a:r>
            <a:r>
              <a:rPr lang="en-GB" dirty="0">
                <a:cs typeface="Arial" charset="0"/>
              </a:rPr>
              <a:t>, </a:t>
            </a:r>
            <a:r>
              <a:rPr lang="en-GB" dirty="0" err="1">
                <a:cs typeface="Arial" charset="0"/>
              </a:rPr>
              <a:t>správné</a:t>
            </a:r>
            <a:r>
              <a:rPr lang="en-GB" dirty="0">
                <a:cs typeface="Arial" charset="0"/>
              </a:rPr>
              <a:t>, </a:t>
            </a:r>
            <a:r>
              <a:rPr lang="en-GB" dirty="0" err="1">
                <a:cs typeface="Arial" charset="0"/>
              </a:rPr>
              <a:t>špatné</a:t>
            </a:r>
            <a:r>
              <a:rPr lang="en-GB" dirty="0">
                <a:cs typeface="Arial" charset="0"/>
              </a:rPr>
              <a:t>, </a:t>
            </a:r>
            <a:r>
              <a:rPr lang="en-GB" dirty="0" err="1">
                <a:cs typeface="Arial" charset="0"/>
              </a:rPr>
              <a:t>důležité</a:t>
            </a:r>
            <a:endParaRPr lang="en-GB" dirty="0">
              <a:cs typeface="Arial" charset="0"/>
            </a:endParaRPr>
          </a:p>
        </p:txBody>
      </p:sp>
      <p:cxnSp>
        <p:nvCxnSpPr>
          <p:cNvPr id="5" name="Přímá spojovací šipka 4"/>
          <p:cNvCxnSpPr/>
          <p:nvPr/>
        </p:nvCxnSpPr>
        <p:spPr>
          <a:xfrm flipH="1">
            <a:off x="3059832" y="2132856"/>
            <a:ext cx="4320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/>
          <p:nvPr/>
        </p:nvCxnSpPr>
        <p:spPr>
          <a:xfrm>
            <a:off x="3995936" y="2132856"/>
            <a:ext cx="50405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šipka 11"/>
          <p:cNvCxnSpPr/>
          <p:nvPr/>
        </p:nvCxnSpPr>
        <p:spPr>
          <a:xfrm>
            <a:off x="5076056" y="2132856"/>
            <a:ext cx="43204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šipka 14"/>
          <p:cNvCxnSpPr/>
          <p:nvPr/>
        </p:nvCxnSpPr>
        <p:spPr>
          <a:xfrm>
            <a:off x="6012160" y="2132856"/>
            <a:ext cx="50405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Zprostředkování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Hledáme </a:t>
            </a:r>
            <a:r>
              <a:rPr lang="cs-CZ" b="1" dirty="0" smtClean="0"/>
              <a:t>účelnou cestu</a:t>
            </a:r>
            <a:r>
              <a:rPr lang="cs-CZ" dirty="0" smtClean="0"/>
              <a:t>, jak dítěti, člověku pomoci, jak najít souvislosti, smysluplné řešení,  pomáháme rozvíjet myšlenkové operace, a aplikovat do praxe, zprostředkováváme, co právě </a:t>
            </a:r>
            <a:r>
              <a:rPr lang="cs-CZ" dirty="0" smtClean="0"/>
              <a:t>děláme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Účelná cesta – hledat možnost, jak dítě posunout, dosáhnout pokroku, to může trvat </a:t>
            </a:r>
            <a:r>
              <a:rPr lang="cs-CZ" dirty="0" smtClean="0"/>
              <a:t>déle</a:t>
            </a:r>
          </a:p>
          <a:p>
            <a:pPr>
              <a:buNone/>
            </a:pPr>
            <a:r>
              <a:rPr lang="cs-CZ" dirty="0" smtClean="0"/>
              <a:t>Nechte mě chvilku, já si to rozmyslím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cs-CZ" dirty="0" smtClean="0"/>
              <a:t>Podmínky zprostředkující interakce</a:t>
            </a:r>
            <a:endParaRPr lang="en-GB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0" y="1604329"/>
            <a:ext cx="8229600" cy="4745915"/>
          </a:xfrm>
          <a:ln/>
        </p:spPr>
        <p:txBody>
          <a:bodyPr wrap="square">
            <a:normAutofit fontScale="92500" lnSpcReduction="10000"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2800" dirty="0"/>
              <a:t>- </a:t>
            </a:r>
            <a:r>
              <a:rPr lang="en-GB" sz="2800" dirty="0" err="1"/>
              <a:t>zaměřenost</a:t>
            </a:r>
            <a:r>
              <a:rPr lang="en-GB" sz="2800" dirty="0"/>
              <a:t> – </a:t>
            </a:r>
            <a:r>
              <a:rPr lang="en-GB" sz="2800" dirty="0" err="1"/>
              <a:t>dítě</a:t>
            </a:r>
            <a:r>
              <a:rPr lang="en-GB" sz="2800" dirty="0"/>
              <a:t> </a:t>
            </a:r>
            <a:r>
              <a:rPr lang="en-GB" sz="2800" dirty="0" err="1"/>
              <a:t>musí</a:t>
            </a:r>
            <a:r>
              <a:rPr lang="en-GB" sz="2800" dirty="0"/>
              <a:t> </a:t>
            </a:r>
            <a:r>
              <a:rPr lang="en-GB" sz="2800" dirty="0" err="1"/>
              <a:t>cítit</a:t>
            </a:r>
            <a:r>
              <a:rPr lang="en-GB" sz="2800" dirty="0"/>
              <a:t>, </a:t>
            </a:r>
            <a:r>
              <a:rPr lang="en-GB" sz="2800" dirty="0" err="1"/>
              <a:t>že</a:t>
            </a:r>
            <a:r>
              <a:rPr lang="en-GB" sz="2800" dirty="0"/>
              <a:t> </a:t>
            </a:r>
            <a:r>
              <a:rPr lang="en-GB" sz="2800" dirty="0" err="1"/>
              <a:t>materiály</a:t>
            </a:r>
            <a:r>
              <a:rPr lang="en-GB" sz="2800" dirty="0"/>
              <a:t> </a:t>
            </a:r>
            <a:r>
              <a:rPr lang="en-GB" sz="2800" dirty="0" err="1"/>
              <a:t>jsou</a:t>
            </a:r>
            <a:r>
              <a:rPr lang="en-GB" sz="2800" dirty="0"/>
              <a:t> </a:t>
            </a:r>
            <a:r>
              <a:rPr lang="en-GB" sz="2800" dirty="0" err="1"/>
              <a:t>připravené</a:t>
            </a:r>
            <a:r>
              <a:rPr lang="en-GB" sz="2800" dirty="0"/>
              <a:t> pro </a:t>
            </a:r>
            <a:r>
              <a:rPr lang="en-GB" sz="2800" dirty="0" err="1"/>
              <a:t>ně</a:t>
            </a:r>
            <a:r>
              <a:rPr lang="en-GB" sz="2800" dirty="0"/>
              <a:t>, ne pro </a:t>
            </a:r>
            <a:r>
              <a:rPr lang="en-GB" sz="2800" dirty="0" err="1"/>
              <a:t>vyučovací</a:t>
            </a:r>
            <a:r>
              <a:rPr lang="en-GB" sz="2800" dirty="0"/>
              <a:t> </a:t>
            </a:r>
            <a:r>
              <a:rPr lang="en-GB" sz="2800" dirty="0" err="1"/>
              <a:t>hodinu</a:t>
            </a:r>
            <a:endParaRPr lang="en-GB" sz="28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2800" dirty="0"/>
              <a:t>- </a:t>
            </a:r>
            <a:r>
              <a:rPr lang="en-GB" sz="2800" dirty="0" err="1"/>
              <a:t>vzájemnost</a:t>
            </a:r>
            <a:r>
              <a:rPr lang="en-GB" sz="2800" dirty="0"/>
              <a:t>, </a:t>
            </a:r>
            <a:r>
              <a:rPr lang="en-GB" sz="2800" dirty="0" err="1"/>
              <a:t>reciprocita</a:t>
            </a:r>
            <a:r>
              <a:rPr lang="en-GB" sz="2800" dirty="0"/>
              <a:t> v </a:t>
            </a:r>
            <a:r>
              <a:rPr lang="en-GB" sz="2800" dirty="0" err="1"/>
              <a:t>interakci</a:t>
            </a:r>
            <a:r>
              <a:rPr lang="en-GB" sz="2800" dirty="0"/>
              <a:t> – </a:t>
            </a:r>
            <a:r>
              <a:rPr lang="en-GB" sz="2800" dirty="0" err="1"/>
              <a:t>dítě</a:t>
            </a:r>
            <a:r>
              <a:rPr lang="en-GB" sz="2800" dirty="0"/>
              <a:t> </a:t>
            </a:r>
            <a:r>
              <a:rPr lang="en-GB" sz="2800" dirty="0" err="1"/>
              <a:t>nejen</a:t>
            </a:r>
            <a:r>
              <a:rPr lang="en-GB" sz="2800" dirty="0"/>
              <a:t> </a:t>
            </a:r>
            <a:r>
              <a:rPr lang="en-GB" sz="2800" dirty="0" err="1"/>
              <a:t>odpovídá</a:t>
            </a:r>
            <a:r>
              <a:rPr lang="en-GB" sz="2800" dirty="0"/>
              <a:t> </a:t>
            </a:r>
            <a:r>
              <a:rPr lang="en-GB" sz="2800" dirty="0" err="1"/>
              <a:t>na</a:t>
            </a:r>
            <a:r>
              <a:rPr lang="en-GB" sz="2800" dirty="0"/>
              <a:t> </a:t>
            </a:r>
            <a:r>
              <a:rPr lang="en-GB" sz="2800" dirty="0" err="1"/>
              <a:t>otázky</a:t>
            </a:r>
            <a:r>
              <a:rPr lang="en-GB" sz="2800" dirty="0"/>
              <a:t>, ale </a:t>
            </a:r>
            <a:r>
              <a:rPr lang="en-GB" sz="2800" dirty="0" err="1"/>
              <a:t>samo</a:t>
            </a:r>
            <a:r>
              <a:rPr lang="en-GB" sz="2800" dirty="0"/>
              <a:t> je </a:t>
            </a:r>
            <a:r>
              <a:rPr lang="en-GB" sz="2800" dirty="0" err="1"/>
              <a:t>klade</a:t>
            </a:r>
            <a:r>
              <a:rPr lang="en-GB" sz="2800" dirty="0"/>
              <a:t>, </a:t>
            </a:r>
            <a:r>
              <a:rPr lang="en-GB" sz="2800" dirty="0" err="1"/>
              <a:t>vymýšlí</a:t>
            </a:r>
            <a:r>
              <a:rPr lang="en-GB" sz="2800" dirty="0"/>
              <a:t> </a:t>
            </a:r>
            <a:r>
              <a:rPr lang="en-GB" sz="2800" dirty="0" err="1"/>
              <a:t>příklady</a:t>
            </a:r>
            <a:r>
              <a:rPr lang="en-GB" sz="2800" dirty="0"/>
              <a:t>, je </a:t>
            </a:r>
            <a:r>
              <a:rPr lang="en-GB" sz="2800" dirty="0" err="1"/>
              <a:t>vedeno</a:t>
            </a:r>
            <a:r>
              <a:rPr lang="en-GB" sz="2800" dirty="0"/>
              <a:t> k </a:t>
            </a:r>
            <a:r>
              <a:rPr lang="en-GB" sz="2800" dirty="0" err="1"/>
              <a:t>dalším</a:t>
            </a:r>
            <a:r>
              <a:rPr lang="en-GB" sz="2800" dirty="0"/>
              <a:t> </a:t>
            </a:r>
            <a:r>
              <a:rPr lang="en-GB" sz="2800" dirty="0" err="1"/>
              <a:t>asociacím</a:t>
            </a:r>
            <a:endParaRPr lang="en-GB" sz="28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2800" dirty="0"/>
              <a:t>- transcendence – </a:t>
            </a:r>
            <a:r>
              <a:rPr lang="en-GB" sz="2800" dirty="0" err="1"/>
              <a:t>poznatek</a:t>
            </a:r>
            <a:r>
              <a:rPr lang="en-GB" sz="2800" dirty="0"/>
              <a:t> </a:t>
            </a:r>
            <a:r>
              <a:rPr lang="en-GB" sz="2800" dirty="0" err="1"/>
              <a:t>musí</a:t>
            </a:r>
            <a:r>
              <a:rPr lang="en-GB" sz="2800" dirty="0"/>
              <a:t> </a:t>
            </a:r>
            <a:r>
              <a:rPr lang="en-GB" sz="2800" dirty="0" err="1"/>
              <a:t>dítě</a:t>
            </a:r>
            <a:r>
              <a:rPr lang="en-GB" sz="2800" dirty="0"/>
              <a:t> </a:t>
            </a:r>
            <a:r>
              <a:rPr lang="en-GB" sz="2800" dirty="0" err="1"/>
              <a:t>umět</a:t>
            </a:r>
            <a:r>
              <a:rPr lang="en-GB" sz="2800" dirty="0"/>
              <a:t> </a:t>
            </a:r>
            <a:r>
              <a:rPr lang="en-GB" sz="2800" dirty="0" err="1"/>
              <a:t>využít</a:t>
            </a:r>
            <a:r>
              <a:rPr lang="en-GB" sz="2800" dirty="0"/>
              <a:t> – </a:t>
            </a:r>
            <a:r>
              <a:rPr lang="en-GB" sz="2800" dirty="0" err="1"/>
              <a:t>přemostění</a:t>
            </a:r>
            <a:r>
              <a:rPr lang="en-GB" sz="2800" dirty="0"/>
              <a:t> (bridging)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2800" dirty="0"/>
              <a:t>- </a:t>
            </a:r>
            <a:r>
              <a:rPr lang="en-GB" sz="2800" dirty="0" err="1"/>
              <a:t>zprostředkování</a:t>
            </a:r>
            <a:r>
              <a:rPr lang="en-GB" sz="2800" dirty="0"/>
              <a:t> </a:t>
            </a:r>
            <a:r>
              <a:rPr lang="en-GB" sz="2800" dirty="0" err="1"/>
              <a:t>významu</a:t>
            </a:r>
            <a:r>
              <a:rPr lang="en-GB" sz="2800" dirty="0"/>
              <a:t> – </a:t>
            </a:r>
            <a:r>
              <a:rPr lang="en-GB" sz="2800" dirty="0" err="1"/>
              <a:t>dítě</a:t>
            </a:r>
            <a:r>
              <a:rPr lang="en-GB" sz="2800" dirty="0"/>
              <a:t> </a:t>
            </a:r>
            <a:r>
              <a:rPr lang="en-GB" sz="2800" dirty="0" err="1"/>
              <a:t>ví</a:t>
            </a:r>
            <a:r>
              <a:rPr lang="en-GB" sz="2800" dirty="0"/>
              <a:t>, </a:t>
            </a:r>
            <a:r>
              <a:rPr lang="en-GB" sz="2800" dirty="0" err="1"/>
              <a:t>proč</a:t>
            </a:r>
            <a:r>
              <a:rPr lang="en-GB" sz="2800" dirty="0"/>
              <a:t> </a:t>
            </a:r>
            <a:r>
              <a:rPr lang="en-GB" sz="2800" dirty="0" err="1"/>
              <a:t>určitou</a:t>
            </a:r>
            <a:r>
              <a:rPr lang="en-GB" sz="2800" dirty="0"/>
              <a:t> </a:t>
            </a:r>
            <a:r>
              <a:rPr lang="en-GB" sz="2800" dirty="0" err="1"/>
              <a:t>věc</a:t>
            </a:r>
            <a:r>
              <a:rPr lang="en-GB" sz="2800" dirty="0"/>
              <a:t> </a:t>
            </a:r>
            <a:r>
              <a:rPr lang="en-GB" sz="2800" dirty="0" err="1"/>
              <a:t>dělá</a:t>
            </a:r>
            <a:endParaRPr lang="en-GB" sz="28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2800" dirty="0"/>
              <a:t>- </a:t>
            </a:r>
            <a:r>
              <a:rPr lang="en-GB" sz="2800" dirty="0" err="1"/>
              <a:t>pocit</a:t>
            </a:r>
            <a:r>
              <a:rPr lang="en-GB" sz="2800" dirty="0"/>
              <a:t> </a:t>
            </a:r>
            <a:r>
              <a:rPr lang="en-GB" sz="2800" dirty="0" err="1"/>
              <a:t>kompetence</a:t>
            </a:r>
            <a:r>
              <a:rPr lang="en-GB" sz="2800" dirty="0"/>
              <a:t> – </a:t>
            </a:r>
            <a:r>
              <a:rPr lang="en-GB" sz="2800" dirty="0" err="1"/>
              <a:t>zdůvodňovat</a:t>
            </a:r>
            <a:r>
              <a:rPr lang="en-GB" sz="2800" dirty="0"/>
              <a:t> </a:t>
            </a:r>
            <a:r>
              <a:rPr lang="en-GB" sz="2800" dirty="0" err="1"/>
              <a:t>hodnocení</a:t>
            </a:r>
            <a:r>
              <a:rPr lang="en-GB" sz="2800" dirty="0"/>
              <a:t>, </a:t>
            </a:r>
            <a:r>
              <a:rPr lang="en-GB" sz="2800" dirty="0" err="1"/>
              <a:t>aby</a:t>
            </a:r>
            <a:r>
              <a:rPr lang="en-GB" sz="2800" dirty="0"/>
              <a:t> </a:t>
            </a:r>
            <a:r>
              <a:rPr lang="en-GB" sz="2800" dirty="0" err="1"/>
              <a:t>bylo</a:t>
            </a:r>
            <a:r>
              <a:rPr lang="en-GB" sz="2800" dirty="0"/>
              <a:t> </a:t>
            </a:r>
            <a:r>
              <a:rPr lang="en-GB" sz="2800" dirty="0" err="1" smtClean="0"/>
              <a:t>srozumitelné</a:t>
            </a:r>
            <a:r>
              <a:rPr lang="cs-CZ" sz="2800" dirty="0" smtClean="0"/>
              <a:t>, hodnotit ne samo dítě, ale výsledek jeho práce, upozornit na každý pokrok</a:t>
            </a:r>
            <a:endParaRPr lang="en-GB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můžeme zprostředkovat?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Pojmy a označení</a:t>
            </a:r>
          </a:p>
          <a:p>
            <a:r>
              <a:rPr lang="cs-CZ" dirty="0" smtClean="0"/>
              <a:t>Obsah – představy, myšlenky, informace o </a:t>
            </a:r>
            <a:r>
              <a:rPr lang="cs-CZ" dirty="0" err="1" smtClean="0"/>
              <a:t>urč</a:t>
            </a:r>
            <a:r>
              <a:rPr lang="cs-CZ" dirty="0" smtClean="0"/>
              <a:t>. věci (přes všechny smysly)</a:t>
            </a:r>
          </a:p>
          <a:p>
            <a:r>
              <a:rPr lang="cs-CZ" dirty="0" smtClean="0"/>
              <a:t>Logické myšlení – rozumíme tomu, co děláme a umíme to vysvětlit</a:t>
            </a:r>
          </a:p>
          <a:p>
            <a:r>
              <a:rPr lang="cs-CZ" dirty="0" smtClean="0"/>
              <a:t>Pořadí, časová posloupnost</a:t>
            </a:r>
          </a:p>
          <a:p>
            <a:r>
              <a:rPr lang="cs-CZ" dirty="0" smtClean="0"/>
              <a:t>Schopnost samostatně se učit</a:t>
            </a:r>
          </a:p>
          <a:p>
            <a:r>
              <a:rPr lang="cs-CZ" dirty="0" smtClean="0"/>
              <a:t>Důslednost a opatrnost – </a:t>
            </a:r>
            <a:r>
              <a:rPr lang="cs-CZ" smtClean="0"/>
              <a:t>proti impulzivitě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Šipka doleva 4">
            <a:hlinkClick r:id="rId3" action="ppaction://hlinksldjump"/>
          </p:cNvPr>
          <p:cNvSpPr/>
          <p:nvPr/>
        </p:nvSpPr>
        <p:spPr>
          <a:xfrm>
            <a:off x="8604448" y="5445224"/>
            <a:ext cx="360040" cy="484632"/>
          </a:xfrm>
          <a:prstGeom prst="leftArrow">
            <a:avLst>
              <a:gd name="adj1" fmla="val 5770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Pojetí inteligence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Inteligence není neměnná</a:t>
            </a:r>
          </a:p>
          <a:p>
            <a:r>
              <a:rPr lang="cs-CZ" dirty="0" smtClean="0"/>
              <a:t>Děti s deficitním IQ je možná rozvíjet, proto RF doporučuje včasnou péči a rozvoj kognitivních </a:t>
            </a:r>
            <a:r>
              <a:rPr lang="cs-CZ" dirty="0" err="1" smtClean="0"/>
              <a:t>fcí</a:t>
            </a:r>
            <a:r>
              <a:rPr lang="cs-CZ" dirty="0" smtClean="0"/>
              <a:t> u dětí s mentálním postižením a  Downovým syndromem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Dynamické vyšetření učebního potenciálu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Klasické testování intelektu je pozitivní, měří jen aktuální výkon v umělé situaci</a:t>
            </a:r>
          </a:p>
          <a:p>
            <a:r>
              <a:rPr lang="cs-CZ" dirty="0" smtClean="0"/>
              <a:t>Neurčí schopnost učit se</a:t>
            </a:r>
          </a:p>
          <a:p>
            <a:r>
              <a:rPr lang="cs-CZ" dirty="0" smtClean="0"/>
              <a:t>Liší se ve 4 oblastech</a:t>
            </a:r>
          </a:p>
          <a:p>
            <a:pPr lvl="1"/>
            <a:r>
              <a:rPr lang="cs-CZ" dirty="0" smtClean="0"/>
              <a:t>Testový materiál</a:t>
            </a:r>
          </a:p>
          <a:p>
            <a:pPr lvl="1"/>
            <a:r>
              <a:rPr lang="cs-CZ" dirty="0" smtClean="0"/>
              <a:t>Situace, ve které se testy předkládají</a:t>
            </a:r>
          </a:p>
          <a:p>
            <a:pPr lvl="1"/>
            <a:r>
              <a:rPr lang="cs-CZ" dirty="0" smtClean="0"/>
              <a:t>Posun od výkonu k procesu změny</a:t>
            </a:r>
          </a:p>
          <a:p>
            <a:pPr lvl="1"/>
            <a:r>
              <a:rPr lang="cs-CZ" dirty="0" smtClean="0"/>
              <a:t>Interpretace výsledků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Ravenova</a:t>
            </a:r>
            <a:r>
              <a:rPr lang="cs-CZ" dirty="0" smtClean="0"/>
              <a:t> matice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pic>
        <p:nvPicPr>
          <p:cNvPr id="7" name="Zástupný symbol pro obsah 6" descr="Raven 2.jpe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21163" y="1412776"/>
            <a:ext cx="5865122" cy="4824536"/>
          </a:xfrm>
        </p:spPr>
      </p:pic>
      <p:sp>
        <p:nvSpPr>
          <p:cNvPr id="8" name="Šipka doleva 7">
            <a:hlinkClick r:id="rId3" action="ppaction://hlinksldjump"/>
          </p:cNvPr>
          <p:cNvSpPr/>
          <p:nvPr/>
        </p:nvSpPr>
        <p:spPr>
          <a:xfrm>
            <a:off x="7812360" y="5445224"/>
            <a:ext cx="504056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Kladení otázek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628800"/>
            <a:ext cx="579544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/>
              <a:t>VÍCE ZDROJŮ INFORMACÍ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920" y="2495782"/>
            <a:ext cx="5132160" cy="32086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67680" y="1987409"/>
            <a:ext cx="1470240" cy="3539430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</a:tabLst>
            </a:pPr>
            <a:r>
              <a:rPr lang="en-GB" dirty="0"/>
              <a:t>R</a:t>
            </a:r>
          </a:p>
          <a:p>
            <a:pPr>
              <a:tabLst>
                <a:tab pos="656650" algn="l"/>
                <a:tab pos="1313299" algn="l"/>
              </a:tabLst>
            </a:pPr>
            <a:r>
              <a:rPr lang="en-GB" dirty="0"/>
              <a:t>A</a:t>
            </a:r>
          </a:p>
          <a:p>
            <a:pPr>
              <a:tabLst>
                <a:tab pos="656650" algn="l"/>
                <a:tab pos="1313299" algn="l"/>
              </a:tabLst>
            </a:pPr>
            <a:r>
              <a:rPr lang="en-GB" dirty="0"/>
              <a:t>D</a:t>
            </a:r>
          </a:p>
          <a:p>
            <a:pPr>
              <a:tabLst>
                <a:tab pos="656650" algn="l"/>
                <a:tab pos="1313299" algn="l"/>
              </a:tabLst>
            </a:pPr>
            <a:r>
              <a:rPr lang="en-GB" dirty="0"/>
              <a:t>O</a:t>
            </a:r>
          </a:p>
          <a:p>
            <a:pPr>
              <a:tabLst>
                <a:tab pos="656650" algn="l"/>
                <a:tab pos="1313299" algn="l"/>
              </a:tabLst>
            </a:pPr>
            <a:r>
              <a:rPr lang="en-GB" dirty="0"/>
              <a:t>S</a:t>
            </a:r>
          </a:p>
          <a:p>
            <a:pPr>
              <a:tabLst>
                <a:tab pos="656650" algn="l"/>
                <a:tab pos="1313299" algn="l"/>
              </a:tabLst>
            </a:pPr>
            <a:r>
              <a:rPr lang="en-GB" dirty="0"/>
              <a:t>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příklady</a:t>
            </a:r>
            <a:endParaRPr lang="en-GB" dirty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5921" y="1939885"/>
            <a:ext cx="7636320" cy="5903154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řízení</a:t>
            </a:r>
            <a:r>
              <a:rPr lang="en-GB" dirty="0"/>
              <a:t> </a:t>
            </a:r>
            <a:r>
              <a:rPr lang="en-GB" dirty="0" err="1"/>
              <a:t>auta</a:t>
            </a:r>
            <a:r>
              <a:rPr lang="en-GB" dirty="0"/>
              <a:t> (</a:t>
            </a:r>
            <a:r>
              <a:rPr lang="en-GB" dirty="0" err="1"/>
              <a:t>dopravních</a:t>
            </a:r>
            <a:r>
              <a:rPr lang="en-GB" dirty="0"/>
              <a:t> </a:t>
            </a:r>
            <a:r>
              <a:rPr lang="en-GB" dirty="0" err="1"/>
              <a:t>prostředků</a:t>
            </a:r>
            <a:r>
              <a:rPr lang="en-GB" dirty="0"/>
              <a:t>)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koupě</a:t>
            </a:r>
            <a:r>
              <a:rPr lang="en-GB" dirty="0"/>
              <a:t> </a:t>
            </a:r>
            <a:r>
              <a:rPr lang="en-GB" dirty="0" err="1"/>
              <a:t>bot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odměňování</a:t>
            </a:r>
            <a:r>
              <a:rPr lang="en-GB" dirty="0"/>
              <a:t>/</a:t>
            </a:r>
            <a:r>
              <a:rPr lang="en-GB" dirty="0" err="1"/>
              <a:t>trestání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kudy</a:t>
            </a:r>
            <a:r>
              <a:rPr lang="en-GB" dirty="0"/>
              <a:t> </a:t>
            </a:r>
            <a:r>
              <a:rPr lang="en-GB" dirty="0" err="1"/>
              <a:t>povede</a:t>
            </a:r>
            <a:r>
              <a:rPr lang="en-GB" dirty="0"/>
              <a:t> </a:t>
            </a:r>
            <a:r>
              <a:rPr lang="en-GB" dirty="0" err="1"/>
              <a:t>trasa</a:t>
            </a:r>
            <a:r>
              <a:rPr lang="en-GB" dirty="0"/>
              <a:t> </a:t>
            </a:r>
            <a:r>
              <a:rPr lang="en-GB" dirty="0" err="1"/>
              <a:t>výletu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koupě</a:t>
            </a:r>
            <a:r>
              <a:rPr lang="en-GB" dirty="0"/>
              <a:t> </a:t>
            </a:r>
            <a:r>
              <a:rPr lang="en-GB" dirty="0" err="1"/>
              <a:t>dárku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plánování</a:t>
            </a:r>
            <a:r>
              <a:rPr lang="en-GB" dirty="0"/>
              <a:t> </a:t>
            </a:r>
            <a:r>
              <a:rPr lang="en-GB" dirty="0" err="1"/>
              <a:t>dovolené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jakou</a:t>
            </a:r>
            <a:r>
              <a:rPr lang="en-GB" dirty="0"/>
              <a:t> </a:t>
            </a:r>
            <a:r>
              <a:rPr lang="en-GB" dirty="0" err="1"/>
              <a:t>knihu</a:t>
            </a:r>
            <a:r>
              <a:rPr lang="en-GB" dirty="0"/>
              <a:t> </a:t>
            </a:r>
            <a:r>
              <a:rPr lang="en-GB" dirty="0" err="1"/>
              <a:t>budu</a:t>
            </a:r>
            <a:r>
              <a:rPr lang="en-GB" dirty="0"/>
              <a:t> </a:t>
            </a:r>
            <a:r>
              <a:rPr lang="en-GB" dirty="0" err="1"/>
              <a:t>číst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/>
              <a:t>co </a:t>
            </a:r>
            <a:r>
              <a:rPr lang="en-GB" dirty="0" err="1"/>
              <a:t>uvařím</a:t>
            </a:r>
            <a:r>
              <a:rPr lang="en-GB" dirty="0"/>
              <a:t> </a:t>
            </a:r>
            <a:r>
              <a:rPr lang="en-GB" dirty="0" err="1"/>
              <a:t>dnes</a:t>
            </a:r>
            <a:r>
              <a:rPr lang="en-GB" dirty="0"/>
              <a:t> k </a:t>
            </a:r>
            <a:r>
              <a:rPr lang="en-GB" dirty="0" err="1"/>
              <a:t>večeři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jak</a:t>
            </a:r>
            <a:r>
              <a:rPr lang="en-GB" dirty="0"/>
              <a:t> se </a:t>
            </a:r>
            <a:r>
              <a:rPr lang="en-GB" dirty="0" err="1"/>
              <a:t>dnes</a:t>
            </a:r>
            <a:r>
              <a:rPr lang="en-GB" dirty="0"/>
              <a:t> </a:t>
            </a:r>
            <a:r>
              <a:rPr lang="en-GB" dirty="0" err="1"/>
              <a:t>obléknu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/>
              <a:t>VYUŽITÍ PŘI POHYBU NEVIDOMÝCH?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Pomyslné</a:t>
            </a:r>
            <a:r>
              <a:rPr lang="en-GB" dirty="0"/>
              <a:t> </a:t>
            </a:r>
            <a:r>
              <a:rPr lang="en-GB" dirty="0" err="1"/>
              <a:t>čáry</a:t>
            </a:r>
            <a:endParaRPr lang="en-GB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5121" y="1939885"/>
            <a:ext cx="106560" cy="584775"/>
          </a:xfrm>
          <a:ln/>
        </p:spPr>
        <p:txBody>
          <a:bodyPr>
            <a:spAutoFit/>
          </a:bodyPr>
          <a:lstStyle/>
          <a:p>
            <a:endParaRPr lang="cs-CZ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2160" y="1306218"/>
            <a:ext cx="4245120" cy="495412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příklady</a:t>
            </a:r>
            <a:endParaRPr lang="en-GB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5921" y="1939885"/>
            <a:ext cx="7636320" cy="5312223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Malíř</a:t>
            </a:r>
            <a:r>
              <a:rPr lang="en-GB" dirty="0"/>
              <a:t> </a:t>
            </a:r>
            <a:r>
              <a:rPr lang="en-GB" dirty="0" err="1"/>
              <a:t>rozvrhuje</a:t>
            </a:r>
            <a:r>
              <a:rPr lang="en-GB" dirty="0"/>
              <a:t> </a:t>
            </a:r>
            <a:r>
              <a:rPr lang="en-GB" dirty="0" err="1"/>
              <a:t>plátno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Golfista</a:t>
            </a:r>
            <a:r>
              <a:rPr lang="en-GB" dirty="0"/>
              <a:t>, </a:t>
            </a:r>
            <a:r>
              <a:rPr lang="en-GB" dirty="0" err="1"/>
              <a:t>hokejista</a:t>
            </a:r>
            <a:r>
              <a:rPr lang="en-GB" dirty="0"/>
              <a:t>, </a:t>
            </a:r>
            <a:r>
              <a:rPr lang="en-GB" dirty="0" err="1"/>
              <a:t>fotbalista</a:t>
            </a:r>
            <a:r>
              <a:rPr lang="en-GB" dirty="0"/>
              <a:t>... (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trenéři</a:t>
            </a:r>
            <a:r>
              <a:rPr lang="en-GB" dirty="0"/>
              <a:t>)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Poledníky</a:t>
            </a:r>
            <a:r>
              <a:rPr lang="en-GB" dirty="0"/>
              <a:t>, </a:t>
            </a:r>
            <a:r>
              <a:rPr lang="en-GB" dirty="0" err="1"/>
              <a:t>rovnoběžky</a:t>
            </a:r>
            <a:r>
              <a:rPr lang="en-GB" dirty="0"/>
              <a:t>, </a:t>
            </a:r>
            <a:r>
              <a:rPr lang="en-GB" dirty="0" err="1"/>
              <a:t>vrstevnice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Hranice</a:t>
            </a:r>
            <a:r>
              <a:rPr lang="en-GB" dirty="0"/>
              <a:t> </a:t>
            </a:r>
            <a:r>
              <a:rPr lang="en-GB" dirty="0" err="1"/>
              <a:t>států</a:t>
            </a:r>
            <a:r>
              <a:rPr lang="en-GB" dirty="0"/>
              <a:t>, </a:t>
            </a:r>
            <a:r>
              <a:rPr lang="en-GB" dirty="0" err="1"/>
              <a:t>měst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Vazby</a:t>
            </a:r>
            <a:r>
              <a:rPr lang="en-GB" dirty="0"/>
              <a:t> v </a:t>
            </a:r>
            <a:r>
              <a:rPr lang="en-GB" dirty="0" err="1"/>
              <a:t>chemických</a:t>
            </a:r>
            <a:r>
              <a:rPr lang="en-GB" dirty="0"/>
              <a:t> </a:t>
            </a:r>
            <a:r>
              <a:rPr lang="en-GB" dirty="0" err="1"/>
              <a:t>vzorcích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Řidič</a:t>
            </a:r>
            <a:r>
              <a:rPr lang="en-GB" dirty="0"/>
              <a:t> </a:t>
            </a:r>
            <a:r>
              <a:rPr lang="en-GB" dirty="0" err="1"/>
              <a:t>při</a:t>
            </a:r>
            <a:r>
              <a:rPr lang="en-GB" dirty="0"/>
              <a:t> </a:t>
            </a:r>
            <a:r>
              <a:rPr lang="en-GB" dirty="0" err="1"/>
              <a:t>projíždění</a:t>
            </a:r>
            <a:r>
              <a:rPr lang="en-GB" dirty="0"/>
              <a:t> </a:t>
            </a:r>
            <a:r>
              <a:rPr lang="en-GB" dirty="0" err="1"/>
              <a:t>křižovatky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Okraje</a:t>
            </a:r>
            <a:r>
              <a:rPr lang="en-GB" dirty="0"/>
              <a:t> v </a:t>
            </a:r>
            <a:r>
              <a:rPr lang="en-GB" dirty="0" err="1"/>
              <a:t>sešitě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Psaní</a:t>
            </a:r>
            <a:r>
              <a:rPr lang="en-GB" dirty="0"/>
              <a:t> </a:t>
            </a:r>
            <a:r>
              <a:rPr lang="en-GB" dirty="0" err="1"/>
              <a:t>matematických</a:t>
            </a:r>
            <a:r>
              <a:rPr lang="en-GB" dirty="0"/>
              <a:t> </a:t>
            </a:r>
            <a:r>
              <a:rPr lang="en-GB" dirty="0" err="1"/>
              <a:t>příkladů</a:t>
            </a:r>
            <a:r>
              <a:rPr lang="en-GB" dirty="0"/>
              <a:t> pod </a:t>
            </a:r>
            <a:r>
              <a:rPr lang="en-GB" dirty="0" err="1"/>
              <a:t>sebe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Klíč</a:t>
            </a:r>
            <a:r>
              <a:rPr lang="en-GB" dirty="0"/>
              <a:t> k </a:t>
            </a:r>
            <a:r>
              <a:rPr lang="en-GB" dirty="0" err="1"/>
              <a:t>řešení</a:t>
            </a:r>
            <a:endParaRPr lang="en-GB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>
          <a:xfrm>
            <a:off x="653760" y="1939884"/>
            <a:ext cx="3755520" cy="2060856"/>
          </a:xfrm>
        </p:spPr>
        <p:txBody>
          <a:bodyPr/>
          <a:lstStyle/>
          <a:p>
            <a:pPr marL="311045" indent="-311045"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endParaRPr lang="cs-CZ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2"/>
          </p:nvPr>
        </p:nvSpPr>
        <p:spPr>
          <a:xfrm>
            <a:off x="4658400" y="1939884"/>
            <a:ext cx="3726720" cy="2060856"/>
          </a:xfrm>
        </p:spPr>
        <p:txBody>
          <a:bodyPr/>
          <a:lstStyle/>
          <a:p>
            <a:pPr marL="311045" indent="-311045"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endParaRPr lang="cs-CZ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3"/>
          </p:nvPr>
        </p:nvSpPr>
        <p:spPr>
          <a:xfrm>
            <a:off x="4658400" y="4196601"/>
            <a:ext cx="3726720" cy="2060857"/>
          </a:xfrm>
        </p:spPr>
        <p:txBody>
          <a:bodyPr/>
          <a:lstStyle/>
          <a:p>
            <a:pPr marL="311045" indent="-311045"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endParaRPr lang="cs-CZ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14341" name="Rectangle 5"/>
          <p:cNvSpPr>
            <a:spLocks noGrp="1" noChangeArrowheads="1"/>
          </p:cNvSpPr>
          <p:nvPr>
            <p:ph idx="4"/>
          </p:nvPr>
        </p:nvSpPr>
        <p:spPr>
          <a:xfrm>
            <a:off x="745920" y="4196601"/>
            <a:ext cx="3726720" cy="2060857"/>
          </a:xfrm>
        </p:spPr>
        <p:txBody>
          <a:bodyPr/>
          <a:lstStyle/>
          <a:p>
            <a:pPr marL="311045" indent="-311045"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endParaRPr lang="cs-CZ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760" y="1960047"/>
            <a:ext cx="3755520" cy="212278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960047"/>
            <a:ext cx="3755520" cy="212278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760" y="4245566"/>
            <a:ext cx="3755520" cy="19600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34721" y="4245566"/>
            <a:ext cx="3592800" cy="19600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příklady</a:t>
            </a:r>
            <a:endParaRPr lang="en-GB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5921" y="1939885"/>
            <a:ext cx="7636320" cy="5903154"/>
          </a:xfrm>
          <a:ln/>
        </p:spPr>
        <p:txBody>
          <a:bodyPr>
            <a:norm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Rozvrh</a:t>
            </a:r>
            <a:r>
              <a:rPr lang="en-GB" dirty="0"/>
              <a:t> </a:t>
            </a:r>
            <a:r>
              <a:rPr lang="en-GB" dirty="0" err="1"/>
              <a:t>hodin</a:t>
            </a:r>
            <a:r>
              <a:rPr lang="en-GB" dirty="0"/>
              <a:t>, </a:t>
            </a:r>
            <a:r>
              <a:rPr lang="en-GB" dirty="0" err="1"/>
              <a:t>harmonogram</a:t>
            </a:r>
            <a:r>
              <a:rPr lang="en-GB" dirty="0"/>
              <a:t> </a:t>
            </a:r>
            <a:r>
              <a:rPr lang="en-GB" dirty="0" err="1"/>
              <a:t>školního</a:t>
            </a:r>
            <a:r>
              <a:rPr lang="en-GB" dirty="0"/>
              <a:t> </a:t>
            </a:r>
            <a:r>
              <a:rPr lang="en-GB" dirty="0" err="1"/>
              <a:t>roku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Čísla</a:t>
            </a:r>
            <a:r>
              <a:rPr lang="en-GB" dirty="0"/>
              <a:t> </a:t>
            </a:r>
            <a:r>
              <a:rPr lang="en-GB" dirty="0" err="1"/>
              <a:t>dveří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Rejstřík</a:t>
            </a:r>
            <a:r>
              <a:rPr lang="en-GB" dirty="0"/>
              <a:t> v </a:t>
            </a:r>
            <a:r>
              <a:rPr lang="en-GB" dirty="0" err="1"/>
              <a:t>knize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Rodokmen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Kritérium</a:t>
            </a:r>
            <a:r>
              <a:rPr lang="en-GB" dirty="0"/>
              <a:t> </a:t>
            </a:r>
            <a:r>
              <a:rPr lang="en-GB" dirty="0" err="1"/>
              <a:t>třídění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Orientační</a:t>
            </a:r>
            <a:r>
              <a:rPr lang="en-GB" dirty="0"/>
              <a:t> </a:t>
            </a:r>
            <a:r>
              <a:rPr lang="en-GB" dirty="0" err="1"/>
              <a:t>plán</a:t>
            </a:r>
            <a:r>
              <a:rPr lang="en-GB" dirty="0"/>
              <a:t> </a:t>
            </a:r>
            <a:r>
              <a:rPr lang="en-GB" dirty="0" err="1"/>
              <a:t>budovy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Červená</a:t>
            </a:r>
            <a:r>
              <a:rPr lang="en-GB" dirty="0"/>
              <a:t> </a:t>
            </a:r>
            <a:r>
              <a:rPr lang="en-GB" dirty="0" err="1"/>
              <a:t>tužka</a:t>
            </a:r>
            <a:r>
              <a:rPr lang="en-GB" dirty="0"/>
              <a:t> k </a:t>
            </a:r>
            <a:r>
              <a:rPr lang="en-GB" dirty="0" err="1"/>
              <a:t>opravě</a:t>
            </a:r>
            <a:r>
              <a:rPr lang="en-GB" dirty="0"/>
              <a:t> </a:t>
            </a:r>
            <a:r>
              <a:rPr lang="en-GB" dirty="0" err="1"/>
              <a:t>písemek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Jména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Nevidomí-talíř</a:t>
            </a:r>
            <a:r>
              <a:rPr lang="en-GB" dirty="0"/>
              <a:t> </a:t>
            </a:r>
            <a:r>
              <a:rPr lang="en-GB" dirty="0" err="1"/>
              <a:t>rozdělený</a:t>
            </a:r>
            <a:r>
              <a:rPr lang="en-GB" dirty="0"/>
              <a:t> </a:t>
            </a:r>
            <a:r>
              <a:rPr lang="en-GB" dirty="0" err="1"/>
              <a:t>podle</a:t>
            </a:r>
            <a:r>
              <a:rPr lang="en-GB" dirty="0"/>
              <a:t> </a:t>
            </a:r>
            <a:r>
              <a:rPr lang="en-GB" dirty="0" err="1" smtClean="0"/>
              <a:t>hodin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Orientace</a:t>
            </a:r>
            <a:r>
              <a:rPr lang="en-GB" dirty="0"/>
              <a:t> v </a:t>
            </a:r>
            <a:r>
              <a:rPr lang="en-GB" dirty="0" err="1"/>
              <a:t>prostoru</a:t>
            </a:r>
            <a:endParaRPr lang="en-GB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5921" y="1939885"/>
            <a:ext cx="7636320" cy="6494085"/>
          </a:xfrm>
          <a:ln/>
        </p:spPr>
        <p:txBody>
          <a:bodyPr>
            <a:spAutoFit/>
          </a:bodyPr>
          <a:lstStyle/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cs-CZ" dirty="0" smtClean="0"/>
              <a:t>      </a:t>
            </a:r>
            <a:r>
              <a:rPr lang="en-GB" dirty="0" smtClean="0"/>
              <a:t>                           </a:t>
            </a:r>
            <a:r>
              <a:rPr lang="cs-CZ" dirty="0" err="1" smtClean="0"/>
              <a:t>v</a:t>
            </a:r>
            <a:r>
              <a:rPr lang="en-GB" dirty="0" err="1" smtClean="0"/>
              <a:t>pravo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GB" dirty="0"/>
          </a:p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cs-CZ" dirty="0" smtClean="0"/>
          </a:p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cs-CZ" dirty="0" smtClean="0"/>
              <a:t>v</a:t>
            </a:r>
            <a:r>
              <a:rPr lang="en-GB" dirty="0" err="1" smtClean="0"/>
              <a:t>předu</a:t>
            </a:r>
            <a:r>
              <a:rPr lang="cs-CZ" dirty="0" smtClean="0"/>
              <a:t>                                           </a:t>
            </a:r>
            <a:r>
              <a:rPr lang="en-GB" dirty="0" err="1" smtClean="0"/>
              <a:t>vzadu</a:t>
            </a:r>
            <a:r>
              <a:rPr lang="en-GB" dirty="0" smtClean="0"/>
              <a:t> 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GB" dirty="0"/>
          </a:p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cs-CZ" dirty="0" smtClean="0"/>
              <a:t>						</a:t>
            </a:r>
          </a:p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cs-CZ" dirty="0" smtClean="0"/>
              <a:t>						</a:t>
            </a:r>
            <a:r>
              <a:rPr lang="en-GB" dirty="0" err="1" smtClean="0"/>
              <a:t>vlevo</a:t>
            </a:r>
            <a:endParaRPr lang="en-GB" dirty="0"/>
          </a:p>
          <a:p>
            <a:pPr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cs-CZ" dirty="0" smtClean="0"/>
              <a:t>						</a:t>
            </a: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endParaRPr lang="en-GB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/>
              <a:t>                          </a:t>
            </a:r>
            <a:r>
              <a:rPr lang="en-GB" dirty="0" smtClean="0"/>
              <a:t>  </a:t>
            </a:r>
            <a:endParaRPr lang="en-GB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636912"/>
            <a:ext cx="2861280" cy="212278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Nositel</a:t>
            </a:r>
            <a:r>
              <a:rPr lang="en-GB" dirty="0"/>
              <a:t> </a:t>
            </a:r>
            <a:r>
              <a:rPr lang="en-GB" dirty="0" err="1"/>
              <a:t>vztahu</a:t>
            </a:r>
            <a:endParaRPr lang="en-GB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58400" y="1939885"/>
            <a:ext cx="3726720" cy="584775"/>
          </a:xfrm>
          <a:ln/>
        </p:spPr>
        <p:txBody>
          <a:bodyPr>
            <a:spAutoFit/>
          </a:bodyPr>
          <a:lstStyle/>
          <a:p>
            <a:endParaRPr lang="cs-CZ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920" y="2236555"/>
            <a:ext cx="3726720" cy="372711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1600" y="2122783"/>
            <a:ext cx="2776320" cy="39186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					?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?                                                                  ?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					</a:t>
            </a:r>
          </a:p>
          <a:p>
            <a:pPr>
              <a:buNone/>
            </a:pPr>
            <a:r>
              <a:rPr lang="cs-CZ" dirty="0" smtClean="0"/>
              <a:t>	</a:t>
            </a:r>
            <a:r>
              <a:rPr lang="cs-CZ" dirty="0" smtClean="0"/>
              <a:t>				?</a:t>
            </a:r>
            <a:endParaRPr lang="cs-CZ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988840"/>
            <a:ext cx="3240360" cy="324036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0" y="477332"/>
            <a:ext cx="7809120" cy="630942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</a:pPr>
            <a:r>
              <a:rPr lang="en-GB" dirty="0" err="1"/>
              <a:t>příklady</a:t>
            </a:r>
            <a:endParaRPr lang="en-GB" dirty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5920" y="1939885"/>
            <a:ext cx="3726720" cy="4453527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/>
              <a:t>Je </a:t>
            </a:r>
            <a:r>
              <a:rPr lang="en-GB" sz="2900" dirty="0" err="1"/>
              <a:t>nositel</a:t>
            </a:r>
            <a:r>
              <a:rPr lang="en-GB" sz="2900" dirty="0"/>
              <a:t>: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Zvíře</a:t>
            </a:r>
            <a:endParaRPr lang="en-GB" sz="29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Kniha</a:t>
            </a:r>
            <a:endParaRPr lang="en-GB" sz="29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Dům</a:t>
            </a:r>
            <a:endParaRPr lang="en-GB" sz="29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Obraz</a:t>
            </a:r>
            <a:endParaRPr lang="en-GB" sz="29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Židle</a:t>
            </a:r>
            <a:r>
              <a:rPr lang="en-GB" sz="2900" dirty="0"/>
              <a:t>?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Bota</a:t>
            </a:r>
            <a:endParaRPr lang="en-GB" sz="29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Kočárek</a:t>
            </a:r>
            <a:endParaRPr lang="en-GB" sz="29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2"/>
          </p:nvPr>
        </p:nvSpPr>
        <p:spPr>
          <a:xfrm>
            <a:off x="4658400" y="1939885"/>
            <a:ext cx="3726720" cy="4453527"/>
          </a:xfrm>
          <a:ln/>
        </p:spPr>
        <p:txBody>
          <a:bodyPr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Není</a:t>
            </a:r>
            <a:r>
              <a:rPr lang="en-GB" sz="2900" dirty="0"/>
              <a:t> </a:t>
            </a:r>
            <a:r>
              <a:rPr lang="en-GB" sz="2900" dirty="0" err="1"/>
              <a:t>nositel</a:t>
            </a:r>
            <a:r>
              <a:rPr lang="en-GB" sz="2900" dirty="0"/>
              <a:t>: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Kulatá</a:t>
            </a:r>
            <a:r>
              <a:rPr lang="en-GB" sz="2900" dirty="0"/>
              <a:t> </a:t>
            </a:r>
            <a:r>
              <a:rPr lang="en-GB" sz="2900" dirty="0" err="1"/>
              <a:t>dečka</a:t>
            </a:r>
            <a:endParaRPr lang="en-GB" sz="29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Svíčka</a:t>
            </a:r>
            <a:r>
              <a:rPr lang="en-GB" sz="2900" dirty="0"/>
              <a:t> </a:t>
            </a:r>
            <a:r>
              <a:rPr lang="en-GB" sz="2900" dirty="0" err="1"/>
              <a:t>bez</a:t>
            </a:r>
            <a:r>
              <a:rPr lang="en-GB" sz="2900" dirty="0"/>
              <a:t> </a:t>
            </a:r>
            <a:r>
              <a:rPr lang="en-GB" sz="2900" dirty="0" err="1"/>
              <a:t>obrázku</a:t>
            </a:r>
            <a:endParaRPr lang="en-GB" sz="29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Lampa</a:t>
            </a:r>
            <a:r>
              <a:rPr lang="en-GB" sz="2900" dirty="0"/>
              <a:t>?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Květina</a:t>
            </a:r>
            <a:endParaRPr lang="en-GB" sz="29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/>
              <a:t>Strom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Bazén</a:t>
            </a:r>
            <a:endParaRPr lang="en-GB" sz="2900" dirty="0"/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2900" dirty="0" err="1"/>
              <a:t>Pecen</a:t>
            </a:r>
            <a:r>
              <a:rPr lang="en-GB" sz="2900" dirty="0"/>
              <a:t> </a:t>
            </a:r>
            <a:r>
              <a:rPr lang="en-GB" sz="2900" dirty="0" err="1"/>
              <a:t>chleba</a:t>
            </a:r>
            <a:r>
              <a:rPr lang="en-GB" sz="2900" dirty="0"/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zentace_-_sablona-2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Prezentace_-_sablona-2</Template>
  <TotalTime>8994</TotalTime>
  <Words>1075</Words>
  <Application>Microsoft Office PowerPoint</Application>
  <PresentationFormat>Předvádění na obrazovce (4:3)</PresentationFormat>
  <Paragraphs>175</Paragraphs>
  <Slides>22</Slides>
  <Notes>19</Notes>
  <HiddenSlides>8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Prezentace_-_sablona-2</vt:lpstr>
      <vt:lpstr>Feuersteinovo instrumentální obohacení</vt:lpstr>
      <vt:lpstr>Reuven Feuerstein</vt:lpstr>
      <vt:lpstr>3 základní otázky</vt:lpstr>
      <vt:lpstr>Strukturální kognitivní modifikace</vt:lpstr>
      <vt:lpstr>Zkušenost prostředkovaného učení</vt:lpstr>
      <vt:lpstr>Zprostředkování</vt:lpstr>
      <vt:lpstr>Podmínky zprostředkující interakce</vt:lpstr>
      <vt:lpstr>Co můžeme zprostředkovat?</vt:lpstr>
      <vt:lpstr>Pojetí inteligence</vt:lpstr>
      <vt:lpstr>Dynamické vyšetření učebního potenciálu </vt:lpstr>
      <vt:lpstr>Ravenova matice</vt:lpstr>
      <vt:lpstr>Kladení otázek</vt:lpstr>
      <vt:lpstr>VÍCE ZDROJŮ INFORMACÍ</vt:lpstr>
      <vt:lpstr>příklady</vt:lpstr>
      <vt:lpstr>Pomyslné čáry</vt:lpstr>
      <vt:lpstr>příklady</vt:lpstr>
      <vt:lpstr>Klíč k řešení</vt:lpstr>
      <vt:lpstr>příklady</vt:lpstr>
      <vt:lpstr>Orientace v prostoru</vt:lpstr>
      <vt:lpstr>Nositel vztahu</vt:lpstr>
      <vt:lpstr>Snímek 21</vt:lpstr>
      <vt:lpstr>příklady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Uživatel</dc:creator>
  <cp:lastModifiedBy>Jabok</cp:lastModifiedBy>
  <cp:revision>188</cp:revision>
  <dcterms:created xsi:type="dcterms:W3CDTF">2016-09-22T08:38:16Z</dcterms:created>
  <dcterms:modified xsi:type="dcterms:W3CDTF">2018-05-03T13:29:18Z</dcterms:modified>
</cp:coreProperties>
</file>