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81" r:id="rId9"/>
    <p:sldId id="28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9" r:id="rId24"/>
    <p:sldId id="280" r:id="rId25"/>
    <p:sldId id="276" r:id="rId26"/>
    <p:sldId id="277" r:id="rId27"/>
    <p:sldId id="278" r:id="rId28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1094D5B2-27C1-403D-8222-52E7189BDBD1}" type="datetimeFigureOut">
              <a:rPr lang="cs-CZ"/>
              <a:pPr>
                <a:defRPr/>
              </a:pPr>
              <a:t>9.12.2012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cs-CZ" noProof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noProof="0" smtClean="0"/>
              <a:t>Klepnutím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  <a:endParaRPr lang="cs-CZ" noProof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55F7ECD7-0C76-4376-89A3-1D5623525D0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Zástupný symbol pro obrázek snímk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cs-CZ" smtClean="0"/>
              <a:t>Počet slabik – dítě si dá ruku pod bradu a kolikrát se brada dotkne při vyslovení slova ruky, tolik je slabik</a:t>
            </a:r>
          </a:p>
          <a:p>
            <a:pPr>
              <a:spcBef>
                <a:spcPct val="0"/>
              </a:spcBef>
            </a:pPr>
            <a:endParaRPr lang="cs-CZ" smtClean="0"/>
          </a:p>
        </p:txBody>
      </p:sp>
      <p:sp>
        <p:nvSpPr>
          <p:cNvPr id="16387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993BD97-EE4D-4328-87D1-B10DBF76B989}" type="slidenum">
              <a:rPr lang="cs-CZ"/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cs-CZ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cs-CZ" smtClean="0"/>
              <a:t>Tabulku by bylo možné celou vyplnit čísly</a:t>
            </a:r>
          </a:p>
          <a:p>
            <a:r>
              <a:rPr lang="cs-CZ" smtClean="0"/>
              <a:t>Vysvětlit dítěti, jak by byla čísla do tabulky zapsána - v každém řádku po jedné, končila by desítkou</a:t>
            </a:r>
          </a:p>
          <a:p>
            <a:r>
              <a:rPr lang="cs-CZ" smtClean="0"/>
              <a:t>Úkole, je doplnit čísla na místa, kde jsou kroužky - nejjednodušší počítat po jedné - to ne!</a:t>
            </a:r>
          </a:p>
          <a:p>
            <a:r>
              <a:rPr lang="cs-CZ" smtClean="0"/>
              <a:t>Vysvětlit pravidlaů</a:t>
            </a:r>
          </a:p>
          <a:p>
            <a:r>
              <a:rPr lang="cs-CZ" smtClean="0"/>
              <a:t>Pohybujeme se v řádce zleva doprava - přičítáme jednotky</a:t>
            </a:r>
          </a:p>
          <a:p>
            <a:r>
              <a:rPr lang="cs-CZ" smtClean="0"/>
              <a:t>Pohybujeme se v řádce zprava doleva - odčítáme jednotky</a:t>
            </a:r>
          </a:p>
          <a:p>
            <a:r>
              <a:rPr lang="cs-CZ" smtClean="0"/>
              <a:t>Pohybujeme se ve sloupci zeshora dolů - přičítáme desítky</a:t>
            </a:r>
          </a:p>
          <a:p>
            <a:r>
              <a:rPr lang="cs-CZ" smtClean="0"/>
              <a:t>Pohybujeme se ve sloupci zdola nahoru - odčítáme desítky</a:t>
            </a:r>
          </a:p>
          <a:p>
            <a:r>
              <a:rPr lang="cs-CZ" smtClean="0"/>
              <a:t>Pak zapisovat ¨příklady podle návodu</a:t>
            </a:r>
          </a:p>
          <a:p>
            <a:r>
              <a:rPr lang="cs-CZ" smtClean="0"/>
              <a:t>Pracovat jen tak dlouho, dokud se dítě dobře soustředí, s jednou tabulkou lze pracovat i týden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Zástupný symbol pro obrázek snímk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4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cs-CZ" smtClean="0"/>
              <a:t>POZOR – s kartičkami nesmí dítě soutěžit, význam má jen tehdy, když zajistíme, aby dítě nechybovalo a hlavně aby nehádalo</a:t>
            </a:r>
          </a:p>
        </p:txBody>
      </p:sp>
      <p:sp>
        <p:nvSpPr>
          <p:cNvPr id="18435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C255981-B4A2-4B7B-8F26-E4FAE3887B99}" type="slidenum">
              <a:rPr lang="cs-CZ"/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cs-CZ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Zástupný symbol pro obrázek snímk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2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cs-CZ" smtClean="0"/>
              <a:t>POZOR – bzučák neučí jemné diskriminaci ve vlastní řeči, dítě tedy na bzučáku umí a v praxi ne</a:t>
            </a:r>
          </a:p>
        </p:txBody>
      </p:sp>
      <p:sp>
        <p:nvSpPr>
          <p:cNvPr id="20483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9D3E7C5-AE0A-4C28-BC2D-81ED68C9B518}" type="slidenum">
              <a:rPr lang="cs-CZ"/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cs-CZ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Zástupný symbol pro obrázek snímk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0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cs-CZ" smtClean="0"/>
              <a:t>Pozor, při vyškrtávání písmen v textu musí vyškrtávat najednou obě písmena, která se pletou (např. b x d), aby se stále porovnával rozdíl</a:t>
            </a:r>
          </a:p>
          <a:p>
            <a:pPr>
              <a:spcBef>
                <a:spcPct val="0"/>
              </a:spcBef>
            </a:pPr>
            <a:r>
              <a:rPr lang="cs-CZ" smtClean="0"/>
              <a:t>Zaškrtnuté písmeno musí přečíst – nepracuje mechanicky, posiluje se intermodální komunikaci</a:t>
            </a:r>
          </a:p>
        </p:txBody>
      </p:sp>
      <p:sp>
        <p:nvSpPr>
          <p:cNvPr id="22531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540FA83-C1A7-417E-86CD-2C798BDF3CE0}" type="slidenum">
              <a:rPr lang="cs-CZ"/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cs-CZ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Zástupný symbol pro obrázek snímk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8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cs-CZ" smtClean="0"/>
              <a:t>Umístění předmětu mezi ostatními – ukážeme ředu předmětů, obrázků, zakryjeme, jeden z předmětů ukážeme a dítě říká mezi čím byl umístěn</a:t>
            </a:r>
          </a:p>
        </p:txBody>
      </p:sp>
      <p:sp>
        <p:nvSpPr>
          <p:cNvPr id="24579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9EE5CD5-08BA-4CCA-AAEE-5298B88D70A2}" type="slidenum">
              <a:rPr lang="cs-CZ"/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cs-CZ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Zástupný symbol pro obrázek snímk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0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cs-CZ" smtClean="0"/>
              <a:t>Při dublovaném čtení může dospělý dělat schválně chyby, jsou kontrolní, ne humorné chyby, narušují koncentraci pozornosti – ale např. zaměnit slovo…</a:t>
            </a:r>
          </a:p>
        </p:txBody>
      </p:sp>
      <p:sp>
        <p:nvSpPr>
          <p:cNvPr id="32771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82E18A1-9A7F-4618-9F6A-C1130A6C6A0D}" type="slidenum">
              <a:rPr lang="cs-CZ"/>
              <a:pPr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cs-CZ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Zástupný symbol pro obrázek snímk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8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cs-CZ" smtClean="0"/>
              <a:t>Potřeba pochopit symboly více než, nejméně, pětkrát</a:t>
            </a:r>
          </a:p>
          <a:p>
            <a:pPr>
              <a:spcBef>
                <a:spcPct val="0"/>
              </a:spcBef>
            </a:pPr>
            <a:r>
              <a:rPr lang="cs-CZ" smtClean="0"/>
              <a:t>Špatná sluchová diferenciace – záměna čísel 18 a 80…</a:t>
            </a:r>
          </a:p>
          <a:p>
            <a:pPr>
              <a:spcBef>
                <a:spcPct val="0"/>
              </a:spcBef>
            </a:pPr>
            <a:r>
              <a:rPr lang="cs-CZ" smtClean="0"/>
              <a:t>Obtížná diferenciace tvarů – záměny čísel 4 a 7, 6 a 9</a:t>
            </a:r>
          </a:p>
          <a:p>
            <a:pPr>
              <a:spcBef>
                <a:spcPct val="0"/>
              </a:spcBef>
            </a:pPr>
            <a:r>
              <a:rPr lang="cs-CZ" smtClean="0"/>
              <a:t>Špatné prostorové vnímání – odhad vzdálenosti, posouzení velikosti, objemu</a:t>
            </a:r>
          </a:p>
          <a:p>
            <a:pPr>
              <a:spcBef>
                <a:spcPct val="0"/>
              </a:spcBef>
            </a:pPr>
            <a:r>
              <a:rPr lang="cs-CZ" smtClean="0"/>
              <a:t>Prostorová orientace – neschopnost definovat pořadí prvku v řadě, uspořádat prvky podle kritérií</a:t>
            </a:r>
          </a:p>
        </p:txBody>
      </p:sp>
      <p:sp>
        <p:nvSpPr>
          <p:cNvPr id="34819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E896466-2F7E-4A7C-B7FF-9A7A35F408C1}" type="slidenum">
              <a:rPr lang="cs-CZ"/>
              <a:pPr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cs-CZ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Zástupný symbol pro obrázek snímk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6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cs-CZ" smtClean="0"/>
              <a:t>Číselná řada individuálně rozdílná</a:t>
            </a:r>
          </a:p>
          <a:p>
            <a:pPr>
              <a:spcBef>
                <a:spcPct val="0"/>
              </a:spcBef>
            </a:pPr>
            <a:r>
              <a:rPr lang="cs-CZ" smtClean="0"/>
              <a:t>Pokud počítáme, posuneme si řadu k číslům, se kterými pracujeme</a:t>
            </a:r>
          </a:p>
          <a:p>
            <a:pPr>
              <a:spcBef>
                <a:spcPct val="0"/>
              </a:spcBef>
            </a:pPr>
            <a:r>
              <a:rPr lang="cs-CZ" smtClean="0"/>
              <a:t>Číselná řqada horizontální nebo vertikální, různě wsložitá, může být i barevná</a:t>
            </a:r>
          </a:p>
        </p:txBody>
      </p:sp>
      <p:sp>
        <p:nvSpPr>
          <p:cNvPr id="36867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55145A5-9680-4B71-83B2-63A655599C13}" type="slidenum">
              <a:rPr lang="cs-CZ"/>
              <a:pPr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cs-CZ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1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cs-CZ" smtClean="0"/>
              <a:t>Při sčítání a odčítání si do mezer může položit tužku. Uvědomí si rozdíl mezi sčítáním a odčítáním.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EB0D5B-376E-4261-8F0E-C22338013B89}" type="datetimeFigureOut">
              <a:rPr lang="cs-CZ"/>
              <a:pPr>
                <a:defRPr/>
              </a:pPr>
              <a:t>9.12.2012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C02D29-ED0C-46F7-88D1-8990FD184D7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9F5582-CCAD-4831-85CB-EF7A2614D2B1}" type="datetimeFigureOut">
              <a:rPr lang="cs-CZ"/>
              <a:pPr>
                <a:defRPr/>
              </a:pPr>
              <a:t>9.12.2012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9CA0CC-1F83-4382-97A9-5D09D93EF07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AC9F4B-5345-449D-AEBE-38B63A1018AB}" type="datetimeFigureOut">
              <a:rPr lang="cs-CZ"/>
              <a:pPr>
                <a:defRPr/>
              </a:pPr>
              <a:t>9.12.2012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DADF8A-E3B9-400D-B90E-14BA135EFB5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1AFE64-A44D-48DC-A798-CCCA519890E1}" type="datetimeFigureOut">
              <a:rPr lang="cs-CZ"/>
              <a:pPr>
                <a:defRPr/>
              </a:pPr>
              <a:t>9.12.2012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0C0D1E-8601-4A60-B508-6BB023D5A5B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1CCF10-EFF9-406B-B2CE-F656D745EA2C}" type="datetimeFigureOut">
              <a:rPr lang="cs-CZ"/>
              <a:pPr>
                <a:defRPr/>
              </a:pPr>
              <a:t>9.12.2012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140815-02B2-405A-9502-880ACBB7FCB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4825E5-D250-4C37-B544-421E9928DBFF}" type="datetimeFigureOut">
              <a:rPr lang="cs-CZ"/>
              <a:pPr>
                <a:defRPr/>
              </a:pPr>
              <a:t>9.12.2012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69A34B-AE2D-488A-BB3B-28A9E29CB67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F6DBF2-AE01-44E2-A011-5368393EACE3}" type="datetimeFigureOut">
              <a:rPr lang="cs-CZ"/>
              <a:pPr>
                <a:defRPr/>
              </a:pPr>
              <a:t>9.12.2012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58F99C-A396-42DE-B5D8-1D14463CD7D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8829FD-9763-4D5B-B45F-771A8F4F8127}" type="datetimeFigureOut">
              <a:rPr lang="cs-CZ"/>
              <a:pPr>
                <a:defRPr/>
              </a:pPr>
              <a:t>9.12.2012</a:t>
            </a:fld>
            <a:endParaRPr lang="cs-CZ"/>
          </a:p>
        </p:txBody>
      </p:sp>
      <p:sp>
        <p:nvSpPr>
          <p:cNvPr id="8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6E0A93-28E0-4090-B984-F42DD9C8BA4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F53BCF-2308-43F0-9BCC-5E053603C80A}" type="datetimeFigureOut">
              <a:rPr lang="cs-CZ"/>
              <a:pPr>
                <a:defRPr/>
              </a:pPr>
              <a:t>9.12.2012</a:t>
            </a:fld>
            <a:endParaRPr lang="cs-CZ"/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7FC1C3-3028-4A00-A25C-302A51A8245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C10EF4-FE39-41A0-BB3F-4420DF4A83E9}" type="datetimeFigureOut">
              <a:rPr lang="cs-CZ"/>
              <a:pPr>
                <a:defRPr/>
              </a:pPr>
              <a:t>9.12.2012</a:t>
            </a:fld>
            <a:endParaRPr lang="cs-CZ"/>
          </a:p>
        </p:txBody>
      </p:sp>
      <p:sp>
        <p:nvSpPr>
          <p:cNvPr id="3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B4D4B3-BF2D-4DD7-8C0C-6C691F15D4F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B4FDDD-C4EE-4112-AA37-2FB15A14E171}" type="datetimeFigureOut">
              <a:rPr lang="cs-CZ"/>
              <a:pPr>
                <a:defRPr/>
              </a:pPr>
              <a:t>9.12.2012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E044DC-0F81-4484-8660-CE29B56E2C7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A3D384-B216-4B2E-8DBC-BF7B44357951}" type="datetimeFigureOut">
              <a:rPr lang="cs-CZ"/>
              <a:pPr>
                <a:defRPr/>
              </a:pPr>
              <a:t>9.12.2012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A60776-B4EE-44A3-B088-5EAC33B4606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Zástupný symbol pro nadpis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 předlohy nadpisů.</a:t>
            </a:r>
          </a:p>
        </p:txBody>
      </p:sp>
      <p:sp>
        <p:nvSpPr>
          <p:cNvPr id="1027" name="Zástupný symbol pro text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B22B930-8B5A-4F93-9654-7FE55314800A}" type="datetimeFigureOut">
              <a:rPr lang="cs-CZ"/>
              <a:pPr>
                <a:defRPr/>
              </a:pPr>
              <a:t>9.12.2012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B638FBF-D791-452E-9F1F-0A94FF60E60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  <p:sldLayoutId id="2147483660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w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w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smtClean="0"/>
              <a:t>Cvičení pro nápravu SPU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cs-CZ" dirty="0" smtClean="0"/>
              <a:t>VŽDY VYCHÁZÍME Z DIAGNOSTICKÝCH ZJIŠTĚNÍ!</a:t>
            </a:r>
            <a:endParaRPr lang="cs-CZ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Rozvoj obratnosti vyjadřování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rtlCol="0">
            <a:normAutofit fontScale="85000" lnSpcReduction="2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sz="3800" dirty="0" smtClean="0"/>
              <a:t>Předříkávání slov, básniček, hlavolamů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cs-CZ" dirty="0" smtClean="0"/>
              <a:t>Snědl sysel deset housek,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cs-CZ" dirty="0" smtClean="0"/>
              <a:t>Syslici dal oschlý kousek.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cs-CZ" dirty="0" smtClean="0"/>
              <a:t>Syslice zas slupla sádlo,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cs-CZ" dirty="0" smtClean="0"/>
              <a:t>Sysel dostal jen co spadlo.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cs-CZ" dirty="0" smtClean="0"/>
              <a:t>Pštrosí táta nosí kšandy,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cs-CZ" dirty="0" smtClean="0"/>
              <a:t>Vymýšlí si pštrosí švandy.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cs-CZ" dirty="0" smtClean="0"/>
              <a:t>Pštrosí máma žehlí šosy,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cs-CZ" dirty="0" err="1" smtClean="0"/>
              <a:t>Pštrosíčatům</a:t>
            </a:r>
            <a:r>
              <a:rPr lang="cs-CZ" dirty="0" smtClean="0"/>
              <a:t> čistí nosy.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cs-CZ" dirty="0" smtClean="0"/>
              <a:t>……</a:t>
            </a:r>
            <a:endParaRPr lang="cs-CZ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Rozvoj slovní zásoby</a:t>
            </a:r>
          </a:p>
        </p:txBody>
      </p:sp>
      <p:sp>
        <p:nvSpPr>
          <p:cNvPr id="27650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mtClean="0"/>
              <a:t>Děti s SPU jsou omezovány v intelektuálních podnětech, nižší slovní zásoba</a:t>
            </a:r>
          </a:p>
          <a:p>
            <a:r>
              <a:rPr lang="cs-CZ" smtClean="0"/>
              <a:t>Předčítání</a:t>
            </a:r>
          </a:p>
          <a:p>
            <a:r>
              <a:rPr lang="cs-CZ" smtClean="0"/>
              <a:t>Děti vypráví, co zažily – není tak efektivní</a:t>
            </a:r>
          </a:p>
          <a:p>
            <a:r>
              <a:rPr lang="cs-CZ" smtClean="0"/>
              <a:t>Řazení předmětů, jmenování předmětů z jednoho materiálu, rýmy, slova opačného významu vytváření definic</a:t>
            </a:r>
          </a:p>
          <a:p>
            <a:endParaRPr lang="cs-CZ" smtClean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Vyjmenovaná slova</a:t>
            </a:r>
          </a:p>
        </p:txBody>
      </p:sp>
      <p:sp>
        <p:nvSpPr>
          <p:cNvPr id="28674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mtClean="0"/>
              <a:t>Nejen učit nazpaměť, ale i vytváření zrakové představy správně napsaného slova</a:t>
            </a:r>
          </a:p>
          <a:p>
            <a:r>
              <a:rPr lang="cs-CZ" smtClean="0"/>
              <a:t>Dítě dostane seznam slov s doplněnými i – y a stejný bez i – y</a:t>
            </a:r>
          </a:p>
          <a:p>
            <a:pPr lvl="1"/>
            <a:r>
              <a:rPr lang="cs-CZ" smtClean="0"/>
              <a:t>Postupně navrhuje i –y </a:t>
            </a:r>
          </a:p>
          <a:p>
            <a:pPr lvl="1"/>
            <a:r>
              <a:rPr lang="cs-CZ" smtClean="0"/>
              <a:t>vyhledá slovo v horním seznamu (slovo neškrtá)</a:t>
            </a:r>
          </a:p>
          <a:p>
            <a:pPr lvl="1"/>
            <a:r>
              <a:rPr lang="cs-CZ" smtClean="0"/>
              <a:t>Doplní slovo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dirty="0" smtClean="0"/>
              <a:t>Ukázka textu pro nácvik vyjmenovaných slov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rtlCol="0">
            <a:normAutofit lnSpcReduction="1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cs-CZ" b="1" dirty="0" smtClean="0"/>
              <a:t>mlýn     blýskat se     klidně     Liberec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cs-CZ" b="1" dirty="0" smtClean="0"/>
              <a:t>mlynářka    plíce    kulička    lyžař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cs-CZ" b="1" dirty="0" smtClean="0"/>
              <a:t>líný     plynárna     límec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cs-CZ" b="1" dirty="0" smtClean="0"/>
              <a:t>uplynout     Libuše    lístek     mlýnek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cs-CZ" dirty="0" smtClean="0"/>
              <a:t>l_stek, </a:t>
            </a:r>
            <a:r>
              <a:rPr lang="cs-CZ" dirty="0" err="1" smtClean="0"/>
              <a:t>pl</a:t>
            </a:r>
            <a:r>
              <a:rPr lang="cs-CZ" dirty="0" smtClean="0"/>
              <a:t>_</a:t>
            </a:r>
            <a:r>
              <a:rPr lang="cs-CZ" dirty="0" err="1" smtClean="0"/>
              <a:t>nárna</a:t>
            </a:r>
            <a:r>
              <a:rPr lang="cs-CZ" dirty="0" smtClean="0"/>
              <a:t>, ml_</a:t>
            </a:r>
            <a:r>
              <a:rPr lang="cs-CZ" dirty="0" err="1" smtClean="0"/>
              <a:t>nářka</a:t>
            </a:r>
            <a:r>
              <a:rPr lang="cs-CZ" dirty="0" smtClean="0"/>
              <a:t>, ml_t, </a:t>
            </a:r>
            <a:r>
              <a:rPr lang="cs-CZ" dirty="0" err="1" smtClean="0"/>
              <a:t>obl</a:t>
            </a:r>
            <a:r>
              <a:rPr lang="cs-CZ" dirty="0" smtClean="0"/>
              <a:t>_</a:t>
            </a:r>
            <a:r>
              <a:rPr lang="cs-CZ" dirty="0" err="1" smtClean="0"/>
              <a:t>čej</a:t>
            </a:r>
            <a:r>
              <a:rPr lang="cs-CZ" dirty="0" smtClean="0"/>
              <a:t>,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cs-CZ" dirty="0" smtClean="0"/>
              <a:t>l_</a:t>
            </a:r>
            <a:r>
              <a:rPr lang="cs-CZ" dirty="0" err="1" smtClean="0"/>
              <a:t>pa</a:t>
            </a:r>
            <a:r>
              <a:rPr lang="cs-CZ" dirty="0" smtClean="0"/>
              <a:t>, </a:t>
            </a:r>
            <a:r>
              <a:rPr lang="cs-CZ" dirty="0" err="1" smtClean="0"/>
              <a:t>pl</a:t>
            </a:r>
            <a:r>
              <a:rPr lang="cs-CZ" dirty="0" smtClean="0"/>
              <a:t>_</a:t>
            </a:r>
            <a:r>
              <a:rPr lang="cs-CZ" dirty="0" err="1" smtClean="0"/>
              <a:t>ce</a:t>
            </a:r>
            <a:r>
              <a:rPr lang="cs-CZ" dirty="0" smtClean="0"/>
              <a:t>, L_</a:t>
            </a:r>
            <a:r>
              <a:rPr lang="cs-CZ" dirty="0" err="1" smtClean="0"/>
              <a:t>berec</a:t>
            </a:r>
            <a:r>
              <a:rPr lang="cs-CZ" dirty="0" smtClean="0"/>
              <a:t>, </a:t>
            </a:r>
            <a:r>
              <a:rPr lang="cs-CZ" dirty="0" err="1" smtClean="0"/>
              <a:t>kobl</a:t>
            </a:r>
            <a:r>
              <a:rPr lang="cs-CZ" dirty="0" smtClean="0"/>
              <a:t>_</a:t>
            </a:r>
            <a:r>
              <a:rPr lang="cs-CZ" dirty="0" err="1" smtClean="0"/>
              <a:t>ihy</a:t>
            </a:r>
            <a:r>
              <a:rPr lang="cs-CZ" dirty="0" smtClean="0"/>
              <a:t>, l_</a:t>
            </a:r>
            <a:r>
              <a:rPr lang="cs-CZ" dirty="0" err="1" smtClean="0"/>
              <a:t>ný</a:t>
            </a:r>
            <a:r>
              <a:rPr lang="cs-CZ" dirty="0" smtClean="0"/>
              <a:t>,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cs-CZ" dirty="0" err="1" smtClean="0"/>
              <a:t>bl</a:t>
            </a:r>
            <a:r>
              <a:rPr lang="cs-CZ" dirty="0" smtClean="0"/>
              <a:t>_skat se, </a:t>
            </a:r>
            <a:r>
              <a:rPr lang="cs-CZ" dirty="0" err="1" smtClean="0"/>
              <a:t>bl</a:t>
            </a:r>
            <a:r>
              <a:rPr lang="cs-CZ" dirty="0" smtClean="0"/>
              <a:t>_kat, </a:t>
            </a:r>
            <a:r>
              <a:rPr lang="cs-CZ" dirty="0" err="1" smtClean="0"/>
              <a:t>mal</a:t>
            </a:r>
            <a:r>
              <a:rPr lang="cs-CZ" dirty="0" smtClean="0"/>
              <a:t>_ř, </a:t>
            </a:r>
            <a:r>
              <a:rPr lang="cs-CZ" dirty="0" err="1" smtClean="0"/>
              <a:t>kl</a:t>
            </a:r>
            <a:r>
              <a:rPr lang="cs-CZ" dirty="0" smtClean="0"/>
              <a:t>_dně, </a:t>
            </a:r>
            <a:r>
              <a:rPr lang="cs-CZ" dirty="0" err="1" smtClean="0"/>
              <a:t>pál</a:t>
            </a:r>
            <a:r>
              <a:rPr lang="cs-CZ" dirty="0" smtClean="0"/>
              <a:t>_t,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cs-CZ" dirty="0" err="1" smtClean="0"/>
              <a:t>u</a:t>
            </a:r>
            <a:r>
              <a:rPr lang="cs-CZ" smtClean="0"/>
              <a:t>pl</a:t>
            </a:r>
            <a:r>
              <a:rPr lang="cs-CZ" dirty="0" smtClean="0"/>
              <a:t>_</a:t>
            </a:r>
            <a:r>
              <a:rPr lang="cs-CZ" dirty="0" err="1" smtClean="0"/>
              <a:t>nout</a:t>
            </a:r>
            <a:r>
              <a:rPr lang="cs-CZ" dirty="0" smtClean="0"/>
              <a:t>, kul_</a:t>
            </a:r>
            <a:r>
              <a:rPr lang="cs-CZ" dirty="0" err="1" smtClean="0"/>
              <a:t>čka</a:t>
            </a:r>
            <a:r>
              <a:rPr lang="cs-CZ" dirty="0" smtClean="0"/>
              <a:t>, El_</a:t>
            </a:r>
            <a:r>
              <a:rPr lang="cs-CZ" dirty="0" err="1" smtClean="0"/>
              <a:t>ška</a:t>
            </a:r>
            <a:r>
              <a:rPr lang="cs-CZ" dirty="0" smtClean="0"/>
              <a:t>, L_buše, l_h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Jak vzbudit zájem o čtení</a:t>
            </a:r>
          </a:p>
        </p:txBody>
      </p:sp>
      <p:sp>
        <p:nvSpPr>
          <p:cNvPr id="30722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mtClean="0"/>
              <a:t>Nácvik musí být dlouhodobý!</a:t>
            </a:r>
          </a:p>
          <a:p>
            <a:r>
              <a:rPr lang="cs-CZ" smtClean="0"/>
              <a:t>Výběr textů odpovídá zájmu a čtecím dovednostem dítěte</a:t>
            </a:r>
          </a:p>
          <a:p>
            <a:r>
              <a:rPr lang="cs-CZ" smtClean="0"/>
              <a:t>Na počátku velká písmena, snadná slova, dobré, když se slova opakují</a:t>
            </a:r>
          </a:p>
          <a:p>
            <a:r>
              <a:rPr lang="cs-CZ" smtClean="0"/>
              <a:t>U delších textů se při čtení s dětmi střídáme</a:t>
            </a:r>
          </a:p>
          <a:p>
            <a:r>
              <a:rPr lang="cs-CZ" smtClean="0"/>
              <a:t>Sledovat  to, jak děti textu porozuměly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Techniky nácviku čtení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rtlCol="0">
            <a:normAutofit fontScale="92500" lnSpcReduction="1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dirty="0" smtClean="0"/>
              <a:t>Čtení s okénkem – pozor, účinné, když jsou dodrženy určité podmínky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cs-CZ" dirty="0" smtClean="0"/>
              <a:t>Přiměřená velikost okénka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cs-CZ" dirty="0" smtClean="0"/>
              <a:t>Okénko nedáváme dítěti do ruky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cs-CZ" dirty="0" smtClean="0"/>
              <a:t>Čtení rychle, ale plynule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cs-CZ" dirty="0" smtClean="0"/>
              <a:t>Nevyžadovat čtení s přednesem…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dirty="0" smtClean="0"/>
              <a:t>Dublované čtení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cs-CZ" dirty="0" smtClean="0"/>
              <a:t>V případě, že je rozvinutá dovednost čtení, ale čtou nepřesně, domýšlí si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cs-CZ" dirty="0" smtClean="0"/>
              <a:t>Dospělý čte společně s dítětem</a:t>
            </a:r>
            <a:endParaRPr lang="cs-CZ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Matematické dovednosti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rtlCol="0">
            <a:normAutofit fontScale="85000" lnSpcReduction="1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dirty="0" smtClean="0"/>
              <a:t>Poukazuje se na souvislost mezi dyslexií a dyskalkulií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dirty="0" smtClean="0"/>
              <a:t>Je dyskalkulie ovlivněna stejnými </a:t>
            </a:r>
            <a:r>
              <a:rPr lang="cs-CZ" dirty="0" err="1" smtClean="0"/>
              <a:t>defcity</a:t>
            </a:r>
            <a:r>
              <a:rPr lang="cs-CZ" dirty="0" smtClean="0"/>
              <a:t> jako dyslexie?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cs-CZ" dirty="0" smtClean="0"/>
              <a:t>Vnímání a reprodukce časového a prostorového pořadí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cs-CZ" dirty="0" smtClean="0"/>
              <a:t>Nedostatečné zapamatování akustických informací především při počítání zpaměti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cs-CZ" dirty="0" smtClean="0"/>
              <a:t>Souvislost s porozuměním řeči a symbolům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cs-CZ" dirty="0" smtClean="0"/>
              <a:t>Nedostatečná sluchová diferenciace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cs-CZ" dirty="0" smtClean="0"/>
              <a:t>Obtížná diferenciace tvarů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cs-CZ" dirty="0" smtClean="0"/>
              <a:t>Špatné prostorové vnímání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cs-CZ" dirty="0" smtClean="0"/>
              <a:t>Prostorová orientace</a:t>
            </a:r>
            <a:endParaRPr lang="cs-CZ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Co odhalí diagnostika</a:t>
            </a:r>
          </a:p>
        </p:txBody>
      </p:sp>
      <p:sp>
        <p:nvSpPr>
          <p:cNvPr id="35842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mtClean="0"/>
              <a:t>Děti jsou schopny čítat, ale číslu nepřiřadí hodnotu</a:t>
            </a:r>
          </a:p>
          <a:p>
            <a:r>
              <a:rPr lang="cs-CZ" smtClean="0"/>
              <a:t>Nemají vytvořenou představu číselné řady – tedy stále musí čítat po jedné</a:t>
            </a:r>
          </a:p>
          <a:p>
            <a:r>
              <a:rPr lang="cs-CZ" smtClean="0"/>
              <a:t>Nechápou vztahy mezi čísly, příklady počítají jen pamětně (+ pomoc prstů)</a:t>
            </a:r>
          </a:p>
          <a:p>
            <a:r>
              <a:rPr lang="cs-CZ" smtClean="0"/>
              <a:t>Složité je dělení, obzvlášť dělení se zbytkem</a:t>
            </a:r>
          </a:p>
          <a:p>
            <a:r>
              <a:rPr lang="cs-CZ" smtClean="0"/>
              <a:t>DŮLEŽITÁ PŘEDSTAVA ČÍSELNÉ ŘADY!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Rozvoj matematických funkcí</a:t>
            </a:r>
          </a:p>
        </p:txBody>
      </p:sp>
      <p:sp>
        <p:nvSpPr>
          <p:cNvPr id="37890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mtClean="0"/>
              <a:t>Rozvoj prostorové orientace</a:t>
            </a:r>
          </a:p>
          <a:p>
            <a:r>
              <a:rPr lang="cs-CZ" smtClean="0"/>
              <a:t>Představu určitého množství prvků</a:t>
            </a:r>
            <a:endParaRPr lang="cs-CZ" smtClean="0">
              <a:latin typeface="Arial" charset="0"/>
            </a:endParaRPr>
          </a:p>
          <a:p>
            <a:r>
              <a:rPr lang="cs-CZ" smtClean="0"/>
              <a:t>Vztahy mezi čísly</a:t>
            </a:r>
          </a:p>
          <a:p>
            <a:r>
              <a:rPr lang="cs-CZ" smtClean="0"/>
              <a:t>Utváření představy číselné řady</a:t>
            </a:r>
          </a:p>
          <a:p>
            <a:pPr>
              <a:buFont typeface="Arial" charset="0"/>
              <a:buNone/>
            </a:pPr>
            <a:endParaRPr lang="cs-CZ" smtClean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20" name="Rectang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Rozvoj prostorové orientace</a:t>
            </a:r>
          </a:p>
        </p:txBody>
      </p:sp>
      <p:pic>
        <p:nvPicPr>
          <p:cNvPr id="38919" name="Picture 7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865438" y="1600200"/>
            <a:ext cx="3411537" cy="4525963"/>
          </a:xfrm>
          <a:noFill/>
          <a:ln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Sluchová analýza a syntéza řeči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rtlCol="0">
            <a:normAutofit lnSpcReduction="1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dirty="0" smtClean="0"/>
              <a:t>Rozlišování slov ve větě – pozor, i předložka je samostatné slovo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dirty="0" smtClean="0"/>
              <a:t>Rozkládání slov na slabiky – zkoušet i slova, kde slabika není složena ze dvou hlásek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dirty="0" smtClean="0"/>
              <a:t>Určování hlásek ve slově – první, poslední, uprostřed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dirty="0" smtClean="0"/>
              <a:t>Slovní kopaná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dirty="0" smtClean="0"/>
              <a:t>Vlastní nácvik analýza slova na hlásky a syntéza hlásek ve slovo</a:t>
            </a:r>
            <a:endParaRPr lang="cs-CZ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9" name="Rectang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Rozvoj prostorové orientace</a:t>
            </a:r>
          </a:p>
        </p:txBody>
      </p:sp>
      <p:pic>
        <p:nvPicPr>
          <p:cNvPr id="4198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671763" y="1600200"/>
            <a:ext cx="3800475" cy="4525963"/>
          </a:xfrm>
          <a:noFill/>
          <a:ln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Postřehování množství prvků</a:t>
            </a:r>
          </a:p>
        </p:txBody>
      </p:sp>
      <p:pic>
        <p:nvPicPr>
          <p:cNvPr id="44036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087688" y="1600200"/>
            <a:ext cx="2968625" cy="4525963"/>
          </a:xfrm>
          <a:noFill/>
          <a:ln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Představa číselné řady</a:t>
            </a:r>
          </a:p>
        </p:txBody>
      </p:sp>
      <p:pic>
        <p:nvPicPr>
          <p:cNvPr id="4608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722438" y="1600200"/>
            <a:ext cx="5699125" cy="4525963"/>
          </a:xfrm>
          <a:noFill/>
          <a:ln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Nácvik představy číselné řady</a:t>
            </a:r>
          </a:p>
        </p:txBody>
      </p:sp>
      <p:sp>
        <p:nvSpPr>
          <p:cNvPr id="5632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mtClean="0"/>
              <a:t>dítě pracuje s čísly</a:t>
            </a:r>
          </a:p>
          <a:p>
            <a:r>
              <a:rPr lang="cs-CZ" smtClean="0"/>
              <a:t>čísla jsou v kroužcích, aby nesplývala</a:t>
            </a:r>
          </a:p>
          <a:p>
            <a:r>
              <a:rPr lang="cs-CZ" smtClean="0"/>
              <a:t>mezery mezi kroužky pomáhají analyzovat řadu na prvky</a:t>
            </a:r>
          </a:p>
          <a:p>
            <a:r>
              <a:rPr lang="cs-CZ" smtClean="0"/>
              <a:t>velikost tabulky odpovídá zornému poli dítěte</a:t>
            </a:r>
          </a:p>
          <a:p>
            <a:r>
              <a:rPr lang="cs-CZ" smtClean="0"/>
              <a:t>v tabulce jsou prvky v řadě konstantně (na počitadle… se pozice čísel mění)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Jak s tabulkou pracovat</a:t>
            </a:r>
          </a:p>
        </p:txBody>
      </p:sp>
      <p:sp>
        <p:nvSpPr>
          <p:cNvPr id="57347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mtClean="0"/>
              <a:t>Přečíst každé číslo, přečíst každé 2. číslo…</a:t>
            </a:r>
          </a:p>
          <a:p>
            <a:r>
              <a:rPr lang="cs-CZ" smtClean="0"/>
              <a:t>Sčítání a odčítání pomocí tabulky</a:t>
            </a:r>
          </a:p>
          <a:p>
            <a:r>
              <a:rPr lang="cs-CZ" smtClean="0"/>
              <a:t>Vést k postřehování množství, nepočítat prvky po jednom, postupně mizí práce s prsty</a:t>
            </a:r>
          </a:p>
          <a:p>
            <a:r>
              <a:rPr lang="cs-CZ" smtClean="0"/>
              <a:t>Vybavit tabulku v mysli se zavřenýma očima</a:t>
            </a:r>
          </a:p>
          <a:p>
            <a:r>
              <a:rPr lang="cs-CZ" smtClean="0"/>
              <a:t>Počítat s tabulkou vytvořenou v mysli, číst čísla z řady vytvořené v mysli</a:t>
            </a:r>
          </a:p>
          <a:p>
            <a:r>
              <a:rPr lang="cs-CZ" smtClean="0"/>
              <a:t>Vyvozování násobení a dělení viz literatura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Vztahy mezi čísly</a:t>
            </a:r>
          </a:p>
        </p:txBody>
      </p:sp>
      <p:sp>
        <p:nvSpPr>
          <p:cNvPr id="48131" name="Rectangle 3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7499350" cy="4525963"/>
          </a:xfrm>
        </p:spPr>
        <p:txBody>
          <a:bodyPr/>
          <a:lstStyle/>
          <a:p>
            <a:pPr>
              <a:buFont typeface="Arial" charset="0"/>
              <a:buNone/>
            </a:pPr>
            <a:endParaRPr lang="cs-CZ" sz="2800" smtClean="0"/>
          </a:p>
          <a:p>
            <a:pPr>
              <a:buFont typeface="Arial" charset="0"/>
              <a:buNone/>
            </a:pPr>
            <a:r>
              <a:rPr lang="cs-CZ" sz="2800" smtClean="0"/>
              <a:t>         3 + 2 = 5; 7 - 2 = 5; 20 - 10 - 5 = 5; ….</a:t>
            </a:r>
          </a:p>
        </p:txBody>
      </p:sp>
      <p:pic>
        <p:nvPicPr>
          <p:cNvPr id="48137" name="Picture 9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258888" y="2924175"/>
            <a:ext cx="5688012" cy="2479675"/>
          </a:xfrm>
          <a:noFill/>
          <a:ln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Utváření představ číselné řady </a:t>
            </a:r>
          </a:p>
        </p:txBody>
      </p:sp>
      <p:pic>
        <p:nvPicPr>
          <p:cNvPr id="5222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57200" y="1766888"/>
            <a:ext cx="8229600" cy="4191000"/>
          </a:xfrm>
          <a:noFill/>
          <a:ln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Utváření představ číselné řady II</a:t>
            </a:r>
          </a:p>
        </p:txBody>
      </p:sp>
      <p:pic>
        <p:nvPicPr>
          <p:cNvPr id="54276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039813" y="1600200"/>
            <a:ext cx="7064375" cy="4525963"/>
          </a:xfrm>
          <a:noFill/>
          <a:ln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dirty="0" smtClean="0"/>
              <a:t>Rozlišování měkkých a tvrdých slabik</a:t>
            </a:r>
            <a:endParaRPr lang="cs-CZ" dirty="0"/>
          </a:p>
        </p:txBody>
      </p:sp>
      <p:sp>
        <p:nvSpPr>
          <p:cNvPr id="17410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mtClean="0"/>
              <a:t>Stačí, aby dítě slovo zopakovalo a řeklo, zda je slabika měkká nebo tvrdá</a:t>
            </a:r>
          </a:p>
          <a:p>
            <a:r>
              <a:rPr lang="cs-CZ" smtClean="0"/>
              <a:t>Metoda tvrdých a měkkých kartiček – POZOR</a:t>
            </a:r>
          </a:p>
          <a:p>
            <a:r>
              <a:rPr lang="cs-CZ" smtClean="0"/>
              <a:t>Cvičit systematicky, podle nabídky slov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dirty="0" smtClean="0"/>
              <a:t>Sluchová diferenciace délky samohlásky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rtlCol="0">
            <a:normAutofit fontScale="92500" lnSpcReduction="1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dirty="0" smtClean="0"/>
              <a:t>Pomocí bzučáku – POZOR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dirty="0" smtClean="0"/>
              <a:t>Musí samo sebe poslouchat při vyslovování slova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dirty="0" smtClean="0"/>
              <a:t>1. fáze – předepíšeme slova a dítě dopisuje délku slabik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cs-CZ" dirty="0" smtClean="0"/>
              <a:t>Teta </a:t>
            </a:r>
            <a:r>
              <a:rPr lang="cs-CZ" b="1" dirty="0" smtClean="0"/>
              <a:t>..</a:t>
            </a:r>
            <a:r>
              <a:rPr lang="cs-CZ" dirty="0" smtClean="0"/>
              <a:t>    Párek </a:t>
            </a:r>
            <a:r>
              <a:rPr lang="cs-CZ" b="1" dirty="0" smtClean="0"/>
              <a:t>-.  </a:t>
            </a:r>
            <a:r>
              <a:rPr lang="cs-CZ" dirty="0" smtClean="0"/>
              <a:t>Mop</a:t>
            </a:r>
            <a:r>
              <a:rPr lang="cs-CZ" b="1" dirty="0" smtClean="0"/>
              <a:t>.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dirty="0" smtClean="0"/>
              <a:t>2. fáze – předložit sestavy teček a čárek, dítě k nim vymýšlí slova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cs-CZ" b="1" dirty="0" smtClean="0"/>
              <a:t>..</a:t>
            </a:r>
            <a:r>
              <a:rPr lang="cs-CZ" dirty="0" smtClean="0"/>
              <a:t>  Pošta, teta, doma, radost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cs-CZ" b="1" dirty="0" smtClean="0"/>
              <a:t>.-. </a:t>
            </a:r>
            <a:r>
              <a:rPr lang="cs-CZ" dirty="0" smtClean="0"/>
              <a:t>Dokázat, vypínač</a:t>
            </a:r>
            <a:endParaRPr lang="cs-CZ" b="1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Zraková percepce tvarů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rtlCol="0">
            <a:normAutofit fontScale="77500" lnSpcReduction="2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dirty="0" smtClean="0"/>
              <a:t>Rozlišování pozadí a figury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cs-CZ" dirty="0" smtClean="0"/>
              <a:t>Tvary zastíníme čárami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cs-CZ" dirty="0" smtClean="0"/>
              <a:t>Kreslíme tvary přes sebe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cs-CZ" dirty="0" smtClean="0"/>
              <a:t>Píšeme čísla a písmena přes sebe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dirty="0" smtClean="0"/>
              <a:t>Rozlišování inverzních obrazců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cs-CZ" dirty="0" smtClean="0"/>
              <a:t>Kreslíme různě orientované obrázky (vlajky, dům, měsíc…)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cs-CZ" dirty="0" smtClean="0"/>
              <a:t>Lze  do písku nebo do sněhu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cs-CZ" dirty="0" smtClean="0"/>
              <a:t>Děti popisují, napodobují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cs-CZ" dirty="0" smtClean="0"/>
              <a:t>Vyškrtávání písmen v textu, čtení zaškrtnutých písmen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dirty="0" smtClean="0"/>
              <a:t>Prostorová orientace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cs-CZ" dirty="0" smtClean="0"/>
              <a:t>Popisování obrázků – co je nahoře, dole…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cs-CZ" dirty="0" smtClean="0"/>
              <a:t>Hry se zasedacím pořádkem…</a:t>
            </a:r>
          </a:p>
          <a:p>
            <a:pPr lvl="2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cs-CZ" dirty="0" smtClean="0"/>
              <a:t>				</a:t>
            </a:r>
            <a:endParaRPr lang="cs-CZ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Nácvik posloupnosti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rtlCol="0">
            <a:normAutofit fontScale="92500" lnSpcReduction="2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dirty="0" smtClean="0"/>
              <a:t>Opakování řady čísel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dirty="0" smtClean="0"/>
              <a:t>Předkládání předmětů, obrázků – dítě po zakrytí jmenuje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dirty="0" smtClean="0"/>
              <a:t>Umístění předmětu mezi ostatními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dirty="0" smtClean="0"/>
              <a:t>Jmenování sousedních dnů v týdnu, měsíců v roce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dirty="0" smtClean="0"/>
              <a:t>Jmenování sousedních čísel v číselné řadě, sousední násobky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dirty="0" smtClean="0"/>
              <a:t>Provedení několik činností za sebou podle návodu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dirty="0" smtClean="0"/>
              <a:t>Promyslet a zorganizovat činnost v různém období</a:t>
            </a:r>
            <a:endParaRPr lang="cs-CZ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Koncentrace pozornosti</a:t>
            </a:r>
          </a:p>
        </p:txBody>
      </p:sp>
      <p:sp>
        <p:nvSpPr>
          <p:cNvPr id="25602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mtClean="0"/>
              <a:t>Zajistit přesnost, pokud dítě přesné není, nácvik přerušit</a:t>
            </a:r>
          </a:p>
          <a:p>
            <a:r>
              <a:rPr lang="cs-CZ" smtClean="0"/>
              <a:t>Vyškrtávání obrázků (méně nápadné jsou složitější)</a:t>
            </a:r>
          </a:p>
          <a:p>
            <a:r>
              <a:rPr lang="cs-CZ" smtClean="0"/>
              <a:t>Spojování bodů</a:t>
            </a:r>
          </a:p>
          <a:p>
            <a:r>
              <a:rPr lang="cs-CZ" smtClean="0"/>
              <a:t>Cvičení nesnižovat na hru, je to práce, zaměstnání, zajistit klid a soustředění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 smtClean="0"/>
              <a:t>Koncentrace pozornosti - spojování bodů</a:t>
            </a:r>
          </a:p>
        </p:txBody>
      </p:sp>
      <p:pic>
        <p:nvPicPr>
          <p:cNvPr id="59398" name="Picture 6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987425" y="1844675"/>
            <a:ext cx="2976563" cy="4038600"/>
          </a:xfrm>
          <a:noFill/>
          <a:ln/>
        </p:spPr>
      </p:pic>
      <p:pic>
        <p:nvPicPr>
          <p:cNvPr id="59399" name="Picture 7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013325" y="1412875"/>
            <a:ext cx="3403600" cy="5040313"/>
          </a:xfrm>
          <a:noFill/>
          <a:ln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 smtClean="0"/>
              <a:t>Koncentrace pozornosti - spojování bodů II</a:t>
            </a:r>
          </a:p>
        </p:txBody>
      </p:sp>
      <p:pic>
        <p:nvPicPr>
          <p:cNvPr id="61446" name="Picture 6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 rot="5400000">
            <a:off x="5172075" y="1684338"/>
            <a:ext cx="3157537" cy="4357688"/>
          </a:xfrm>
          <a:noFill/>
          <a:ln/>
        </p:spPr>
      </p:pic>
      <p:pic>
        <p:nvPicPr>
          <p:cNvPr id="61447" name="Picture 7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20675" y="1873250"/>
            <a:ext cx="4475163" cy="4038600"/>
          </a:xfrm>
          <a:noFill/>
          <a:ln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636</TotalTime>
  <Words>1271</Words>
  <Application>Microsoft Office PowerPoint</Application>
  <PresentationFormat>Předvádění na obrazovce (4:3)</PresentationFormat>
  <Paragraphs>172</Paragraphs>
  <Slides>27</Slides>
  <Notes>10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27</vt:i4>
      </vt:variant>
    </vt:vector>
  </HeadingPairs>
  <TitlesOfParts>
    <vt:vector size="28" baseType="lpstr">
      <vt:lpstr>Motiv sady Office</vt:lpstr>
      <vt:lpstr>Cvičení pro nápravu SPU</vt:lpstr>
      <vt:lpstr>Sluchová analýza a syntéza řeči</vt:lpstr>
      <vt:lpstr>Rozlišování měkkých a tvrdých slabik</vt:lpstr>
      <vt:lpstr>Sluchová diferenciace délky samohlásky</vt:lpstr>
      <vt:lpstr>Zraková percepce tvarů</vt:lpstr>
      <vt:lpstr>Nácvik posloupnosti</vt:lpstr>
      <vt:lpstr>Koncentrace pozornosti</vt:lpstr>
      <vt:lpstr>Koncentrace pozornosti - spojování bodů</vt:lpstr>
      <vt:lpstr>Koncentrace pozornosti - spojování bodů II</vt:lpstr>
      <vt:lpstr>Rozvoj obratnosti vyjadřování</vt:lpstr>
      <vt:lpstr>Rozvoj slovní zásoby</vt:lpstr>
      <vt:lpstr>Vyjmenovaná slova</vt:lpstr>
      <vt:lpstr>Ukázka textu pro nácvik vyjmenovaných slov</vt:lpstr>
      <vt:lpstr>Jak vzbudit zájem o čtení</vt:lpstr>
      <vt:lpstr>Techniky nácviku čtení</vt:lpstr>
      <vt:lpstr>Matematické dovednosti</vt:lpstr>
      <vt:lpstr>Co odhalí diagnostika</vt:lpstr>
      <vt:lpstr>Rozvoj matematických funkcí</vt:lpstr>
      <vt:lpstr>Rozvoj prostorové orientace</vt:lpstr>
      <vt:lpstr>Rozvoj prostorové orientace</vt:lpstr>
      <vt:lpstr>Postřehování množství prvků</vt:lpstr>
      <vt:lpstr>Představa číselné řady</vt:lpstr>
      <vt:lpstr>Nácvik představy číselné řady</vt:lpstr>
      <vt:lpstr>Jak s tabulkou pracovat</vt:lpstr>
      <vt:lpstr>Vztahy mezi čísly</vt:lpstr>
      <vt:lpstr>Utváření představ číselné řady </vt:lpstr>
      <vt:lpstr>Utváření představ číselné řady II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Cvičení pro nápravu SPU</dc:title>
  <dc:creator>ortova</dc:creator>
  <cp:lastModifiedBy>ortova</cp:lastModifiedBy>
  <cp:revision>14</cp:revision>
  <dcterms:created xsi:type="dcterms:W3CDTF">2012-11-16T10:05:58Z</dcterms:created>
  <dcterms:modified xsi:type="dcterms:W3CDTF">2012-12-09T15:57:35Z</dcterms:modified>
</cp:coreProperties>
</file>