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0" r:id="rId3"/>
    <p:sldId id="361" r:id="rId4"/>
    <p:sldId id="362" r:id="rId5"/>
    <p:sldId id="364" r:id="rId6"/>
    <p:sldId id="363" r:id="rId7"/>
    <p:sldId id="366" r:id="rId8"/>
    <p:sldId id="365" r:id="rId9"/>
    <p:sldId id="369" r:id="rId10"/>
    <p:sldId id="380" r:id="rId11"/>
    <p:sldId id="370" r:id="rId12"/>
    <p:sldId id="371" r:id="rId13"/>
    <p:sldId id="372" r:id="rId14"/>
    <p:sldId id="373" r:id="rId15"/>
    <p:sldId id="381" r:id="rId16"/>
    <p:sldId id="382" r:id="rId17"/>
    <p:sldId id="374" r:id="rId18"/>
    <p:sldId id="375" r:id="rId19"/>
    <p:sldId id="376" r:id="rId20"/>
    <p:sldId id="377" r:id="rId21"/>
    <p:sldId id="378" r:id="rId22"/>
    <p:sldId id="368" r:id="rId23"/>
    <p:sldId id="367" r:id="rId24"/>
    <p:sldId id="379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10.5.2017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9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Vnější svět poznáním neodhalujeme, ale vytváříme si ho</a:t>
            </a:r>
          </a:p>
          <a:p>
            <a:r>
              <a:rPr lang="cs-CZ" dirty="0" smtClean="0"/>
              <a:t>Realita je sociální konstrukcí</a:t>
            </a:r>
          </a:p>
          <a:p>
            <a:r>
              <a:rPr lang="cs-CZ" dirty="0" err="1" smtClean="0"/>
              <a:t>Systemický</a:t>
            </a:r>
            <a:r>
              <a:rPr lang="cs-CZ" dirty="0" smtClean="0"/>
              <a:t> přístup přirovnává </a:t>
            </a:r>
            <a:r>
              <a:rPr lang="cs-CZ" dirty="0" smtClean="0"/>
              <a:t>lidské osudy k příběhům, které jsou vyprávěny a na jejich měnící se podobě pracují jak autor, tak posluchači. </a:t>
            </a:r>
            <a:endParaRPr lang="cs-CZ" dirty="0" smtClean="0"/>
          </a:p>
          <a:p>
            <a:r>
              <a:rPr lang="cs-CZ" dirty="0" smtClean="0"/>
              <a:t>Člověk</a:t>
            </a:r>
            <a:r>
              <a:rPr lang="cs-CZ" dirty="0" smtClean="0"/>
              <a:t>, který vypráví svůj příběh, přiděluje jednotlivým událostem nebo vztahům určitý význam. Příběh se každým novým vyprávěním či převyprávěním pozměňuje.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Axiomy (východiska) lidské komunikace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Watzlavika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Nelze nekomunikovat</a:t>
            </a:r>
          </a:p>
          <a:p>
            <a:r>
              <a:rPr lang="cs-CZ" dirty="0" smtClean="0"/>
              <a:t>V komunikaci lidé definují své vztahy</a:t>
            </a:r>
          </a:p>
          <a:p>
            <a:r>
              <a:rPr lang="cs-CZ" dirty="0" smtClean="0"/>
              <a:t>Komunikuje se verbálně i neverbálně</a:t>
            </a:r>
          </a:p>
          <a:p>
            <a:r>
              <a:rPr lang="cs-CZ" dirty="0" smtClean="0"/>
              <a:t>Komunikace má více úrovní</a:t>
            </a:r>
          </a:p>
          <a:p>
            <a:r>
              <a:rPr lang="cs-CZ" dirty="0" smtClean="0"/>
              <a:t>Komunikace je „hra bez konce“, začátky a konce jim připisují interpreti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45467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3253" y="260648"/>
            <a:ext cx="8534400" cy="758952"/>
          </a:xfrm>
        </p:spPr>
        <p:txBody>
          <a:bodyPr>
            <a:normAutofit/>
          </a:bodyPr>
          <a:lstStyle/>
          <a:p>
            <a:r>
              <a:rPr lang="cs-CZ" dirty="0" smtClean="0"/>
              <a:t>Milánská škola rodinné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poprvé </a:t>
            </a:r>
            <a:r>
              <a:rPr lang="cs-CZ" dirty="0"/>
              <a:t>použit termín </a:t>
            </a:r>
            <a:r>
              <a:rPr lang="cs-CZ" dirty="0" smtClean="0"/>
              <a:t>„systemický“ </a:t>
            </a:r>
          </a:p>
          <a:p>
            <a:r>
              <a:rPr lang="cs-CZ" dirty="0" smtClean="0"/>
              <a:t>Skupina je udržována interakčními pravidly, která se formují pokusem a omylem.</a:t>
            </a:r>
          </a:p>
          <a:p>
            <a:r>
              <a:rPr lang="cs-CZ" dirty="0" smtClean="0"/>
              <a:t>Určitá interakční pravidla mohou souviset s rozvojem duševního onemocnění (uvažovalo se </a:t>
            </a:r>
            <a:r>
              <a:rPr lang="cs-CZ" dirty="0" err="1" smtClean="0"/>
              <a:t>např.o</a:t>
            </a:r>
            <a:r>
              <a:rPr lang="cs-CZ" dirty="0" smtClean="0"/>
              <a:t> schizofrenii).</a:t>
            </a:r>
          </a:p>
          <a:p>
            <a:r>
              <a:rPr lang="cs-CZ" dirty="0" smtClean="0"/>
              <a:t>Profesionální pomáhání je také procesem komunikace.</a:t>
            </a:r>
          </a:p>
          <a:p>
            <a:r>
              <a:rPr lang="cs-CZ" dirty="0" smtClean="0"/>
              <a:t>Problémem je to, co někdo za problém pokládá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4194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Držitel problému – ten, kdo problém označí</a:t>
            </a:r>
          </a:p>
          <a:p>
            <a:r>
              <a:rPr lang="cs-CZ" dirty="0" smtClean="0"/>
              <a:t>Pomoc – když si o intervenci říká držitel problému</a:t>
            </a:r>
          </a:p>
          <a:p>
            <a:r>
              <a:rPr lang="cs-CZ" dirty="0" smtClean="0"/>
              <a:t>Kontrola - </a:t>
            </a:r>
            <a:r>
              <a:rPr lang="cs-CZ" dirty="0"/>
              <a:t>když si o intervenci říká </a:t>
            </a:r>
            <a:r>
              <a:rPr lang="cs-CZ" dirty="0" smtClean="0"/>
              <a:t>někdo jiný</a:t>
            </a:r>
          </a:p>
          <a:p>
            <a:pPr marL="0" indent="0">
              <a:buNone/>
            </a:pPr>
            <a:r>
              <a:rPr lang="cs-CZ" dirty="0" smtClean="0"/>
              <a:t>= profesionálové buď nabízejí pomoc, nebo přebírají kontrolu, nelze obojí současně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X některé cílové skupiny SP vyžadují obojí (riziková mládež, pachatelé)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nutná reflexe formou supervize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596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Aktuálně je systemický přístup nejčastěji aplikován v párové nebo rodinné terapii, kde je nejefektivnější.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984000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Techniky </a:t>
            </a:r>
            <a:r>
              <a:rPr lang="cs-CZ" dirty="0" err="1" smtClean="0"/>
              <a:t>systemického</a:t>
            </a:r>
            <a:r>
              <a:rPr lang="cs-CZ" dirty="0" smtClean="0"/>
              <a:t> přístupu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Cirkulární dotazování – nepřímé získávání informací –“Co si myslíte, že si přeje vaše žena, aby se změnilo?“</a:t>
            </a:r>
          </a:p>
          <a:p>
            <a:r>
              <a:rPr lang="cs-CZ" dirty="0" smtClean="0"/>
              <a:t>Otázka „po zázraku“ – popis cíle spolupráce</a:t>
            </a:r>
          </a:p>
          <a:p>
            <a:r>
              <a:rPr lang="cs-CZ" dirty="0" smtClean="0"/>
              <a:t>Hodnocení pozitiv – soustředění na funkční prvky</a:t>
            </a:r>
          </a:p>
          <a:p>
            <a:r>
              <a:rPr lang="cs-CZ" dirty="0" err="1" smtClean="0"/>
              <a:t>Externalizace</a:t>
            </a:r>
            <a:r>
              <a:rPr lang="cs-CZ" dirty="0" smtClean="0"/>
              <a:t> problému – problém je vně klienta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Systemicky</a:t>
            </a:r>
            <a:r>
              <a:rPr lang="cs-CZ" dirty="0" smtClean="0"/>
              <a:t> vedený rozhovor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Příprava – kontrola </a:t>
            </a:r>
            <a:r>
              <a:rPr lang="cs-CZ" dirty="0" err="1" smtClean="0"/>
              <a:t>vs.pomoc</a:t>
            </a:r>
            <a:endParaRPr lang="cs-CZ" dirty="0" smtClean="0"/>
          </a:p>
          <a:p>
            <a:r>
              <a:rPr lang="cs-CZ" dirty="0" smtClean="0"/>
              <a:t>Otevření – Co pro vás mohu udělat? </a:t>
            </a:r>
          </a:p>
          <a:p>
            <a:r>
              <a:rPr lang="cs-CZ" dirty="0" smtClean="0"/>
              <a:t>Dojednávání – směřuje k zakázce</a:t>
            </a:r>
          </a:p>
          <a:p>
            <a:r>
              <a:rPr lang="cs-CZ" dirty="0" smtClean="0"/>
              <a:t>Rozhovor – zplnomocňování klienta</a:t>
            </a:r>
          </a:p>
          <a:p>
            <a:r>
              <a:rPr lang="cs-CZ" dirty="0" smtClean="0"/>
              <a:t>Ukončení – cílem není nemít problémy, ale umět s nimi zacházet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Participativní přístup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5505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Přístup prosazující se od 80.let 20.stol.</a:t>
            </a:r>
          </a:p>
          <a:p>
            <a:r>
              <a:rPr lang="cs-CZ" dirty="0" smtClean="0"/>
              <a:t>Posun v uvažování o roli klienta</a:t>
            </a:r>
          </a:p>
          <a:p>
            <a:r>
              <a:rPr lang="cs-CZ" dirty="0" smtClean="0"/>
              <a:t>Posilování schopnosti klientů při formulaci potřeb a hledání zdrojů řešení</a:t>
            </a:r>
          </a:p>
          <a:p>
            <a:r>
              <a:rPr lang="cs-CZ" dirty="0" smtClean="0"/>
              <a:t>„Zmocnění“ (</a:t>
            </a:r>
            <a:r>
              <a:rPr lang="cs-CZ" dirty="0" err="1" smtClean="0"/>
              <a:t>empowerment</a:t>
            </a:r>
            <a:r>
              <a:rPr lang="cs-CZ" dirty="0" smtClean="0"/>
              <a:t>) – ideové východisko</a:t>
            </a:r>
          </a:p>
          <a:p>
            <a:r>
              <a:rPr lang="cs-CZ" dirty="0" smtClean="0"/>
              <a:t>Klade </a:t>
            </a:r>
            <a:r>
              <a:rPr lang="cs-CZ" dirty="0"/>
              <a:t>nároky na pracovníka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89549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Participační „žebřík“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S.Arnsteinové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Manipulace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Terapie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Informování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Konzultování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Zapojení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Partnerství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Delegování pravomocí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Občanská kontrola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0688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Kterými klíčovými tématy se zabývají teorie sociálního rozvoje?</a:t>
            </a:r>
          </a:p>
          <a:p>
            <a:r>
              <a:rPr lang="cs-CZ" dirty="0" smtClean="0"/>
              <a:t>Jmenujte některé strategie podporující sociální rozvoj.</a:t>
            </a:r>
          </a:p>
          <a:p>
            <a:r>
              <a:rPr lang="cs-CZ" dirty="0" smtClean="0"/>
              <a:t>Vysvětlete </a:t>
            </a:r>
            <a:r>
              <a:rPr lang="cs-CZ" dirty="0" err="1" smtClean="0"/>
              <a:t>Dahrendorfův</a:t>
            </a:r>
            <a:r>
              <a:rPr lang="cs-CZ" dirty="0" smtClean="0"/>
              <a:t> pojem „</a:t>
            </a:r>
            <a:r>
              <a:rPr lang="cs-CZ" i="1" dirty="0" smtClean="0"/>
              <a:t>dostupnost šancí</a:t>
            </a:r>
            <a:r>
              <a:rPr lang="cs-CZ" dirty="0" smtClean="0"/>
              <a:t>“ v kontextu SP.</a:t>
            </a:r>
          </a:p>
          <a:p>
            <a:r>
              <a:rPr lang="cs-CZ" dirty="0" smtClean="0"/>
              <a:t>Jakým hlavním tématem se zabývá teorie multikulturalismu? </a:t>
            </a:r>
          </a:p>
          <a:p>
            <a:r>
              <a:rPr lang="cs-CZ" dirty="0" smtClean="0"/>
              <a:t>Na jaké obtíže naráží její praktické uplatnění?</a:t>
            </a:r>
          </a:p>
          <a:p>
            <a:r>
              <a:rPr lang="cs-CZ" dirty="0" smtClean="0"/>
              <a:t>Co je </a:t>
            </a:r>
            <a:r>
              <a:rPr lang="cs-CZ" i="1" dirty="0" smtClean="0"/>
              <a:t>integrační hranice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Vysvětlete pojem </a:t>
            </a:r>
            <a:r>
              <a:rPr lang="cs-CZ" i="1" dirty="0" smtClean="0"/>
              <a:t>dvojité kulturní totožnosti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03939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Manipulace a terapie – ne-participace</a:t>
            </a:r>
          </a:p>
          <a:p>
            <a:r>
              <a:rPr lang="cs-CZ" dirty="0" smtClean="0"/>
              <a:t>Informování, Konzultování, Zapojení – </a:t>
            </a:r>
            <a:r>
              <a:rPr lang="cs-CZ" dirty="0" err="1" smtClean="0"/>
              <a:t>tokenismus</a:t>
            </a:r>
            <a:r>
              <a:rPr lang="cs-CZ" dirty="0" smtClean="0"/>
              <a:t> – zástupce skupiny je symbolicky zapojen do rozhodovacího procesu, zdánlivá participace</a:t>
            </a:r>
          </a:p>
          <a:p>
            <a:r>
              <a:rPr lang="cs-CZ" dirty="0" smtClean="0"/>
              <a:t>Partnerství, Delegování pravomocí, Občanská kontrola – skutečná participace, reálný občanský vliv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68818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 jakými úrovněmi participace jste se setkali?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2612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913640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Znovuobnovení rovnováhy narušené chováním další osoby</a:t>
            </a:r>
          </a:p>
          <a:p>
            <a:r>
              <a:rPr lang="cs-CZ" dirty="0" smtClean="0"/>
              <a:t>Prioritu má člověk, jemuž byla újma spáchána</a:t>
            </a:r>
          </a:p>
          <a:p>
            <a:r>
              <a:rPr lang="cs-CZ" dirty="0" smtClean="0"/>
              <a:t>Role jsou jasně označené (pachatel, oběť)</a:t>
            </a:r>
          </a:p>
          <a:p>
            <a:r>
              <a:rPr lang="cs-CZ" dirty="0" smtClean="0"/>
              <a:t>Jasně definován je i problém (incident, provinění) </a:t>
            </a:r>
          </a:p>
          <a:p>
            <a:r>
              <a:rPr lang="cs-CZ" dirty="0" smtClean="0"/>
              <a:t>Vychází z maorské tradice na Novém Zélandu – provinění je vnímáno jako nemoc celku, kterou je třeba uzdravit</a:t>
            </a:r>
          </a:p>
          <a:p>
            <a:r>
              <a:rPr lang="cs-CZ" dirty="0" smtClean="0"/>
              <a:t>Využití zejména v trestní justici, ale i ve školství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745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Řešení se hledá v přímé diskusi. </a:t>
            </a:r>
          </a:p>
          <a:p>
            <a:r>
              <a:rPr lang="cs-CZ" dirty="0" smtClean="0"/>
              <a:t>Nezbytná příprava oběti i pachatele a jejich souhlas.</a:t>
            </a:r>
          </a:p>
          <a:p>
            <a:r>
              <a:rPr lang="cs-CZ" dirty="0" smtClean="0"/>
              <a:t>Aktivní účast na </a:t>
            </a:r>
            <a:r>
              <a:rPr lang="cs-CZ" smtClean="0"/>
              <a:t>hledání řešení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2634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Přístupy a zase přístupy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Participativní přístup </a:t>
            </a:r>
          </a:p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7472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4974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Strukturální znevýhodnění některých </a:t>
            </a:r>
            <a:r>
              <a:rPr lang="cs-CZ" dirty="0" err="1" smtClean="0"/>
              <a:t>spol.skupin</a:t>
            </a:r>
            <a:r>
              <a:rPr lang="cs-CZ" dirty="0" smtClean="0"/>
              <a:t>, upírání práv a možností </a:t>
            </a:r>
          </a:p>
          <a:p>
            <a:r>
              <a:rPr lang="cs-CZ" dirty="0" smtClean="0"/>
              <a:t>Záměrná manipulace i nezamýšlený efekt fungování institucí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</a:t>
            </a:r>
            <a:r>
              <a:rPr lang="cs-CZ" dirty="0" err="1" smtClean="0"/>
              <a:t>Antiopresivní</a:t>
            </a:r>
            <a:r>
              <a:rPr lang="cs-CZ" dirty="0" smtClean="0"/>
              <a:t> přístupy (AOP) se snaží odstranit tyto nerovnosti. Hlavní hodnoty AOP – spravedlnost, rovnost, participace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3813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28425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 práce vnímána jako politická aktivita, která se snaží zmírnit nerovnosti ve společnosti</a:t>
            </a:r>
          </a:p>
          <a:p>
            <a:r>
              <a:rPr lang="cs-CZ" dirty="0" smtClean="0"/>
              <a:t>Soustřeďuje se na nerovné postavení utlačovaných </a:t>
            </a:r>
            <a:r>
              <a:rPr lang="cs-CZ" dirty="0" err="1" smtClean="0"/>
              <a:t>spol.vrstev</a:t>
            </a:r>
            <a:r>
              <a:rPr lang="cs-CZ" dirty="0" smtClean="0"/>
              <a:t>, skupin</a:t>
            </a:r>
          </a:p>
          <a:p>
            <a:r>
              <a:rPr lang="cs-CZ" dirty="0" smtClean="0"/>
              <a:t>Kritizuje sexismus, rasismus, odmítá diskriminaci</a:t>
            </a:r>
          </a:p>
          <a:p>
            <a:r>
              <a:rPr lang="cs-CZ" dirty="0" smtClean="0"/>
              <a:t>Navazuje na tradici radikálních přístupů v SP, ideově příbuzná je etnicky senzitivní SP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84712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 mezi skupinami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Muži vůči ženám (gender)</a:t>
            </a:r>
          </a:p>
          <a:p>
            <a:r>
              <a:rPr lang="cs-CZ" dirty="0" smtClean="0"/>
              <a:t>Jedna kultura vůči druhé (etnocentrismus)</a:t>
            </a:r>
          </a:p>
          <a:p>
            <a:r>
              <a:rPr lang="cs-CZ" dirty="0" smtClean="0"/>
              <a:t>Mezi generacemi (ageismus)</a:t>
            </a:r>
          </a:p>
          <a:p>
            <a:r>
              <a:rPr lang="cs-CZ" dirty="0" smtClean="0"/>
              <a:t>Zdraví vůči postiženým atd.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0826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 podle AOP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Pracovník stojí mezi zájmy klienta a společnosti</a:t>
            </a:r>
          </a:p>
          <a:p>
            <a:r>
              <a:rPr lang="cs-CZ" dirty="0" smtClean="0"/>
              <a:t>Musí si být vědom oprese  a naopak klienta zmocňovat</a:t>
            </a:r>
          </a:p>
          <a:p>
            <a:r>
              <a:rPr lang="cs-CZ" dirty="0" smtClean="0"/>
              <a:t>Pomoc je možná jen při správném vyhodnocení situace pracovníkem, jinak se oprese prohlubuje</a:t>
            </a:r>
          </a:p>
          <a:p>
            <a:r>
              <a:rPr lang="cs-CZ" dirty="0" smtClean="0"/>
              <a:t>Schopnost pracovníka reflektovat opresi se považuje za klíčovou dovednost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5853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Systemický přístup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53123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4357</TotalTime>
  <Words>685</Words>
  <Application>Microsoft Office PowerPoint</Application>
  <PresentationFormat>Předvádění na obrazovce (4:3)</PresentationFormat>
  <Paragraphs>105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Teorie a přístupy v SP 9</vt:lpstr>
      <vt:lpstr>Opakování</vt:lpstr>
      <vt:lpstr>Co nás čeká?</vt:lpstr>
      <vt:lpstr>Antiopresivní přístup</vt:lpstr>
      <vt:lpstr>Oprese</vt:lpstr>
      <vt:lpstr>Snímek 6</vt:lpstr>
      <vt:lpstr>Oprese mezi skupinami</vt:lpstr>
      <vt:lpstr>Role sociálního pracovníka podle AOP</vt:lpstr>
      <vt:lpstr>Systemický přístup</vt:lpstr>
      <vt:lpstr>Snímek 10</vt:lpstr>
      <vt:lpstr>Axiomy (východiska) lidské komunikace (podle Watzlavika)</vt:lpstr>
      <vt:lpstr>Milánská škola rodinné terapie</vt:lpstr>
      <vt:lpstr>Snímek 13</vt:lpstr>
      <vt:lpstr>Snímek 14</vt:lpstr>
      <vt:lpstr>Techniky systemického přístupu</vt:lpstr>
      <vt:lpstr>Systemicky vedený rozhovor</vt:lpstr>
      <vt:lpstr>Participativní přístup</vt:lpstr>
      <vt:lpstr>Snímek 18</vt:lpstr>
      <vt:lpstr>Participační „žebřík“ (podle S.Arnsteinové)</vt:lpstr>
      <vt:lpstr>Snímek 20</vt:lpstr>
      <vt:lpstr>Snímek 21</vt:lpstr>
      <vt:lpstr>Restorativní přístup</vt:lpstr>
      <vt:lpstr>Snímek 23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Pazlarova</cp:lastModifiedBy>
  <cp:revision>129</cp:revision>
  <dcterms:created xsi:type="dcterms:W3CDTF">2014-09-09T15:35:06Z</dcterms:created>
  <dcterms:modified xsi:type="dcterms:W3CDTF">2017-05-10T06:35:34Z</dcterms:modified>
</cp:coreProperties>
</file>