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9" r:id="rId3"/>
    <p:sldId id="280" r:id="rId4"/>
    <p:sldId id="281" r:id="rId5"/>
    <p:sldId id="282" r:id="rId6"/>
    <p:sldId id="303" r:id="rId7"/>
    <p:sldId id="30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4" r:id="rId19"/>
    <p:sldId id="293" r:id="rId20"/>
    <p:sldId id="295" r:id="rId21"/>
    <p:sldId id="296" r:id="rId22"/>
    <p:sldId id="297" r:id="rId23"/>
    <p:sldId id="298" r:id="rId24"/>
    <p:sldId id="299" r:id="rId25"/>
    <p:sldId id="300" r:id="rId26"/>
    <p:sldId id="30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pPr/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a přístupy v SP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992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Sociobiologie zkoumá různé aspekty lidského chování a adaptační mechanismy.</a:t>
            </a:r>
          </a:p>
          <a:p>
            <a:r>
              <a:rPr lang="cs-CZ" dirty="0" smtClean="0"/>
              <a:t>Přirozeným výběrem jsou zdokonalovány mechanismy nezbytné pro přežití.</a:t>
            </a:r>
          </a:p>
          <a:p>
            <a:r>
              <a:rPr lang="cs-CZ" dirty="0" smtClean="0"/>
              <a:t>Většina změn a adaptací se udála v průběhu milionů let lidského vývoje – historie lidské civilizace je z tohoto pohledu velmi krátká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6447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adaptivní problémy našich předků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Bezpečí, ochrana před predátory</a:t>
            </a:r>
          </a:p>
          <a:p>
            <a:r>
              <a:rPr lang="cs-CZ" dirty="0" smtClean="0"/>
              <a:t>Vhodná potrava</a:t>
            </a:r>
          </a:p>
          <a:p>
            <a:r>
              <a:rPr lang="cs-CZ" dirty="0" smtClean="0"/>
              <a:t>Vznik spojenectví</a:t>
            </a:r>
          </a:p>
          <a:p>
            <a:r>
              <a:rPr lang="cs-CZ" dirty="0" smtClean="0"/>
              <a:t>Vzájemná pomoc mezi příbuznými </a:t>
            </a:r>
          </a:p>
          <a:p>
            <a:r>
              <a:rPr lang="cs-CZ" dirty="0" smtClean="0"/>
              <a:t>Vzájemná komunikace</a:t>
            </a:r>
          </a:p>
          <a:p>
            <a:r>
              <a:rPr lang="cs-CZ" dirty="0" smtClean="0"/>
              <a:t>Výběr vhodného partnera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4169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Bezpečí, ochrana před predátory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Rozpoznání predátora – rychlost x přesnost, zaváhání = smrt</a:t>
            </a:r>
          </a:p>
          <a:p>
            <a:r>
              <a:rPr lang="cs-CZ" dirty="0" smtClean="0"/>
              <a:t>Identifikace skutečného nebezpečí – posouzení míry rizika</a:t>
            </a:r>
          </a:p>
          <a:p>
            <a:r>
              <a:rPr lang="cs-CZ" dirty="0" smtClean="0"/>
              <a:t>Únikové vs. obranné reakce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8248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Konzumace správné potravy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Cukr a tuk je výživný a v africké savaně předkům vzácný = obliba sladkého a tučného byla vysoce adaptivní x neomezený přístup v dnešní době</a:t>
            </a:r>
          </a:p>
          <a:p>
            <a:r>
              <a:rPr lang="cs-CZ" dirty="0" smtClean="0"/>
              <a:t>Pocit odporu vůči nevhodné potravě – shnilé maso, výkaly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91873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Vytváření spojenectví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Život ve skupině je bezpečnější x soutěž o zdroje a </a:t>
            </a:r>
            <a:r>
              <a:rPr lang="cs-CZ" dirty="0" err="1" smtClean="0"/>
              <a:t>sex.partnery</a:t>
            </a:r>
            <a:endParaRPr lang="cs-CZ" dirty="0" smtClean="0"/>
          </a:p>
          <a:p>
            <a:r>
              <a:rPr lang="cs-CZ" dirty="0"/>
              <a:t>Ž</a:t>
            </a:r>
            <a:r>
              <a:rPr lang="cs-CZ" dirty="0" smtClean="0"/>
              <a:t>ivot </a:t>
            </a:r>
            <a:r>
              <a:rPr lang="cs-CZ" dirty="0"/>
              <a:t>ve velmi </a:t>
            </a:r>
            <a:r>
              <a:rPr lang="cs-CZ" dirty="0" err="1"/>
              <a:t>soudružných</a:t>
            </a:r>
            <a:r>
              <a:rPr lang="cs-CZ" dirty="0"/>
              <a:t> skupinách se složitými hierarchickými a spojeneckými </a:t>
            </a:r>
            <a:r>
              <a:rPr lang="cs-CZ" dirty="0" smtClean="0"/>
              <a:t>vztahy</a:t>
            </a:r>
          </a:p>
          <a:p>
            <a:r>
              <a:rPr lang="cs-CZ" dirty="0" smtClean="0"/>
              <a:t>Se vzrůstající velikostí skupiny vzrůstá potřeba vzniku vnitřních koalic</a:t>
            </a:r>
          </a:p>
          <a:p>
            <a:r>
              <a:rPr lang="cs-CZ" dirty="0" smtClean="0"/>
              <a:t>Reciproční altruismus – „já pomůžu tobě, ty mě“</a:t>
            </a:r>
          </a:p>
          <a:p>
            <a:r>
              <a:rPr lang="cs-CZ" dirty="0" smtClean="0"/>
              <a:t>Riziko „příživníků“ – schopnost identifikace a zapamatování si předchozího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25353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pomoc mezi příbuznými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Nereciproční altruismus – rodičovská péče</a:t>
            </a:r>
          </a:p>
          <a:p>
            <a:r>
              <a:rPr lang="cs-CZ" dirty="0" smtClean="0"/>
              <a:t>Jednotkou evoluce není organismus, ale gen (Dawkins) – individuální altruismus je vyvolán genovým sobectvím – motivace k pomoci příbuzným</a:t>
            </a:r>
          </a:p>
          <a:p>
            <a:r>
              <a:rPr lang="cs-CZ" dirty="0" smtClean="0"/>
              <a:t>Instinktivní sklon k upřednostnění příbuzných</a:t>
            </a:r>
          </a:p>
          <a:p>
            <a:r>
              <a:rPr lang="cs-CZ" dirty="0" smtClean="0"/>
              <a:t>K týrání nebo zabití (70x větší riziko) nevlastních dětí dochází častěji</a:t>
            </a:r>
          </a:p>
          <a:p>
            <a:r>
              <a:rPr lang="cs-CZ" dirty="0" smtClean="0"/>
              <a:t>Alokace zdrojů potomkům – investiční kompromis (řídí se věkem, stavem, situací a perspektivou)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54875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Vzájemná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Historicky se zvětšovala velikost skupin = nové nároky</a:t>
            </a:r>
          </a:p>
          <a:p>
            <a:r>
              <a:rPr lang="cs-CZ" dirty="0" smtClean="0"/>
              <a:t>Schopnost odhadnout, co si druzí myslí</a:t>
            </a:r>
          </a:p>
          <a:p>
            <a:r>
              <a:rPr lang="cs-CZ" dirty="0" smtClean="0"/>
              <a:t>Porozumět na základě sledování</a:t>
            </a:r>
          </a:p>
          <a:p>
            <a:r>
              <a:rPr lang="cs-CZ" dirty="0" smtClean="0"/>
              <a:t>Děti se instinktivně učí porozumět signálům druhých a diferencovat reakce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86262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Verbální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Jazyk – nejsložitější komunikační systém</a:t>
            </a:r>
          </a:p>
          <a:p>
            <a:r>
              <a:rPr lang="cs-CZ" dirty="0" smtClean="0"/>
              <a:t>Schopnost mluvit se zřejmě rozvinula ještě před velkou migrací z Afriky – anatomická podmíněnost, postavení hrtanu</a:t>
            </a:r>
          </a:p>
          <a:p>
            <a:r>
              <a:rPr lang="cs-CZ" dirty="0" smtClean="0"/>
              <a:t>Vrozená predispozice naučit se mateřský jazyk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7246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Proč se vyvinul jazyk?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604472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jazyk vyvinul?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Výměna praktických informací – nebezpeční, zdroje</a:t>
            </a:r>
          </a:p>
          <a:p>
            <a:r>
              <a:rPr lang="cs-CZ" dirty="0" smtClean="0"/>
              <a:t>Sociální funkce jazyka – výměny informací o sociálním prostředí (drby </a:t>
            </a:r>
            <a:r>
              <a:rPr lang="cs-CZ" dirty="0" smtClean="0">
                <a:sym typeface="Wingdings" panose="05000000000000000000" pitchFamily="2" charset="2"/>
              </a:rPr>
              <a:t>)</a:t>
            </a:r>
          </a:p>
          <a:p>
            <a:r>
              <a:rPr lang="cs-CZ" dirty="0" smtClean="0">
                <a:sym typeface="Wingdings" panose="05000000000000000000" pitchFamily="2" charset="2"/>
              </a:rPr>
              <a:t>Se vzrůstající velikostí skupiny rostla potřeba nepřímého předávání zkušenosti x přímě předání osobní zkušeností (osobní kontakt, péče o srst)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82194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Opáčko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typické pro přístup zaměřený na klienta a kdo ho formuloval? </a:t>
            </a:r>
          </a:p>
          <a:p>
            <a:r>
              <a:rPr lang="cs-CZ" dirty="0" smtClean="0"/>
              <a:t>Jaké jsou tři základní principy přístupu zaměřeného na klienta?</a:t>
            </a:r>
          </a:p>
          <a:p>
            <a:r>
              <a:rPr lang="cs-CZ" dirty="0" smtClean="0"/>
              <a:t>Jak může SP využít transakční analýzu? </a:t>
            </a:r>
          </a:p>
          <a:p>
            <a:r>
              <a:rPr lang="cs-CZ" dirty="0" smtClean="0"/>
              <a:t>Kdo je jejím autorem?</a:t>
            </a:r>
          </a:p>
          <a:p>
            <a:r>
              <a:rPr lang="cs-CZ" dirty="0" smtClean="0"/>
              <a:t>Kdo je zakladatelem logoterapie a jaké jsou její hlavní principy?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24665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vhodného partnera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Mechanismy důležité pro reprodukci, nikoliv pro přežití</a:t>
            </a:r>
          </a:p>
          <a:p>
            <a:r>
              <a:rPr lang="cs-CZ" dirty="0" smtClean="0"/>
              <a:t>Z tohoto hlediska není důležitá délka života – v nebezpečných prostředích dochází k dřívější reprodukci</a:t>
            </a:r>
          </a:p>
          <a:p>
            <a:r>
              <a:rPr lang="cs-CZ" dirty="0" smtClean="0"/>
              <a:t>Hledání dobré genetické výbavy pro potomky</a:t>
            </a:r>
          </a:p>
          <a:p>
            <a:r>
              <a:rPr lang="cs-CZ" dirty="0" smtClean="0"/>
              <a:t>První faktor - fyzický vzhled – čím větší symetrie, tím kvalitnější geny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45089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Genetická či kulturní podmíněnost krásy?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Obojí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 lvl="0"/>
            <a:r>
              <a:rPr lang="cs-CZ" dirty="0"/>
              <a:t>O</a:t>
            </a:r>
            <a:r>
              <a:rPr lang="cs-CZ" dirty="0" smtClean="0"/>
              <a:t>becná </a:t>
            </a:r>
            <a:r>
              <a:rPr lang="cs-CZ" dirty="0"/>
              <a:t>mužská preference ženské postavy ve tvaru přesýpacích </a:t>
            </a:r>
            <a:r>
              <a:rPr lang="cs-CZ" dirty="0" smtClean="0"/>
              <a:t>hodin (poměr pasu a boků 0,7) je univerzální x konkrétní rozměry v dané kultuře a době</a:t>
            </a:r>
          </a:p>
          <a:p>
            <a:pPr lvl="0"/>
            <a:r>
              <a:rPr lang="cs-CZ" dirty="0" smtClean="0"/>
              <a:t>Daný tvar signalizuje optimální plodnost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45714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Dobrý rodič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Výchova dítěte je časově a energeticky náročná, vyžaduje vysokou míru angažovanosti obou rodičů</a:t>
            </a:r>
          </a:p>
          <a:p>
            <a:r>
              <a:rPr lang="cs-CZ" dirty="0" smtClean="0"/>
              <a:t>Kromě fyzického vzhledu vstupuje do hry chování – pro rodičovství hledáme spojence</a:t>
            </a:r>
          </a:p>
          <a:p>
            <a:r>
              <a:rPr lang="cs-CZ" dirty="0" smtClean="0"/>
              <a:t>Většina adaptačních mechanismů je u obou pohlaví obdobná (bezpečí, potrava…) x rozdílně reprodukční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60111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Reprodukční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Strategie krátkodobého svazku</a:t>
            </a:r>
          </a:p>
          <a:p>
            <a:r>
              <a:rPr lang="cs-CZ" dirty="0" smtClean="0"/>
              <a:t>Typičtější pro muže, zvyšuje jeho reprodukční šance.</a:t>
            </a:r>
          </a:p>
          <a:p>
            <a:r>
              <a:rPr lang="cs-CZ" dirty="0" smtClean="0"/>
              <a:t>Ženy zdrženlivější, riskují osamělé mateřství a snížení šancí potomka na přežití kvůli omezeným zdrojům</a:t>
            </a:r>
          </a:p>
          <a:p>
            <a:r>
              <a:rPr lang="cs-CZ" dirty="0" smtClean="0"/>
              <a:t>Krátkodobý vztah za jiným než reprodukčním účelem (sex za potravu u šimpanzů)</a:t>
            </a:r>
          </a:p>
          <a:p>
            <a:r>
              <a:rPr lang="cs-CZ" dirty="0" smtClean="0"/>
              <a:t>Krátkodobý vztah jako kombinace více zdrojů (trvalý partner + krátkodobý vztah)</a:t>
            </a:r>
          </a:p>
          <a:p>
            <a:r>
              <a:rPr lang="cs-CZ" dirty="0" smtClean="0"/>
              <a:t>Krátkodobé strategie pro ženy obecně rizikovější, evolučně preferována zdrženlivost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04875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Strategie dlouhodobých svazků</a:t>
            </a:r>
          </a:p>
          <a:p>
            <a:r>
              <a:rPr lang="cs-CZ" dirty="0" smtClean="0"/>
              <a:t>Znevýhodnění muži, kteří nevykazují potenciál dobrého rodiče – schopnost zaopatřit zdroje</a:t>
            </a:r>
          </a:p>
          <a:p>
            <a:r>
              <a:rPr lang="cs-CZ" dirty="0" smtClean="0"/>
              <a:t>Ženy univerzálně preferují muže s vyšším spol. statusem a věkem </a:t>
            </a:r>
          </a:p>
          <a:p>
            <a:r>
              <a:rPr lang="cs-CZ" dirty="0" smtClean="0"/>
              <a:t>Muži mladší ženy s vysokou plodností</a:t>
            </a:r>
          </a:p>
          <a:p>
            <a:r>
              <a:rPr lang="cs-CZ" dirty="0" smtClean="0"/>
              <a:t>Muži </a:t>
            </a:r>
            <a:r>
              <a:rPr lang="cs-CZ" dirty="0"/>
              <a:t>přikládají sexuální věrnosti větší význam než ženy, </a:t>
            </a:r>
            <a:r>
              <a:rPr lang="cs-CZ" dirty="0" smtClean="0"/>
              <a:t>riziko </a:t>
            </a:r>
            <a:r>
              <a:rPr lang="cs-CZ" dirty="0"/>
              <a:t>je </a:t>
            </a:r>
            <a:r>
              <a:rPr lang="cs-CZ" dirty="0" smtClean="0"/>
              <a:t>pro ně větší </a:t>
            </a:r>
          </a:p>
          <a:p>
            <a:r>
              <a:rPr lang="cs-CZ" dirty="0" smtClean="0"/>
              <a:t>riziko </a:t>
            </a:r>
            <a:r>
              <a:rPr lang="cs-CZ" dirty="0"/>
              <a:t>pro ženu z mužské nevěry = ztráta části </a:t>
            </a:r>
            <a:r>
              <a:rPr lang="cs-CZ" dirty="0" smtClean="0"/>
              <a:t>zdrojů</a:t>
            </a:r>
          </a:p>
          <a:p>
            <a:r>
              <a:rPr lang="cs-CZ" dirty="0" smtClean="0"/>
              <a:t>riziko </a:t>
            </a:r>
            <a:r>
              <a:rPr lang="cs-CZ" dirty="0"/>
              <a:t>pro muže z ženské nevěry = dlouhodobá investice do nevlastního </a:t>
            </a:r>
            <a:r>
              <a:rPr lang="cs-CZ" dirty="0" smtClean="0"/>
              <a:t>potomka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19729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Žárlivost z evolučního hlediska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Nestejná rizika </a:t>
            </a:r>
            <a:r>
              <a:rPr lang="cs-CZ" dirty="0"/>
              <a:t>plynoucím z nevěry </a:t>
            </a:r>
            <a:r>
              <a:rPr lang="cs-CZ" dirty="0" smtClean="0"/>
              <a:t>- muži </a:t>
            </a:r>
            <a:r>
              <a:rPr lang="cs-CZ" dirty="0"/>
              <a:t>začali cítit ohroženi možnými sexuálními úlety svých partnerek více než ženy nevěrou svých mužů</a:t>
            </a:r>
          </a:p>
          <a:p>
            <a:pPr lvl="0"/>
            <a:r>
              <a:rPr lang="cs-CZ" dirty="0"/>
              <a:t>Ž</a:t>
            </a:r>
            <a:r>
              <a:rPr lang="cs-CZ" dirty="0" smtClean="0"/>
              <a:t>eny </a:t>
            </a:r>
            <a:r>
              <a:rPr lang="cs-CZ" dirty="0"/>
              <a:t>spíše žárlí na případný citový vztah svého muže, kdežto muži na sexuální poměr své ženy</a:t>
            </a:r>
          </a:p>
          <a:p>
            <a:pPr lvl="0"/>
            <a:r>
              <a:rPr lang="cs-CZ" dirty="0"/>
              <a:t>Ž</a:t>
            </a:r>
            <a:r>
              <a:rPr lang="cs-CZ" dirty="0" smtClean="0"/>
              <a:t>eny </a:t>
            </a:r>
            <a:r>
              <a:rPr lang="cs-CZ" dirty="0"/>
              <a:t>by se měly více obávat převodu zdrojů svého partnera na jinou osobu, zatímco </a:t>
            </a:r>
            <a:r>
              <a:rPr lang="cs-CZ" dirty="0" smtClean="0"/>
              <a:t>mužům hrozí, že se budou </a:t>
            </a:r>
            <a:r>
              <a:rPr lang="cs-CZ" dirty="0"/>
              <a:t>se starat o </a:t>
            </a:r>
            <a:r>
              <a:rPr lang="cs-CZ" dirty="0" smtClean="0"/>
              <a:t>cizí dítě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526968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otázka 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 čemu může SP využít znalost sociobiologie?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Co nás čeká příště? </a:t>
            </a:r>
          </a:p>
          <a:p>
            <a:pPr marL="0" indent="0">
              <a:buNone/>
            </a:pPr>
            <a:r>
              <a:rPr lang="cs-CZ" dirty="0" smtClean="0"/>
              <a:t>Psychofyziologie muže a ženy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7570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Sociobiologie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Používá k vysvětlení lidského chování principy užívané k vysvětlení chování zvířat.</a:t>
            </a:r>
          </a:p>
          <a:p>
            <a:r>
              <a:rPr lang="cs-CZ" dirty="0" smtClean="0"/>
              <a:t>„praotcem“ novodobé sociobiologie je </a:t>
            </a:r>
            <a:r>
              <a:rPr lang="cs-CZ" dirty="0" err="1" smtClean="0"/>
              <a:t>Ch.Darwin</a:t>
            </a:r>
            <a:endParaRPr lang="cs-CZ" dirty="0" smtClean="0"/>
          </a:p>
          <a:p>
            <a:r>
              <a:rPr lang="cs-CZ" dirty="0" smtClean="0"/>
              <a:t>Proměnlivost druhů v čase vysvětloval adaptací na podmínky života</a:t>
            </a:r>
          </a:p>
          <a:p>
            <a:r>
              <a:rPr lang="cs-CZ" dirty="0" smtClean="0"/>
              <a:t>Přežívají ti zdatnější, úspěšnější v obstarání potravy a zajištění ochrany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86966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mohou namítat kritici sociobiologie?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17953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Sociobiologové chápou specificky lidské projevy (kultura, náboženství, stát…) jako přirozenost našeho druhu nikoliv specifikum, které nás odlišuje od zvířat.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31599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si pamatujeme o Darwinovi?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Darwinova evoluční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Evoluce je dlouhodobý samovolný proces, jehož příčinou je přirozený výběr</a:t>
            </a:r>
          </a:p>
          <a:p>
            <a:r>
              <a:rPr lang="cs-CZ" dirty="0" smtClean="0"/>
              <a:t>Evoluce probíhá formou drobných změn na základě výběru podle úspěšnosti v rozmnožování</a:t>
            </a:r>
          </a:p>
          <a:p>
            <a:r>
              <a:rPr lang="cs-CZ" dirty="0" smtClean="0"/>
              <a:t>Rozmnožují se ti jedinci, kteří mají dobrou možnost předat potomkům výhodnou výbavu v závislosti na prostředí</a:t>
            </a:r>
          </a:p>
          <a:p>
            <a:r>
              <a:rPr lang="cs-CZ" dirty="0" smtClean="0"/>
              <a:t>Důležitá je nejen schopnost přežití, ale i pohlavní výběr = kdo není atraktivním partnerem, ten se nerozmnoží</a:t>
            </a:r>
          </a:p>
        </p:txBody>
      </p:sp>
    </p:spTree>
    <p:extLst>
      <p:ext uri="{BB962C8B-B14F-4D97-AF65-F5344CB8AC3E}">
        <p14:creationId xmlns:p14="http://schemas.microsoft.com/office/powerpoint/2010/main" xmlns="" val="88760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Richard Dawkins – Sobecký gen (1976)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Klíčové dílo sociobiologie</a:t>
            </a:r>
          </a:p>
          <a:p>
            <a:r>
              <a:rPr lang="cs-CZ" dirty="0" smtClean="0"/>
              <a:t>Darwinův přirozený výběr z pohledu genu a nikoliv jedince – výběr na nejnižší možné úrovni</a:t>
            </a:r>
          </a:p>
          <a:p>
            <a:r>
              <a:rPr lang="cs-CZ" dirty="0" smtClean="0"/>
              <a:t>Biologie sobectví a altruismu</a:t>
            </a:r>
          </a:p>
          <a:p>
            <a:r>
              <a:rPr lang="cs-CZ" dirty="0" smtClean="0"/>
              <a:t>„sobecké geny“ x naučená obětavost a altruismus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7561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darwinismus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Vlivný na přelomu 19. a 20.st</a:t>
            </a:r>
          </a:p>
          <a:p>
            <a:r>
              <a:rPr lang="cs-CZ" dirty="0" smtClean="0"/>
              <a:t>„přežití schopných“ mělo být podpořeno cílenými opatřeními na zlepšení lidské populace tzv. eugenikou</a:t>
            </a:r>
          </a:p>
          <a:p>
            <a:r>
              <a:rPr lang="cs-CZ" dirty="0" smtClean="0"/>
              <a:t>Zneužito nacistickou ideologií – pozdvižení árijské rasy</a:t>
            </a:r>
          </a:p>
          <a:p>
            <a:r>
              <a:rPr lang="cs-CZ" dirty="0" smtClean="0"/>
              <a:t>Sterilizace, eutanazie, program </a:t>
            </a:r>
            <a:r>
              <a:rPr lang="cs-CZ" dirty="0" err="1"/>
              <a:t>L</a:t>
            </a:r>
            <a:r>
              <a:rPr lang="cs-CZ" dirty="0" err="1" smtClean="0"/>
              <a:t>ebensborn</a:t>
            </a:r>
            <a:endParaRPr lang="cs-CZ" dirty="0" smtClean="0"/>
          </a:p>
          <a:p>
            <a:r>
              <a:rPr lang="cs-CZ" dirty="0" smtClean="0"/>
              <a:t>Dnes přežívá jen v nejpravicovějších extrémistických proudech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41762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3785</TotalTime>
  <Words>922</Words>
  <Application>Microsoft Office PowerPoint</Application>
  <PresentationFormat>Předvádění na obrazovce (4:3)</PresentationFormat>
  <Paragraphs>112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Administrativní</vt:lpstr>
      <vt:lpstr>Teorie a přístupy v SP 3</vt:lpstr>
      <vt:lpstr>Opáčko </vt:lpstr>
      <vt:lpstr>Sociobiologie</vt:lpstr>
      <vt:lpstr>Snímek 4</vt:lpstr>
      <vt:lpstr>Snímek 5</vt:lpstr>
      <vt:lpstr>Snímek 6</vt:lpstr>
      <vt:lpstr>Klasická Darwinova evoluční teorie</vt:lpstr>
      <vt:lpstr>Richard Dawkins – Sobecký gen (1976)</vt:lpstr>
      <vt:lpstr>Sociální darwinismus</vt:lpstr>
      <vt:lpstr>Snímek 10</vt:lpstr>
      <vt:lpstr>Hlavní adaptivní problémy našich předků</vt:lpstr>
      <vt:lpstr>Bezpečí, ochrana před predátory</vt:lpstr>
      <vt:lpstr>Konzumace správné potravy</vt:lpstr>
      <vt:lpstr>Vytváření spojenectví</vt:lpstr>
      <vt:lpstr>Vzájemná pomoc mezi příbuznými</vt:lpstr>
      <vt:lpstr>Vzájemná komunikace</vt:lpstr>
      <vt:lpstr>Verbální komunikace</vt:lpstr>
      <vt:lpstr>Snímek 18</vt:lpstr>
      <vt:lpstr>Proč se jazyk vyvinul?</vt:lpstr>
      <vt:lpstr>Výběr vhodného partnera</vt:lpstr>
      <vt:lpstr>Genetická či kulturní podmíněnost krásy?</vt:lpstr>
      <vt:lpstr>Dobrý rodič</vt:lpstr>
      <vt:lpstr>Reprodukční strategie</vt:lpstr>
      <vt:lpstr>Snímek 24</vt:lpstr>
      <vt:lpstr>Žárlivost z evolučního hlediska</vt:lpstr>
      <vt:lpstr>Tradiční otázka na závěr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Pazlarova</cp:lastModifiedBy>
  <cp:revision>61</cp:revision>
  <dcterms:created xsi:type="dcterms:W3CDTF">2014-09-09T15:35:06Z</dcterms:created>
  <dcterms:modified xsi:type="dcterms:W3CDTF">2017-02-22T07:21:04Z</dcterms:modified>
</cp:coreProperties>
</file>