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58" r:id="rId4"/>
    <p:sldId id="257" r:id="rId5"/>
    <p:sldId id="259" r:id="rId6"/>
    <p:sldId id="260" r:id="rId7"/>
    <p:sldId id="261" r:id="rId8"/>
    <p:sldId id="275" r:id="rId9"/>
    <p:sldId id="262" r:id="rId10"/>
    <p:sldId id="280" r:id="rId11"/>
    <p:sldId id="273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81" r:id="rId22"/>
    <p:sldId id="274" r:id="rId23"/>
    <p:sldId id="272" r:id="rId24"/>
    <p:sldId id="277" r:id="rId25"/>
    <p:sldId id="278" r:id="rId26"/>
    <p:sldId id="282" r:id="rId27"/>
    <p:sldId id="283" r:id="rId28"/>
    <p:sldId id="284" r:id="rId29"/>
    <p:sldId id="286" r:id="rId30"/>
    <p:sldId id="285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lze přístup zaměřený na klienta využít v SP?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880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v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Optimismus vůči možnostem klienta</a:t>
            </a:r>
          </a:p>
          <a:p>
            <a:r>
              <a:rPr lang="cs-CZ" dirty="0" smtClean="0"/>
              <a:t>Rozvoj dovedností pracovníka (např. empatie, techniky aktivního naslouchání)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622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E.Berne</a:t>
            </a:r>
            <a:r>
              <a:rPr lang="cs-CZ" dirty="0" smtClean="0"/>
              <a:t> – inspirován psychoanalýzou, ale lidi vnímá jako více autonomní a schopné řídit vlastní život</a:t>
            </a:r>
          </a:p>
          <a:p>
            <a:pPr marL="0" indent="0">
              <a:buNone/>
            </a:pPr>
            <a:r>
              <a:rPr lang="cs-CZ" dirty="0" smtClean="0"/>
              <a:t>Transakční analýza sestává ze 4 částí:</a:t>
            </a:r>
          </a:p>
          <a:p>
            <a:r>
              <a:rPr lang="cs-CZ" dirty="0" smtClean="0"/>
              <a:t>Strukturální analýza</a:t>
            </a:r>
          </a:p>
          <a:p>
            <a:r>
              <a:rPr lang="cs-CZ" dirty="0" smtClean="0"/>
              <a:t>Transakční analýza</a:t>
            </a:r>
          </a:p>
          <a:p>
            <a:r>
              <a:rPr lang="cs-CZ" dirty="0" smtClean="0"/>
              <a:t>Analýza her</a:t>
            </a:r>
          </a:p>
          <a:p>
            <a:r>
              <a:rPr lang="cs-CZ" dirty="0" smtClean="0"/>
              <a:t>Analýza scénáře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485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Strukturální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Tři úrovně nazírání světa</a:t>
            </a:r>
          </a:p>
          <a:p>
            <a:r>
              <a:rPr lang="cs-CZ" dirty="0" smtClean="0"/>
              <a:t>Rodič – příkazy, zákazy</a:t>
            </a:r>
          </a:p>
          <a:p>
            <a:r>
              <a:rPr lang="cs-CZ" dirty="0" smtClean="0"/>
              <a:t>Dítě – sebestřednost, těkavost, kreativita, spontánnost</a:t>
            </a:r>
          </a:p>
          <a:p>
            <a:r>
              <a:rPr lang="cs-CZ" dirty="0" smtClean="0"/>
              <a:t>Dospělý – racionální řízení vztahu mezi rodičovským a dětským nazíráním a okolním světem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2126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Analýza interakcí mezi různými úrovněmi osobností jednotlivců</a:t>
            </a:r>
          </a:p>
          <a:p>
            <a:r>
              <a:rPr lang="cs-CZ" dirty="0" smtClean="0"/>
              <a:t>Interakce komplementární, nekomplementární ; zjevné a skryté</a:t>
            </a:r>
          </a:p>
          <a:p>
            <a:r>
              <a:rPr lang="cs-CZ" dirty="0" smtClean="0"/>
              <a:t>Problémy nastávají, pokud interakce nejsou komplementární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940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Komplemetární</a:t>
            </a:r>
            <a:r>
              <a:rPr lang="cs-CZ" dirty="0" smtClean="0"/>
              <a:t> transakce –problémy nevznikají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Rovnoběžná – stejná úroveň na obou stranách</a:t>
            </a:r>
          </a:p>
          <a:p>
            <a:pPr marL="0" indent="0">
              <a:buNone/>
            </a:pPr>
            <a:r>
              <a:rPr lang="cs-CZ" dirty="0" smtClean="0"/>
              <a:t>RODIČ                 </a:t>
            </a:r>
            <a:r>
              <a:rPr lang="cs-CZ" dirty="0" err="1" smtClean="0"/>
              <a:t>RODIČ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DOSPĚLÝ           </a:t>
            </a:r>
            <a:r>
              <a:rPr lang="cs-CZ" dirty="0" err="1" smtClean="0"/>
              <a:t>DOSPĚLÝ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DÍTĚ                    </a:t>
            </a:r>
            <a:r>
              <a:rPr lang="cs-CZ" dirty="0" err="1" smtClean="0"/>
              <a:t>DÍTĚ</a:t>
            </a:r>
            <a:endParaRPr lang="cs-CZ" dirty="0" smtClean="0"/>
          </a:p>
          <a:p>
            <a:r>
              <a:rPr lang="cs-CZ" dirty="0" smtClean="0"/>
              <a:t>Šikmá – na jiné úrovni, ale doplňující se</a:t>
            </a:r>
          </a:p>
          <a:p>
            <a:pPr marL="0" indent="0">
              <a:buNone/>
            </a:pPr>
            <a:r>
              <a:rPr lang="cs-CZ" dirty="0"/>
              <a:t>RODIČ                 </a:t>
            </a:r>
            <a:r>
              <a:rPr lang="cs-CZ" dirty="0" err="1"/>
              <a:t>RODIČ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DOSPĚLÝ           </a:t>
            </a:r>
            <a:r>
              <a:rPr lang="cs-CZ" dirty="0" err="1"/>
              <a:t>DOSPĚLÝ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DÍTĚ                    </a:t>
            </a:r>
            <a:r>
              <a:rPr lang="cs-CZ" dirty="0" err="1"/>
              <a:t>DÍTĚ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195736" y="2780928"/>
            <a:ext cx="50405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1691680" y="4365104"/>
            <a:ext cx="1008112" cy="7920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445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Nekomplementární transakce –problémy vznikají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RODIČ                 </a:t>
            </a:r>
            <a:r>
              <a:rPr lang="cs-CZ" dirty="0" err="1"/>
              <a:t>RODIČ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DOSPĚLÝ           </a:t>
            </a:r>
            <a:r>
              <a:rPr lang="cs-CZ" dirty="0" err="1"/>
              <a:t>DOSPĚLÝ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DÍTĚ                    </a:t>
            </a:r>
            <a:r>
              <a:rPr lang="cs-CZ" dirty="0" err="1" smtClean="0"/>
              <a:t>DÍTĚ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Příklad:</a:t>
            </a:r>
          </a:p>
          <a:p>
            <a:pPr marL="0" indent="0">
              <a:buNone/>
            </a:pPr>
            <a:r>
              <a:rPr lang="cs-CZ" dirty="0" smtClean="0"/>
              <a:t>Dospělý se obrací na Dospělého: „Nevíš, kde mám hodinky?“</a:t>
            </a:r>
          </a:p>
          <a:p>
            <a:pPr marL="0" indent="0">
              <a:buNone/>
            </a:pPr>
            <a:r>
              <a:rPr lang="cs-CZ" dirty="0" smtClean="0"/>
              <a:t>Rodič reaguje na dítě: „Tam, kde sis je nechal“</a:t>
            </a:r>
            <a:endParaRPr lang="cs-CZ" dirty="0"/>
          </a:p>
          <a:p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051720" y="2276872"/>
            <a:ext cx="5760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H="1">
            <a:off x="1763688" y="1772816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409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Skryté transakce – problémy vznikají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RODIČ                 </a:t>
            </a:r>
            <a:r>
              <a:rPr lang="cs-CZ" dirty="0" err="1"/>
              <a:t>RODIČ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DOSPĚLÝ           </a:t>
            </a:r>
            <a:r>
              <a:rPr lang="cs-CZ" dirty="0" err="1"/>
              <a:t>DOSPĚLÝ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DÍTĚ                    </a:t>
            </a:r>
            <a:r>
              <a:rPr lang="cs-CZ" dirty="0" err="1"/>
              <a:t>DÍTĚ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Příklad:</a:t>
            </a:r>
          </a:p>
          <a:p>
            <a:pPr marL="0" indent="0">
              <a:buNone/>
            </a:pPr>
            <a:r>
              <a:rPr lang="cs-CZ" dirty="0" smtClean="0"/>
              <a:t>Dospělý se ptá Dospělého (formální otázka), ale zároveň Rodič Dítěte (intonace): „Jak to, že jsi tu ještě neuklidil?“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051720" y="2276872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Zakřivená spojnice 6"/>
          <p:cNvCxnSpPr/>
          <p:nvPr/>
        </p:nvCxnSpPr>
        <p:spPr>
          <a:xfrm>
            <a:off x="1619672" y="1772816"/>
            <a:ext cx="1224136" cy="1008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28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her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účastníci interakce naplňují svoje potřeby a z jaké životní pozice vycházejí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7131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pozice v transakční analýze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Já jsem OK – Ty jsi OK (sebe i druhé vnímáme pozitivně)</a:t>
            </a:r>
          </a:p>
          <a:p>
            <a:r>
              <a:rPr lang="cs-CZ" dirty="0" smtClean="0"/>
              <a:t>Já jsem OK – Ty nejsi OK (sebehodnocení +, hodnocení druhých -, tendence obviňovat, kritizovat)</a:t>
            </a:r>
          </a:p>
          <a:p>
            <a:r>
              <a:rPr lang="cs-CZ" dirty="0" smtClean="0"/>
              <a:t>Já nejsem OK – Ty jsi OK (sebehodnocení -, hodnocení druhých +, pocity méněcennosti, nekompetentnosti)</a:t>
            </a:r>
          </a:p>
          <a:p>
            <a:r>
              <a:rPr lang="cs-CZ" dirty="0" smtClean="0"/>
              <a:t>Já nejsem OK – </a:t>
            </a:r>
            <a:r>
              <a:rPr lang="cs-CZ" dirty="0"/>
              <a:t>T</a:t>
            </a:r>
            <a:r>
              <a:rPr lang="cs-CZ" dirty="0" smtClean="0"/>
              <a:t>y nejsi OK (kritika vůči sobě i druhým)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068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můžeme využít znalost teorií v praxi? </a:t>
            </a:r>
          </a:p>
          <a:p>
            <a:r>
              <a:rPr lang="cs-CZ" dirty="0" smtClean="0"/>
              <a:t>Které představitele psychodynamických teorií znáte?</a:t>
            </a:r>
          </a:p>
          <a:p>
            <a:r>
              <a:rPr lang="cs-CZ" dirty="0" smtClean="0"/>
              <a:t>Jak </a:t>
            </a:r>
            <a:r>
              <a:rPr lang="cs-CZ" dirty="0"/>
              <a:t>je možné využít znalost psychodynamických teorií v SP?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665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scénáře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Analýza transakcí proběhlých v minulosti</a:t>
            </a:r>
          </a:p>
          <a:p>
            <a:r>
              <a:rPr lang="cs-CZ" dirty="0" smtClean="0"/>
              <a:t>Minulost ovlivňuje aktuální životní pozici i transakce</a:t>
            </a:r>
          </a:p>
          <a:p>
            <a:r>
              <a:rPr lang="cs-CZ" dirty="0" smtClean="0"/>
              <a:t>Scénáře vznikají působením okolí v dětství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Cvičení:</a:t>
            </a:r>
          </a:p>
          <a:p>
            <a:pPr marL="0" indent="0">
              <a:buNone/>
            </a:pPr>
            <a:r>
              <a:rPr lang="cs-CZ" dirty="0" smtClean="0"/>
              <a:t>Příklady formujících vět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024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lze v SP využít znalost transakční teorie?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3804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v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Citlivost vůči analýze komunikace</a:t>
            </a:r>
          </a:p>
          <a:p>
            <a:r>
              <a:rPr lang="cs-CZ" dirty="0" smtClean="0"/>
              <a:t>Schopnost identifikace ne/funkčních komunikačních vzorců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5841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Existenciální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Reagují na individualizaci života jednotlivce a změnu procesu vytváření jeho identity – existenciální otázky v životě klientů</a:t>
            </a:r>
          </a:p>
          <a:p>
            <a:pPr marL="0" indent="0">
              <a:buNone/>
            </a:pPr>
            <a:r>
              <a:rPr lang="cs-CZ" dirty="0" smtClean="0"/>
              <a:t>Klíčová témata</a:t>
            </a:r>
          </a:p>
          <a:p>
            <a:r>
              <a:rPr lang="cs-CZ" dirty="0" smtClean="0"/>
              <a:t>Svoboda a odpovědnost člověka </a:t>
            </a:r>
          </a:p>
          <a:p>
            <a:r>
              <a:rPr lang="cs-CZ" dirty="0" smtClean="0"/>
              <a:t>Utrpení jako součást života</a:t>
            </a:r>
          </a:p>
          <a:p>
            <a:r>
              <a:rPr lang="cs-CZ" dirty="0" smtClean="0"/>
              <a:t>Hledání identity a smyslu života</a:t>
            </a:r>
          </a:p>
          <a:p>
            <a:r>
              <a:rPr lang="cs-CZ" dirty="0" smtClean="0"/>
              <a:t>Vyvažování protikladných stránek života (disciplína x spontaneita, sobectví x solidarita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718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Existenciální myšlení v pomáhajících profesích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Rollo</a:t>
            </a:r>
            <a:r>
              <a:rPr lang="cs-CZ" dirty="0" smtClean="0"/>
              <a:t> May (1909 – 1994)</a:t>
            </a:r>
          </a:p>
          <a:p>
            <a:r>
              <a:rPr lang="cs-CZ" dirty="0" smtClean="0"/>
              <a:t>Ronald D. </a:t>
            </a:r>
            <a:r>
              <a:rPr lang="cs-CZ" dirty="0" err="1" smtClean="0"/>
              <a:t>Laing</a:t>
            </a:r>
            <a:r>
              <a:rPr lang="cs-CZ" dirty="0" smtClean="0"/>
              <a:t> (1927 – 1989)</a:t>
            </a:r>
          </a:p>
          <a:p>
            <a:r>
              <a:rPr lang="cs-CZ" dirty="0" smtClean="0"/>
              <a:t>Fritz </a:t>
            </a:r>
            <a:r>
              <a:rPr lang="cs-CZ" dirty="0" err="1" smtClean="0"/>
              <a:t>Perls</a:t>
            </a:r>
            <a:r>
              <a:rPr lang="cs-CZ" dirty="0" smtClean="0"/>
              <a:t> (1893 – 1970)</a:t>
            </a:r>
          </a:p>
          <a:p>
            <a:r>
              <a:rPr lang="cs-CZ" dirty="0" smtClean="0"/>
              <a:t>Victor E. </a:t>
            </a:r>
            <a:r>
              <a:rPr lang="cs-CZ" dirty="0" err="1" smtClean="0"/>
              <a:t>Frankl</a:t>
            </a:r>
            <a:r>
              <a:rPr lang="cs-CZ" dirty="0" smtClean="0"/>
              <a:t> (1905 – 1997)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1159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Rollo</a:t>
            </a:r>
            <a:r>
              <a:rPr lang="cs-CZ" dirty="0" smtClean="0"/>
              <a:t> May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Americký existenciální psycholog</a:t>
            </a:r>
          </a:p>
          <a:p>
            <a:r>
              <a:rPr lang="cs-CZ" dirty="0" smtClean="0"/>
              <a:t>Zabýval se definicí stádií psychického vývoje</a:t>
            </a:r>
          </a:p>
          <a:p>
            <a:r>
              <a:rPr lang="cs-CZ" dirty="0"/>
              <a:t>Love and </a:t>
            </a:r>
            <a:r>
              <a:rPr lang="cs-CZ" dirty="0" err="1"/>
              <a:t>Will</a:t>
            </a:r>
            <a:r>
              <a:rPr lang="cs-CZ" dirty="0"/>
              <a:t> (1969</a:t>
            </a:r>
            <a:r>
              <a:rPr lang="cs-CZ" dirty="0" smtClean="0"/>
              <a:t>) – postavil se proti „sexuální revoluci“ a myšlence „volné lásky“ – separace lásky a sexuality povede k apatii</a:t>
            </a:r>
          </a:p>
          <a:p>
            <a:pPr marL="0" indent="0">
              <a:buNone/>
            </a:pPr>
            <a:r>
              <a:rPr lang="cs-CZ" dirty="0" smtClean="0"/>
              <a:t>Formuloval 5 druhů lásky </a:t>
            </a:r>
          </a:p>
          <a:p>
            <a:r>
              <a:rPr lang="cs-CZ" dirty="0" smtClean="0"/>
              <a:t>Sex – snížení pudové tenze</a:t>
            </a:r>
          </a:p>
          <a:p>
            <a:r>
              <a:rPr lang="cs-CZ" dirty="0" err="1" smtClean="0"/>
              <a:t>Eros</a:t>
            </a:r>
            <a:r>
              <a:rPr lang="cs-CZ" dirty="0" smtClean="0"/>
              <a:t> – kreativní ukájení touhy</a:t>
            </a:r>
          </a:p>
          <a:p>
            <a:r>
              <a:rPr lang="cs-CZ" dirty="0" err="1" smtClean="0"/>
              <a:t>Philia</a:t>
            </a:r>
            <a:r>
              <a:rPr lang="cs-CZ" dirty="0" smtClean="0"/>
              <a:t> – bratrská láska</a:t>
            </a:r>
          </a:p>
          <a:p>
            <a:r>
              <a:rPr lang="cs-CZ" dirty="0" smtClean="0"/>
              <a:t>Agapé – pečující láska, služba k bližnímu </a:t>
            </a:r>
          </a:p>
          <a:p>
            <a:r>
              <a:rPr lang="cs-CZ" dirty="0" smtClean="0"/>
              <a:t>Autentická láska – integrace předchozích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6558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Ronald D. </a:t>
            </a:r>
            <a:r>
              <a:rPr lang="cs-CZ" dirty="0" err="1"/>
              <a:t>Laing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Skotský psychiatr</a:t>
            </a:r>
          </a:p>
          <a:p>
            <a:r>
              <a:rPr lang="cs-CZ" dirty="0" smtClean="0"/>
              <a:t>Vycházel z psychoanalýzy</a:t>
            </a:r>
          </a:p>
          <a:p>
            <a:r>
              <a:rPr lang="cs-CZ" dirty="0" smtClean="0"/>
              <a:t>Zabýval se existenciálními předpoklady vzniku psychických onemocnění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Antipsychiatrie – psychická onemocnění jako reakce na sociální prostředí a patologii společnosti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853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Fritz </a:t>
            </a:r>
            <a:r>
              <a:rPr lang="cs-CZ" dirty="0" err="1" smtClean="0"/>
              <a:t>Perls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Americký psycholog německo-židovského původu</a:t>
            </a:r>
          </a:p>
          <a:p>
            <a:r>
              <a:rPr lang="cs-CZ" dirty="0" smtClean="0"/>
              <a:t>Zakladatel (spolu se ženou Laurou) „</a:t>
            </a:r>
            <a:r>
              <a:rPr lang="cs-CZ" dirty="0" err="1" smtClean="0"/>
              <a:t>gestalt</a:t>
            </a:r>
            <a:r>
              <a:rPr lang="cs-CZ" dirty="0" smtClean="0"/>
              <a:t> terapie“ – založena na analýze stavu tady a teď, bez spekulací o příčinách</a:t>
            </a:r>
          </a:p>
          <a:p>
            <a:r>
              <a:rPr lang="cs-CZ" dirty="0" smtClean="0"/>
              <a:t>Člověk je úzce spojen s prostředím a jeho psychický stav nelze pochopit bez znalosti prostředí</a:t>
            </a:r>
          </a:p>
          <a:p>
            <a:r>
              <a:rPr lang="cs-CZ" dirty="0" smtClean="0"/>
              <a:t>Terapeutické techniky blízké psychodramatu a hře – vliv vztahu k umění (předválečná avantgarda, dadaismus..)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020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Viktor </a:t>
            </a:r>
            <a:r>
              <a:rPr lang="cs-CZ" dirty="0" err="1" smtClean="0"/>
              <a:t>E.Frankl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Rakouský neurolog a psychiatr židovského původu (rodina z Pohořelic u Brna)</a:t>
            </a:r>
          </a:p>
          <a:p>
            <a:r>
              <a:rPr lang="cs-CZ" dirty="0" smtClean="0"/>
              <a:t>Zakladatel existenciální analýzy a logoterapie</a:t>
            </a:r>
          </a:p>
          <a:p>
            <a:r>
              <a:rPr lang="cs-CZ" dirty="0" smtClean="0"/>
              <a:t>Za 2.svět.války prošel koncentračními tábory, většina rodiny vč. rodičů a manželky zahynula</a:t>
            </a:r>
          </a:p>
          <a:p>
            <a:r>
              <a:rPr lang="cs-CZ" dirty="0" smtClean="0"/>
              <a:t>Již v průběhu internace promýšlel základy logoterapie – „přežije ten, kdo má pro co žít“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463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Hledání smyslu</a:t>
            </a:r>
          </a:p>
          <a:p>
            <a:r>
              <a:rPr lang="cs-CZ" dirty="0" smtClean="0"/>
              <a:t>Absence smyslu vede k frustraci a existenciálnímu vakuu</a:t>
            </a:r>
          </a:p>
          <a:p>
            <a:pPr marL="0" indent="0">
              <a:buNone/>
            </a:pPr>
            <a:r>
              <a:rPr lang="cs-CZ" dirty="0" smtClean="0"/>
              <a:t>Smysl může člověk najít </a:t>
            </a:r>
          </a:p>
          <a:p>
            <a:r>
              <a:rPr lang="cs-CZ" dirty="0" smtClean="0"/>
              <a:t>Ve vykonání činu</a:t>
            </a:r>
          </a:p>
          <a:p>
            <a:r>
              <a:rPr lang="cs-CZ" dirty="0" smtClean="0"/>
              <a:t>V prožitku (nejhodnotnější je láska)</a:t>
            </a:r>
          </a:p>
          <a:p>
            <a:r>
              <a:rPr lang="cs-CZ" dirty="0" smtClean="0"/>
              <a:t>V utrpení (vnímaném jako součást života)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747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se vám vybaví pod humanistickou a existenciální filozofií?</a:t>
            </a:r>
          </a:p>
          <a:p>
            <a:r>
              <a:rPr lang="cs-CZ" dirty="0" smtClean="0"/>
              <a:t>Znáte nějaké představitele?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058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Existenciální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Orientace na zdravé a funkční</a:t>
            </a:r>
          </a:p>
          <a:p>
            <a:r>
              <a:rPr lang="cs-CZ" dirty="0" smtClean="0"/>
              <a:t>Zdůraznění hodnota klienta</a:t>
            </a:r>
          </a:p>
          <a:p>
            <a:r>
              <a:rPr lang="cs-CZ" dirty="0" smtClean="0"/>
              <a:t>Pracovník je partnerem (ne expertem)</a:t>
            </a:r>
          </a:p>
          <a:p>
            <a:r>
              <a:rPr lang="cs-CZ" dirty="0" smtClean="0"/>
              <a:t>Pracovník podporuje klienta v sebereflexi</a:t>
            </a:r>
            <a:endParaRPr lang="cs-CZ" dirty="0"/>
          </a:p>
          <a:p>
            <a:r>
              <a:rPr lang="cs-CZ" dirty="0" smtClean="0"/>
              <a:t>Napomáhá odhalování různých interpretací a </a:t>
            </a:r>
            <a:r>
              <a:rPr lang="cs-CZ" smtClean="0"/>
              <a:t>hledání smyslu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66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Humanistické a existenciální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 filozofii odlišný význam, v SP vnímány oba směry jako humanistické</a:t>
            </a:r>
          </a:p>
          <a:p>
            <a:r>
              <a:rPr lang="cs-CZ" dirty="0" smtClean="0"/>
              <a:t>Soustředění na člověka jako autonomní osobnost a jeho vnitřní svět</a:t>
            </a:r>
          </a:p>
          <a:p>
            <a:r>
              <a:rPr lang="cs-CZ" dirty="0" smtClean="0"/>
              <a:t>Často řeší otázky smyslu života a jeho transcendentálním přesahům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92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Přístup zaměřený na klienta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Formuloval americký psycholog Carl </a:t>
            </a:r>
            <a:r>
              <a:rPr lang="cs-CZ" dirty="0" err="1" smtClean="0"/>
              <a:t>R.Rogers</a:t>
            </a:r>
            <a:endParaRPr lang="cs-CZ" dirty="0" smtClean="0"/>
          </a:p>
          <a:p>
            <a:r>
              <a:rPr lang="cs-CZ" dirty="0" smtClean="0"/>
              <a:t>Vychází z předpokladu, že v každém člověku je přítomna „sebe-aktualizační tendence“ využitelná pro řešení těžkostí. </a:t>
            </a:r>
          </a:p>
          <a:p>
            <a:r>
              <a:rPr lang="cs-CZ" dirty="0" smtClean="0"/>
              <a:t>V podpůrné atmosféře, se tento mechanismus aktivuje a je rozhodující ke změně klienta a jeho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66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podpůrného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Autentičnost – pomáhající prožívá a reflektuje postoje, které v něm klient vyvolává. Prožitek a sdělení musí být v souladu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Akceptace – bezpodmínečné pozitivní přijetí bez hodnocení, snaha </a:t>
            </a:r>
            <a:r>
              <a:rPr lang="cs-CZ" dirty="0"/>
              <a:t>vidět situaci očima klienta</a:t>
            </a:r>
          </a:p>
          <a:p>
            <a:endParaRPr lang="cs-CZ" dirty="0" smtClean="0"/>
          </a:p>
          <a:p>
            <a:r>
              <a:rPr lang="cs-CZ" dirty="0" smtClean="0"/>
              <a:t>Porozumění – napojení pomáhajícího na klienta, které mu umožní chápat klientovu psychiku,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6027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Oceňovaní a akceptovaní lidé si sebe více váží, mění své sebepojetí, což je klíčové pro změnu celé osobnosti</a:t>
            </a:r>
          </a:p>
          <a:p>
            <a:r>
              <a:rPr lang="cs-CZ" dirty="0" smtClean="0"/>
              <a:t>Soustředění na aktuální prožitky klienta, minulost není rozhodující</a:t>
            </a:r>
          </a:p>
          <a:p>
            <a:r>
              <a:rPr lang="cs-CZ" dirty="0" smtClean="0"/>
              <a:t>Důraz na osobní rozvoj 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14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„Dobrý život“ jako proces</a:t>
            </a:r>
            <a:br>
              <a:rPr lang="cs-CZ" dirty="0" smtClean="0"/>
            </a:br>
            <a:r>
              <a:rPr lang="cs-CZ" sz="1600" dirty="0" smtClean="0"/>
              <a:t>(podle Drápely 1997)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Otevřenost prožívání, přijímání toho co život přináší</a:t>
            </a:r>
          </a:p>
          <a:p>
            <a:r>
              <a:rPr lang="cs-CZ" dirty="0" smtClean="0"/>
              <a:t>Vzrůst existenciální kvality života, člověk se nesnaží život ovládat, ale účastnit se na něm</a:t>
            </a:r>
          </a:p>
          <a:p>
            <a:r>
              <a:rPr lang="cs-CZ" dirty="0" smtClean="0"/>
              <a:t>Vzrůstá důvěra v organismus, člověk je více veden vlastním organismem než okolím</a:t>
            </a:r>
          </a:p>
          <a:p>
            <a:r>
              <a:rPr lang="cs-CZ" dirty="0" smtClean="0"/>
              <a:t>Plné společenské fungování, angažování v situacích tady a teď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537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Rogersovo</a:t>
            </a:r>
            <a:r>
              <a:rPr lang="cs-CZ" dirty="0" smtClean="0"/>
              <a:t> pojetí mělo velký vliv ve 2.pol. 20.st., později kritizován za přílišný optimismus, soustředění na osobu klienta a opomíjení sociálního okolí 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7489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479</TotalTime>
  <Words>1009</Words>
  <Application>Microsoft Office PowerPoint</Application>
  <PresentationFormat>Předvádění na obrazovce (4:3)</PresentationFormat>
  <Paragraphs>147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Georgia</vt:lpstr>
      <vt:lpstr>Wingdings</vt:lpstr>
      <vt:lpstr>Wingdings 2</vt:lpstr>
      <vt:lpstr>Administrativní</vt:lpstr>
      <vt:lpstr>Teorie a přístupy v SP 2</vt:lpstr>
      <vt:lpstr>Opáčko </vt:lpstr>
      <vt:lpstr>Prezentace aplikace PowerPoint</vt:lpstr>
      <vt:lpstr>Humanistické a existenciální teorie</vt:lpstr>
      <vt:lpstr>Přístup zaměřený na klienta</vt:lpstr>
      <vt:lpstr>Podmínky podpůrného prostředí</vt:lpstr>
      <vt:lpstr>Prezentace aplikace PowerPoint</vt:lpstr>
      <vt:lpstr>„Dobrý život“ jako proces (podle Drápely 1997)</vt:lpstr>
      <vt:lpstr>Prezentace aplikace PowerPoint</vt:lpstr>
      <vt:lpstr>Prezentace aplikace PowerPoint</vt:lpstr>
      <vt:lpstr>Využití v SP</vt:lpstr>
      <vt:lpstr>Transakční analýza</vt:lpstr>
      <vt:lpstr>Strukturální analýza</vt:lpstr>
      <vt:lpstr>Transakční analýza</vt:lpstr>
      <vt:lpstr>Komplemetární transakce –problémy nevznikají</vt:lpstr>
      <vt:lpstr>      Nekomplementární transakce –problémy vznikají</vt:lpstr>
      <vt:lpstr>Skryté transakce – problémy vznikají</vt:lpstr>
      <vt:lpstr>Analýza her</vt:lpstr>
      <vt:lpstr>Životní pozice v transakční analýze</vt:lpstr>
      <vt:lpstr>Analýza scénáře</vt:lpstr>
      <vt:lpstr>Prezentace aplikace PowerPoint</vt:lpstr>
      <vt:lpstr>Využití v SP</vt:lpstr>
      <vt:lpstr>Existenciální teorie</vt:lpstr>
      <vt:lpstr>Existenciální myšlení v pomáhajících profesích</vt:lpstr>
      <vt:lpstr>Rollo May</vt:lpstr>
      <vt:lpstr>Ronald D. Laing</vt:lpstr>
      <vt:lpstr>Fritz Perls</vt:lpstr>
      <vt:lpstr>Viktor E.Frankl</vt:lpstr>
      <vt:lpstr>Logoterapie</vt:lpstr>
      <vt:lpstr>Existenciální sociální práce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FFUK</cp:lastModifiedBy>
  <cp:revision>40</cp:revision>
  <dcterms:created xsi:type="dcterms:W3CDTF">2014-09-09T15:35:06Z</dcterms:created>
  <dcterms:modified xsi:type="dcterms:W3CDTF">2016-02-09T07:04:37Z</dcterms:modified>
</cp:coreProperties>
</file>