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03172" y="839470"/>
            <a:ext cx="9985654" cy="788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1CACE3"/>
                </a:solidFill>
                <a:latin typeface="Tw Cen MT Condensed"/>
                <a:cs typeface="Tw Cen MT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1CACE3"/>
                </a:solidFill>
                <a:latin typeface="Tw Cen MT Condensed"/>
                <a:cs typeface="Tw Cen MT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1CACE3"/>
                </a:solidFill>
                <a:latin typeface="Tw Cen MT Condensed"/>
                <a:cs typeface="Tw Cen MT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387333" y="5264658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399"/>
                </a:moveTo>
                <a:lnTo>
                  <a:pt x="0" y="0"/>
                </a:lnTo>
              </a:path>
            </a:pathLst>
          </a:custGeom>
          <a:ln w="19812">
            <a:solidFill>
              <a:srgbClr val="1382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2762" y="826769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ln w="19812">
            <a:solidFill>
              <a:srgbClr val="1CA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03172" y="377697"/>
            <a:ext cx="9985654" cy="1397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rgbClr val="1CACE3"/>
                </a:solidFill>
                <a:latin typeface="Tw Cen MT Condensed"/>
                <a:cs typeface="Tw Cen MT 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8256" y="1723770"/>
            <a:ext cx="11235486" cy="4787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5289103"/>
            <a:ext cx="7660003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b="1" spc="175" dirty="0">
                <a:solidFill>
                  <a:srgbClr val="0D0D0D"/>
                </a:solidFill>
                <a:latin typeface="Tw Cen MT Condensed"/>
                <a:cs typeface="Tw Cen MT Condensed"/>
              </a:rPr>
              <a:t>SOCIÁLNÍ </a:t>
            </a:r>
            <a:r>
              <a:rPr sz="5000" b="1" spc="155" dirty="0">
                <a:solidFill>
                  <a:srgbClr val="0D0D0D"/>
                </a:solidFill>
                <a:latin typeface="Tw Cen MT Condensed"/>
                <a:cs typeface="Tw Cen MT Condensed"/>
              </a:rPr>
              <a:t>PRÁCE </a:t>
            </a:r>
            <a:r>
              <a:rPr sz="5000" b="1" dirty="0">
                <a:solidFill>
                  <a:srgbClr val="0D0D0D"/>
                </a:solidFill>
                <a:latin typeface="Tw Cen MT Condensed"/>
                <a:cs typeface="Tw Cen MT Condensed"/>
              </a:rPr>
              <a:t>S</a:t>
            </a:r>
            <a:r>
              <a:rPr sz="5000" b="1" spc="755" dirty="0">
                <a:solidFill>
                  <a:srgbClr val="0D0D0D"/>
                </a:solidFill>
                <a:latin typeface="Tw Cen MT Condensed"/>
                <a:cs typeface="Tw Cen MT Condensed"/>
              </a:rPr>
              <a:t> </a:t>
            </a:r>
            <a:r>
              <a:rPr sz="5000" b="1" spc="160" dirty="0" smtClean="0">
                <a:solidFill>
                  <a:srgbClr val="0D0D0D"/>
                </a:solidFill>
                <a:latin typeface="Tw Cen MT Condensed"/>
                <a:cs typeface="Tw Cen MT Condensed"/>
              </a:rPr>
              <a:t>RODINAMI</a:t>
            </a:r>
            <a:r>
              <a:rPr lang="cs-CZ" sz="5000" b="1" spc="160" dirty="0" smtClean="0">
                <a:solidFill>
                  <a:srgbClr val="0D0D0D"/>
                </a:solidFill>
                <a:latin typeface="Tw Cen MT Condensed"/>
                <a:cs typeface="Tw Cen MT Condensed"/>
              </a:rPr>
              <a:t> 3</a:t>
            </a:r>
            <a:endParaRPr sz="5000" dirty="0">
              <a:latin typeface="Tw Cen MT Condensed"/>
              <a:cs typeface="Tw Cen MT Condense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90609" y="5530697"/>
            <a:ext cx="796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D0D0D"/>
                </a:solidFill>
                <a:latin typeface="Tw Cen MT"/>
                <a:cs typeface="Tw Cen MT"/>
              </a:rPr>
              <a:t>LS</a:t>
            </a:r>
            <a:r>
              <a:rPr sz="1800" spc="-85" dirty="0">
                <a:solidFill>
                  <a:srgbClr val="0D0D0D"/>
                </a:solidFill>
                <a:latin typeface="Tw Cen MT"/>
                <a:cs typeface="Tw Cen MT"/>
              </a:rPr>
              <a:t> </a:t>
            </a:r>
            <a:r>
              <a:rPr sz="1800" dirty="0">
                <a:solidFill>
                  <a:srgbClr val="0D0D0D"/>
                </a:solidFill>
                <a:latin typeface="Tw Cen MT"/>
                <a:cs typeface="Tw Cen MT"/>
              </a:rPr>
              <a:t>2019</a:t>
            </a:r>
            <a:endParaRPr sz="18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913320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0" dirty="0"/>
              <a:t>OPATŘENÍ </a:t>
            </a:r>
            <a:r>
              <a:rPr spc="90" dirty="0"/>
              <a:t>SOCIÁLNĚ-PRÁVNÍ</a:t>
            </a:r>
            <a:r>
              <a:rPr spc="330" dirty="0"/>
              <a:t> </a:t>
            </a:r>
            <a:r>
              <a:rPr spc="80" dirty="0"/>
              <a:t>OCHRANY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6988" y="2323759"/>
          <a:ext cx="10746105" cy="1387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83475"/>
                <a:gridCol w="2017395"/>
                <a:gridCol w="1245234"/>
              </a:tblGrid>
              <a:tr h="391868">
                <a:tc>
                  <a:txBody>
                    <a:bodyPr/>
                    <a:lstStyle/>
                    <a:p>
                      <a:pPr marL="31750">
                        <a:lnSpc>
                          <a:spcPts val="2320"/>
                        </a:lnSpc>
                      </a:pPr>
                      <a:r>
                        <a:rPr sz="2200" b="1" spc="-5" dirty="0">
                          <a:latin typeface="Tw Cen MT"/>
                          <a:cs typeface="Tw Cen MT"/>
                        </a:rPr>
                        <a:t>Preventivní a poradenská</a:t>
                      </a:r>
                      <a:r>
                        <a:rPr sz="2200" b="1" spc="-10" dirty="0">
                          <a:latin typeface="Tw Cen MT"/>
                          <a:cs typeface="Tw Cen MT"/>
                        </a:rPr>
                        <a:t> </a:t>
                      </a:r>
                      <a:r>
                        <a:rPr sz="2200" b="1" spc="-5" dirty="0">
                          <a:latin typeface="Tw Cen MT"/>
                          <a:cs typeface="Tw Cen MT"/>
                        </a:rPr>
                        <a:t>činnost</a:t>
                      </a:r>
                      <a:endParaRPr sz="2200">
                        <a:latin typeface="Tw Cen MT"/>
                        <a:cs typeface="Tw Cen MT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90906">
                <a:tc>
                  <a:txBody>
                    <a:bodyPr/>
                    <a:lstStyle/>
                    <a:p>
                      <a:pPr marL="31750">
                        <a:lnSpc>
                          <a:spcPts val="2605"/>
                        </a:lnSpc>
                        <a:spcBef>
                          <a:spcPts val="375"/>
                        </a:spcBef>
                        <a:tabLst>
                          <a:tab pos="1339215" algn="l"/>
                          <a:tab pos="2440940" algn="l"/>
                          <a:tab pos="3992879" algn="l"/>
                          <a:tab pos="4902835" algn="l"/>
                          <a:tab pos="5471160" algn="l"/>
                          <a:tab pos="6504940" algn="l"/>
                        </a:tabLst>
                      </a:pPr>
                      <a:r>
                        <a:rPr sz="2200" b="1" spc="-15" dirty="0">
                          <a:latin typeface="Tw Cen MT"/>
                          <a:cs typeface="Tw Cen MT"/>
                        </a:rPr>
                        <a:t>Výchovná	</a:t>
                      </a:r>
                      <a:r>
                        <a:rPr sz="2200" b="1" dirty="0">
                          <a:latin typeface="Tw Cen MT"/>
                          <a:cs typeface="Tw Cen MT"/>
                        </a:rPr>
                        <a:t>opatření	</a:t>
                      </a:r>
                      <a:r>
                        <a:rPr sz="2200" spc="-5" dirty="0">
                          <a:latin typeface="Tw Cen MT"/>
                          <a:cs typeface="Tw Cen MT"/>
                        </a:rPr>
                        <a:t>(napomenutí,	dohled	nad	dítětem,	omezení</a:t>
                      </a:r>
                      <a:endParaRPr sz="2200">
                        <a:latin typeface="Tw Cen MT"/>
                        <a:cs typeface="Tw Cen MT"/>
                      </a:endParaRPr>
                    </a:p>
                  </a:txBody>
                  <a:tcPr marL="0" marR="0" marT="47625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2605"/>
                        </a:lnSpc>
                        <a:spcBef>
                          <a:spcPts val="375"/>
                        </a:spcBef>
                        <a:tabLst>
                          <a:tab pos="966469" algn="l"/>
                        </a:tabLst>
                      </a:pPr>
                      <a:r>
                        <a:rPr sz="2200" spc="-5" dirty="0">
                          <a:latin typeface="Tw Cen MT"/>
                          <a:cs typeface="Tw Cen MT"/>
                        </a:rPr>
                        <a:t>bránící	působení</a:t>
                      </a:r>
                      <a:endParaRPr sz="2200">
                        <a:latin typeface="Tw Cen MT"/>
                        <a:cs typeface="Tw Cen MT"/>
                      </a:endParaRPr>
                    </a:p>
                  </a:txBody>
                  <a:tcPr marL="0" marR="0" marT="47625" marB="0"/>
                </a:tc>
                <a:tc>
                  <a:txBody>
                    <a:bodyPr/>
                    <a:lstStyle/>
                    <a:p>
                      <a:pPr marR="27305" algn="r">
                        <a:lnSpc>
                          <a:spcPts val="2605"/>
                        </a:lnSpc>
                        <a:spcBef>
                          <a:spcPts val="375"/>
                        </a:spcBef>
                      </a:pPr>
                      <a:r>
                        <a:rPr sz="2200" dirty="0">
                          <a:latin typeface="Tw Cen MT"/>
                          <a:cs typeface="Tw Cen MT"/>
                        </a:rPr>
                        <a:t>š</a:t>
                      </a:r>
                      <a:r>
                        <a:rPr sz="2200" spc="-25" dirty="0">
                          <a:latin typeface="Tw Cen MT"/>
                          <a:cs typeface="Tw Cen MT"/>
                        </a:rPr>
                        <a:t>k</a:t>
                      </a:r>
                      <a:r>
                        <a:rPr sz="2200" dirty="0">
                          <a:latin typeface="Tw Cen MT"/>
                          <a:cs typeface="Tw Cen MT"/>
                        </a:rPr>
                        <a:t>o</a:t>
                      </a:r>
                      <a:r>
                        <a:rPr sz="2200" spc="15" dirty="0">
                          <a:latin typeface="Tw Cen MT"/>
                          <a:cs typeface="Tw Cen MT"/>
                        </a:rPr>
                        <a:t>d</a:t>
                      </a:r>
                      <a:r>
                        <a:rPr sz="2200" spc="-5" dirty="0">
                          <a:latin typeface="Tw Cen MT"/>
                          <a:cs typeface="Tw Cen MT"/>
                        </a:rPr>
                        <a:t>l</a:t>
                      </a:r>
                      <a:r>
                        <a:rPr sz="2200" spc="5" dirty="0">
                          <a:latin typeface="Tw Cen MT"/>
                          <a:cs typeface="Tw Cen MT"/>
                        </a:rPr>
                        <a:t>i</a:t>
                      </a:r>
                      <a:r>
                        <a:rPr sz="2200" dirty="0">
                          <a:latin typeface="Tw Cen MT"/>
                          <a:cs typeface="Tw Cen MT"/>
                        </a:rPr>
                        <a:t>v</a:t>
                      </a:r>
                      <a:r>
                        <a:rPr sz="2200" spc="10" dirty="0">
                          <a:latin typeface="Tw Cen MT"/>
                          <a:cs typeface="Tw Cen MT"/>
                        </a:rPr>
                        <a:t>ý</a:t>
                      </a:r>
                      <a:r>
                        <a:rPr sz="2200" spc="85" dirty="0">
                          <a:latin typeface="Tw Cen MT"/>
                          <a:cs typeface="Tw Cen MT"/>
                        </a:rPr>
                        <a:t>c</a:t>
                      </a:r>
                      <a:r>
                        <a:rPr sz="2200" dirty="0">
                          <a:latin typeface="Tw Cen MT"/>
                          <a:cs typeface="Tw Cen MT"/>
                        </a:rPr>
                        <a:t>h</a:t>
                      </a:r>
                      <a:endParaRPr sz="2200">
                        <a:latin typeface="Tw Cen MT"/>
                        <a:cs typeface="Tw Cen MT"/>
                      </a:endParaRPr>
                    </a:p>
                  </a:txBody>
                  <a:tcPr marL="0" marR="0" marT="47625" marB="0"/>
                </a:tc>
              </a:tr>
              <a:tr h="604537">
                <a:tc>
                  <a:txBody>
                    <a:bodyPr/>
                    <a:lstStyle/>
                    <a:p>
                      <a:pPr marL="31750">
                        <a:lnSpc>
                          <a:spcPts val="2180"/>
                        </a:lnSpc>
                        <a:tabLst>
                          <a:tab pos="666750" algn="l"/>
                          <a:tab pos="1089025" algn="l"/>
                          <a:tab pos="2122805" algn="l"/>
                          <a:tab pos="2968625" algn="l"/>
                          <a:tab pos="4145279" algn="l"/>
                          <a:tab pos="4998720" algn="l"/>
                          <a:tab pos="6093460" algn="l"/>
                        </a:tabLst>
                      </a:pPr>
                      <a:r>
                        <a:rPr sz="2200" spc="-5" dirty="0">
                          <a:latin typeface="Tw Cen MT"/>
                          <a:cs typeface="Tw Cen MT"/>
                        </a:rPr>
                        <a:t>vlivů	na	</a:t>
                      </a:r>
                      <a:r>
                        <a:rPr sz="2200" spc="10" dirty="0">
                          <a:latin typeface="Tw Cen MT"/>
                          <a:cs typeface="Tw Cen MT"/>
                        </a:rPr>
                        <a:t>výchovu	</a:t>
                      </a:r>
                      <a:r>
                        <a:rPr sz="2200" spc="-15" dirty="0">
                          <a:latin typeface="Tw Cen MT"/>
                          <a:cs typeface="Tw Cen MT"/>
                        </a:rPr>
                        <a:t>dítěte,	</a:t>
                      </a:r>
                      <a:r>
                        <a:rPr sz="2200" spc="-5" dirty="0">
                          <a:latin typeface="Tw Cen MT"/>
                          <a:cs typeface="Tw Cen MT"/>
                        </a:rPr>
                        <a:t>povinnost	</a:t>
                      </a:r>
                      <a:r>
                        <a:rPr sz="2200" dirty="0">
                          <a:latin typeface="Tw Cen MT"/>
                          <a:cs typeface="Tw Cen MT"/>
                        </a:rPr>
                        <a:t>využití	</a:t>
                      </a:r>
                      <a:r>
                        <a:rPr sz="2200" spc="5" dirty="0">
                          <a:latin typeface="Tw Cen MT"/>
                          <a:cs typeface="Tw Cen MT"/>
                        </a:rPr>
                        <a:t>odborné	</a:t>
                      </a:r>
                      <a:r>
                        <a:rPr sz="2200" spc="-5" dirty="0">
                          <a:latin typeface="Tw Cen MT"/>
                          <a:cs typeface="Tw Cen MT"/>
                        </a:rPr>
                        <a:t>poradenské</a:t>
                      </a:r>
                      <a:endParaRPr sz="2200">
                        <a:latin typeface="Tw Cen MT"/>
                        <a:cs typeface="Tw Cen MT"/>
                      </a:endParaRPr>
                    </a:p>
                    <a:p>
                      <a:pPr marL="31750">
                        <a:lnSpc>
                          <a:spcPts val="2480"/>
                        </a:lnSpc>
                      </a:pPr>
                      <a:r>
                        <a:rPr sz="2200" spc="-5" dirty="0">
                          <a:latin typeface="Tw Cen MT"/>
                          <a:cs typeface="Tw Cen MT"/>
                        </a:rPr>
                        <a:t>zapsaným</a:t>
                      </a:r>
                      <a:r>
                        <a:rPr sz="2200" spc="10" dirty="0">
                          <a:latin typeface="Tw Cen MT"/>
                          <a:cs typeface="Tw Cen MT"/>
                        </a:rPr>
                        <a:t> </a:t>
                      </a:r>
                      <a:r>
                        <a:rPr sz="2200" spc="-5" dirty="0">
                          <a:latin typeface="Tw Cen MT"/>
                          <a:cs typeface="Tw Cen MT"/>
                        </a:rPr>
                        <a:t>mediátorem)</a:t>
                      </a:r>
                      <a:endParaRPr sz="2200">
                        <a:latin typeface="Tw Cen MT"/>
                        <a:cs typeface="Tw Cen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2310"/>
                        </a:lnSpc>
                        <a:tabLst>
                          <a:tab pos="1003300" algn="l"/>
                          <a:tab pos="1318260" algn="l"/>
                        </a:tabLst>
                      </a:pPr>
                      <a:r>
                        <a:rPr sz="2200" spc="-5" dirty="0">
                          <a:latin typeface="Tw Cen MT"/>
                          <a:cs typeface="Tw Cen MT"/>
                        </a:rPr>
                        <a:t>pomoci	</a:t>
                      </a:r>
                      <a:r>
                        <a:rPr sz="2200" dirty="0">
                          <a:latin typeface="Tw Cen MT"/>
                          <a:cs typeface="Tw Cen MT"/>
                        </a:rPr>
                        <a:t>či	účasti</a:t>
                      </a:r>
                      <a:endParaRPr sz="2200">
                        <a:latin typeface="Tw Cen MT"/>
                        <a:cs typeface="Tw Cen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310"/>
                        </a:lnSpc>
                        <a:tabLst>
                          <a:tab pos="916940" algn="l"/>
                        </a:tabLst>
                      </a:pPr>
                      <a:r>
                        <a:rPr sz="2200" dirty="0">
                          <a:latin typeface="Tw Cen MT"/>
                          <a:cs typeface="Tw Cen MT"/>
                        </a:rPr>
                        <a:t>setká</a:t>
                      </a:r>
                      <a:r>
                        <a:rPr sz="2200" spc="10" dirty="0">
                          <a:latin typeface="Tw Cen MT"/>
                          <a:cs typeface="Tw Cen MT"/>
                        </a:rPr>
                        <a:t>n</a:t>
                      </a:r>
                      <a:r>
                        <a:rPr sz="2200" dirty="0">
                          <a:latin typeface="Tw Cen MT"/>
                          <a:cs typeface="Tw Cen MT"/>
                        </a:rPr>
                        <a:t>í	se</a:t>
                      </a:r>
                      <a:endParaRPr sz="2200">
                        <a:latin typeface="Tw Cen MT"/>
                        <a:cs typeface="Tw Cen MT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66038" y="3833240"/>
            <a:ext cx="10706735" cy="6623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  <a:tabLst>
                <a:tab pos="1193165" algn="l"/>
                <a:tab pos="1646555" algn="l"/>
                <a:tab pos="2747010" algn="l"/>
                <a:tab pos="3330575" algn="l"/>
                <a:tab pos="4312285" algn="l"/>
                <a:tab pos="5100320" algn="l"/>
                <a:tab pos="5534660" algn="l"/>
                <a:tab pos="6570980" algn="l"/>
                <a:tab pos="7482205" algn="l"/>
                <a:tab pos="8587740" algn="l"/>
                <a:tab pos="9022080" algn="l"/>
                <a:tab pos="9940925" algn="l"/>
              </a:tabLst>
            </a:pPr>
            <a:r>
              <a:rPr sz="2200" b="1" spc="-10" dirty="0">
                <a:latin typeface="Tw Cen MT"/>
                <a:cs typeface="Tw Cen MT"/>
              </a:rPr>
              <a:t>O</a:t>
            </a:r>
            <a:r>
              <a:rPr sz="2200" b="1" spc="-15" dirty="0">
                <a:latin typeface="Tw Cen MT"/>
                <a:cs typeface="Tw Cen MT"/>
              </a:rPr>
              <a:t>p</a:t>
            </a:r>
            <a:r>
              <a:rPr sz="2200" b="1" spc="45" dirty="0">
                <a:latin typeface="Tw Cen MT"/>
                <a:cs typeface="Tw Cen MT"/>
              </a:rPr>
              <a:t>a</a:t>
            </a:r>
            <a:r>
              <a:rPr sz="2200" b="1" spc="-5" dirty="0">
                <a:latin typeface="Tw Cen MT"/>
                <a:cs typeface="Tw Cen MT"/>
              </a:rPr>
              <a:t>tření</a:t>
            </a:r>
            <a:r>
              <a:rPr sz="2200" b="1" dirty="0">
                <a:latin typeface="Tw Cen MT"/>
                <a:cs typeface="Tw Cen MT"/>
              </a:rPr>
              <a:t>	</a:t>
            </a:r>
            <a:r>
              <a:rPr sz="2200" b="1" spc="-10" dirty="0">
                <a:latin typeface="Tw Cen MT"/>
                <a:cs typeface="Tw Cen MT"/>
              </a:rPr>
              <a:t>n</a:t>
            </a:r>
            <a:r>
              <a:rPr sz="2200" b="1" spc="-5" dirty="0">
                <a:latin typeface="Tw Cen MT"/>
                <a:cs typeface="Tw Cen MT"/>
              </a:rPr>
              <a:t>a</a:t>
            </a:r>
            <a:r>
              <a:rPr sz="2200" b="1" dirty="0">
                <a:latin typeface="Tw Cen MT"/>
                <a:cs typeface="Tw Cen MT"/>
              </a:rPr>
              <a:t>	</a:t>
            </a:r>
            <a:r>
              <a:rPr sz="2200" b="1" spc="-5" dirty="0">
                <a:latin typeface="Tw Cen MT"/>
                <a:cs typeface="Tw Cen MT"/>
              </a:rPr>
              <a:t>och</a:t>
            </a:r>
            <a:r>
              <a:rPr sz="2200" b="1" spc="10" dirty="0">
                <a:latin typeface="Tw Cen MT"/>
                <a:cs typeface="Tw Cen MT"/>
              </a:rPr>
              <a:t>r</a:t>
            </a:r>
            <a:r>
              <a:rPr sz="2200" b="1" spc="-5" dirty="0">
                <a:latin typeface="Tw Cen MT"/>
                <a:cs typeface="Tw Cen MT"/>
              </a:rPr>
              <a:t>anu</a:t>
            </a:r>
            <a:r>
              <a:rPr sz="2200" b="1" dirty="0">
                <a:latin typeface="Tw Cen MT"/>
                <a:cs typeface="Tw Cen MT"/>
              </a:rPr>
              <a:t>	</a:t>
            </a:r>
            <a:r>
              <a:rPr sz="2200" b="1" spc="-20" dirty="0">
                <a:latin typeface="Tw Cen MT"/>
                <a:cs typeface="Tw Cen MT"/>
              </a:rPr>
              <a:t>d</a:t>
            </a:r>
            <a:r>
              <a:rPr sz="2200" b="1" spc="-15" dirty="0">
                <a:latin typeface="Tw Cen MT"/>
                <a:cs typeface="Tw Cen MT"/>
              </a:rPr>
              <a:t>ě</a:t>
            </a:r>
            <a:r>
              <a:rPr sz="2200" b="1" spc="-5" dirty="0">
                <a:latin typeface="Tw Cen MT"/>
                <a:cs typeface="Tw Cen MT"/>
              </a:rPr>
              <a:t>tí</a:t>
            </a:r>
            <a:r>
              <a:rPr sz="2200" b="1" dirty="0">
                <a:latin typeface="Tw Cen MT"/>
                <a:cs typeface="Tw Cen MT"/>
              </a:rPr>
              <a:t>	</a:t>
            </a:r>
            <a:r>
              <a:rPr sz="2200" spc="-5" dirty="0">
                <a:latin typeface="Tw Cen MT"/>
                <a:cs typeface="Tw Cen MT"/>
              </a:rPr>
              <a:t>(návr</a:t>
            </a:r>
            <a:r>
              <a:rPr sz="2200" spc="-55" dirty="0">
                <a:latin typeface="Tw Cen MT"/>
                <a:cs typeface="Tw Cen MT"/>
              </a:rPr>
              <a:t>h</a:t>
            </a:r>
            <a:r>
              <a:rPr sz="2200" spc="-5" dirty="0">
                <a:latin typeface="Tw Cen MT"/>
                <a:cs typeface="Tw Cen MT"/>
              </a:rPr>
              <a:t>y</a:t>
            </a:r>
            <a:r>
              <a:rPr sz="2200" dirty="0">
                <a:latin typeface="Tw Cen MT"/>
                <a:cs typeface="Tw Cen MT"/>
              </a:rPr>
              <a:t>	</a:t>
            </a:r>
            <a:r>
              <a:rPr sz="2200" spc="-5" dirty="0">
                <a:latin typeface="Tw Cen MT"/>
                <a:cs typeface="Tw Cen MT"/>
              </a:rPr>
              <a:t>soudu</a:t>
            </a:r>
            <a:r>
              <a:rPr sz="2200" dirty="0">
                <a:latin typeface="Tw Cen MT"/>
                <a:cs typeface="Tw Cen MT"/>
              </a:rPr>
              <a:t>	</a:t>
            </a:r>
            <a:r>
              <a:rPr sz="2200" spc="-10" dirty="0">
                <a:latin typeface="Tw Cen MT"/>
                <a:cs typeface="Tw Cen MT"/>
              </a:rPr>
              <a:t>n</a:t>
            </a:r>
            <a:r>
              <a:rPr sz="2200" spc="-5" dirty="0">
                <a:latin typeface="Tw Cen MT"/>
                <a:cs typeface="Tw Cen MT"/>
              </a:rPr>
              <a:t>a</a:t>
            </a:r>
            <a:r>
              <a:rPr sz="2200" dirty="0">
                <a:latin typeface="Tw Cen MT"/>
                <a:cs typeface="Tw Cen MT"/>
              </a:rPr>
              <a:t>	</a:t>
            </a:r>
            <a:r>
              <a:rPr sz="2200" spc="-5" dirty="0">
                <a:latin typeface="Tw Cen MT"/>
                <a:cs typeface="Tw Cen MT"/>
              </a:rPr>
              <a:t>n</a:t>
            </a:r>
            <a:r>
              <a:rPr sz="2200" dirty="0">
                <a:latin typeface="Tw Cen MT"/>
                <a:cs typeface="Tw Cen MT"/>
              </a:rPr>
              <a:t>a</a:t>
            </a:r>
            <a:r>
              <a:rPr sz="2200" spc="-5" dirty="0">
                <a:latin typeface="Tw Cen MT"/>
                <a:cs typeface="Tw Cen MT"/>
              </a:rPr>
              <a:t>ř</a:t>
            </a:r>
            <a:r>
              <a:rPr sz="2200" dirty="0">
                <a:latin typeface="Tw Cen MT"/>
                <a:cs typeface="Tw Cen MT"/>
              </a:rPr>
              <a:t>íz</a:t>
            </a:r>
            <a:r>
              <a:rPr sz="2200" spc="-5" dirty="0">
                <a:latin typeface="Tw Cen MT"/>
                <a:cs typeface="Tw Cen MT"/>
              </a:rPr>
              <a:t>ení</a:t>
            </a:r>
            <a:r>
              <a:rPr sz="2200" dirty="0">
                <a:latin typeface="Tw Cen MT"/>
                <a:cs typeface="Tw Cen MT"/>
              </a:rPr>
              <a:t>	ú</a:t>
            </a:r>
            <a:r>
              <a:rPr sz="2200" spc="-5" dirty="0">
                <a:latin typeface="Tw Cen MT"/>
                <a:cs typeface="Tw Cen MT"/>
              </a:rPr>
              <a:t>stav</a:t>
            </a:r>
            <a:r>
              <a:rPr sz="2200" spc="5" dirty="0">
                <a:latin typeface="Tw Cen MT"/>
                <a:cs typeface="Tw Cen MT"/>
              </a:rPr>
              <a:t>n</a:t>
            </a:r>
            <a:r>
              <a:rPr sz="2200" spc="-5" dirty="0">
                <a:latin typeface="Tw Cen MT"/>
                <a:cs typeface="Tw Cen MT"/>
              </a:rPr>
              <a:t>í</a:t>
            </a:r>
            <a:r>
              <a:rPr sz="2200" dirty="0">
                <a:latin typeface="Tw Cen MT"/>
                <a:cs typeface="Tw Cen MT"/>
              </a:rPr>
              <a:t>	v</a:t>
            </a:r>
            <a:r>
              <a:rPr sz="2200" spc="-5" dirty="0">
                <a:latin typeface="Tw Cen MT"/>
                <a:cs typeface="Tw Cen MT"/>
              </a:rPr>
              <a:t>ý</a:t>
            </a:r>
            <a:r>
              <a:rPr sz="2200" spc="75" dirty="0">
                <a:latin typeface="Tw Cen MT"/>
                <a:cs typeface="Tw Cen MT"/>
              </a:rPr>
              <a:t>c</a:t>
            </a:r>
            <a:r>
              <a:rPr sz="2200" spc="-5" dirty="0">
                <a:latin typeface="Tw Cen MT"/>
                <a:cs typeface="Tw Cen MT"/>
              </a:rPr>
              <a:t>hov</a:t>
            </a:r>
            <a:r>
              <a:rPr sz="2200" spc="-155" dirty="0">
                <a:latin typeface="Tw Cen MT"/>
                <a:cs typeface="Tw Cen MT"/>
              </a:rPr>
              <a:t>y</a:t>
            </a:r>
            <a:r>
              <a:rPr sz="2200" spc="-5" dirty="0">
                <a:latin typeface="Tw Cen MT"/>
                <a:cs typeface="Tw Cen MT"/>
              </a:rPr>
              <a:t>,</a:t>
            </a:r>
            <a:r>
              <a:rPr sz="2200" dirty="0">
                <a:latin typeface="Tw Cen MT"/>
                <a:cs typeface="Tw Cen MT"/>
              </a:rPr>
              <a:t>	</a:t>
            </a:r>
            <a:r>
              <a:rPr sz="2200" spc="-10" dirty="0">
                <a:latin typeface="Tw Cen MT"/>
                <a:cs typeface="Tw Cen MT"/>
              </a:rPr>
              <a:t>n</a:t>
            </a:r>
            <a:r>
              <a:rPr sz="2200" spc="-5" dirty="0">
                <a:latin typeface="Tw Cen MT"/>
                <a:cs typeface="Tw Cen MT"/>
              </a:rPr>
              <a:t>a</a:t>
            </a:r>
            <a:r>
              <a:rPr sz="2200" dirty="0">
                <a:latin typeface="Tw Cen MT"/>
                <a:cs typeface="Tw Cen MT"/>
              </a:rPr>
              <a:t>	z</a:t>
            </a:r>
            <a:r>
              <a:rPr sz="2200" spc="40" dirty="0">
                <a:latin typeface="Tw Cen MT"/>
                <a:cs typeface="Tw Cen MT"/>
              </a:rPr>
              <a:t>r</a:t>
            </a:r>
            <a:r>
              <a:rPr sz="2200" spc="-5" dirty="0">
                <a:latin typeface="Tw Cen MT"/>
                <a:cs typeface="Tw Cen MT"/>
              </a:rPr>
              <a:t>ušení</a:t>
            </a:r>
            <a:r>
              <a:rPr sz="2200" dirty="0">
                <a:latin typeface="Tw Cen MT"/>
                <a:cs typeface="Tw Cen MT"/>
              </a:rPr>
              <a:t>	ú</a:t>
            </a:r>
            <a:r>
              <a:rPr sz="2200" spc="-5" dirty="0">
                <a:latin typeface="Tw Cen MT"/>
                <a:cs typeface="Tw Cen MT"/>
              </a:rPr>
              <a:t>stav</a:t>
            </a:r>
            <a:r>
              <a:rPr sz="2200" spc="5" dirty="0">
                <a:latin typeface="Tw Cen MT"/>
                <a:cs typeface="Tw Cen MT"/>
              </a:rPr>
              <a:t>n</a:t>
            </a:r>
            <a:r>
              <a:rPr sz="2200" spc="-5" dirty="0">
                <a:latin typeface="Tw Cen MT"/>
                <a:cs typeface="Tw Cen MT"/>
              </a:rPr>
              <a:t>í  </a:t>
            </a:r>
            <a:r>
              <a:rPr sz="2200" spc="-15" dirty="0">
                <a:latin typeface="Tw Cen MT"/>
                <a:cs typeface="Tw Cen MT"/>
              </a:rPr>
              <a:t>výchovy, </a:t>
            </a:r>
            <a:r>
              <a:rPr sz="2200" spc="-5" dirty="0">
                <a:latin typeface="Tw Cen MT"/>
                <a:cs typeface="Tw Cen MT"/>
              </a:rPr>
              <a:t>na svěření dítěte do </a:t>
            </a:r>
            <a:r>
              <a:rPr sz="2200" spc="-80" dirty="0">
                <a:latin typeface="Tw Cen MT"/>
                <a:cs typeface="Tw Cen MT"/>
              </a:rPr>
              <a:t>ZDVOP, </a:t>
            </a:r>
            <a:r>
              <a:rPr sz="2200" spc="-5" dirty="0">
                <a:latin typeface="Tw Cen MT"/>
                <a:cs typeface="Tw Cen MT"/>
              </a:rPr>
              <a:t>do </a:t>
            </a:r>
            <a:r>
              <a:rPr sz="2200" dirty="0">
                <a:latin typeface="Tw Cen MT"/>
                <a:cs typeface="Tw Cen MT"/>
              </a:rPr>
              <a:t>PP </a:t>
            </a:r>
            <a:r>
              <a:rPr sz="2200" spc="-5" dirty="0">
                <a:latin typeface="Tw Cen MT"/>
                <a:cs typeface="Tw Cen MT"/>
              </a:rPr>
              <a:t>na </a:t>
            </a:r>
            <a:r>
              <a:rPr sz="2200" spc="5" dirty="0">
                <a:latin typeface="Tw Cen MT"/>
                <a:cs typeface="Tw Cen MT"/>
              </a:rPr>
              <a:t>přechodnou </a:t>
            </a:r>
            <a:r>
              <a:rPr sz="2200" spc="-5" dirty="0">
                <a:latin typeface="Tw Cen MT"/>
                <a:cs typeface="Tw Cen MT"/>
              </a:rPr>
              <a:t>dobu</a:t>
            </a:r>
            <a:r>
              <a:rPr sz="2200" spc="23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atd.)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408749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70" dirty="0"/>
              <a:t>JAKÝ </a:t>
            </a:r>
            <a:r>
              <a:rPr spc="45" dirty="0"/>
              <a:t>JE</a:t>
            </a:r>
            <a:r>
              <a:rPr spc="265" dirty="0"/>
              <a:t> </a:t>
            </a:r>
            <a:r>
              <a:rPr spc="75" dirty="0"/>
              <a:t>POSTUP?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9287" y="2270886"/>
            <a:ext cx="10774045" cy="336169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03505" marR="5080" algn="just">
              <a:lnSpc>
                <a:spcPts val="2380"/>
              </a:lnSpc>
              <a:spcBef>
                <a:spcPts val="390"/>
              </a:spcBef>
            </a:pPr>
            <a:r>
              <a:rPr sz="2200" spc="-5" dirty="0">
                <a:latin typeface="Tw Cen MT"/>
                <a:cs typeface="Tw Cen MT"/>
              </a:rPr>
              <a:t>Při </a:t>
            </a:r>
            <a:r>
              <a:rPr sz="2200" dirty="0">
                <a:latin typeface="Tw Cen MT"/>
                <a:cs typeface="Tw Cen MT"/>
              </a:rPr>
              <a:t>přijetí oznámení </a:t>
            </a:r>
            <a:r>
              <a:rPr sz="2200" spc="-5" dirty="0">
                <a:latin typeface="Tw Cen MT"/>
                <a:cs typeface="Tw Cen MT"/>
              </a:rPr>
              <a:t>OSPOD </a:t>
            </a:r>
            <a:r>
              <a:rPr sz="2200" spc="-20" dirty="0">
                <a:latin typeface="Tw Cen MT"/>
                <a:cs typeface="Tw Cen MT"/>
              </a:rPr>
              <a:t>provede </a:t>
            </a:r>
            <a:r>
              <a:rPr sz="2200" spc="-5" dirty="0">
                <a:latin typeface="Tw Cen MT"/>
                <a:cs typeface="Tw Cen MT"/>
              </a:rPr>
              <a:t>vyhodnocení </a:t>
            </a:r>
            <a:r>
              <a:rPr sz="2200" spc="-10" dirty="0">
                <a:latin typeface="Tw Cen MT"/>
                <a:cs typeface="Tw Cen MT"/>
              </a:rPr>
              <a:t>potřeb </a:t>
            </a:r>
            <a:r>
              <a:rPr sz="2200" spc="-5" dirty="0">
                <a:latin typeface="Tw Cen MT"/>
                <a:cs typeface="Tw Cen MT"/>
              </a:rPr>
              <a:t>dítěte. Vyhodnocování se </a:t>
            </a:r>
            <a:r>
              <a:rPr sz="2200" dirty="0">
                <a:latin typeface="Tw Cen MT"/>
                <a:cs typeface="Tw Cen MT"/>
              </a:rPr>
              <a:t>zaměřuje  </a:t>
            </a:r>
            <a:r>
              <a:rPr sz="2200" spc="-5" dirty="0">
                <a:latin typeface="Tw Cen MT"/>
                <a:cs typeface="Tw Cen MT"/>
              </a:rPr>
              <a:t>na zjišťování míry naplňování </a:t>
            </a:r>
            <a:r>
              <a:rPr sz="2200" spc="-10" dirty="0">
                <a:latin typeface="Tw Cen MT"/>
                <a:cs typeface="Tw Cen MT"/>
              </a:rPr>
              <a:t>potřeb </a:t>
            </a:r>
            <a:r>
              <a:rPr sz="2200" spc="-5" dirty="0">
                <a:latin typeface="Tw Cen MT"/>
                <a:cs typeface="Tw Cen MT"/>
              </a:rPr>
              <a:t>dítěte. V </a:t>
            </a:r>
            <a:r>
              <a:rPr sz="2200" spc="-10" dirty="0">
                <a:latin typeface="Tw Cen MT"/>
                <a:cs typeface="Tw Cen MT"/>
              </a:rPr>
              <a:t>praxi </a:t>
            </a:r>
            <a:r>
              <a:rPr sz="2200" spc="-5" dirty="0">
                <a:latin typeface="Tw Cen MT"/>
                <a:cs typeface="Tw Cen MT"/>
              </a:rPr>
              <a:t>se </a:t>
            </a:r>
            <a:r>
              <a:rPr sz="2200" spc="-10" dirty="0">
                <a:latin typeface="Tw Cen MT"/>
                <a:cs typeface="Tw Cen MT"/>
              </a:rPr>
              <a:t>jedná </a:t>
            </a:r>
            <a:r>
              <a:rPr sz="2200" spc="-5" dirty="0">
                <a:latin typeface="Tw Cen MT"/>
                <a:cs typeface="Tw Cen MT"/>
              </a:rPr>
              <a:t>o </a:t>
            </a:r>
            <a:r>
              <a:rPr sz="2200" dirty="0">
                <a:latin typeface="Tw Cen MT"/>
                <a:cs typeface="Tw Cen MT"/>
              </a:rPr>
              <a:t>zjišťování </a:t>
            </a:r>
            <a:r>
              <a:rPr sz="2200" spc="-5" dirty="0">
                <a:latin typeface="Tw Cen MT"/>
                <a:cs typeface="Tw Cen MT"/>
              </a:rPr>
              <a:t>co nejvíce informací  o dítěti, </a:t>
            </a:r>
            <a:r>
              <a:rPr sz="2200" spc="-10" dirty="0">
                <a:latin typeface="Tw Cen MT"/>
                <a:cs typeface="Tw Cen MT"/>
              </a:rPr>
              <a:t>jeho rodině </a:t>
            </a:r>
            <a:r>
              <a:rPr sz="2200" spc="-5" dirty="0">
                <a:latin typeface="Tw Cen MT"/>
                <a:cs typeface="Tw Cen MT"/>
              </a:rPr>
              <a:t>a širším sociálním </a:t>
            </a:r>
            <a:r>
              <a:rPr sz="2200" spc="-10" dirty="0">
                <a:latin typeface="Tw Cen MT"/>
                <a:cs typeface="Tw Cen MT"/>
              </a:rPr>
              <a:t>prostředí, </a:t>
            </a:r>
            <a:r>
              <a:rPr sz="2200" spc="-30" dirty="0">
                <a:latin typeface="Tw Cen MT"/>
                <a:cs typeface="Tw Cen MT"/>
              </a:rPr>
              <a:t>ve </a:t>
            </a:r>
            <a:r>
              <a:rPr sz="2200" spc="-5" dirty="0">
                <a:latin typeface="Tw Cen MT"/>
                <a:cs typeface="Tw Cen MT"/>
              </a:rPr>
              <a:t>kterém</a:t>
            </a:r>
            <a:r>
              <a:rPr sz="2200" spc="300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žije.</a:t>
            </a:r>
            <a:endParaRPr sz="22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03505">
              <a:lnSpc>
                <a:spcPct val="100000"/>
              </a:lnSpc>
              <a:spcBef>
                <a:spcPts val="2105"/>
              </a:spcBef>
            </a:pPr>
            <a:r>
              <a:rPr sz="2200" spc="-5" dirty="0">
                <a:latin typeface="Tw Cen MT"/>
                <a:cs typeface="Tw Cen MT"/>
              </a:rPr>
              <a:t>Vyhodnocování se zaměřuje na tři základní</a:t>
            </a:r>
            <a:r>
              <a:rPr sz="2200" spc="9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oblasti:</a:t>
            </a:r>
            <a:endParaRPr sz="2200">
              <a:latin typeface="Tw Cen MT"/>
              <a:cs typeface="Tw Cen MT"/>
            </a:endParaRPr>
          </a:p>
          <a:p>
            <a:pPr marL="189230" indent="-177165">
              <a:lnSpc>
                <a:spcPct val="100000"/>
              </a:lnSpc>
              <a:spcBef>
                <a:spcPts val="1140"/>
              </a:spcBef>
              <a:buClr>
                <a:srgbClr val="1CACE3"/>
              </a:buClr>
              <a:buFont typeface="Arial"/>
              <a:buChar char="•"/>
              <a:tabLst>
                <a:tab pos="189865" algn="l"/>
              </a:tabLst>
            </a:pPr>
            <a:r>
              <a:rPr sz="2200" spc="-10" dirty="0">
                <a:latin typeface="Tw Cen MT"/>
                <a:cs typeface="Tw Cen MT"/>
              </a:rPr>
              <a:t>vývojové </a:t>
            </a:r>
            <a:r>
              <a:rPr sz="2200" spc="-25" dirty="0">
                <a:latin typeface="Tw Cen MT"/>
                <a:cs typeface="Tw Cen MT"/>
              </a:rPr>
              <a:t>potřeby</a:t>
            </a:r>
            <a:r>
              <a:rPr sz="2200" spc="25" dirty="0">
                <a:latin typeface="Tw Cen MT"/>
                <a:cs typeface="Tw Cen MT"/>
              </a:rPr>
              <a:t> </a:t>
            </a:r>
            <a:r>
              <a:rPr sz="2200" spc="-15" dirty="0">
                <a:latin typeface="Tw Cen MT"/>
                <a:cs typeface="Tw Cen MT"/>
              </a:rPr>
              <a:t>dítěte,</a:t>
            </a:r>
            <a:endParaRPr sz="2200">
              <a:latin typeface="Tw Cen MT"/>
              <a:cs typeface="Tw Cen MT"/>
            </a:endParaRPr>
          </a:p>
          <a:p>
            <a:pPr marL="189230" indent="-177165">
              <a:lnSpc>
                <a:spcPct val="100000"/>
              </a:lnSpc>
              <a:spcBef>
                <a:spcPts val="1140"/>
              </a:spcBef>
              <a:buClr>
                <a:srgbClr val="1CACE3"/>
              </a:buClr>
              <a:buFont typeface="Arial"/>
              <a:buChar char="•"/>
              <a:tabLst>
                <a:tab pos="189865" algn="l"/>
              </a:tabLst>
            </a:pPr>
            <a:r>
              <a:rPr sz="2200" spc="-10" dirty="0">
                <a:latin typeface="Tw Cen MT"/>
                <a:cs typeface="Tw Cen MT"/>
              </a:rPr>
              <a:t>rodičovské</a:t>
            </a:r>
            <a:r>
              <a:rPr sz="2200" spc="20" dirty="0">
                <a:latin typeface="Tw Cen MT"/>
                <a:cs typeface="Tw Cen MT"/>
              </a:rPr>
              <a:t> </a:t>
            </a:r>
            <a:r>
              <a:rPr sz="2200" spc="-15" dirty="0">
                <a:latin typeface="Tw Cen MT"/>
                <a:cs typeface="Tw Cen MT"/>
              </a:rPr>
              <a:t>kompetence,</a:t>
            </a:r>
            <a:endParaRPr sz="2200">
              <a:latin typeface="Tw Cen MT"/>
              <a:cs typeface="Tw Cen MT"/>
            </a:endParaRPr>
          </a:p>
          <a:p>
            <a:pPr marL="189230" indent="-177165">
              <a:lnSpc>
                <a:spcPct val="100000"/>
              </a:lnSpc>
              <a:spcBef>
                <a:spcPts val="1135"/>
              </a:spcBef>
              <a:buClr>
                <a:srgbClr val="1CACE3"/>
              </a:buClr>
              <a:buFont typeface="Arial"/>
              <a:buChar char="•"/>
              <a:tabLst>
                <a:tab pos="189865" algn="l"/>
              </a:tabLst>
            </a:pPr>
            <a:r>
              <a:rPr sz="2200" spc="-15" dirty="0">
                <a:latin typeface="Tw Cen MT"/>
                <a:cs typeface="Tw Cen MT"/>
              </a:rPr>
              <a:t>rodina </a:t>
            </a:r>
            <a:r>
              <a:rPr sz="2200" spc="-5" dirty="0">
                <a:latin typeface="Tw Cen MT"/>
                <a:cs typeface="Tw Cen MT"/>
              </a:rPr>
              <a:t>a </a:t>
            </a:r>
            <a:r>
              <a:rPr sz="2200" spc="-10" dirty="0">
                <a:latin typeface="Tw Cen MT"/>
                <a:cs typeface="Tw Cen MT"/>
              </a:rPr>
              <a:t>prostředí</a:t>
            </a:r>
            <a:r>
              <a:rPr sz="2200" spc="6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dítěte.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408749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70" dirty="0"/>
              <a:t>JAKÝ </a:t>
            </a:r>
            <a:r>
              <a:rPr spc="45" dirty="0"/>
              <a:t>JE</a:t>
            </a:r>
            <a:r>
              <a:rPr spc="265" dirty="0"/>
              <a:t> </a:t>
            </a:r>
            <a:r>
              <a:rPr spc="75" dirty="0"/>
              <a:t>POSTUP?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1349" y="2069718"/>
            <a:ext cx="10823575" cy="270446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 algn="just">
              <a:lnSpc>
                <a:spcPts val="2380"/>
              </a:lnSpc>
              <a:spcBef>
                <a:spcPts val="390"/>
              </a:spcBef>
            </a:pPr>
            <a:r>
              <a:rPr sz="2200" spc="-5" dirty="0">
                <a:latin typeface="Tw Cen MT"/>
                <a:cs typeface="Tw Cen MT"/>
              </a:rPr>
              <a:t>V případě, </a:t>
            </a:r>
            <a:r>
              <a:rPr sz="2200" dirty="0">
                <a:latin typeface="Tw Cen MT"/>
                <a:cs typeface="Tw Cen MT"/>
              </a:rPr>
              <a:t>že </a:t>
            </a:r>
            <a:r>
              <a:rPr sz="2200" spc="-5" dirty="0">
                <a:latin typeface="Tw Cen MT"/>
                <a:cs typeface="Tw Cen MT"/>
              </a:rPr>
              <a:t>je na základě vyhodnocení </a:t>
            </a:r>
            <a:r>
              <a:rPr sz="2200" spc="-10" dirty="0">
                <a:latin typeface="Tw Cen MT"/>
                <a:cs typeface="Tw Cen MT"/>
              </a:rPr>
              <a:t>potřeb </a:t>
            </a:r>
            <a:r>
              <a:rPr sz="2200" dirty="0">
                <a:latin typeface="Tw Cen MT"/>
                <a:cs typeface="Tw Cen MT"/>
              </a:rPr>
              <a:t>dítěte </a:t>
            </a:r>
            <a:r>
              <a:rPr sz="2200" spc="-5" dirty="0">
                <a:latin typeface="Tw Cen MT"/>
                <a:cs typeface="Tw Cen MT"/>
              </a:rPr>
              <a:t>konstatována </a:t>
            </a:r>
            <a:r>
              <a:rPr sz="2200" spc="-10" dirty="0">
                <a:latin typeface="Tw Cen MT"/>
                <a:cs typeface="Tw Cen MT"/>
              </a:rPr>
              <a:t>potřeba </a:t>
            </a:r>
            <a:r>
              <a:rPr sz="2200" dirty="0">
                <a:latin typeface="Tw Cen MT"/>
                <a:cs typeface="Tw Cen MT"/>
              </a:rPr>
              <a:t>sociálně-právní  </a:t>
            </a:r>
            <a:r>
              <a:rPr sz="2200" spc="-25" dirty="0">
                <a:latin typeface="Tw Cen MT"/>
                <a:cs typeface="Tw Cen MT"/>
              </a:rPr>
              <a:t>ochrany, </a:t>
            </a:r>
            <a:r>
              <a:rPr sz="2200" spc="-5" dirty="0">
                <a:latin typeface="Tw Cen MT"/>
                <a:cs typeface="Tw Cen MT"/>
              </a:rPr>
              <a:t>následuje </a:t>
            </a:r>
            <a:r>
              <a:rPr sz="2200" b="1" spc="-15" dirty="0">
                <a:latin typeface="Tw Cen MT"/>
                <a:cs typeface="Tw Cen MT"/>
              </a:rPr>
              <a:t>tvorba </a:t>
            </a:r>
            <a:r>
              <a:rPr sz="2200" b="1" spc="-5" dirty="0">
                <a:latin typeface="Tw Cen MT"/>
                <a:cs typeface="Tw Cen MT"/>
              </a:rPr>
              <a:t>individuálního plánu </a:t>
            </a:r>
            <a:r>
              <a:rPr sz="2200" b="1" spc="-10" dirty="0">
                <a:latin typeface="Tw Cen MT"/>
                <a:cs typeface="Tw Cen MT"/>
              </a:rPr>
              <a:t>ochrany </a:t>
            </a:r>
            <a:r>
              <a:rPr sz="2200" b="1" spc="-5" dirty="0">
                <a:latin typeface="Tw Cen MT"/>
                <a:cs typeface="Tw Cen MT"/>
              </a:rPr>
              <a:t>dítěte</a:t>
            </a:r>
            <a:r>
              <a:rPr sz="2200" spc="-5" dirty="0">
                <a:latin typeface="Tw Cen MT"/>
                <a:cs typeface="Tw Cen MT"/>
              </a:rPr>
              <a:t>. Jeho cílem je naplánování  opatření </a:t>
            </a:r>
            <a:r>
              <a:rPr sz="2200" dirty="0">
                <a:latin typeface="Tw Cen MT"/>
                <a:cs typeface="Tw Cen MT"/>
              </a:rPr>
              <a:t>směřujících </a:t>
            </a:r>
            <a:r>
              <a:rPr sz="2200" spc="-5" dirty="0">
                <a:latin typeface="Tw Cen MT"/>
                <a:cs typeface="Tw Cen MT"/>
              </a:rPr>
              <a:t>k naplnění </a:t>
            </a:r>
            <a:r>
              <a:rPr sz="2200" spc="-10" dirty="0">
                <a:latin typeface="Tw Cen MT"/>
                <a:cs typeface="Tw Cen MT"/>
              </a:rPr>
              <a:t>potřeb</a:t>
            </a:r>
            <a:r>
              <a:rPr sz="2200" spc="13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dítěte.</a:t>
            </a:r>
            <a:endParaRPr sz="2200">
              <a:latin typeface="Tw Cen MT"/>
              <a:cs typeface="Tw Cen MT"/>
            </a:endParaRPr>
          </a:p>
          <a:p>
            <a:pPr marL="12700" marR="640715">
              <a:lnSpc>
                <a:spcPts val="3770"/>
              </a:lnSpc>
              <a:spcBef>
                <a:spcPts val="280"/>
              </a:spcBef>
            </a:pPr>
            <a:r>
              <a:rPr sz="2200" spc="-15" dirty="0">
                <a:latin typeface="Tw Cen MT"/>
                <a:cs typeface="Tw Cen MT"/>
              </a:rPr>
              <a:t>Tvorba </a:t>
            </a:r>
            <a:r>
              <a:rPr sz="2200" spc="-10" dirty="0">
                <a:latin typeface="Tw Cen MT"/>
                <a:cs typeface="Tw Cen MT"/>
              </a:rPr>
              <a:t>individuálního </a:t>
            </a:r>
            <a:r>
              <a:rPr sz="2200" spc="-5" dirty="0">
                <a:latin typeface="Tw Cen MT"/>
                <a:cs typeface="Tw Cen MT"/>
              </a:rPr>
              <a:t>plánu ochrany dítěte se může uskutečnit na </a:t>
            </a:r>
            <a:r>
              <a:rPr sz="2200" spc="-40" dirty="0">
                <a:latin typeface="Tw Cen MT"/>
                <a:cs typeface="Tw Cen MT"/>
              </a:rPr>
              <a:t>tzv. </a:t>
            </a:r>
            <a:r>
              <a:rPr sz="2200" spc="-5" dirty="0">
                <a:latin typeface="Tw Cen MT"/>
                <a:cs typeface="Tw Cen MT"/>
              </a:rPr>
              <a:t>případové konferenci.  Následuje samotná realizace plánu, většinou za podpory </a:t>
            </a:r>
            <a:r>
              <a:rPr sz="2200" spc="5" dirty="0">
                <a:latin typeface="Tw Cen MT"/>
                <a:cs typeface="Tw Cen MT"/>
              </a:rPr>
              <a:t>dalších</a:t>
            </a:r>
            <a:r>
              <a:rPr sz="2200" spc="229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organizací.</a:t>
            </a:r>
            <a:endParaRPr sz="2200">
              <a:latin typeface="Tw Cen MT"/>
              <a:cs typeface="Tw Cen MT"/>
            </a:endParaRPr>
          </a:p>
          <a:p>
            <a:pPr marL="12700" marR="6985">
              <a:lnSpc>
                <a:spcPts val="2380"/>
              </a:lnSpc>
              <a:spcBef>
                <a:spcPts val="1125"/>
              </a:spcBef>
            </a:pPr>
            <a:r>
              <a:rPr sz="2200" spc="-5" dirty="0">
                <a:latin typeface="Tw Cen MT"/>
                <a:cs typeface="Tw Cen MT"/>
              </a:rPr>
              <a:t>Celý tento </a:t>
            </a:r>
            <a:r>
              <a:rPr sz="2200" spc="-10" dirty="0">
                <a:latin typeface="Tw Cen MT"/>
                <a:cs typeface="Tw Cen MT"/>
              </a:rPr>
              <a:t>proces </a:t>
            </a:r>
            <a:r>
              <a:rPr sz="2200" spc="-5" dirty="0">
                <a:latin typeface="Tw Cen MT"/>
                <a:cs typeface="Tw Cen MT"/>
              </a:rPr>
              <a:t>se </a:t>
            </a:r>
            <a:r>
              <a:rPr sz="2200" dirty="0">
                <a:latin typeface="Tw Cen MT"/>
                <a:cs typeface="Tw Cen MT"/>
              </a:rPr>
              <a:t>nezřídka </a:t>
            </a:r>
            <a:r>
              <a:rPr sz="2200" spc="-5" dirty="0">
                <a:latin typeface="Tw Cen MT"/>
                <a:cs typeface="Tw Cen MT"/>
              </a:rPr>
              <a:t>i několikrát </a:t>
            </a:r>
            <a:r>
              <a:rPr sz="2200" spc="-15" dirty="0">
                <a:latin typeface="Tw Cen MT"/>
                <a:cs typeface="Tw Cen MT"/>
              </a:rPr>
              <a:t>opakuje, </a:t>
            </a:r>
            <a:r>
              <a:rPr sz="2200" spc="-5" dirty="0">
                <a:latin typeface="Tw Cen MT"/>
                <a:cs typeface="Tw Cen MT"/>
              </a:rPr>
              <a:t>než dojde </a:t>
            </a:r>
            <a:r>
              <a:rPr sz="2200" spc="-30" dirty="0">
                <a:latin typeface="Tw Cen MT"/>
                <a:cs typeface="Tw Cen MT"/>
              </a:rPr>
              <a:t>ke </a:t>
            </a:r>
            <a:r>
              <a:rPr sz="2200" spc="-5" dirty="0">
                <a:latin typeface="Tw Cen MT"/>
                <a:cs typeface="Tw Cen MT"/>
              </a:rPr>
              <a:t>zlepšení situace dítěte do té  </a:t>
            </a:r>
            <a:r>
              <a:rPr sz="2200" spc="-35" dirty="0">
                <a:latin typeface="Tw Cen MT"/>
                <a:cs typeface="Tw Cen MT"/>
              </a:rPr>
              <a:t>míry, </a:t>
            </a:r>
            <a:r>
              <a:rPr sz="2200" spc="-5" dirty="0">
                <a:latin typeface="Tw Cen MT"/>
                <a:cs typeface="Tw Cen MT"/>
              </a:rPr>
              <a:t>že již nespadá do</a:t>
            </a:r>
            <a:r>
              <a:rPr sz="2200" spc="114" dirty="0">
                <a:latin typeface="Tw Cen MT"/>
                <a:cs typeface="Tw Cen MT"/>
              </a:rPr>
              <a:t> </a:t>
            </a:r>
            <a:r>
              <a:rPr sz="2200" spc="-15" dirty="0">
                <a:latin typeface="Tw Cen MT"/>
                <a:cs typeface="Tw Cen MT"/>
              </a:rPr>
              <a:t>SPOD.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954405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80" dirty="0"/>
              <a:t>SOCIÁLNÍ </a:t>
            </a:r>
            <a:r>
              <a:rPr spc="50" dirty="0"/>
              <a:t>KURATELA </a:t>
            </a:r>
            <a:r>
              <a:rPr spc="30" dirty="0"/>
              <a:t>PRO </a:t>
            </a:r>
            <a:r>
              <a:rPr spc="70" dirty="0"/>
              <a:t>DĚTI </a:t>
            </a:r>
            <a:r>
              <a:rPr dirty="0"/>
              <a:t>A</a:t>
            </a:r>
            <a:r>
              <a:rPr spc="630" dirty="0"/>
              <a:t> </a:t>
            </a:r>
            <a:r>
              <a:rPr spc="75" dirty="0"/>
              <a:t>MLÁDEŽ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2205" y="1998979"/>
            <a:ext cx="10868025" cy="265112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03505" marR="8890" indent="-91440" algn="just">
              <a:lnSpc>
                <a:spcPts val="2380"/>
              </a:lnSpc>
              <a:spcBef>
                <a:spcPts val="390"/>
              </a:spcBef>
              <a:buClr>
                <a:srgbClr val="1CACE3"/>
              </a:buClr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spc="-5" dirty="0">
                <a:latin typeface="Tw Cen MT"/>
                <a:cs typeface="Tw Cen MT"/>
              </a:rPr>
              <a:t>Sociální kuratela </a:t>
            </a:r>
            <a:r>
              <a:rPr sz="2200" spc="-20" dirty="0">
                <a:latin typeface="Tw Cen MT"/>
                <a:cs typeface="Tw Cen MT"/>
              </a:rPr>
              <a:t>pro </a:t>
            </a:r>
            <a:r>
              <a:rPr sz="2200" spc="-5" dirty="0">
                <a:latin typeface="Tw Cen MT"/>
                <a:cs typeface="Tw Cen MT"/>
              </a:rPr>
              <a:t>děti a mládež </a:t>
            </a:r>
            <a:r>
              <a:rPr sz="2200" dirty="0">
                <a:latin typeface="Tw Cen MT"/>
                <a:cs typeface="Tw Cen MT"/>
              </a:rPr>
              <a:t>(sociální </a:t>
            </a:r>
            <a:r>
              <a:rPr sz="2200" spc="-5" dirty="0">
                <a:latin typeface="Tw Cen MT"/>
                <a:cs typeface="Tw Cen MT"/>
              </a:rPr>
              <a:t>kuratela) </a:t>
            </a:r>
            <a:r>
              <a:rPr sz="2200" dirty="0">
                <a:latin typeface="Tw Cen MT"/>
                <a:cs typeface="Tw Cen MT"/>
              </a:rPr>
              <a:t>spočívá </a:t>
            </a:r>
            <a:r>
              <a:rPr sz="2200" spc="-5" dirty="0">
                <a:latin typeface="Tw Cen MT"/>
                <a:cs typeface="Tw Cen MT"/>
              </a:rPr>
              <a:t>v </a:t>
            </a:r>
            <a:r>
              <a:rPr sz="2200" i="1" spc="-10" dirty="0">
                <a:latin typeface="Tw Cen MT"/>
                <a:cs typeface="Tw Cen MT"/>
              </a:rPr>
              <a:t>„provádění </a:t>
            </a:r>
            <a:r>
              <a:rPr sz="2200" i="1" spc="5" dirty="0">
                <a:latin typeface="Tw Cen MT"/>
                <a:cs typeface="Tw Cen MT"/>
              </a:rPr>
              <a:t>opatření </a:t>
            </a:r>
            <a:r>
              <a:rPr sz="2200" i="1" dirty="0">
                <a:latin typeface="Tw Cen MT"/>
                <a:cs typeface="Tw Cen MT"/>
              </a:rPr>
              <a:t>směřujících  </a:t>
            </a:r>
            <a:r>
              <a:rPr sz="2200" i="1" spc="-5" dirty="0">
                <a:latin typeface="Tw Cen MT"/>
                <a:cs typeface="Tw Cen MT"/>
              </a:rPr>
              <a:t>k odstranění, zmírnění </a:t>
            </a:r>
            <a:r>
              <a:rPr sz="2200" i="1" dirty="0">
                <a:latin typeface="Tw Cen MT"/>
                <a:cs typeface="Tw Cen MT"/>
              </a:rPr>
              <a:t>nebo </a:t>
            </a:r>
            <a:r>
              <a:rPr sz="2200" i="1" spc="-5" dirty="0">
                <a:latin typeface="Tw Cen MT"/>
                <a:cs typeface="Tw Cen MT"/>
              </a:rPr>
              <a:t>zamezení </a:t>
            </a:r>
            <a:r>
              <a:rPr sz="2200" i="1" spc="-10" dirty="0">
                <a:latin typeface="Tw Cen MT"/>
                <a:cs typeface="Tw Cen MT"/>
              </a:rPr>
              <a:t>prohlubování </a:t>
            </a:r>
            <a:r>
              <a:rPr sz="2200" i="1" dirty="0">
                <a:latin typeface="Tw Cen MT"/>
                <a:cs typeface="Tw Cen MT"/>
              </a:rPr>
              <a:t>anebo </a:t>
            </a:r>
            <a:r>
              <a:rPr sz="2200" i="1" spc="-15" dirty="0">
                <a:latin typeface="Tw Cen MT"/>
                <a:cs typeface="Tw Cen MT"/>
              </a:rPr>
              <a:t>opakování </a:t>
            </a:r>
            <a:r>
              <a:rPr sz="2200" i="1" dirty="0">
                <a:latin typeface="Tw Cen MT"/>
                <a:cs typeface="Tw Cen MT"/>
              </a:rPr>
              <a:t>poruch </a:t>
            </a:r>
            <a:r>
              <a:rPr sz="2200" i="1" spc="-15" dirty="0">
                <a:latin typeface="Tw Cen MT"/>
                <a:cs typeface="Tw Cen MT"/>
              </a:rPr>
              <a:t>psychického, </a:t>
            </a:r>
            <a:r>
              <a:rPr sz="2200" i="1" dirty="0">
                <a:latin typeface="Tw Cen MT"/>
                <a:cs typeface="Tw Cen MT"/>
              </a:rPr>
              <a:t>fyzického  </a:t>
            </a:r>
            <a:r>
              <a:rPr sz="2200" i="1" spc="-5" dirty="0">
                <a:latin typeface="Tw Cen MT"/>
                <a:cs typeface="Tw Cen MT"/>
              </a:rPr>
              <a:t>a sociálního </a:t>
            </a:r>
            <a:r>
              <a:rPr sz="2200" i="1" spc="-15" dirty="0">
                <a:latin typeface="Tw Cen MT"/>
                <a:cs typeface="Tw Cen MT"/>
              </a:rPr>
              <a:t>vývoje</a:t>
            </a:r>
            <a:r>
              <a:rPr sz="2200" i="1" spc="80" dirty="0">
                <a:latin typeface="Tw Cen MT"/>
                <a:cs typeface="Tw Cen MT"/>
              </a:rPr>
              <a:t> </a:t>
            </a:r>
            <a:r>
              <a:rPr sz="2200" i="1" spc="-5" dirty="0">
                <a:latin typeface="Tw Cen MT"/>
                <a:cs typeface="Tw Cen MT"/>
              </a:rPr>
              <a:t>dítěte“</a:t>
            </a:r>
            <a:r>
              <a:rPr sz="2200" spc="-5" dirty="0">
                <a:latin typeface="Tw Cen MT"/>
                <a:cs typeface="Tw Cen MT"/>
              </a:rPr>
              <a:t>.</a:t>
            </a:r>
            <a:endParaRPr sz="2200">
              <a:latin typeface="Tw Cen MT"/>
              <a:cs typeface="Tw Cen MT"/>
            </a:endParaRPr>
          </a:p>
          <a:p>
            <a:pPr marL="103505" marR="5080" indent="-91440" algn="just">
              <a:lnSpc>
                <a:spcPct val="90000"/>
              </a:lnSpc>
              <a:spcBef>
                <a:spcPts val="1360"/>
              </a:spcBef>
              <a:buClr>
                <a:srgbClr val="1CACE3"/>
              </a:buClr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spc="-5" dirty="0">
                <a:latin typeface="Tw Cen MT"/>
                <a:cs typeface="Tw Cen MT"/>
              </a:rPr>
              <a:t>Sociální kuratela se </a:t>
            </a:r>
            <a:r>
              <a:rPr sz="2200" dirty="0">
                <a:latin typeface="Tw Cen MT"/>
                <a:cs typeface="Tw Cen MT"/>
              </a:rPr>
              <a:t>vztahuje </a:t>
            </a:r>
            <a:r>
              <a:rPr sz="2200" spc="-5" dirty="0">
                <a:latin typeface="Tw Cen MT"/>
                <a:cs typeface="Tw Cen MT"/>
              </a:rPr>
              <a:t>převážně </a:t>
            </a:r>
            <a:r>
              <a:rPr sz="2200" dirty="0">
                <a:latin typeface="Tw Cen MT"/>
                <a:cs typeface="Tw Cen MT"/>
              </a:rPr>
              <a:t>na </a:t>
            </a:r>
            <a:r>
              <a:rPr sz="2200" spc="-5" dirty="0">
                <a:latin typeface="Tw Cen MT"/>
                <a:cs typeface="Tw Cen MT"/>
              </a:rPr>
              <a:t>děti </a:t>
            </a:r>
            <a:r>
              <a:rPr sz="2200" spc="-10" dirty="0">
                <a:latin typeface="Tw Cen MT"/>
                <a:cs typeface="Tw Cen MT"/>
              </a:rPr>
              <a:t>vedoucí </a:t>
            </a:r>
            <a:r>
              <a:rPr sz="2200" spc="-5" dirty="0">
                <a:latin typeface="Tw Cen MT"/>
                <a:cs typeface="Tw Cen MT"/>
              </a:rPr>
              <a:t>nemravný a zahálčivý </a:t>
            </a:r>
            <a:r>
              <a:rPr sz="2200" spc="-10" dirty="0">
                <a:latin typeface="Tw Cen MT"/>
                <a:cs typeface="Tw Cen MT"/>
              </a:rPr>
              <a:t>život </a:t>
            </a:r>
            <a:r>
              <a:rPr sz="2200" spc="-5" dirty="0">
                <a:latin typeface="Tw Cen MT"/>
                <a:cs typeface="Tw Cen MT"/>
              </a:rPr>
              <a:t>a </a:t>
            </a:r>
            <a:r>
              <a:rPr sz="2200" dirty="0">
                <a:latin typeface="Tw Cen MT"/>
                <a:cs typeface="Tw Cen MT"/>
              </a:rPr>
              <a:t>děti, které  </a:t>
            </a:r>
            <a:r>
              <a:rPr sz="2200" spc="-5" dirty="0">
                <a:latin typeface="Tw Cen MT"/>
                <a:cs typeface="Tw Cen MT"/>
              </a:rPr>
              <a:t>utíkají </a:t>
            </a:r>
            <a:r>
              <a:rPr sz="2200" dirty="0">
                <a:latin typeface="Tw Cen MT"/>
                <a:cs typeface="Tw Cen MT"/>
              </a:rPr>
              <a:t>od </a:t>
            </a:r>
            <a:r>
              <a:rPr sz="2200" spc="-10" dirty="0">
                <a:latin typeface="Tw Cen MT"/>
                <a:cs typeface="Tw Cen MT"/>
              </a:rPr>
              <a:t>rodičů </a:t>
            </a:r>
            <a:r>
              <a:rPr sz="2200" spc="-5" dirty="0">
                <a:latin typeface="Tw Cen MT"/>
                <a:cs typeface="Tw Cen MT"/>
              </a:rPr>
              <a:t>či </a:t>
            </a:r>
            <a:r>
              <a:rPr sz="2200" spc="10" dirty="0">
                <a:latin typeface="Tw Cen MT"/>
                <a:cs typeface="Tw Cen MT"/>
              </a:rPr>
              <a:t>jiných </a:t>
            </a:r>
            <a:r>
              <a:rPr sz="2200" dirty="0">
                <a:latin typeface="Tw Cen MT"/>
                <a:cs typeface="Tw Cen MT"/>
              </a:rPr>
              <a:t>osob </a:t>
            </a:r>
            <a:r>
              <a:rPr sz="2200" spc="5" dirty="0">
                <a:latin typeface="Tw Cen MT"/>
                <a:cs typeface="Tw Cen MT"/>
              </a:rPr>
              <a:t>odpovědných </a:t>
            </a:r>
            <a:r>
              <a:rPr sz="2200" spc="-5" dirty="0">
                <a:latin typeface="Tw Cen MT"/>
                <a:cs typeface="Tw Cen MT"/>
              </a:rPr>
              <a:t>za </a:t>
            </a:r>
            <a:r>
              <a:rPr sz="2200" spc="10" dirty="0">
                <a:latin typeface="Tw Cen MT"/>
                <a:cs typeface="Tw Cen MT"/>
              </a:rPr>
              <a:t>výchovu </a:t>
            </a:r>
            <a:r>
              <a:rPr sz="2200" spc="-5" dirty="0">
                <a:latin typeface="Tw Cen MT"/>
                <a:cs typeface="Tw Cen MT"/>
              </a:rPr>
              <a:t>dítěte. </a:t>
            </a:r>
            <a:r>
              <a:rPr sz="2200" dirty="0">
                <a:latin typeface="Tw Cen MT"/>
                <a:cs typeface="Tw Cen MT"/>
              </a:rPr>
              <a:t>Sociální </a:t>
            </a:r>
            <a:r>
              <a:rPr sz="2200" spc="-5" dirty="0">
                <a:latin typeface="Tw Cen MT"/>
                <a:cs typeface="Tw Cen MT"/>
              </a:rPr>
              <a:t>kuratela je vykonávána  kurátor </a:t>
            </a:r>
            <a:r>
              <a:rPr sz="2200" spc="-20" dirty="0">
                <a:latin typeface="Tw Cen MT"/>
                <a:cs typeface="Tw Cen MT"/>
              </a:rPr>
              <a:t>pro </a:t>
            </a:r>
            <a:r>
              <a:rPr sz="2200" dirty="0">
                <a:latin typeface="Tw Cen MT"/>
                <a:cs typeface="Tw Cen MT"/>
              </a:rPr>
              <a:t>děti </a:t>
            </a:r>
            <a:r>
              <a:rPr sz="2200" spc="-5" dirty="0">
                <a:latin typeface="Tw Cen MT"/>
                <a:cs typeface="Tw Cen MT"/>
              </a:rPr>
              <a:t>a mládež, který je zaměstnancem obce s </a:t>
            </a:r>
            <a:r>
              <a:rPr sz="2200" spc="-10" dirty="0">
                <a:latin typeface="Tw Cen MT"/>
                <a:cs typeface="Tw Cen MT"/>
              </a:rPr>
              <a:t>rozšířenou </a:t>
            </a:r>
            <a:r>
              <a:rPr sz="2200" spc="-5" dirty="0">
                <a:latin typeface="Tw Cen MT"/>
                <a:cs typeface="Tw Cen MT"/>
              </a:rPr>
              <a:t>působností zařazeným </a:t>
            </a:r>
            <a:r>
              <a:rPr sz="2200" spc="5" dirty="0">
                <a:latin typeface="Tw Cen MT"/>
                <a:cs typeface="Tw Cen MT"/>
              </a:rPr>
              <a:t>do  </a:t>
            </a:r>
            <a:r>
              <a:rPr sz="2200" spc="-5" dirty="0">
                <a:latin typeface="Tw Cen MT"/>
                <a:cs typeface="Tw Cen MT"/>
              </a:rPr>
              <a:t>obecního </a:t>
            </a:r>
            <a:r>
              <a:rPr sz="2200" dirty="0">
                <a:latin typeface="Tw Cen MT"/>
                <a:cs typeface="Tw Cen MT"/>
              </a:rPr>
              <a:t>úřadu obce </a:t>
            </a:r>
            <a:r>
              <a:rPr sz="2200" spc="-5" dirty="0">
                <a:latin typeface="Tw Cen MT"/>
                <a:cs typeface="Tw Cen MT"/>
              </a:rPr>
              <a:t>s </a:t>
            </a:r>
            <a:r>
              <a:rPr sz="2200" spc="-10" dirty="0">
                <a:latin typeface="Tw Cen MT"/>
                <a:cs typeface="Tw Cen MT"/>
              </a:rPr>
              <a:t>rozšířenou </a:t>
            </a:r>
            <a:r>
              <a:rPr sz="2200" dirty="0">
                <a:latin typeface="Tw Cen MT"/>
                <a:cs typeface="Tw Cen MT"/>
              </a:rPr>
              <a:t>působností. </a:t>
            </a:r>
            <a:r>
              <a:rPr sz="2200" spc="-10" dirty="0">
                <a:latin typeface="Tw Cen MT"/>
                <a:cs typeface="Tw Cen MT"/>
              </a:rPr>
              <a:t>(Zákon </a:t>
            </a:r>
            <a:r>
              <a:rPr sz="2200" dirty="0">
                <a:latin typeface="Tw Cen MT"/>
                <a:cs typeface="Tw Cen MT"/>
              </a:rPr>
              <a:t>č. </a:t>
            </a:r>
            <a:r>
              <a:rPr sz="2200" spc="-5" dirty="0">
                <a:latin typeface="Tw Cen MT"/>
                <a:cs typeface="Tw Cen MT"/>
              </a:rPr>
              <a:t>359/1999 </a:t>
            </a:r>
            <a:r>
              <a:rPr sz="2200" spc="-10" dirty="0">
                <a:latin typeface="Tw Cen MT"/>
                <a:cs typeface="Tw Cen MT"/>
              </a:rPr>
              <a:t>Sb., </a:t>
            </a:r>
            <a:r>
              <a:rPr sz="2200" spc="-5" dirty="0">
                <a:latin typeface="Tw Cen MT"/>
                <a:cs typeface="Tw Cen MT"/>
              </a:rPr>
              <a:t>o </a:t>
            </a:r>
            <a:r>
              <a:rPr sz="2200" dirty="0">
                <a:latin typeface="Tw Cen MT"/>
                <a:cs typeface="Tw Cen MT"/>
              </a:rPr>
              <a:t>sociálně-právní  </a:t>
            </a:r>
            <a:r>
              <a:rPr sz="2200" spc="5" dirty="0">
                <a:latin typeface="Tw Cen MT"/>
                <a:cs typeface="Tw Cen MT"/>
              </a:rPr>
              <a:t>ochraně</a:t>
            </a:r>
            <a:r>
              <a:rPr sz="2200" spc="3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dětí)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860234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0" dirty="0"/>
              <a:t>VÝKON </a:t>
            </a:r>
            <a:r>
              <a:rPr spc="65" dirty="0"/>
              <a:t>SPOD </a:t>
            </a:r>
            <a:r>
              <a:rPr spc="70" dirty="0"/>
              <a:t>POVĚŘENÝMI</a:t>
            </a:r>
            <a:r>
              <a:rPr spc="445" dirty="0"/>
              <a:t> </a:t>
            </a:r>
            <a:r>
              <a:rPr spc="65" dirty="0"/>
              <a:t>OSOBAMI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400050" marR="656590">
              <a:lnSpc>
                <a:spcPct val="70000"/>
              </a:lnSpc>
              <a:spcBef>
                <a:spcPts val="715"/>
              </a:spcBef>
            </a:pPr>
            <a:r>
              <a:rPr spc="-10" dirty="0"/>
              <a:t>Pověřené </a:t>
            </a:r>
            <a:r>
              <a:rPr spc="-20" dirty="0"/>
              <a:t>osoby </a:t>
            </a:r>
            <a:r>
              <a:rPr spc="-5" dirty="0"/>
              <a:t>poskytují sociálně-právní </a:t>
            </a:r>
            <a:r>
              <a:rPr spc="5" dirty="0"/>
              <a:t>ochranu </a:t>
            </a:r>
            <a:r>
              <a:rPr spc="-5" dirty="0"/>
              <a:t>na základě rozhodnutí </a:t>
            </a:r>
            <a:r>
              <a:rPr dirty="0"/>
              <a:t>o </a:t>
            </a:r>
            <a:r>
              <a:rPr spc="-5" dirty="0"/>
              <a:t>pověření </a:t>
            </a:r>
            <a:r>
              <a:rPr dirty="0"/>
              <a:t>k </a:t>
            </a:r>
            <a:r>
              <a:rPr spc="-5" dirty="0"/>
              <a:t>výkonu takové činnosti (dále jen  "pověření").</a:t>
            </a:r>
          </a:p>
          <a:p>
            <a:pPr marL="400050">
              <a:lnSpc>
                <a:spcPct val="100000"/>
              </a:lnSpc>
              <a:spcBef>
                <a:spcPts val="795"/>
              </a:spcBef>
            </a:pPr>
            <a:r>
              <a:rPr b="1" spc="-10" dirty="0">
                <a:latin typeface="Tw Cen MT"/>
                <a:cs typeface="Tw Cen MT"/>
              </a:rPr>
              <a:t>(2) </a:t>
            </a:r>
            <a:r>
              <a:rPr spc="-10" dirty="0"/>
              <a:t>Pověřené </a:t>
            </a:r>
            <a:r>
              <a:rPr spc="-20" dirty="0"/>
              <a:t>osoby </a:t>
            </a:r>
            <a:r>
              <a:rPr dirty="0"/>
              <a:t>mohou v </a:t>
            </a:r>
            <a:r>
              <a:rPr spc="-5" dirty="0"/>
              <a:t>sociálně-právní</a:t>
            </a:r>
            <a:r>
              <a:rPr spc="105" dirty="0"/>
              <a:t> </a:t>
            </a:r>
            <a:r>
              <a:rPr spc="5" dirty="0"/>
              <a:t>ochraně</a:t>
            </a:r>
          </a:p>
          <a:p>
            <a:pPr marL="641985" indent="-242570">
              <a:lnSpc>
                <a:spcPct val="100000"/>
              </a:lnSpc>
              <a:spcBef>
                <a:spcPts val="790"/>
              </a:spcBef>
              <a:buFont typeface="Tw Cen MT"/>
              <a:buAutoNum type="alphaLcParenR"/>
              <a:tabLst>
                <a:tab pos="643255" algn="l"/>
              </a:tabLst>
            </a:pPr>
            <a:r>
              <a:rPr i="1" spc="-5" dirty="0">
                <a:latin typeface="Tw Cen MT"/>
                <a:cs typeface="Tw Cen MT"/>
              </a:rPr>
              <a:t>vykonávat </a:t>
            </a:r>
            <a:r>
              <a:rPr i="1" dirty="0">
                <a:latin typeface="Tw Cen MT"/>
                <a:cs typeface="Tw Cen MT"/>
              </a:rPr>
              <a:t>činnost podle § 10 </a:t>
            </a:r>
            <a:r>
              <a:rPr i="1" spc="-5" dirty="0">
                <a:latin typeface="Tw Cen MT"/>
                <a:cs typeface="Tw Cen MT"/>
              </a:rPr>
              <a:t>odst. </a:t>
            </a:r>
            <a:r>
              <a:rPr i="1" dirty="0">
                <a:latin typeface="Tw Cen MT"/>
                <a:cs typeface="Tw Cen MT"/>
              </a:rPr>
              <a:t>1 písm. a) a § 11 </a:t>
            </a:r>
            <a:r>
              <a:rPr i="1" spc="-5" dirty="0">
                <a:latin typeface="Tw Cen MT"/>
                <a:cs typeface="Tw Cen MT"/>
              </a:rPr>
              <a:t>odst. </a:t>
            </a:r>
            <a:r>
              <a:rPr i="1" dirty="0">
                <a:latin typeface="Tw Cen MT"/>
                <a:cs typeface="Tw Cen MT"/>
              </a:rPr>
              <a:t>1 písm. a) až</a:t>
            </a:r>
            <a:r>
              <a:rPr i="1" spc="40" dirty="0">
                <a:latin typeface="Tw Cen MT"/>
                <a:cs typeface="Tw Cen MT"/>
              </a:rPr>
              <a:t> </a:t>
            </a:r>
            <a:r>
              <a:rPr i="1" dirty="0">
                <a:latin typeface="Tw Cen MT"/>
                <a:cs typeface="Tw Cen MT"/>
              </a:rPr>
              <a:t>c),</a:t>
            </a:r>
          </a:p>
          <a:p>
            <a:pPr marL="631190" indent="-231775">
              <a:lnSpc>
                <a:spcPct val="100000"/>
              </a:lnSpc>
              <a:spcBef>
                <a:spcPts val="780"/>
              </a:spcBef>
              <a:buFont typeface="Tw Cen MT"/>
              <a:buAutoNum type="alphaLcParenR"/>
              <a:tabLst>
                <a:tab pos="632460" algn="l"/>
              </a:tabLst>
            </a:pPr>
            <a:r>
              <a:rPr i="1" spc="-5" dirty="0">
                <a:latin typeface="Tw Cen MT"/>
                <a:cs typeface="Tw Cen MT"/>
              </a:rPr>
              <a:t>vykonávat </a:t>
            </a:r>
            <a:r>
              <a:rPr i="1" dirty="0">
                <a:latin typeface="Tw Cen MT"/>
                <a:cs typeface="Tw Cen MT"/>
              </a:rPr>
              <a:t>činnost </a:t>
            </a:r>
            <a:r>
              <a:rPr i="1" spc="-5" dirty="0">
                <a:latin typeface="Tw Cen MT"/>
                <a:cs typeface="Tw Cen MT"/>
              </a:rPr>
              <a:t>zaměřenou na </a:t>
            </a:r>
            <a:r>
              <a:rPr i="1" dirty="0">
                <a:latin typeface="Tw Cen MT"/>
                <a:cs typeface="Tw Cen MT"/>
              </a:rPr>
              <a:t>ochranu </a:t>
            </a:r>
            <a:r>
              <a:rPr i="1" spc="-5" dirty="0">
                <a:latin typeface="Tw Cen MT"/>
                <a:cs typeface="Tw Cen MT"/>
              </a:rPr>
              <a:t>dětí před škodlivými vlivy </a:t>
            </a:r>
            <a:r>
              <a:rPr i="1" dirty="0">
                <a:latin typeface="Tw Cen MT"/>
                <a:cs typeface="Tw Cen MT"/>
              </a:rPr>
              <a:t>a předcházení jejich </a:t>
            </a:r>
            <a:r>
              <a:rPr i="1" spc="-5" dirty="0">
                <a:latin typeface="Tw Cen MT"/>
                <a:cs typeface="Tw Cen MT"/>
              </a:rPr>
              <a:t>vzniku </a:t>
            </a:r>
            <a:r>
              <a:rPr i="1" dirty="0">
                <a:latin typeface="Tw Cen MT"/>
                <a:cs typeface="Tw Cen MT"/>
              </a:rPr>
              <a:t>podle § 31 a</a:t>
            </a:r>
            <a:r>
              <a:rPr i="1" spc="185" dirty="0">
                <a:latin typeface="Tw Cen MT"/>
                <a:cs typeface="Tw Cen MT"/>
              </a:rPr>
              <a:t> </a:t>
            </a:r>
            <a:r>
              <a:rPr i="1" spc="-5" dirty="0">
                <a:latin typeface="Tw Cen MT"/>
                <a:cs typeface="Tw Cen MT"/>
              </a:rPr>
              <a:t>32,</a:t>
            </a:r>
          </a:p>
          <a:p>
            <a:pPr marL="621030" indent="-220979">
              <a:lnSpc>
                <a:spcPct val="100000"/>
              </a:lnSpc>
              <a:spcBef>
                <a:spcPts val="795"/>
              </a:spcBef>
              <a:buFont typeface="Tw Cen MT"/>
              <a:buAutoNum type="alphaLcParenR"/>
              <a:tabLst>
                <a:tab pos="621665" algn="l"/>
              </a:tabLst>
            </a:pPr>
            <a:r>
              <a:rPr i="1" spc="-10" dirty="0">
                <a:latin typeface="Tw Cen MT"/>
                <a:cs typeface="Tw Cen MT"/>
              </a:rPr>
              <a:t>zřizovat </a:t>
            </a:r>
            <a:r>
              <a:rPr i="1" spc="-5" dirty="0">
                <a:latin typeface="Tw Cen MT"/>
                <a:cs typeface="Tw Cen MT"/>
              </a:rPr>
              <a:t>zařízení </a:t>
            </a:r>
            <a:r>
              <a:rPr i="1" dirty="0">
                <a:latin typeface="Tw Cen MT"/>
                <a:cs typeface="Tw Cen MT"/>
              </a:rPr>
              <a:t>sociálně-právní ochrany </a:t>
            </a:r>
            <a:r>
              <a:rPr i="1" spc="-5" dirty="0">
                <a:latin typeface="Tw Cen MT"/>
                <a:cs typeface="Tw Cen MT"/>
              </a:rPr>
              <a:t>uvedená </a:t>
            </a:r>
            <a:r>
              <a:rPr i="1" dirty="0">
                <a:latin typeface="Tw Cen MT"/>
                <a:cs typeface="Tw Cen MT"/>
              </a:rPr>
              <a:t>v §</a:t>
            </a:r>
            <a:r>
              <a:rPr i="1" spc="30" dirty="0">
                <a:latin typeface="Tw Cen MT"/>
                <a:cs typeface="Tw Cen MT"/>
              </a:rPr>
              <a:t> </a:t>
            </a:r>
            <a:r>
              <a:rPr i="1" spc="-5" dirty="0">
                <a:latin typeface="Tw Cen MT"/>
                <a:cs typeface="Tw Cen MT"/>
              </a:rPr>
              <a:t>39,</a:t>
            </a:r>
          </a:p>
          <a:p>
            <a:pPr marL="631190" indent="-231775">
              <a:lnSpc>
                <a:spcPct val="100000"/>
              </a:lnSpc>
              <a:spcBef>
                <a:spcPts val="790"/>
              </a:spcBef>
              <a:buFont typeface="Tw Cen MT"/>
              <a:buAutoNum type="alphaLcParenR"/>
              <a:tabLst>
                <a:tab pos="632460" algn="l"/>
              </a:tabLst>
            </a:pPr>
            <a:r>
              <a:rPr i="1" spc="5" dirty="0">
                <a:latin typeface="Tw Cen MT"/>
                <a:cs typeface="Tw Cen MT"/>
              </a:rPr>
              <a:t>uzavírat </a:t>
            </a:r>
            <a:r>
              <a:rPr i="1" dirty="0">
                <a:latin typeface="Tw Cen MT"/>
                <a:cs typeface="Tw Cen MT"/>
              </a:rPr>
              <a:t>dohody o </a:t>
            </a:r>
            <a:r>
              <a:rPr i="1" spc="-10" dirty="0">
                <a:latin typeface="Tw Cen MT"/>
                <a:cs typeface="Tw Cen MT"/>
              </a:rPr>
              <a:t>výkonu </a:t>
            </a:r>
            <a:r>
              <a:rPr i="1" spc="-5" dirty="0">
                <a:latin typeface="Tw Cen MT"/>
                <a:cs typeface="Tw Cen MT"/>
              </a:rPr>
              <a:t>pěstounské </a:t>
            </a:r>
            <a:r>
              <a:rPr i="1" dirty="0">
                <a:latin typeface="Tw Cen MT"/>
                <a:cs typeface="Tw Cen MT"/>
              </a:rPr>
              <a:t>péče podle §</a:t>
            </a:r>
            <a:r>
              <a:rPr i="1" spc="45" dirty="0">
                <a:latin typeface="Tw Cen MT"/>
                <a:cs typeface="Tw Cen MT"/>
              </a:rPr>
              <a:t> </a:t>
            </a:r>
            <a:r>
              <a:rPr i="1" spc="-35" dirty="0">
                <a:latin typeface="Tw Cen MT"/>
                <a:cs typeface="Tw Cen MT"/>
              </a:rPr>
              <a:t>47b,</a:t>
            </a:r>
          </a:p>
          <a:p>
            <a:pPr marL="631190" indent="-231775">
              <a:lnSpc>
                <a:spcPts val="1735"/>
              </a:lnSpc>
              <a:spcBef>
                <a:spcPts val="785"/>
              </a:spcBef>
              <a:buFont typeface="Tw Cen MT"/>
              <a:buAutoNum type="alphaLcParenR"/>
              <a:tabLst>
                <a:tab pos="632460" algn="l"/>
              </a:tabLst>
            </a:pPr>
            <a:r>
              <a:rPr spc="-5" dirty="0"/>
              <a:t>převzít zajišťování </a:t>
            </a:r>
            <a:r>
              <a:rPr spc="-10" dirty="0"/>
              <a:t>přípravy </a:t>
            </a:r>
            <a:r>
              <a:rPr spc="-5" dirty="0"/>
              <a:t>žadatelů </a:t>
            </a:r>
            <a:r>
              <a:rPr dirty="0"/>
              <a:t>o </a:t>
            </a:r>
            <a:r>
              <a:rPr spc="-5" dirty="0"/>
              <a:t>zprostředkování osvojení </a:t>
            </a:r>
            <a:r>
              <a:rPr spc="-10" dirty="0"/>
              <a:t>nebo </a:t>
            </a:r>
            <a:r>
              <a:rPr spc="-5" dirty="0"/>
              <a:t>pěstounské </a:t>
            </a:r>
            <a:r>
              <a:rPr dirty="0"/>
              <a:t>péče k </a:t>
            </a:r>
            <a:r>
              <a:rPr spc="-5" dirty="0"/>
              <a:t>přijetí dítěte </a:t>
            </a:r>
            <a:r>
              <a:rPr dirty="0"/>
              <a:t>do </a:t>
            </a:r>
            <a:r>
              <a:rPr spc="-35" dirty="0"/>
              <a:t>rodiny,</a:t>
            </a:r>
            <a:r>
              <a:rPr spc="370" dirty="0"/>
              <a:t> </a:t>
            </a:r>
            <a:r>
              <a:rPr spc="-10" dirty="0"/>
              <a:t>kterou</a:t>
            </a:r>
          </a:p>
          <a:p>
            <a:pPr marL="400050">
              <a:lnSpc>
                <a:spcPts val="1430"/>
              </a:lnSpc>
            </a:pPr>
            <a:r>
              <a:rPr spc="-5" dirty="0"/>
              <a:t>jinak zajišťuje krajský úřad, provádět </a:t>
            </a:r>
            <a:r>
              <a:rPr spc="-10" dirty="0"/>
              <a:t>přípravy </a:t>
            </a:r>
            <a:r>
              <a:rPr spc="-5" dirty="0"/>
              <a:t>žadatelů </a:t>
            </a:r>
            <a:r>
              <a:rPr dirty="0"/>
              <a:t>o </a:t>
            </a:r>
            <a:r>
              <a:rPr spc="-5" dirty="0"/>
              <a:t>zprostředkování osvojení </a:t>
            </a:r>
            <a:r>
              <a:rPr spc="-10" dirty="0"/>
              <a:t>nebo </a:t>
            </a:r>
            <a:r>
              <a:rPr spc="-5" dirty="0"/>
              <a:t>pěstounské </a:t>
            </a:r>
            <a:r>
              <a:rPr dirty="0"/>
              <a:t>péče a</a:t>
            </a:r>
            <a:r>
              <a:rPr spc="280" dirty="0"/>
              <a:t> </a:t>
            </a:r>
            <a:r>
              <a:rPr spc="-10" dirty="0"/>
              <a:t>poskytovat</a:t>
            </a:r>
          </a:p>
          <a:p>
            <a:pPr marL="400050" marR="279400">
              <a:lnSpc>
                <a:spcPct val="70000"/>
              </a:lnSpc>
              <a:spcBef>
                <a:spcPts val="305"/>
              </a:spcBef>
            </a:pPr>
            <a:r>
              <a:rPr dirty="0"/>
              <a:t>odborné </a:t>
            </a:r>
            <a:r>
              <a:rPr spc="-5" dirty="0"/>
              <a:t>poradenství </a:t>
            </a:r>
            <a:r>
              <a:rPr dirty="0"/>
              <a:t>a pomoc </a:t>
            </a:r>
            <a:r>
              <a:rPr spc="-5" dirty="0"/>
              <a:t>těmto žadatelům </a:t>
            </a:r>
            <a:r>
              <a:rPr dirty="0"/>
              <a:t>a </a:t>
            </a:r>
            <a:r>
              <a:rPr spc="-5" dirty="0"/>
              <a:t>poskytovat </a:t>
            </a:r>
            <a:r>
              <a:rPr dirty="0"/>
              <a:t>fyzickým osobám </a:t>
            </a:r>
            <a:r>
              <a:rPr spc="-5" dirty="0"/>
              <a:t>vhodným stát </a:t>
            </a:r>
            <a:r>
              <a:rPr dirty="0"/>
              <a:t>se </a:t>
            </a:r>
            <a:r>
              <a:rPr spc="-5" dirty="0"/>
              <a:t>osvojiteli </a:t>
            </a:r>
            <a:r>
              <a:rPr spc="-10" dirty="0"/>
              <a:t>nebo pěstouny </a:t>
            </a:r>
            <a:r>
              <a:rPr dirty="0"/>
              <a:t>a  </a:t>
            </a:r>
            <a:r>
              <a:rPr spc="-5" dirty="0"/>
              <a:t>osvojitelům </a:t>
            </a:r>
            <a:r>
              <a:rPr spc="-10" dirty="0"/>
              <a:t>nebo </a:t>
            </a:r>
            <a:r>
              <a:rPr spc="-5" dirty="0"/>
              <a:t>pěstounům poradenskou </a:t>
            </a:r>
            <a:r>
              <a:rPr dirty="0"/>
              <a:t>pomoc </a:t>
            </a:r>
            <a:r>
              <a:rPr spc="-5" dirty="0"/>
              <a:t>související </a:t>
            </a:r>
            <a:r>
              <a:rPr dirty="0"/>
              <a:t>s </a:t>
            </a:r>
            <a:r>
              <a:rPr spc="-5" dirty="0"/>
              <a:t>osvojením dítěte </a:t>
            </a:r>
            <a:r>
              <a:rPr spc="-10" dirty="0"/>
              <a:t>nebo </a:t>
            </a:r>
            <a:r>
              <a:rPr spc="-5" dirty="0"/>
              <a:t>svěřením dítěte </a:t>
            </a:r>
            <a:r>
              <a:rPr dirty="0"/>
              <a:t>do </a:t>
            </a:r>
            <a:r>
              <a:rPr spc="-5" dirty="0"/>
              <a:t>pěstounské</a:t>
            </a:r>
            <a:r>
              <a:rPr spc="325" dirty="0"/>
              <a:t> </a:t>
            </a:r>
            <a:r>
              <a:rPr spc="-15" dirty="0"/>
              <a:t>péče,</a:t>
            </a:r>
          </a:p>
          <a:p>
            <a:pPr marL="596265" indent="-196850">
              <a:lnSpc>
                <a:spcPts val="1735"/>
              </a:lnSpc>
              <a:spcBef>
                <a:spcPts val="790"/>
              </a:spcBef>
              <a:buFont typeface="Tw Cen MT"/>
              <a:buAutoNum type="alphaLcParenR" startAt="6"/>
              <a:tabLst>
                <a:tab pos="597535" algn="l"/>
              </a:tabLst>
            </a:pPr>
            <a:r>
              <a:rPr i="1" spc="-5" dirty="0">
                <a:latin typeface="Tw Cen MT"/>
                <a:cs typeface="Tw Cen MT"/>
              </a:rPr>
              <a:t>poskytovat </a:t>
            </a:r>
            <a:r>
              <a:rPr i="1" dirty="0">
                <a:latin typeface="Tw Cen MT"/>
                <a:cs typeface="Tw Cen MT"/>
              </a:rPr>
              <a:t>osobě pečující, s </a:t>
            </a:r>
            <a:r>
              <a:rPr i="1" spc="-5" dirty="0">
                <a:latin typeface="Tw Cen MT"/>
                <a:cs typeface="Tw Cen MT"/>
              </a:rPr>
              <a:t>níž </a:t>
            </a:r>
            <a:r>
              <a:rPr i="1" dirty="0">
                <a:latin typeface="Tw Cen MT"/>
                <a:cs typeface="Tw Cen MT"/>
              </a:rPr>
              <a:t>uzavřely dohodu o </a:t>
            </a:r>
            <a:r>
              <a:rPr i="1" spc="-10" dirty="0">
                <a:latin typeface="Tw Cen MT"/>
                <a:cs typeface="Tw Cen MT"/>
              </a:rPr>
              <a:t>výkonu </a:t>
            </a:r>
            <a:r>
              <a:rPr i="1" spc="-5" dirty="0">
                <a:latin typeface="Tw Cen MT"/>
                <a:cs typeface="Tw Cen MT"/>
              </a:rPr>
              <a:t>pěstounské </a:t>
            </a:r>
            <a:r>
              <a:rPr i="1" dirty="0">
                <a:latin typeface="Tw Cen MT"/>
                <a:cs typeface="Tw Cen MT"/>
              </a:rPr>
              <a:t>péče (§ </a:t>
            </a:r>
            <a:r>
              <a:rPr i="1" spc="-5" dirty="0">
                <a:latin typeface="Tw Cen MT"/>
                <a:cs typeface="Tw Cen MT"/>
              </a:rPr>
              <a:t>47b), výchovnou </a:t>
            </a:r>
            <a:r>
              <a:rPr i="1" dirty="0">
                <a:latin typeface="Tw Cen MT"/>
                <a:cs typeface="Tw Cen MT"/>
              </a:rPr>
              <a:t>a </a:t>
            </a:r>
            <a:r>
              <a:rPr i="1" spc="-5" dirty="0">
                <a:latin typeface="Tw Cen MT"/>
                <a:cs typeface="Tw Cen MT"/>
              </a:rPr>
              <a:t>poradenskou </a:t>
            </a:r>
            <a:r>
              <a:rPr i="1" dirty="0">
                <a:latin typeface="Tw Cen MT"/>
                <a:cs typeface="Tw Cen MT"/>
              </a:rPr>
              <a:t>péči </a:t>
            </a:r>
            <a:r>
              <a:rPr i="1" spc="-5" dirty="0">
                <a:latin typeface="Tw Cen MT"/>
                <a:cs typeface="Tw Cen MT"/>
              </a:rPr>
              <a:t>při</a:t>
            </a:r>
            <a:r>
              <a:rPr i="1" spc="295" dirty="0">
                <a:latin typeface="Tw Cen MT"/>
                <a:cs typeface="Tw Cen MT"/>
              </a:rPr>
              <a:t> </a:t>
            </a:r>
            <a:r>
              <a:rPr i="1" spc="-10" dirty="0">
                <a:latin typeface="Tw Cen MT"/>
                <a:cs typeface="Tw Cen MT"/>
              </a:rPr>
              <a:t>výkonu</a:t>
            </a:r>
          </a:p>
          <a:p>
            <a:pPr marL="400050">
              <a:lnSpc>
                <a:spcPts val="1430"/>
              </a:lnSpc>
            </a:pPr>
            <a:r>
              <a:rPr i="1" spc="-5" dirty="0">
                <a:latin typeface="Tw Cen MT"/>
                <a:cs typeface="Tw Cen MT"/>
              </a:rPr>
              <a:t>pěstounské </a:t>
            </a:r>
            <a:r>
              <a:rPr i="1" dirty="0">
                <a:latin typeface="Tw Cen MT"/>
                <a:cs typeface="Tw Cen MT"/>
              </a:rPr>
              <a:t>péče a </a:t>
            </a:r>
            <a:r>
              <a:rPr i="1" spc="-5" dirty="0">
                <a:latin typeface="Tw Cen MT"/>
                <a:cs typeface="Tw Cen MT"/>
              </a:rPr>
              <a:t>sledovat </a:t>
            </a:r>
            <a:r>
              <a:rPr i="1" spc="-10" dirty="0">
                <a:latin typeface="Tw Cen MT"/>
                <a:cs typeface="Tw Cen MT"/>
              </a:rPr>
              <a:t>výkon </a:t>
            </a:r>
            <a:r>
              <a:rPr i="1" spc="-5" dirty="0">
                <a:latin typeface="Tw Cen MT"/>
                <a:cs typeface="Tw Cen MT"/>
              </a:rPr>
              <a:t>pěstounské </a:t>
            </a:r>
            <a:r>
              <a:rPr i="1" dirty="0">
                <a:latin typeface="Tw Cen MT"/>
                <a:cs typeface="Tw Cen MT"/>
              </a:rPr>
              <a:t>péče; pokud osoba </a:t>
            </a:r>
            <a:r>
              <a:rPr i="1" spc="-5" dirty="0">
                <a:latin typeface="Tw Cen MT"/>
                <a:cs typeface="Tw Cen MT"/>
              </a:rPr>
              <a:t>pečující </a:t>
            </a:r>
            <a:r>
              <a:rPr i="1" dirty="0">
                <a:latin typeface="Tw Cen MT"/>
                <a:cs typeface="Tw Cen MT"/>
              </a:rPr>
              <a:t>o </a:t>
            </a:r>
            <a:r>
              <a:rPr i="1" spc="-5" dirty="0">
                <a:latin typeface="Tw Cen MT"/>
                <a:cs typeface="Tw Cen MT"/>
              </a:rPr>
              <a:t>tuto </a:t>
            </a:r>
            <a:r>
              <a:rPr i="1" dirty="0">
                <a:latin typeface="Tw Cen MT"/>
                <a:cs typeface="Tw Cen MT"/>
              </a:rPr>
              <a:t>službu požádá, </a:t>
            </a:r>
            <a:r>
              <a:rPr i="1" spc="-5" dirty="0">
                <a:latin typeface="Tw Cen MT"/>
                <a:cs typeface="Tw Cen MT"/>
              </a:rPr>
              <a:t>je </a:t>
            </a:r>
            <a:r>
              <a:rPr i="1" spc="-10" dirty="0">
                <a:latin typeface="Tw Cen MT"/>
                <a:cs typeface="Tw Cen MT"/>
              </a:rPr>
              <a:t>pověřená </a:t>
            </a:r>
            <a:r>
              <a:rPr i="1" dirty="0">
                <a:latin typeface="Tw Cen MT"/>
                <a:cs typeface="Tw Cen MT"/>
              </a:rPr>
              <a:t>osoba</a:t>
            </a:r>
            <a:r>
              <a:rPr i="1" spc="240" dirty="0">
                <a:latin typeface="Tw Cen MT"/>
                <a:cs typeface="Tw Cen MT"/>
              </a:rPr>
              <a:t> </a:t>
            </a:r>
            <a:r>
              <a:rPr i="1" spc="-10" dirty="0">
                <a:latin typeface="Tw Cen MT"/>
                <a:cs typeface="Tw Cen MT"/>
              </a:rPr>
              <a:t>povinna</a:t>
            </a:r>
          </a:p>
          <a:p>
            <a:pPr marL="400050">
              <a:lnSpc>
                <a:spcPts val="1735"/>
              </a:lnSpc>
            </a:pPr>
            <a:r>
              <a:rPr i="1" spc="-5" dirty="0">
                <a:latin typeface="Tw Cen MT"/>
                <a:cs typeface="Tw Cen MT"/>
              </a:rPr>
              <a:t>výchovnou </a:t>
            </a:r>
            <a:r>
              <a:rPr i="1" dirty="0">
                <a:latin typeface="Tw Cen MT"/>
                <a:cs typeface="Tw Cen MT"/>
              </a:rPr>
              <a:t>a </a:t>
            </a:r>
            <a:r>
              <a:rPr i="1" spc="-5" dirty="0">
                <a:latin typeface="Tw Cen MT"/>
                <a:cs typeface="Tw Cen MT"/>
              </a:rPr>
              <a:t>poradenskou </a:t>
            </a:r>
            <a:r>
              <a:rPr i="1" dirty="0">
                <a:latin typeface="Tw Cen MT"/>
                <a:cs typeface="Tw Cen MT"/>
              </a:rPr>
              <a:t>péči</a:t>
            </a:r>
            <a:r>
              <a:rPr i="1" spc="5" dirty="0">
                <a:latin typeface="Tw Cen MT"/>
                <a:cs typeface="Tw Cen MT"/>
              </a:rPr>
              <a:t> </a:t>
            </a:r>
            <a:r>
              <a:rPr i="1" spc="-5" dirty="0">
                <a:latin typeface="Tw Cen MT"/>
                <a:cs typeface="Tw Cen MT"/>
              </a:rPr>
              <a:t>poskytnout,</a:t>
            </a:r>
          </a:p>
          <a:p>
            <a:pPr marL="641985" indent="-242570">
              <a:lnSpc>
                <a:spcPct val="100000"/>
              </a:lnSpc>
              <a:spcBef>
                <a:spcPts val="795"/>
              </a:spcBef>
              <a:buFont typeface="Tw Cen MT"/>
              <a:buAutoNum type="alphaLcParenR" startAt="7"/>
              <a:tabLst>
                <a:tab pos="643255" algn="l"/>
              </a:tabLst>
            </a:pPr>
            <a:r>
              <a:rPr i="1" dirty="0">
                <a:latin typeface="Tw Cen MT"/>
                <a:cs typeface="Tw Cen MT"/>
              </a:rPr>
              <a:t>vyhledávat fyzické </a:t>
            </a:r>
            <a:r>
              <a:rPr i="1" spc="-10" dirty="0">
                <a:latin typeface="Tw Cen MT"/>
                <a:cs typeface="Tw Cen MT"/>
              </a:rPr>
              <a:t>osoby </a:t>
            </a:r>
            <a:r>
              <a:rPr i="1" dirty="0">
                <a:latin typeface="Tw Cen MT"/>
                <a:cs typeface="Tw Cen MT"/>
              </a:rPr>
              <a:t>vhodné </a:t>
            </a:r>
            <a:r>
              <a:rPr i="1" spc="-5" dirty="0">
                <a:latin typeface="Tw Cen MT"/>
                <a:cs typeface="Tw Cen MT"/>
              </a:rPr>
              <a:t>stát </a:t>
            </a:r>
            <a:r>
              <a:rPr i="1" dirty="0">
                <a:latin typeface="Tw Cen MT"/>
                <a:cs typeface="Tw Cen MT"/>
              </a:rPr>
              <a:t>se </a:t>
            </a:r>
            <a:r>
              <a:rPr i="1" spc="-5" dirty="0">
                <a:latin typeface="Tw Cen MT"/>
                <a:cs typeface="Tw Cen MT"/>
              </a:rPr>
              <a:t>osvojiteli nebo pěstouny </a:t>
            </a:r>
            <a:r>
              <a:rPr i="1" dirty="0">
                <a:latin typeface="Tw Cen MT"/>
                <a:cs typeface="Tw Cen MT"/>
              </a:rPr>
              <a:t>a </a:t>
            </a:r>
            <a:r>
              <a:rPr i="1" spc="-5" dirty="0">
                <a:latin typeface="Tw Cen MT"/>
                <a:cs typeface="Tw Cen MT"/>
              </a:rPr>
              <a:t>oznamovat je </a:t>
            </a:r>
            <a:r>
              <a:rPr i="1" dirty="0">
                <a:latin typeface="Tw Cen MT"/>
                <a:cs typeface="Tw Cen MT"/>
              </a:rPr>
              <a:t>obecnímu </a:t>
            </a:r>
            <a:r>
              <a:rPr i="1" spc="-5" dirty="0">
                <a:latin typeface="Tw Cen MT"/>
                <a:cs typeface="Tw Cen MT"/>
              </a:rPr>
              <a:t>úřadu </a:t>
            </a:r>
            <a:r>
              <a:rPr i="1" dirty="0">
                <a:latin typeface="Tw Cen MT"/>
                <a:cs typeface="Tw Cen MT"/>
              </a:rPr>
              <a:t>obce s </a:t>
            </a:r>
            <a:r>
              <a:rPr i="1" spc="-5" dirty="0">
                <a:latin typeface="Tw Cen MT"/>
                <a:cs typeface="Tw Cen MT"/>
              </a:rPr>
              <a:t>rozšířenou</a:t>
            </a:r>
            <a:r>
              <a:rPr i="1" spc="275" dirty="0">
                <a:latin typeface="Tw Cen MT"/>
                <a:cs typeface="Tw Cen MT"/>
              </a:rPr>
              <a:t> </a:t>
            </a:r>
            <a:r>
              <a:rPr i="1" spc="-5" dirty="0">
                <a:latin typeface="Tw Cen MT"/>
                <a:cs typeface="Tw Cen MT"/>
              </a:rPr>
              <a:t>působností,</a:t>
            </a:r>
          </a:p>
          <a:p>
            <a:pPr marL="400050" marR="330200">
              <a:lnSpc>
                <a:spcPct val="70000"/>
              </a:lnSpc>
              <a:spcBef>
                <a:spcPts val="1390"/>
              </a:spcBef>
              <a:buFont typeface="Tw Cen MT"/>
              <a:buAutoNum type="alphaLcParenR" startAt="7"/>
              <a:tabLst>
                <a:tab pos="621665" algn="l"/>
              </a:tabLst>
            </a:pPr>
            <a:r>
              <a:rPr i="1" dirty="0">
                <a:latin typeface="Tw Cen MT"/>
                <a:cs typeface="Tw Cen MT"/>
              </a:rPr>
              <a:t>vyhledávat </a:t>
            </a:r>
            <a:r>
              <a:rPr i="1" spc="-5" dirty="0">
                <a:latin typeface="Tw Cen MT"/>
                <a:cs typeface="Tw Cen MT"/>
              </a:rPr>
              <a:t>děti uvedené </a:t>
            </a:r>
            <a:r>
              <a:rPr i="1" dirty="0">
                <a:latin typeface="Tw Cen MT"/>
                <a:cs typeface="Tw Cen MT"/>
              </a:rPr>
              <a:t>v § 2 odst. </a:t>
            </a:r>
            <a:r>
              <a:rPr i="1" spc="-5" dirty="0">
                <a:latin typeface="Tw Cen MT"/>
                <a:cs typeface="Tw Cen MT"/>
              </a:rPr>
              <a:t>2, kterým je třeba zajistit </a:t>
            </a:r>
            <a:r>
              <a:rPr i="1" dirty="0">
                <a:latin typeface="Tw Cen MT"/>
                <a:cs typeface="Tw Cen MT"/>
              </a:rPr>
              <a:t>péči v </a:t>
            </a:r>
            <a:r>
              <a:rPr i="1" spc="-5" dirty="0">
                <a:latin typeface="Tw Cen MT"/>
                <a:cs typeface="Tw Cen MT"/>
              </a:rPr>
              <a:t>náhradním rodinném prostředí formou pěstounské </a:t>
            </a:r>
            <a:r>
              <a:rPr i="1" dirty="0">
                <a:latin typeface="Tw Cen MT"/>
                <a:cs typeface="Tw Cen MT"/>
              </a:rPr>
              <a:t>péče  </a:t>
            </a:r>
            <a:r>
              <a:rPr i="1" spc="-5" dirty="0">
                <a:latin typeface="Tw Cen MT"/>
                <a:cs typeface="Tw Cen MT"/>
              </a:rPr>
              <a:t>nebo osvojení, </a:t>
            </a:r>
            <a:r>
              <a:rPr i="1" dirty="0">
                <a:latin typeface="Tw Cen MT"/>
                <a:cs typeface="Tw Cen MT"/>
              </a:rPr>
              <a:t>a </a:t>
            </a:r>
            <a:r>
              <a:rPr i="1" spc="-5" dirty="0">
                <a:latin typeface="Tw Cen MT"/>
                <a:cs typeface="Tw Cen MT"/>
              </a:rPr>
              <a:t>oznamovat je </a:t>
            </a:r>
            <a:r>
              <a:rPr i="1" dirty="0">
                <a:latin typeface="Tw Cen MT"/>
                <a:cs typeface="Tw Cen MT"/>
              </a:rPr>
              <a:t>obecnímu </a:t>
            </a:r>
            <a:r>
              <a:rPr i="1" spc="-5" dirty="0">
                <a:latin typeface="Tw Cen MT"/>
                <a:cs typeface="Tw Cen MT"/>
              </a:rPr>
              <a:t>úřadu </a:t>
            </a:r>
            <a:r>
              <a:rPr i="1" dirty="0">
                <a:latin typeface="Tw Cen MT"/>
                <a:cs typeface="Tw Cen MT"/>
              </a:rPr>
              <a:t>obce s </a:t>
            </a:r>
            <a:r>
              <a:rPr i="1" spc="-5" dirty="0">
                <a:latin typeface="Tw Cen MT"/>
                <a:cs typeface="Tw Cen MT"/>
              </a:rPr>
              <a:t>rozšířenou</a:t>
            </a:r>
            <a:r>
              <a:rPr i="1" spc="45" dirty="0">
                <a:latin typeface="Tw Cen MT"/>
                <a:cs typeface="Tw Cen MT"/>
              </a:rPr>
              <a:t> </a:t>
            </a:r>
            <a:r>
              <a:rPr i="1" spc="-5" dirty="0">
                <a:latin typeface="Tw Cen MT"/>
                <a:cs typeface="Tw Cen MT"/>
              </a:rPr>
              <a:t>působností.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534670"/>
            <a:ext cx="8896350" cy="1398270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2700" marR="5080">
              <a:lnSpc>
                <a:spcPts val="4800"/>
              </a:lnSpc>
              <a:spcBef>
                <a:spcPts val="1265"/>
              </a:spcBef>
            </a:pPr>
            <a:r>
              <a:rPr spc="40" dirty="0"/>
              <a:t>OZNAMOVACÍ </a:t>
            </a:r>
            <a:r>
              <a:rPr spc="70" dirty="0"/>
              <a:t>POVINNOST </a:t>
            </a:r>
            <a:r>
              <a:rPr spc="45" dirty="0"/>
              <a:t>ZE </a:t>
            </a:r>
            <a:r>
              <a:rPr spc="55" dirty="0"/>
              <a:t>ZÁKONA  </a:t>
            </a:r>
            <a:r>
              <a:rPr spc="45" dirty="0"/>
              <a:t>Č. </a:t>
            </a:r>
            <a:r>
              <a:rPr spc="85" dirty="0"/>
              <a:t>359/1999 </a:t>
            </a:r>
            <a:r>
              <a:rPr spc="35" dirty="0"/>
              <a:t>SB., </a:t>
            </a:r>
            <a:r>
              <a:rPr dirty="0"/>
              <a:t>O</a:t>
            </a:r>
            <a:r>
              <a:rPr spc="585" dirty="0"/>
              <a:t> </a:t>
            </a:r>
            <a:r>
              <a:rPr spc="65" dirty="0"/>
              <a:t>SPOD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0201" y="2125497"/>
            <a:ext cx="10882630" cy="2973705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40"/>
              </a:spcBef>
            </a:pPr>
            <a:r>
              <a:rPr sz="2200" spc="-15" dirty="0">
                <a:latin typeface="Tw Cen MT"/>
                <a:cs typeface="Tw Cen MT"/>
              </a:rPr>
              <a:t>Každý </a:t>
            </a:r>
            <a:r>
              <a:rPr sz="2200" spc="-5" dirty="0">
                <a:latin typeface="Tw Cen MT"/>
                <a:cs typeface="Tw Cen MT"/>
              </a:rPr>
              <a:t>je oprávněn </a:t>
            </a:r>
            <a:r>
              <a:rPr sz="2200" dirty="0">
                <a:latin typeface="Tw Cen MT"/>
                <a:cs typeface="Tw Cen MT"/>
              </a:rPr>
              <a:t>upozornit </a:t>
            </a:r>
            <a:r>
              <a:rPr sz="2200" spc="-5" dirty="0">
                <a:latin typeface="Tw Cen MT"/>
                <a:cs typeface="Tw Cen MT"/>
              </a:rPr>
              <a:t>na </a:t>
            </a:r>
            <a:r>
              <a:rPr sz="2200" spc="-10" dirty="0">
                <a:latin typeface="Tw Cen MT"/>
                <a:cs typeface="Tw Cen MT"/>
              </a:rPr>
              <a:t>závadné </a:t>
            </a:r>
            <a:r>
              <a:rPr sz="2200" spc="5" dirty="0">
                <a:latin typeface="Tw Cen MT"/>
                <a:cs typeface="Tw Cen MT"/>
              </a:rPr>
              <a:t>chování </a:t>
            </a:r>
            <a:r>
              <a:rPr sz="2200" spc="-5" dirty="0">
                <a:latin typeface="Tw Cen MT"/>
                <a:cs typeface="Tw Cen MT"/>
              </a:rPr>
              <a:t>dětí </a:t>
            </a:r>
            <a:r>
              <a:rPr sz="2200" spc="5" dirty="0">
                <a:latin typeface="Tw Cen MT"/>
                <a:cs typeface="Tw Cen MT"/>
              </a:rPr>
              <a:t>jejich</a:t>
            </a:r>
            <a:r>
              <a:rPr sz="2200" spc="170" dirty="0">
                <a:latin typeface="Tw Cen MT"/>
                <a:cs typeface="Tw Cen MT"/>
              </a:rPr>
              <a:t> </a:t>
            </a:r>
            <a:r>
              <a:rPr sz="2200" spc="-15" dirty="0">
                <a:latin typeface="Tw Cen MT"/>
                <a:cs typeface="Tw Cen MT"/>
              </a:rPr>
              <a:t>rodiče.</a:t>
            </a:r>
            <a:endParaRPr sz="2200">
              <a:latin typeface="Tw Cen MT"/>
              <a:cs typeface="Tw Cen MT"/>
            </a:endParaRPr>
          </a:p>
          <a:p>
            <a:pPr marL="12700" marR="7620" algn="just">
              <a:lnSpc>
                <a:spcPts val="2380"/>
              </a:lnSpc>
              <a:spcBef>
                <a:spcPts val="1435"/>
              </a:spcBef>
            </a:pPr>
            <a:r>
              <a:rPr sz="2200" spc="-15" dirty="0">
                <a:latin typeface="Tw Cen MT"/>
                <a:cs typeface="Tw Cen MT"/>
              </a:rPr>
              <a:t>Každý </a:t>
            </a:r>
            <a:r>
              <a:rPr sz="2200" spc="-5" dirty="0">
                <a:latin typeface="Tw Cen MT"/>
                <a:cs typeface="Tw Cen MT"/>
              </a:rPr>
              <a:t>je </a:t>
            </a:r>
            <a:r>
              <a:rPr sz="2200" dirty="0">
                <a:latin typeface="Tw Cen MT"/>
                <a:cs typeface="Tw Cen MT"/>
              </a:rPr>
              <a:t>oprávněn upozornit </a:t>
            </a:r>
            <a:r>
              <a:rPr sz="2200" spc="-5" dirty="0">
                <a:latin typeface="Tw Cen MT"/>
                <a:cs typeface="Tw Cen MT"/>
              </a:rPr>
              <a:t>orgán </a:t>
            </a:r>
            <a:r>
              <a:rPr sz="2200" dirty="0">
                <a:latin typeface="Tw Cen MT"/>
                <a:cs typeface="Tw Cen MT"/>
              </a:rPr>
              <a:t>sociálně-právní </a:t>
            </a:r>
            <a:r>
              <a:rPr sz="2200" spc="-5" dirty="0">
                <a:latin typeface="Tw Cen MT"/>
                <a:cs typeface="Tw Cen MT"/>
              </a:rPr>
              <a:t>ochrany na </a:t>
            </a:r>
            <a:r>
              <a:rPr sz="2200" spc="5" dirty="0">
                <a:latin typeface="Tw Cen MT"/>
                <a:cs typeface="Tw Cen MT"/>
              </a:rPr>
              <a:t>porušení </a:t>
            </a:r>
            <a:r>
              <a:rPr sz="2200" spc="-5" dirty="0">
                <a:latin typeface="Tw Cen MT"/>
                <a:cs typeface="Tw Cen MT"/>
              </a:rPr>
              <a:t>povinností </a:t>
            </a:r>
            <a:r>
              <a:rPr sz="2200" spc="-15" dirty="0">
                <a:latin typeface="Tw Cen MT"/>
                <a:cs typeface="Tw Cen MT"/>
              </a:rPr>
              <a:t>nebo </a:t>
            </a:r>
            <a:r>
              <a:rPr sz="2200" dirty="0">
                <a:latin typeface="Tw Cen MT"/>
                <a:cs typeface="Tw Cen MT"/>
              </a:rPr>
              <a:t>zneužití  </a:t>
            </a:r>
            <a:r>
              <a:rPr sz="2200" spc="-5" dirty="0">
                <a:latin typeface="Tw Cen MT"/>
                <a:cs typeface="Tw Cen MT"/>
              </a:rPr>
              <a:t>práv </a:t>
            </a:r>
            <a:r>
              <a:rPr sz="2200" dirty="0">
                <a:latin typeface="Tw Cen MT"/>
                <a:cs typeface="Tw Cen MT"/>
              </a:rPr>
              <a:t>vyplývajících </a:t>
            </a:r>
            <a:r>
              <a:rPr sz="2200" spc="-5" dirty="0">
                <a:latin typeface="Tw Cen MT"/>
                <a:cs typeface="Tw Cen MT"/>
              </a:rPr>
              <a:t>z rodičovské </a:t>
            </a:r>
            <a:r>
              <a:rPr sz="2200" dirty="0">
                <a:latin typeface="Tw Cen MT"/>
                <a:cs typeface="Tw Cen MT"/>
              </a:rPr>
              <a:t>odpovědnosti, </a:t>
            </a:r>
            <a:r>
              <a:rPr sz="2200" spc="-5" dirty="0">
                <a:latin typeface="Tw Cen MT"/>
                <a:cs typeface="Tw Cen MT"/>
              </a:rPr>
              <a:t>na skutečnost, že </a:t>
            </a:r>
            <a:r>
              <a:rPr sz="2200" spc="-10" dirty="0">
                <a:latin typeface="Tw Cen MT"/>
                <a:cs typeface="Tw Cen MT"/>
              </a:rPr>
              <a:t>rodiče </a:t>
            </a:r>
            <a:r>
              <a:rPr sz="2200" spc="-5" dirty="0">
                <a:latin typeface="Tw Cen MT"/>
                <a:cs typeface="Tw Cen MT"/>
              </a:rPr>
              <a:t>nemohou plnit povinnosti  </a:t>
            </a:r>
            <a:r>
              <a:rPr sz="2200" spc="-10" dirty="0">
                <a:latin typeface="Tw Cen MT"/>
                <a:cs typeface="Tw Cen MT"/>
              </a:rPr>
              <a:t>vyplývající </a:t>
            </a:r>
            <a:r>
              <a:rPr sz="2200" spc="-5" dirty="0">
                <a:latin typeface="Tw Cen MT"/>
                <a:cs typeface="Tw Cen MT"/>
              </a:rPr>
              <a:t>z </a:t>
            </a:r>
            <a:r>
              <a:rPr sz="2200" spc="-10" dirty="0">
                <a:latin typeface="Tw Cen MT"/>
                <a:cs typeface="Tw Cen MT"/>
              </a:rPr>
              <a:t>rodičovské </a:t>
            </a:r>
            <a:r>
              <a:rPr sz="2200" spc="-5" dirty="0">
                <a:latin typeface="Tw Cen MT"/>
                <a:cs typeface="Tw Cen MT"/>
              </a:rPr>
              <a:t>odpovědnosti, </a:t>
            </a:r>
            <a:r>
              <a:rPr sz="2200" spc="-15" dirty="0">
                <a:latin typeface="Tw Cen MT"/>
                <a:cs typeface="Tw Cen MT"/>
              </a:rPr>
              <a:t>nebo </a:t>
            </a:r>
            <a:r>
              <a:rPr sz="2200" spc="-5" dirty="0">
                <a:latin typeface="Tw Cen MT"/>
                <a:cs typeface="Tw Cen MT"/>
              </a:rPr>
              <a:t>na skutečnosti </a:t>
            </a:r>
            <a:r>
              <a:rPr sz="2200" spc="-10" dirty="0">
                <a:latin typeface="Tw Cen MT"/>
                <a:cs typeface="Tw Cen MT"/>
              </a:rPr>
              <a:t>uvedené </a:t>
            </a:r>
            <a:r>
              <a:rPr sz="2200" spc="-5" dirty="0">
                <a:latin typeface="Tw Cen MT"/>
                <a:cs typeface="Tw Cen MT"/>
              </a:rPr>
              <a:t>v § 6 písm. b) až</a:t>
            </a:r>
            <a:r>
              <a:rPr sz="2200" spc="34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h).</a:t>
            </a:r>
            <a:endParaRPr sz="2200">
              <a:latin typeface="Tw Cen MT"/>
              <a:cs typeface="Tw Cen MT"/>
            </a:endParaRPr>
          </a:p>
          <a:p>
            <a:pPr marL="12700" marR="5080" algn="just">
              <a:lnSpc>
                <a:spcPts val="2380"/>
              </a:lnSpc>
              <a:spcBef>
                <a:spcPts val="1380"/>
              </a:spcBef>
            </a:pPr>
            <a:r>
              <a:rPr sz="2200" spc="-5" dirty="0">
                <a:latin typeface="Tw Cen MT"/>
                <a:cs typeface="Tw Cen MT"/>
              </a:rPr>
              <a:t>Státní </a:t>
            </a:r>
            <a:r>
              <a:rPr sz="2200" spc="-35" dirty="0">
                <a:latin typeface="Tw Cen MT"/>
                <a:cs typeface="Tw Cen MT"/>
              </a:rPr>
              <a:t>orgány, </a:t>
            </a:r>
            <a:r>
              <a:rPr sz="2200" spc="-5" dirty="0">
                <a:latin typeface="Tw Cen MT"/>
                <a:cs typeface="Tw Cen MT"/>
              </a:rPr>
              <a:t>pověřené </a:t>
            </a:r>
            <a:r>
              <a:rPr sz="2200" spc="-45" dirty="0">
                <a:latin typeface="Tw Cen MT"/>
                <a:cs typeface="Tw Cen MT"/>
              </a:rPr>
              <a:t>osoby, </a:t>
            </a:r>
            <a:r>
              <a:rPr sz="2200" spc="-30" dirty="0">
                <a:latin typeface="Tw Cen MT"/>
                <a:cs typeface="Tw Cen MT"/>
              </a:rPr>
              <a:t>školy, </a:t>
            </a:r>
            <a:r>
              <a:rPr sz="2200" spc="-5" dirty="0">
                <a:latin typeface="Tw Cen MT"/>
                <a:cs typeface="Tw Cen MT"/>
              </a:rPr>
              <a:t>školská </a:t>
            </a:r>
            <a:r>
              <a:rPr sz="2200" dirty="0">
                <a:latin typeface="Tw Cen MT"/>
                <a:cs typeface="Tw Cen MT"/>
              </a:rPr>
              <a:t>zařízení </a:t>
            </a:r>
            <a:r>
              <a:rPr sz="2200" spc="-5" dirty="0">
                <a:latin typeface="Tw Cen MT"/>
                <a:cs typeface="Tw Cen MT"/>
              </a:rPr>
              <a:t>a </a:t>
            </a:r>
            <a:r>
              <a:rPr sz="2200" spc="-10" dirty="0">
                <a:latin typeface="Tw Cen MT"/>
                <a:cs typeface="Tw Cen MT"/>
              </a:rPr>
              <a:t>poskytovatelé </a:t>
            </a:r>
            <a:r>
              <a:rPr sz="2200" spc="-5" dirty="0">
                <a:latin typeface="Tw Cen MT"/>
                <a:cs typeface="Tw Cen MT"/>
              </a:rPr>
              <a:t>zdravotních </a:t>
            </a:r>
            <a:r>
              <a:rPr sz="2200" spc="-20" dirty="0">
                <a:latin typeface="Tw Cen MT"/>
                <a:cs typeface="Tw Cen MT"/>
              </a:rPr>
              <a:t>služeb,  </a:t>
            </a:r>
            <a:r>
              <a:rPr sz="2200" spc="-5" dirty="0">
                <a:latin typeface="Tw Cen MT"/>
                <a:cs typeface="Tw Cen MT"/>
              </a:rPr>
              <a:t>popřípadě </a:t>
            </a:r>
            <a:r>
              <a:rPr sz="2200" dirty="0">
                <a:latin typeface="Tw Cen MT"/>
                <a:cs typeface="Tw Cen MT"/>
              </a:rPr>
              <a:t>další </a:t>
            </a:r>
            <a:r>
              <a:rPr sz="2200" spc="-5" dirty="0">
                <a:latin typeface="Tw Cen MT"/>
                <a:cs typeface="Tw Cen MT"/>
              </a:rPr>
              <a:t>zařízení určená </a:t>
            </a:r>
            <a:r>
              <a:rPr sz="2200" spc="-20" dirty="0">
                <a:latin typeface="Tw Cen MT"/>
                <a:cs typeface="Tw Cen MT"/>
              </a:rPr>
              <a:t>pro </a:t>
            </a:r>
            <a:r>
              <a:rPr sz="2200" dirty="0">
                <a:latin typeface="Tw Cen MT"/>
                <a:cs typeface="Tw Cen MT"/>
              </a:rPr>
              <a:t>děti, </a:t>
            </a:r>
            <a:r>
              <a:rPr sz="2200" spc="-10" dirty="0">
                <a:latin typeface="Tw Cen MT"/>
                <a:cs typeface="Tw Cen MT"/>
              </a:rPr>
              <a:t>jsou </a:t>
            </a:r>
            <a:r>
              <a:rPr sz="2200" spc="-5" dirty="0">
                <a:latin typeface="Tw Cen MT"/>
                <a:cs typeface="Tw Cen MT"/>
              </a:rPr>
              <a:t>povinni oznámit </a:t>
            </a:r>
            <a:r>
              <a:rPr sz="2200" dirty="0">
                <a:latin typeface="Tw Cen MT"/>
                <a:cs typeface="Tw Cen MT"/>
              </a:rPr>
              <a:t>obecnímu </a:t>
            </a:r>
            <a:r>
              <a:rPr sz="2200" spc="-5" dirty="0">
                <a:latin typeface="Tw Cen MT"/>
                <a:cs typeface="Tw Cen MT"/>
              </a:rPr>
              <a:t>úřadu obce s </a:t>
            </a:r>
            <a:r>
              <a:rPr sz="2200" spc="-10" dirty="0">
                <a:latin typeface="Tw Cen MT"/>
                <a:cs typeface="Tw Cen MT"/>
              </a:rPr>
              <a:t>rozšířenou  </a:t>
            </a:r>
            <a:r>
              <a:rPr sz="2200" spc="-5" dirty="0">
                <a:latin typeface="Tw Cen MT"/>
                <a:cs typeface="Tw Cen MT"/>
              </a:rPr>
              <a:t>působností skutečnosti, </a:t>
            </a:r>
            <a:r>
              <a:rPr sz="2200" dirty="0">
                <a:latin typeface="Tw Cen MT"/>
                <a:cs typeface="Tw Cen MT"/>
              </a:rPr>
              <a:t>které </a:t>
            </a:r>
            <a:r>
              <a:rPr sz="2200" spc="-5" dirty="0">
                <a:latin typeface="Tw Cen MT"/>
                <a:cs typeface="Tw Cen MT"/>
              </a:rPr>
              <a:t>nasvědčují </a:t>
            </a:r>
            <a:r>
              <a:rPr sz="2200" spc="10" dirty="0">
                <a:latin typeface="Tw Cen MT"/>
                <a:cs typeface="Tw Cen MT"/>
              </a:rPr>
              <a:t>tomu, </a:t>
            </a:r>
            <a:r>
              <a:rPr sz="2200" b="1" spc="-5" dirty="0">
                <a:latin typeface="Tw Cen MT"/>
                <a:cs typeface="Tw Cen MT"/>
              </a:rPr>
              <a:t>že jde o děti </a:t>
            </a:r>
            <a:r>
              <a:rPr sz="2200" b="1" spc="-15" dirty="0">
                <a:latin typeface="Tw Cen MT"/>
                <a:cs typeface="Tw Cen MT"/>
              </a:rPr>
              <a:t>uvedené </a:t>
            </a:r>
            <a:r>
              <a:rPr sz="2200" b="1" spc="-5" dirty="0">
                <a:latin typeface="Tw Cen MT"/>
                <a:cs typeface="Tw Cen MT"/>
              </a:rPr>
              <a:t>v § 6, a </a:t>
            </a:r>
            <a:r>
              <a:rPr sz="2200" b="1" dirty="0">
                <a:latin typeface="Tw Cen MT"/>
                <a:cs typeface="Tw Cen MT"/>
              </a:rPr>
              <a:t>to </a:t>
            </a:r>
            <a:r>
              <a:rPr sz="2200" b="1" spc="-5" dirty="0">
                <a:latin typeface="Tw Cen MT"/>
                <a:cs typeface="Tw Cen MT"/>
              </a:rPr>
              <a:t>bez </a:t>
            </a:r>
            <a:r>
              <a:rPr sz="2200" b="1" spc="-10" dirty="0">
                <a:latin typeface="Tw Cen MT"/>
                <a:cs typeface="Tw Cen MT"/>
              </a:rPr>
              <a:t>zbytečného  </a:t>
            </a:r>
            <a:r>
              <a:rPr sz="2200" b="1" spc="-5" dirty="0">
                <a:latin typeface="Tw Cen MT"/>
                <a:cs typeface="Tw Cen MT"/>
              </a:rPr>
              <a:t>odkladu poté, kdy se o </a:t>
            </a:r>
            <a:r>
              <a:rPr sz="2200" b="1" spc="-20" dirty="0">
                <a:latin typeface="Tw Cen MT"/>
                <a:cs typeface="Tw Cen MT"/>
              </a:rPr>
              <a:t>takové </a:t>
            </a:r>
            <a:r>
              <a:rPr sz="2200" b="1" spc="-5" dirty="0">
                <a:latin typeface="Tw Cen MT"/>
                <a:cs typeface="Tw Cen MT"/>
              </a:rPr>
              <a:t>skutečnosti</a:t>
            </a:r>
            <a:r>
              <a:rPr sz="2200" b="1" spc="-25" dirty="0">
                <a:latin typeface="Tw Cen MT"/>
                <a:cs typeface="Tw Cen MT"/>
              </a:rPr>
              <a:t> </a:t>
            </a:r>
            <a:r>
              <a:rPr sz="2200" b="1" spc="-10" dirty="0">
                <a:latin typeface="Tw Cen MT"/>
                <a:cs typeface="Tw Cen MT"/>
              </a:rPr>
              <a:t>dozví</a:t>
            </a:r>
            <a:r>
              <a:rPr sz="2200" spc="-10" dirty="0">
                <a:latin typeface="Tw Cen MT"/>
                <a:cs typeface="Tw Cen MT"/>
              </a:rPr>
              <a:t>.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2700" marR="5080">
              <a:lnSpc>
                <a:spcPts val="4800"/>
              </a:lnSpc>
              <a:spcBef>
                <a:spcPts val="1265"/>
              </a:spcBef>
            </a:pPr>
            <a:r>
              <a:rPr spc="40" dirty="0"/>
              <a:t>OZNAMOVACÍ </a:t>
            </a:r>
            <a:r>
              <a:rPr spc="70" dirty="0"/>
              <a:t>POVINNOST </a:t>
            </a:r>
            <a:r>
              <a:rPr spc="45" dirty="0"/>
              <a:t>ZE </a:t>
            </a:r>
            <a:r>
              <a:rPr spc="55" dirty="0"/>
              <a:t>ZÁKONA </a:t>
            </a:r>
            <a:r>
              <a:rPr spc="45" dirty="0"/>
              <a:t>Č.  </a:t>
            </a:r>
            <a:r>
              <a:rPr spc="80" dirty="0"/>
              <a:t>40/2009 </a:t>
            </a:r>
            <a:r>
              <a:rPr spc="35" dirty="0"/>
              <a:t>SB., </a:t>
            </a:r>
            <a:r>
              <a:rPr spc="75" dirty="0"/>
              <a:t>TRESTNÍ</a:t>
            </a:r>
            <a:r>
              <a:rPr spc="570" dirty="0"/>
              <a:t> </a:t>
            </a:r>
            <a:r>
              <a:rPr spc="60" dirty="0"/>
              <a:t>ZÁKONÍK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038" y="2241930"/>
            <a:ext cx="10784840" cy="366649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6350" algn="just">
              <a:lnSpc>
                <a:spcPct val="80000"/>
              </a:lnSpc>
              <a:spcBef>
                <a:spcPts val="620"/>
              </a:spcBef>
            </a:pPr>
            <a:r>
              <a:rPr sz="2200" spc="-10" dirty="0">
                <a:latin typeface="Tw Cen MT"/>
                <a:cs typeface="Tw Cen MT"/>
              </a:rPr>
              <a:t>Zákon </a:t>
            </a:r>
            <a:r>
              <a:rPr sz="2200" dirty="0">
                <a:latin typeface="Tw Cen MT"/>
                <a:cs typeface="Tw Cen MT"/>
              </a:rPr>
              <a:t>č. </a:t>
            </a:r>
            <a:r>
              <a:rPr sz="2200" spc="-5" dirty="0">
                <a:latin typeface="Tw Cen MT"/>
                <a:cs typeface="Tw Cen MT"/>
              </a:rPr>
              <a:t>40/2009 </a:t>
            </a:r>
            <a:r>
              <a:rPr sz="2200" spc="-10" dirty="0">
                <a:latin typeface="Tw Cen MT"/>
                <a:cs typeface="Tw Cen MT"/>
              </a:rPr>
              <a:t>Sb., </a:t>
            </a:r>
            <a:r>
              <a:rPr sz="2200" dirty="0">
                <a:latin typeface="Tw Cen MT"/>
                <a:cs typeface="Tw Cen MT"/>
              </a:rPr>
              <a:t>trestní </a:t>
            </a:r>
            <a:r>
              <a:rPr sz="2200" spc="-5" dirty="0">
                <a:latin typeface="Tw Cen MT"/>
                <a:cs typeface="Tw Cen MT"/>
              </a:rPr>
              <a:t>zákoník, v </a:t>
            </a:r>
            <a:r>
              <a:rPr sz="2200" spc="-10" dirty="0">
                <a:latin typeface="Tw Cen MT"/>
                <a:cs typeface="Tw Cen MT"/>
              </a:rPr>
              <a:t>ustanovení </a:t>
            </a:r>
            <a:r>
              <a:rPr sz="2200" spc="-5" dirty="0">
                <a:latin typeface="Tw Cen MT"/>
                <a:cs typeface="Tw Cen MT"/>
              </a:rPr>
              <a:t>§ 367 </a:t>
            </a:r>
            <a:r>
              <a:rPr sz="2200" dirty="0">
                <a:latin typeface="Tw Cen MT"/>
                <a:cs typeface="Tw Cen MT"/>
              </a:rPr>
              <a:t>definuje </a:t>
            </a:r>
            <a:r>
              <a:rPr sz="2200" spc="-5" dirty="0">
                <a:latin typeface="Tw Cen MT"/>
                <a:cs typeface="Tw Cen MT"/>
              </a:rPr>
              <a:t>trestný </a:t>
            </a:r>
            <a:r>
              <a:rPr sz="2200" dirty="0">
                <a:latin typeface="Tw Cen MT"/>
                <a:cs typeface="Tw Cen MT"/>
              </a:rPr>
              <a:t>čin </a:t>
            </a:r>
            <a:r>
              <a:rPr sz="2200" b="1" spc="-5" dirty="0">
                <a:solidFill>
                  <a:srgbClr val="1CACE3"/>
                </a:solidFill>
                <a:latin typeface="Tw Cen MT"/>
                <a:cs typeface="Tw Cen MT"/>
              </a:rPr>
              <a:t>nepřekažení  </a:t>
            </a:r>
            <a:r>
              <a:rPr sz="2200" b="1" dirty="0">
                <a:solidFill>
                  <a:srgbClr val="1CACE3"/>
                </a:solidFill>
                <a:latin typeface="Tw Cen MT"/>
                <a:cs typeface="Tw Cen MT"/>
              </a:rPr>
              <a:t>trestného </a:t>
            </a:r>
            <a:r>
              <a:rPr sz="2200" b="1" spc="-5" dirty="0">
                <a:solidFill>
                  <a:srgbClr val="1CACE3"/>
                </a:solidFill>
                <a:latin typeface="Tw Cen MT"/>
                <a:cs typeface="Tw Cen MT"/>
              </a:rPr>
              <a:t>činu</a:t>
            </a:r>
            <a:r>
              <a:rPr sz="2200" spc="-5" dirty="0">
                <a:latin typeface="Tw Cen MT"/>
                <a:cs typeface="Tw Cen MT"/>
              </a:rPr>
              <a:t>, který je </a:t>
            </a:r>
            <a:r>
              <a:rPr sz="2200" spc="10" dirty="0">
                <a:latin typeface="Tw Cen MT"/>
                <a:cs typeface="Tw Cen MT"/>
              </a:rPr>
              <a:t>páchán </a:t>
            </a:r>
            <a:r>
              <a:rPr sz="2200" spc="-15" dirty="0">
                <a:latin typeface="Tw Cen MT"/>
                <a:cs typeface="Tw Cen MT"/>
              </a:rPr>
              <a:t>nebo </a:t>
            </a:r>
            <a:r>
              <a:rPr sz="2200" dirty="0">
                <a:latin typeface="Tw Cen MT"/>
                <a:cs typeface="Tw Cen MT"/>
              </a:rPr>
              <a:t>se </a:t>
            </a:r>
            <a:r>
              <a:rPr sz="2200" spc="-5" dirty="0">
                <a:latin typeface="Tw Cen MT"/>
                <a:cs typeface="Tw Cen MT"/>
              </a:rPr>
              <a:t>připravuje. </a:t>
            </a:r>
            <a:r>
              <a:rPr sz="2200" spc="-10" dirty="0">
                <a:latin typeface="Tw Cen MT"/>
                <a:cs typeface="Tw Cen MT"/>
              </a:rPr>
              <a:t>Zákon </a:t>
            </a:r>
            <a:r>
              <a:rPr sz="2200" spc="-5" dirty="0">
                <a:latin typeface="Tw Cen MT"/>
                <a:cs typeface="Tw Cen MT"/>
              </a:rPr>
              <a:t>vyjmenovává </a:t>
            </a:r>
            <a:r>
              <a:rPr sz="2200" spc="-10" dirty="0">
                <a:latin typeface="Tw Cen MT"/>
                <a:cs typeface="Tw Cen MT"/>
              </a:rPr>
              <a:t>protiprávní </a:t>
            </a:r>
            <a:r>
              <a:rPr sz="2200" spc="-5" dirty="0">
                <a:latin typeface="Tw Cen MT"/>
                <a:cs typeface="Tw Cen MT"/>
              </a:rPr>
              <a:t>jednání,  které je </a:t>
            </a:r>
            <a:r>
              <a:rPr sz="2200" dirty="0">
                <a:latin typeface="Tw Cen MT"/>
                <a:cs typeface="Tw Cen MT"/>
              </a:rPr>
              <a:t>povinností </a:t>
            </a:r>
            <a:r>
              <a:rPr sz="2200" spc="-5" dirty="0">
                <a:latin typeface="Tw Cen MT"/>
                <a:cs typeface="Tw Cen MT"/>
              </a:rPr>
              <a:t>překazit. </a:t>
            </a:r>
            <a:r>
              <a:rPr sz="2200" dirty="0">
                <a:latin typeface="Tw Cen MT"/>
                <a:cs typeface="Tw Cen MT"/>
              </a:rPr>
              <a:t>Překazit trestný </a:t>
            </a:r>
            <a:r>
              <a:rPr sz="2200" spc="-5" dirty="0">
                <a:latin typeface="Tw Cen MT"/>
                <a:cs typeface="Tw Cen MT"/>
              </a:rPr>
              <a:t>čin lze včasným oznámením </a:t>
            </a:r>
            <a:r>
              <a:rPr sz="2200" dirty="0">
                <a:latin typeface="Tw Cen MT"/>
                <a:cs typeface="Tw Cen MT"/>
              </a:rPr>
              <a:t>policejnímu </a:t>
            </a:r>
            <a:r>
              <a:rPr sz="2200" spc="-5" dirty="0">
                <a:latin typeface="Tw Cen MT"/>
                <a:cs typeface="Tw Cen MT"/>
              </a:rPr>
              <a:t>orgánu  </a:t>
            </a:r>
            <a:r>
              <a:rPr sz="2200" spc="-15" dirty="0">
                <a:latin typeface="Tw Cen MT"/>
                <a:cs typeface="Tw Cen MT"/>
              </a:rPr>
              <a:t>nebo </a:t>
            </a:r>
            <a:r>
              <a:rPr sz="2200" dirty="0">
                <a:latin typeface="Tw Cen MT"/>
                <a:cs typeface="Tw Cen MT"/>
              </a:rPr>
              <a:t>státnímu zástupci </a:t>
            </a:r>
            <a:r>
              <a:rPr sz="2200" spc="-5" dirty="0">
                <a:latin typeface="Tw Cen MT"/>
                <a:cs typeface="Tw Cen MT"/>
              </a:rPr>
              <a:t>a </a:t>
            </a:r>
            <a:r>
              <a:rPr sz="2200" dirty="0">
                <a:latin typeface="Tw Cen MT"/>
                <a:cs typeface="Tw Cen MT"/>
              </a:rPr>
              <a:t>také </a:t>
            </a:r>
            <a:r>
              <a:rPr sz="2200" spc="-5" dirty="0">
                <a:latin typeface="Tw Cen MT"/>
                <a:cs typeface="Tw Cen MT"/>
              </a:rPr>
              <a:t>jednáním, které v dané </a:t>
            </a:r>
            <a:r>
              <a:rPr sz="2200" dirty="0">
                <a:latin typeface="Tw Cen MT"/>
                <a:cs typeface="Tw Cen MT"/>
              </a:rPr>
              <a:t>situaci </a:t>
            </a:r>
            <a:r>
              <a:rPr sz="2200" spc="-5" dirty="0">
                <a:latin typeface="Tw Cen MT"/>
                <a:cs typeface="Tw Cen MT"/>
              </a:rPr>
              <a:t>umožňuje zabránění v pokračování  </a:t>
            </a:r>
            <a:r>
              <a:rPr sz="2200" spc="-15" dirty="0">
                <a:latin typeface="Tw Cen MT"/>
                <a:cs typeface="Tw Cen MT"/>
              </a:rPr>
              <a:t>nebo </a:t>
            </a:r>
            <a:r>
              <a:rPr sz="2200" spc="-5" dirty="0">
                <a:latin typeface="Tw Cen MT"/>
                <a:cs typeface="Tw Cen MT"/>
              </a:rPr>
              <a:t>dokonání </a:t>
            </a:r>
            <a:r>
              <a:rPr sz="2200" dirty="0">
                <a:latin typeface="Tw Cen MT"/>
                <a:cs typeface="Tw Cen MT"/>
              </a:rPr>
              <a:t>trestného činu. </a:t>
            </a:r>
            <a:r>
              <a:rPr sz="2200" spc="-5" dirty="0">
                <a:latin typeface="Tw Cen MT"/>
                <a:cs typeface="Tw Cen MT"/>
              </a:rPr>
              <a:t>U dětí a </a:t>
            </a:r>
            <a:r>
              <a:rPr sz="2200" spc="5" dirty="0">
                <a:latin typeface="Tw Cen MT"/>
                <a:cs typeface="Tw Cen MT"/>
              </a:rPr>
              <a:t>mladistvých </a:t>
            </a:r>
            <a:r>
              <a:rPr sz="2200" dirty="0">
                <a:latin typeface="Tw Cen MT"/>
                <a:cs typeface="Tw Cen MT"/>
              </a:rPr>
              <a:t>se </a:t>
            </a:r>
            <a:r>
              <a:rPr sz="2200" spc="-5" dirty="0">
                <a:latin typeface="Tw Cen MT"/>
                <a:cs typeface="Tw Cen MT"/>
              </a:rPr>
              <a:t>jedná zejména o </a:t>
            </a:r>
            <a:r>
              <a:rPr sz="2200" dirty="0">
                <a:latin typeface="Tw Cen MT"/>
                <a:cs typeface="Tw Cen MT"/>
              </a:rPr>
              <a:t>trestné </a:t>
            </a:r>
            <a:r>
              <a:rPr sz="2200" spc="-20" dirty="0">
                <a:latin typeface="Tw Cen MT"/>
                <a:cs typeface="Tw Cen MT"/>
              </a:rPr>
              <a:t>činy </a:t>
            </a:r>
            <a:r>
              <a:rPr sz="2200" dirty="0">
                <a:latin typeface="Tw Cen MT"/>
                <a:cs typeface="Tw Cen MT"/>
              </a:rPr>
              <a:t>znásilnění,  </a:t>
            </a:r>
            <a:r>
              <a:rPr sz="2200" spc="-5" dirty="0">
                <a:latin typeface="Tw Cen MT"/>
                <a:cs typeface="Tw Cen MT"/>
              </a:rPr>
              <a:t>pohlavního zneužití, týrání svěřené </a:t>
            </a:r>
            <a:r>
              <a:rPr sz="2200" spc="-25" dirty="0">
                <a:latin typeface="Tw Cen MT"/>
                <a:cs typeface="Tw Cen MT"/>
              </a:rPr>
              <a:t>osoby </a:t>
            </a:r>
            <a:r>
              <a:rPr sz="2200" spc="-5" dirty="0">
                <a:latin typeface="Tw Cen MT"/>
                <a:cs typeface="Tw Cen MT"/>
              </a:rPr>
              <a:t>a zneužití dítěte k </a:t>
            </a:r>
            <a:r>
              <a:rPr sz="2200" spc="-10" dirty="0">
                <a:latin typeface="Tw Cen MT"/>
                <a:cs typeface="Tw Cen MT"/>
              </a:rPr>
              <a:t>výrobě</a:t>
            </a:r>
            <a:r>
              <a:rPr sz="2200" spc="254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pornografie.</a:t>
            </a:r>
            <a:endParaRPr sz="2200">
              <a:latin typeface="Tw Cen MT"/>
              <a:cs typeface="Tw Cen MT"/>
            </a:endParaRPr>
          </a:p>
          <a:p>
            <a:pPr marL="12700" marR="5080" algn="just">
              <a:lnSpc>
                <a:spcPts val="2110"/>
              </a:lnSpc>
              <a:spcBef>
                <a:spcPts val="1390"/>
              </a:spcBef>
            </a:pPr>
            <a:r>
              <a:rPr sz="2200" spc="-5" dirty="0">
                <a:latin typeface="Tw Cen MT"/>
                <a:cs typeface="Tw Cen MT"/>
              </a:rPr>
              <a:t>V </a:t>
            </a:r>
            <a:r>
              <a:rPr sz="2200" spc="-10" dirty="0">
                <a:latin typeface="Tw Cen MT"/>
                <a:cs typeface="Tw Cen MT"/>
              </a:rPr>
              <a:t>ustanovení </a:t>
            </a:r>
            <a:r>
              <a:rPr sz="2200" spc="-5" dirty="0">
                <a:latin typeface="Tw Cen MT"/>
                <a:cs typeface="Tw Cen MT"/>
              </a:rPr>
              <a:t>§ 368 </a:t>
            </a:r>
            <a:r>
              <a:rPr sz="2200" dirty="0">
                <a:latin typeface="Tw Cen MT"/>
                <a:cs typeface="Tw Cen MT"/>
              </a:rPr>
              <a:t>trestního </a:t>
            </a:r>
            <a:r>
              <a:rPr sz="2200" spc="-5" dirty="0">
                <a:latin typeface="Tw Cen MT"/>
                <a:cs typeface="Tw Cen MT"/>
              </a:rPr>
              <a:t>zákoníku je dále definován </a:t>
            </a:r>
            <a:r>
              <a:rPr sz="2200" dirty="0">
                <a:latin typeface="Tw Cen MT"/>
                <a:cs typeface="Tw Cen MT"/>
              </a:rPr>
              <a:t>trestný </a:t>
            </a:r>
            <a:r>
              <a:rPr sz="2200" spc="-5" dirty="0">
                <a:latin typeface="Tw Cen MT"/>
                <a:cs typeface="Tw Cen MT"/>
              </a:rPr>
              <a:t>čin </a:t>
            </a:r>
            <a:r>
              <a:rPr sz="2200" b="1" spc="-5" dirty="0">
                <a:solidFill>
                  <a:srgbClr val="1CACE3"/>
                </a:solidFill>
                <a:latin typeface="Tw Cen MT"/>
                <a:cs typeface="Tw Cen MT"/>
              </a:rPr>
              <a:t>neoznámení </a:t>
            </a:r>
            <a:r>
              <a:rPr sz="2200" b="1" dirty="0">
                <a:solidFill>
                  <a:srgbClr val="1CACE3"/>
                </a:solidFill>
                <a:latin typeface="Tw Cen MT"/>
                <a:cs typeface="Tw Cen MT"/>
              </a:rPr>
              <a:t>trestného  </a:t>
            </a:r>
            <a:r>
              <a:rPr sz="2200" b="1" spc="-5" dirty="0">
                <a:solidFill>
                  <a:srgbClr val="1CACE3"/>
                </a:solidFill>
                <a:latin typeface="Tw Cen MT"/>
                <a:cs typeface="Tw Cen MT"/>
              </a:rPr>
              <a:t>činu </a:t>
            </a:r>
            <a:r>
              <a:rPr sz="2200" spc="5" dirty="0">
                <a:latin typeface="Tw Cen MT"/>
                <a:cs typeface="Tw Cen MT"/>
              </a:rPr>
              <a:t>spáchaného </a:t>
            </a:r>
            <a:r>
              <a:rPr sz="2200" spc="-5" dirty="0">
                <a:latin typeface="Tw Cen MT"/>
                <a:cs typeface="Tw Cen MT"/>
              </a:rPr>
              <a:t>jinou </a:t>
            </a:r>
            <a:r>
              <a:rPr sz="2200" dirty="0">
                <a:latin typeface="Tw Cen MT"/>
                <a:cs typeface="Tw Cen MT"/>
              </a:rPr>
              <a:t>osobou. </a:t>
            </a:r>
            <a:r>
              <a:rPr sz="2200" spc="-5" dirty="0">
                <a:latin typeface="Tw Cen MT"/>
                <a:cs typeface="Tw Cen MT"/>
              </a:rPr>
              <a:t>V </a:t>
            </a:r>
            <a:r>
              <a:rPr sz="2200" dirty="0">
                <a:latin typeface="Tw Cen MT"/>
                <a:cs typeface="Tw Cen MT"/>
              </a:rPr>
              <a:t>tomto </a:t>
            </a:r>
            <a:r>
              <a:rPr sz="2200" spc="-5" dirty="0">
                <a:latin typeface="Tw Cen MT"/>
                <a:cs typeface="Tw Cen MT"/>
              </a:rPr>
              <a:t>případě se </a:t>
            </a:r>
            <a:r>
              <a:rPr sz="2200" spc="-10" dirty="0">
                <a:latin typeface="Tw Cen MT"/>
                <a:cs typeface="Tw Cen MT"/>
              </a:rPr>
              <a:t>jedná </a:t>
            </a:r>
            <a:r>
              <a:rPr sz="2200" spc="-5" dirty="0">
                <a:latin typeface="Tw Cen MT"/>
                <a:cs typeface="Tw Cen MT"/>
              </a:rPr>
              <a:t>o neoznámení již dokonaného  </a:t>
            </a:r>
            <a:r>
              <a:rPr sz="2200" spc="-10" dirty="0">
                <a:latin typeface="Tw Cen MT"/>
                <a:cs typeface="Tw Cen MT"/>
              </a:rPr>
              <a:t>protiprávního </a:t>
            </a:r>
            <a:r>
              <a:rPr sz="2200" spc="-5" dirty="0">
                <a:latin typeface="Tw Cen MT"/>
                <a:cs typeface="Tw Cen MT"/>
              </a:rPr>
              <a:t>jednání. U dětí a </a:t>
            </a:r>
            <a:r>
              <a:rPr sz="2200" spc="5" dirty="0">
                <a:latin typeface="Tw Cen MT"/>
                <a:cs typeface="Tw Cen MT"/>
              </a:rPr>
              <a:t>mladistvých </a:t>
            </a:r>
            <a:r>
              <a:rPr sz="2200" spc="-5" dirty="0">
                <a:latin typeface="Tw Cen MT"/>
                <a:cs typeface="Tw Cen MT"/>
              </a:rPr>
              <a:t>se jedná zejména o </a:t>
            </a:r>
            <a:r>
              <a:rPr sz="2200" dirty="0">
                <a:latin typeface="Tw Cen MT"/>
                <a:cs typeface="Tw Cen MT"/>
              </a:rPr>
              <a:t>trestné </a:t>
            </a:r>
            <a:r>
              <a:rPr sz="2200" spc="-20" dirty="0">
                <a:latin typeface="Tw Cen MT"/>
                <a:cs typeface="Tw Cen MT"/>
              </a:rPr>
              <a:t>činy </a:t>
            </a:r>
            <a:r>
              <a:rPr sz="2200" dirty="0">
                <a:latin typeface="Tw Cen MT"/>
                <a:cs typeface="Tw Cen MT"/>
              </a:rPr>
              <a:t>týrání svěřené  </a:t>
            </a:r>
            <a:r>
              <a:rPr sz="2200" spc="-45" dirty="0">
                <a:latin typeface="Tw Cen MT"/>
                <a:cs typeface="Tw Cen MT"/>
              </a:rPr>
              <a:t>osoby, </a:t>
            </a:r>
            <a:r>
              <a:rPr sz="2200" dirty="0">
                <a:latin typeface="Tw Cen MT"/>
                <a:cs typeface="Tw Cen MT"/>
              </a:rPr>
              <a:t>těžkého </a:t>
            </a:r>
            <a:r>
              <a:rPr sz="2200" spc="-5" dirty="0">
                <a:latin typeface="Tw Cen MT"/>
                <a:cs typeface="Tw Cen MT"/>
              </a:rPr>
              <a:t>ublížení na </a:t>
            </a:r>
            <a:r>
              <a:rPr sz="2200" spc="-15" dirty="0">
                <a:latin typeface="Tw Cen MT"/>
                <a:cs typeface="Tw Cen MT"/>
              </a:rPr>
              <a:t>zdraví </a:t>
            </a:r>
            <a:r>
              <a:rPr sz="2200" spc="-5" dirty="0">
                <a:latin typeface="Tw Cen MT"/>
                <a:cs typeface="Tw Cen MT"/>
              </a:rPr>
              <a:t>a zneužití </a:t>
            </a:r>
            <a:r>
              <a:rPr sz="2200" dirty="0">
                <a:latin typeface="Tw Cen MT"/>
                <a:cs typeface="Tw Cen MT"/>
              </a:rPr>
              <a:t>dítěte </a:t>
            </a:r>
            <a:r>
              <a:rPr sz="2200" spc="-5" dirty="0">
                <a:latin typeface="Tw Cen MT"/>
                <a:cs typeface="Tw Cen MT"/>
              </a:rPr>
              <a:t>k </a:t>
            </a:r>
            <a:r>
              <a:rPr sz="2200" spc="-10" dirty="0">
                <a:latin typeface="Tw Cen MT"/>
                <a:cs typeface="Tw Cen MT"/>
              </a:rPr>
              <a:t>výrobě</a:t>
            </a:r>
            <a:r>
              <a:rPr sz="2200" spc="204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pornografie.</a:t>
            </a:r>
            <a:endParaRPr sz="2200">
              <a:latin typeface="Tw Cen MT"/>
              <a:cs typeface="Tw Cen MT"/>
            </a:endParaRPr>
          </a:p>
          <a:p>
            <a:pPr marL="12700" marR="7620" algn="just">
              <a:lnSpc>
                <a:spcPct val="80000"/>
              </a:lnSpc>
              <a:spcBef>
                <a:spcPts val="1420"/>
              </a:spcBef>
            </a:pPr>
            <a:r>
              <a:rPr sz="2200" spc="-5" dirty="0">
                <a:latin typeface="Tw Cen MT"/>
                <a:cs typeface="Tw Cen MT"/>
              </a:rPr>
              <a:t>Neoznámení </a:t>
            </a:r>
            <a:r>
              <a:rPr sz="2200" spc="5" dirty="0">
                <a:latin typeface="Tw Cen MT"/>
                <a:cs typeface="Tw Cen MT"/>
              </a:rPr>
              <a:t>páchaného </a:t>
            </a:r>
            <a:r>
              <a:rPr sz="2200" spc="-5" dirty="0">
                <a:latin typeface="Tw Cen MT"/>
                <a:cs typeface="Tw Cen MT"/>
              </a:rPr>
              <a:t>či </a:t>
            </a:r>
            <a:r>
              <a:rPr sz="2200" spc="-10" dirty="0">
                <a:latin typeface="Tw Cen MT"/>
                <a:cs typeface="Tw Cen MT"/>
              </a:rPr>
              <a:t>připravovaného </a:t>
            </a:r>
            <a:r>
              <a:rPr sz="2200" spc="-5" dirty="0">
                <a:latin typeface="Tw Cen MT"/>
                <a:cs typeface="Tw Cen MT"/>
              </a:rPr>
              <a:t>trestného činu znásilnění, zneužívání </a:t>
            </a:r>
            <a:r>
              <a:rPr sz="2200" dirty="0">
                <a:latin typeface="Tw Cen MT"/>
                <a:cs typeface="Tw Cen MT"/>
              </a:rPr>
              <a:t>či týrání dítěte či  </a:t>
            </a:r>
            <a:r>
              <a:rPr sz="2200" spc="-5" dirty="0">
                <a:latin typeface="Tw Cen MT"/>
                <a:cs typeface="Tw Cen MT"/>
              </a:rPr>
              <a:t>mladistvého je </a:t>
            </a:r>
            <a:r>
              <a:rPr sz="2200" spc="-20" dirty="0">
                <a:latin typeface="Tw Cen MT"/>
                <a:cs typeface="Tw Cen MT"/>
              </a:rPr>
              <a:t>tedy </a:t>
            </a:r>
            <a:r>
              <a:rPr sz="2200" spc="-5" dirty="0">
                <a:latin typeface="Tw Cen MT"/>
                <a:cs typeface="Tw Cen MT"/>
              </a:rPr>
              <a:t>samo o sobě </a:t>
            </a:r>
            <a:r>
              <a:rPr sz="2200" spc="-10" dirty="0">
                <a:latin typeface="Tw Cen MT"/>
                <a:cs typeface="Tw Cen MT"/>
              </a:rPr>
              <a:t>považováno </a:t>
            </a:r>
            <a:r>
              <a:rPr sz="2200" spc="-5" dirty="0">
                <a:latin typeface="Tw Cen MT"/>
                <a:cs typeface="Tw Cen MT"/>
              </a:rPr>
              <a:t>za trestný</a:t>
            </a:r>
            <a:r>
              <a:rPr sz="2200" spc="18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čin.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3172" y="839470"/>
            <a:ext cx="194627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b="1" spc="90" dirty="0">
                <a:solidFill>
                  <a:srgbClr val="1CACE3"/>
                </a:solidFill>
                <a:latin typeface="Tw Cen MT Condensed"/>
                <a:cs typeface="Tw Cen MT Condensed"/>
              </a:rPr>
              <a:t>Z</a:t>
            </a:r>
            <a:r>
              <a:rPr sz="5000" b="1" spc="95" dirty="0">
                <a:solidFill>
                  <a:srgbClr val="1CACE3"/>
                </a:solidFill>
                <a:latin typeface="Tw Cen MT Condensed"/>
                <a:cs typeface="Tw Cen MT Condensed"/>
              </a:rPr>
              <a:t>D</a:t>
            </a:r>
            <a:r>
              <a:rPr sz="5000" b="1" spc="5" dirty="0">
                <a:solidFill>
                  <a:srgbClr val="1CACE3"/>
                </a:solidFill>
                <a:latin typeface="Tw Cen MT Condensed"/>
                <a:cs typeface="Tw Cen MT Condensed"/>
              </a:rPr>
              <a:t>R</a:t>
            </a:r>
            <a:r>
              <a:rPr sz="5000" b="1" spc="90" dirty="0">
                <a:solidFill>
                  <a:srgbClr val="1CACE3"/>
                </a:solidFill>
                <a:latin typeface="Tw Cen MT Condensed"/>
                <a:cs typeface="Tw Cen MT Condensed"/>
              </a:rPr>
              <a:t>O</a:t>
            </a:r>
            <a:r>
              <a:rPr sz="5000" b="1" spc="95" dirty="0">
                <a:solidFill>
                  <a:srgbClr val="1CACE3"/>
                </a:solidFill>
                <a:latin typeface="Tw Cen MT Condensed"/>
                <a:cs typeface="Tw Cen MT Condensed"/>
              </a:rPr>
              <a:t>J</a:t>
            </a:r>
            <a:r>
              <a:rPr sz="5000" b="1" spc="90" dirty="0">
                <a:solidFill>
                  <a:srgbClr val="1CACE3"/>
                </a:solidFill>
                <a:latin typeface="Tw Cen MT Condensed"/>
                <a:cs typeface="Tw Cen MT Condensed"/>
              </a:rPr>
              <a:t>E</a:t>
            </a:r>
            <a:r>
              <a:rPr sz="5000" b="1" dirty="0">
                <a:solidFill>
                  <a:srgbClr val="1CACE3"/>
                </a:solidFill>
                <a:latin typeface="Tw Cen MT Condensed"/>
                <a:cs typeface="Tw Cen MT Condensed"/>
              </a:rPr>
              <a:t>:</a:t>
            </a:r>
            <a:endParaRPr sz="5000">
              <a:latin typeface="Tw Cen MT Condensed"/>
              <a:cs typeface="Tw Cen MT Condense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0104" y="1861845"/>
            <a:ext cx="6186805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3200"/>
              </a:lnSpc>
              <a:spcBef>
                <a:spcPts val="100"/>
              </a:spcBef>
            </a:pPr>
            <a:r>
              <a:rPr sz="2200" spc="-10" dirty="0">
                <a:latin typeface="Tw Cen MT"/>
                <a:cs typeface="Tw Cen MT"/>
              </a:rPr>
              <a:t>Zákon </a:t>
            </a:r>
            <a:r>
              <a:rPr sz="2200" spc="-5" dirty="0">
                <a:latin typeface="Tw Cen MT"/>
                <a:cs typeface="Tw Cen MT"/>
              </a:rPr>
              <a:t>č. 359/1999 </a:t>
            </a:r>
            <a:r>
              <a:rPr sz="2200" spc="-15" dirty="0">
                <a:latin typeface="Tw Cen MT"/>
                <a:cs typeface="Tw Cen MT"/>
              </a:rPr>
              <a:t>Sb., </a:t>
            </a:r>
            <a:r>
              <a:rPr sz="2200" spc="-5" dirty="0">
                <a:latin typeface="Tw Cen MT"/>
                <a:cs typeface="Tw Cen MT"/>
              </a:rPr>
              <a:t>o sociálně-právní </a:t>
            </a:r>
            <a:r>
              <a:rPr sz="2200" spc="5" dirty="0">
                <a:latin typeface="Tw Cen MT"/>
                <a:cs typeface="Tw Cen MT"/>
              </a:rPr>
              <a:t>ochraně </a:t>
            </a:r>
            <a:r>
              <a:rPr sz="2200" spc="-5" dirty="0">
                <a:latin typeface="Tw Cen MT"/>
                <a:cs typeface="Tw Cen MT"/>
              </a:rPr>
              <a:t>dětí  </a:t>
            </a:r>
            <a:r>
              <a:rPr sz="2200" spc="-10" dirty="0">
                <a:latin typeface="Tw Cen MT"/>
                <a:cs typeface="Tw Cen MT"/>
              </a:rPr>
              <a:t>Zákon </a:t>
            </a:r>
            <a:r>
              <a:rPr sz="2200" spc="-5" dirty="0">
                <a:latin typeface="Tw Cen MT"/>
                <a:cs typeface="Tw Cen MT"/>
              </a:rPr>
              <a:t>č. 40/2009 </a:t>
            </a:r>
            <a:r>
              <a:rPr sz="2200" spc="-15" dirty="0">
                <a:latin typeface="Tw Cen MT"/>
                <a:cs typeface="Tw Cen MT"/>
              </a:rPr>
              <a:t>Sb., </a:t>
            </a:r>
            <a:r>
              <a:rPr sz="2200" spc="-5" dirty="0">
                <a:latin typeface="Tw Cen MT"/>
                <a:cs typeface="Tw Cen MT"/>
              </a:rPr>
              <a:t>trestní</a:t>
            </a:r>
            <a:r>
              <a:rPr sz="2200" spc="90" dirty="0">
                <a:latin typeface="Tw Cen MT"/>
                <a:cs typeface="Tw Cen MT"/>
              </a:rPr>
              <a:t> </a:t>
            </a:r>
            <a:r>
              <a:rPr sz="2200" spc="-10" dirty="0">
                <a:latin typeface="Tw Cen MT"/>
                <a:cs typeface="Tw Cen MT"/>
              </a:rPr>
              <a:t>zákoník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9632" y="723087"/>
            <a:ext cx="7907655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85" dirty="0"/>
              <a:t>SOCIÁLNĚ-PRÁVNÍ </a:t>
            </a:r>
            <a:r>
              <a:rPr spc="80" dirty="0"/>
              <a:t>OCHRANA</a:t>
            </a:r>
            <a:r>
              <a:rPr spc="280" dirty="0"/>
              <a:t> </a:t>
            </a:r>
            <a:r>
              <a:rPr spc="70" dirty="0"/>
              <a:t>DĚTÍ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4598" y="1809343"/>
            <a:ext cx="6758940" cy="4097020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000" b="1" spc="-25" dirty="0">
                <a:latin typeface="Tw Cen MT"/>
                <a:cs typeface="Tw Cen MT"/>
              </a:rPr>
              <a:t>LEGISLATIVA:</a:t>
            </a:r>
            <a:endParaRPr sz="2000">
              <a:latin typeface="Tw Cen MT"/>
              <a:cs typeface="Tw Cen MT"/>
            </a:endParaRPr>
          </a:p>
          <a:p>
            <a:pPr marL="103505">
              <a:lnSpc>
                <a:spcPct val="100000"/>
              </a:lnSpc>
              <a:spcBef>
                <a:spcPts val="1165"/>
              </a:spcBef>
            </a:pPr>
            <a:r>
              <a:rPr sz="2000" spc="-5" dirty="0">
                <a:latin typeface="Tw Cen MT"/>
                <a:cs typeface="Tw Cen MT"/>
              </a:rPr>
              <a:t>Úmluva </a:t>
            </a:r>
            <a:r>
              <a:rPr sz="2000" dirty="0">
                <a:latin typeface="Tw Cen MT"/>
                <a:cs typeface="Tw Cen MT"/>
              </a:rPr>
              <a:t>o </a:t>
            </a:r>
            <a:r>
              <a:rPr sz="2000" spc="5" dirty="0">
                <a:latin typeface="Tw Cen MT"/>
                <a:cs typeface="Tw Cen MT"/>
              </a:rPr>
              <a:t>právech</a:t>
            </a:r>
            <a:r>
              <a:rPr sz="2000" spc="-50" dirty="0">
                <a:latin typeface="Tw Cen MT"/>
                <a:cs typeface="Tw Cen MT"/>
              </a:rPr>
              <a:t> </a:t>
            </a:r>
            <a:r>
              <a:rPr sz="2000" spc="-10" dirty="0">
                <a:latin typeface="Tw Cen MT"/>
                <a:cs typeface="Tw Cen MT"/>
              </a:rPr>
              <a:t>dítěte,</a:t>
            </a:r>
            <a:endParaRPr sz="2000">
              <a:latin typeface="Tw Cen MT"/>
              <a:cs typeface="Tw Cen MT"/>
            </a:endParaRPr>
          </a:p>
          <a:p>
            <a:pPr marL="103505" marR="635635">
              <a:lnSpc>
                <a:spcPct val="148000"/>
              </a:lnSpc>
              <a:spcBef>
                <a:spcPts val="15"/>
              </a:spcBef>
            </a:pPr>
            <a:r>
              <a:rPr sz="2000" dirty="0">
                <a:latin typeface="Tw Cen MT"/>
                <a:cs typeface="Tw Cen MT"/>
              </a:rPr>
              <a:t>Ústavní </a:t>
            </a:r>
            <a:r>
              <a:rPr sz="2000" spc="-5" dirty="0">
                <a:latin typeface="Tw Cen MT"/>
                <a:cs typeface="Tw Cen MT"/>
              </a:rPr>
              <a:t>zákon </a:t>
            </a:r>
            <a:r>
              <a:rPr sz="2000" dirty="0">
                <a:latin typeface="Tw Cen MT"/>
                <a:cs typeface="Tw Cen MT"/>
              </a:rPr>
              <a:t>č. 2/1992, Listina </a:t>
            </a:r>
            <a:r>
              <a:rPr sz="2000" spc="5" dirty="0">
                <a:latin typeface="Tw Cen MT"/>
                <a:cs typeface="Tw Cen MT"/>
              </a:rPr>
              <a:t>základních </a:t>
            </a:r>
            <a:r>
              <a:rPr sz="2000" dirty="0">
                <a:latin typeface="Tw Cen MT"/>
                <a:cs typeface="Tw Cen MT"/>
              </a:rPr>
              <a:t>práv a</a:t>
            </a:r>
            <a:r>
              <a:rPr sz="2000" spc="-175" dirty="0">
                <a:latin typeface="Tw Cen MT"/>
                <a:cs typeface="Tw Cen MT"/>
              </a:rPr>
              <a:t> </a:t>
            </a:r>
            <a:r>
              <a:rPr sz="2000" spc="-5" dirty="0">
                <a:latin typeface="Tw Cen MT"/>
                <a:cs typeface="Tw Cen MT"/>
              </a:rPr>
              <a:t>svobod,  zákon </a:t>
            </a:r>
            <a:r>
              <a:rPr sz="2000" dirty="0">
                <a:latin typeface="Tw Cen MT"/>
                <a:cs typeface="Tw Cen MT"/>
              </a:rPr>
              <a:t>č. 89/2012 </a:t>
            </a:r>
            <a:r>
              <a:rPr sz="2000" spc="-10" dirty="0">
                <a:latin typeface="Tw Cen MT"/>
                <a:cs typeface="Tw Cen MT"/>
              </a:rPr>
              <a:t>Sb., </a:t>
            </a:r>
            <a:r>
              <a:rPr sz="2000" dirty="0">
                <a:latin typeface="Tw Cen MT"/>
                <a:cs typeface="Tw Cen MT"/>
              </a:rPr>
              <a:t>občanský</a:t>
            </a:r>
            <a:r>
              <a:rPr sz="2000" spc="-95" dirty="0">
                <a:latin typeface="Tw Cen MT"/>
                <a:cs typeface="Tw Cen MT"/>
              </a:rPr>
              <a:t> </a:t>
            </a:r>
            <a:r>
              <a:rPr sz="2000" spc="-5" dirty="0">
                <a:latin typeface="Tw Cen MT"/>
                <a:cs typeface="Tw Cen MT"/>
              </a:rPr>
              <a:t>zákoník,</a:t>
            </a:r>
            <a:endParaRPr sz="2000">
              <a:latin typeface="Tw Cen MT"/>
              <a:cs typeface="Tw Cen MT"/>
            </a:endParaRPr>
          </a:p>
          <a:p>
            <a:pPr marL="103505">
              <a:lnSpc>
                <a:spcPct val="100000"/>
              </a:lnSpc>
              <a:spcBef>
                <a:spcPts val="1165"/>
              </a:spcBef>
            </a:pPr>
            <a:r>
              <a:rPr sz="2000" b="1" spc="-5" dirty="0">
                <a:solidFill>
                  <a:srgbClr val="1CACE3"/>
                </a:solidFill>
                <a:latin typeface="Tw Cen MT"/>
                <a:cs typeface="Tw Cen MT"/>
              </a:rPr>
              <a:t>zákon č. </a:t>
            </a:r>
            <a:r>
              <a:rPr sz="2000" b="1" dirty="0">
                <a:solidFill>
                  <a:srgbClr val="1CACE3"/>
                </a:solidFill>
                <a:latin typeface="Tw Cen MT"/>
                <a:cs typeface="Tw Cen MT"/>
              </a:rPr>
              <a:t>359/1999 </a:t>
            </a:r>
            <a:r>
              <a:rPr sz="2000" b="1" spc="-10" dirty="0">
                <a:solidFill>
                  <a:srgbClr val="1CACE3"/>
                </a:solidFill>
                <a:latin typeface="Tw Cen MT"/>
                <a:cs typeface="Tw Cen MT"/>
              </a:rPr>
              <a:t>Sb., </a:t>
            </a:r>
            <a:r>
              <a:rPr sz="2000" b="1" dirty="0">
                <a:solidFill>
                  <a:srgbClr val="1CACE3"/>
                </a:solidFill>
                <a:latin typeface="Tw Cen MT"/>
                <a:cs typeface="Tw Cen MT"/>
              </a:rPr>
              <a:t>o sociálně-právní ochraně</a:t>
            </a:r>
            <a:r>
              <a:rPr sz="2000" b="1" spc="-5" dirty="0">
                <a:solidFill>
                  <a:srgbClr val="1CACE3"/>
                </a:solidFill>
                <a:latin typeface="Tw Cen MT"/>
                <a:cs typeface="Tw Cen MT"/>
              </a:rPr>
              <a:t> dětí,</a:t>
            </a:r>
            <a:endParaRPr sz="2000">
              <a:latin typeface="Tw Cen MT"/>
              <a:cs typeface="Tw Cen MT"/>
            </a:endParaRPr>
          </a:p>
          <a:p>
            <a:pPr marL="103505">
              <a:lnSpc>
                <a:spcPct val="100000"/>
              </a:lnSpc>
              <a:spcBef>
                <a:spcPts val="1165"/>
              </a:spcBef>
            </a:pPr>
            <a:r>
              <a:rPr sz="2000" spc="-10" dirty="0">
                <a:latin typeface="Tw Cen MT"/>
                <a:cs typeface="Tw Cen MT"/>
              </a:rPr>
              <a:t>zákon </a:t>
            </a:r>
            <a:r>
              <a:rPr sz="2000" dirty="0">
                <a:latin typeface="Tw Cen MT"/>
                <a:cs typeface="Tw Cen MT"/>
              </a:rPr>
              <a:t>č. 40/2009 </a:t>
            </a:r>
            <a:r>
              <a:rPr sz="2000" spc="-10" dirty="0">
                <a:latin typeface="Tw Cen MT"/>
                <a:cs typeface="Tw Cen MT"/>
              </a:rPr>
              <a:t>Sb., </a:t>
            </a:r>
            <a:r>
              <a:rPr sz="2000" dirty="0">
                <a:latin typeface="Tw Cen MT"/>
                <a:cs typeface="Tw Cen MT"/>
              </a:rPr>
              <a:t>trestní</a:t>
            </a:r>
            <a:r>
              <a:rPr sz="2000" spc="-105" dirty="0">
                <a:latin typeface="Tw Cen MT"/>
                <a:cs typeface="Tw Cen MT"/>
              </a:rPr>
              <a:t> </a:t>
            </a:r>
            <a:r>
              <a:rPr sz="2000" spc="-5" dirty="0">
                <a:latin typeface="Tw Cen MT"/>
                <a:cs typeface="Tw Cen MT"/>
              </a:rPr>
              <a:t>zákoník,</a:t>
            </a:r>
            <a:endParaRPr sz="2000">
              <a:latin typeface="Tw Cen MT"/>
              <a:cs typeface="Tw Cen MT"/>
            </a:endParaRPr>
          </a:p>
          <a:p>
            <a:pPr marL="103505">
              <a:lnSpc>
                <a:spcPct val="100000"/>
              </a:lnSpc>
              <a:spcBef>
                <a:spcPts val="1155"/>
              </a:spcBef>
            </a:pPr>
            <a:r>
              <a:rPr sz="2000" spc="-5" dirty="0">
                <a:latin typeface="Tw Cen MT"/>
                <a:cs typeface="Tw Cen MT"/>
              </a:rPr>
              <a:t>zákon </a:t>
            </a:r>
            <a:r>
              <a:rPr sz="2000" dirty="0">
                <a:latin typeface="Tw Cen MT"/>
                <a:cs typeface="Tw Cen MT"/>
              </a:rPr>
              <a:t>č. 141/1961 </a:t>
            </a:r>
            <a:r>
              <a:rPr sz="2000" spc="-10" dirty="0">
                <a:latin typeface="Tw Cen MT"/>
                <a:cs typeface="Tw Cen MT"/>
              </a:rPr>
              <a:t>Sb., </a:t>
            </a:r>
            <a:r>
              <a:rPr sz="2000" dirty="0">
                <a:latin typeface="Tw Cen MT"/>
                <a:cs typeface="Tw Cen MT"/>
              </a:rPr>
              <a:t>o trestním řízení</a:t>
            </a:r>
            <a:r>
              <a:rPr sz="2000" spc="-155" dirty="0">
                <a:latin typeface="Tw Cen MT"/>
                <a:cs typeface="Tw Cen MT"/>
              </a:rPr>
              <a:t> </a:t>
            </a:r>
            <a:r>
              <a:rPr sz="2000" dirty="0">
                <a:latin typeface="Tw Cen MT"/>
                <a:cs typeface="Tw Cen MT"/>
              </a:rPr>
              <a:t>soudním,</a:t>
            </a:r>
            <a:endParaRPr sz="2000">
              <a:latin typeface="Tw Cen MT"/>
              <a:cs typeface="Tw Cen MT"/>
            </a:endParaRPr>
          </a:p>
          <a:p>
            <a:pPr marL="103505">
              <a:lnSpc>
                <a:spcPct val="100000"/>
              </a:lnSpc>
              <a:spcBef>
                <a:spcPts val="1160"/>
              </a:spcBef>
            </a:pPr>
            <a:r>
              <a:rPr sz="2000" spc="-5" dirty="0">
                <a:latin typeface="Tw Cen MT"/>
                <a:cs typeface="Tw Cen MT"/>
              </a:rPr>
              <a:t>zákon </a:t>
            </a:r>
            <a:r>
              <a:rPr sz="2000" dirty="0">
                <a:latin typeface="Tw Cen MT"/>
                <a:cs typeface="Tw Cen MT"/>
              </a:rPr>
              <a:t>č. 109/2002 </a:t>
            </a:r>
            <a:r>
              <a:rPr sz="2000" spc="-10" dirty="0">
                <a:latin typeface="Tw Cen MT"/>
                <a:cs typeface="Tw Cen MT"/>
              </a:rPr>
              <a:t>Sb., </a:t>
            </a:r>
            <a:r>
              <a:rPr sz="2000" dirty="0">
                <a:latin typeface="Tw Cen MT"/>
                <a:cs typeface="Tw Cen MT"/>
              </a:rPr>
              <a:t>o </a:t>
            </a:r>
            <a:r>
              <a:rPr sz="2000" spc="-5" dirty="0">
                <a:latin typeface="Tw Cen MT"/>
                <a:cs typeface="Tw Cen MT"/>
              </a:rPr>
              <a:t>výkonu </a:t>
            </a:r>
            <a:r>
              <a:rPr sz="2000" dirty="0">
                <a:latin typeface="Tw Cen MT"/>
                <a:cs typeface="Tw Cen MT"/>
              </a:rPr>
              <a:t>ústavní </a:t>
            </a:r>
            <a:r>
              <a:rPr sz="2000" spc="-10" dirty="0">
                <a:latin typeface="Tw Cen MT"/>
                <a:cs typeface="Tw Cen MT"/>
              </a:rPr>
              <a:t>nebo </a:t>
            </a:r>
            <a:r>
              <a:rPr sz="2000" spc="5" dirty="0">
                <a:latin typeface="Tw Cen MT"/>
                <a:cs typeface="Tw Cen MT"/>
              </a:rPr>
              <a:t>ochranné</a:t>
            </a:r>
            <a:r>
              <a:rPr sz="2000" spc="-135" dirty="0">
                <a:latin typeface="Tw Cen MT"/>
                <a:cs typeface="Tw Cen MT"/>
              </a:rPr>
              <a:t> </a:t>
            </a:r>
            <a:r>
              <a:rPr sz="2000" spc="-10" dirty="0">
                <a:latin typeface="Tw Cen MT"/>
                <a:cs typeface="Tw Cen MT"/>
              </a:rPr>
              <a:t>výchovy,</a:t>
            </a:r>
            <a:endParaRPr sz="2000">
              <a:latin typeface="Tw Cen MT"/>
              <a:cs typeface="Tw Cen MT"/>
            </a:endParaRPr>
          </a:p>
          <a:p>
            <a:pPr marL="103505">
              <a:lnSpc>
                <a:spcPct val="100000"/>
              </a:lnSpc>
              <a:spcBef>
                <a:spcPts val="1165"/>
              </a:spcBef>
            </a:pPr>
            <a:r>
              <a:rPr sz="2000" spc="-5" dirty="0">
                <a:latin typeface="Tw Cen MT"/>
                <a:cs typeface="Tw Cen MT"/>
              </a:rPr>
              <a:t>zákon </a:t>
            </a:r>
            <a:r>
              <a:rPr sz="2000" dirty="0">
                <a:latin typeface="Tw Cen MT"/>
                <a:cs typeface="Tw Cen MT"/>
              </a:rPr>
              <a:t>č. 218/2003 </a:t>
            </a:r>
            <a:r>
              <a:rPr sz="2000" spc="-5" dirty="0">
                <a:latin typeface="Tw Cen MT"/>
                <a:cs typeface="Tw Cen MT"/>
              </a:rPr>
              <a:t>Sb.,o </a:t>
            </a:r>
            <a:r>
              <a:rPr sz="2000" dirty="0">
                <a:latin typeface="Tw Cen MT"/>
                <a:cs typeface="Tw Cen MT"/>
              </a:rPr>
              <a:t>soudnictví </a:t>
            </a:r>
            <a:r>
              <a:rPr sz="2000" spc="-20" dirty="0">
                <a:latin typeface="Tw Cen MT"/>
                <a:cs typeface="Tw Cen MT"/>
              </a:rPr>
              <a:t>ve </a:t>
            </a:r>
            <a:r>
              <a:rPr sz="2000" spc="15" dirty="0">
                <a:latin typeface="Tw Cen MT"/>
                <a:cs typeface="Tw Cen MT"/>
              </a:rPr>
              <a:t>věcech</a:t>
            </a:r>
            <a:r>
              <a:rPr sz="2000" spc="-140" dirty="0">
                <a:latin typeface="Tw Cen MT"/>
                <a:cs typeface="Tw Cen MT"/>
              </a:rPr>
              <a:t> </a:t>
            </a:r>
            <a:r>
              <a:rPr sz="2000" spc="-15" dirty="0">
                <a:latin typeface="Tw Cen MT"/>
                <a:cs typeface="Tw Cen MT"/>
              </a:rPr>
              <a:t>mládeže,</a:t>
            </a:r>
            <a:endParaRPr sz="20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8451" y="872185"/>
            <a:ext cx="9636125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0" dirty="0"/>
              <a:t>CO </a:t>
            </a:r>
            <a:r>
              <a:rPr spc="45" dirty="0"/>
              <a:t>JE </a:t>
            </a:r>
            <a:r>
              <a:rPr spc="90" dirty="0"/>
              <a:t>SOCIÁLNĚ-PRÁVNÍ </a:t>
            </a:r>
            <a:r>
              <a:rPr spc="80" dirty="0"/>
              <a:t>OCHRANA</a:t>
            </a:r>
            <a:r>
              <a:rPr spc="555" dirty="0"/>
              <a:t> </a:t>
            </a:r>
            <a:r>
              <a:rPr spc="85" dirty="0"/>
              <a:t>DĚTÍ?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038" y="2266315"/>
            <a:ext cx="10718800" cy="290004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  <a:tabLst>
                <a:tab pos="2025650" algn="l"/>
                <a:tab pos="3136900" algn="l"/>
                <a:tab pos="3734435" algn="l"/>
                <a:tab pos="4504055" algn="l"/>
                <a:tab pos="5168900" algn="l"/>
                <a:tab pos="6104890" algn="l"/>
                <a:tab pos="6452235" algn="l"/>
                <a:tab pos="7564755" algn="l"/>
                <a:tab pos="8398510" algn="l"/>
                <a:tab pos="9286875" algn="l"/>
                <a:tab pos="9921240" algn="l"/>
              </a:tabLst>
            </a:pPr>
            <a:r>
              <a:rPr sz="2400" dirty="0">
                <a:latin typeface="Tw Cen MT"/>
                <a:cs typeface="Tw Cen MT"/>
              </a:rPr>
              <a:t>Sociálně-právní	o</a:t>
            </a:r>
            <a:r>
              <a:rPr sz="2400" spc="90" dirty="0">
                <a:latin typeface="Tw Cen MT"/>
                <a:cs typeface="Tw Cen MT"/>
              </a:rPr>
              <a:t>c</a:t>
            </a:r>
            <a:r>
              <a:rPr sz="2400" dirty="0">
                <a:latin typeface="Tw Cen MT"/>
                <a:cs typeface="Tw Cen MT"/>
              </a:rPr>
              <a:t>h</a:t>
            </a:r>
            <a:r>
              <a:rPr sz="2400" spc="-15" dirty="0">
                <a:latin typeface="Tw Cen MT"/>
                <a:cs typeface="Tw Cen MT"/>
              </a:rPr>
              <a:t>r</a:t>
            </a:r>
            <a:r>
              <a:rPr sz="2400" spc="-20" dirty="0">
                <a:latin typeface="Tw Cen MT"/>
                <a:cs typeface="Tw Cen MT"/>
              </a:rPr>
              <a:t>a</a:t>
            </a:r>
            <a:r>
              <a:rPr sz="2400" dirty="0">
                <a:latin typeface="Tw Cen MT"/>
                <a:cs typeface="Tw Cen MT"/>
              </a:rPr>
              <a:t>na	dě</a:t>
            </a:r>
            <a:r>
              <a:rPr sz="2400" spc="-10" dirty="0">
                <a:latin typeface="Tw Cen MT"/>
                <a:cs typeface="Tw Cen MT"/>
              </a:rPr>
              <a:t>t</a:t>
            </a:r>
            <a:r>
              <a:rPr sz="2400" dirty="0">
                <a:latin typeface="Tw Cen MT"/>
                <a:cs typeface="Tw Cen MT"/>
              </a:rPr>
              <a:t>í	</a:t>
            </a:r>
            <a:r>
              <a:rPr sz="2400" spc="5" dirty="0">
                <a:latin typeface="Tw Cen MT"/>
                <a:cs typeface="Tw Cen MT"/>
              </a:rPr>
              <a:t>(</a:t>
            </a:r>
            <a:r>
              <a:rPr sz="2400" dirty="0">
                <a:latin typeface="Tw Cen MT"/>
                <a:cs typeface="Tw Cen MT"/>
              </a:rPr>
              <a:t>d</a:t>
            </a:r>
            <a:r>
              <a:rPr sz="2400" spc="-10" dirty="0">
                <a:latin typeface="Tw Cen MT"/>
                <a:cs typeface="Tw Cen MT"/>
              </a:rPr>
              <a:t>á</a:t>
            </a:r>
            <a:r>
              <a:rPr sz="2400" spc="-5" dirty="0">
                <a:latin typeface="Tw Cen MT"/>
                <a:cs typeface="Tw Cen MT"/>
              </a:rPr>
              <a:t>l</a:t>
            </a:r>
            <a:r>
              <a:rPr sz="2400" dirty="0">
                <a:latin typeface="Tw Cen MT"/>
                <a:cs typeface="Tw Cen MT"/>
              </a:rPr>
              <a:t>e	také	SPOD)	je	o</a:t>
            </a:r>
            <a:r>
              <a:rPr sz="2400" spc="90" dirty="0">
                <a:latin typeface="Tw Cen MT"/>
                <a:cs typeface="Tw Cen MT"/>
              </a:rPr>
              <a:t>c</a:t>
            </a:r>
            <a:r>
              <a:rPr sz="2400" dirty="0">
                <a:latin typeface="Tw Cen MT"/>
                <a:cs typeface="Tw Cen MT"/>
              </a:rPr>
              <a:t>h</a:t>
            </a:r>
            <a:r>
              <a:rPr sz="2400" spc="-15" dirty="0">
                <a:latin typeface="Tw Cen MT"/>
                <a:cs typeface="Tw Cen MT"/>
              </a:rPr>
              <a:t>r</a:t>
            </a:r>
            <a:r>
              <a:rPr sz="2400" dirty="0">
                <a:latin typeface="Tw Cen MT"/>
                <a:cs typeface="Tw Cen MT"/>
              </a:rPr>
              <a:t>ana	zájmů	dítět</a:t>
            </a:r>
            <a:r>
              <a:rPr sz="2400" spc="-95" dirty="0">
                <a:latin typeface="Tw Cen MT"/>
                <a:cs typeface="Tw Cen MT"/>
              </a:rPr>
              <a:t>e</a:t>
            </a:r>
            <a:r>
              <a:rPr sz="2400" dirty="0">
                <a:latin typeface="Tw Cen MT"/>
                <a:cs typeface="Tw Cen MT"/>
              </a:rPr>
              <a:t>,	</a:t>
            </a:r>
            <a:r>
              <a:rPr sz="2400" spc="-5" dirty="0">
                <a:latin typeface="Tw Cen MT"/>
                <a:cs typeface="Tw Cen MT"/>
              </a:rPr>
              <a:t>je</a:t>
            </a:r>
            <a:r>
              <a:rPr sz="2400" dirty="0">
                <a:latin typeface="Tw Cen MT"/>
                <a:cs typeface="Tw Cen MT"/>
              </a:rPr>
              <a:t>ho	vý</a:t>
            </a:r>
            <a:r>
              <a:rPr sz="2400" spc="-40" dirty="0">
                <a:latin typeface="Tw Cen MT"/>
                <a:cs typeface="Tw Cen MT"/>
              </a:rPr>
              <a:t>v</a:t>
            </a:r>
            <a:r>
              <a:rPr sz="2400" spc="-15" dirty="0">
                <a:latin typeface="Tw Cen MT"/>
                <a:cs typeface="Tw Cen MT"/>
              </a:rPr>
              <a:t>o</a:t>
            </a:r>
            <a:r>
              <a:rPr sz="2400" spc="-5" dirty="0">
                <a:latin typeface="Tw Cen MT"/>
                <a:cs typeface="Tw Cen MT"/>
              </a:rPr>
              <a:t>je  </a:t>
            </a:r>
            <a:r>
              <a:rPr sz="2400" dirty="0">
                <a:latin typeface="Tw Cen MT"/>
                <a:cs typeface="Tw Cen MT"/>
              </a:rPr>
              <a:t>a zajištění řádné</a:t>
            </a:r>
            <a:r>
              <a:rPr sz="2400" spc="-15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výchovy.</a:t>
            </a:r>
            <a:endParaRPr sz="2400">
              <a:latin typeface="Tw Cen MT"/>
              <a:cs typeface="Tw Cen MT"/>
            </a:endParaRPr>
          </a:p>
          <a:p>
            <a:pPr marL="12700">
              <a:lnSpc>
                <a:spcPts val="2735"/>
              </a:lnSpc>
              <a:spcBef>
                <a:spcPts val="1070"/>
              </a:spcBef>
              <a:tabLst>
                <a:tab pos="743585" algn="l"/>
                <a:tab pos="1934210" algn="l"/>
                <a:tab pos="3171825" algn="l"/>
                <a:tab pos="3465829" algn="l"/>
                <a:tab pos="4712970" algn="l"/>
                <a:tab pos="6219190" algn="l"/>
                <a:tab pos="7067550" algn="l"/>
                <a:tab pos="7987030" algn="l"/>
                <a:tab pos="8213725" algn="l"/>
                <a:tab pos="9347835" algn="l"/>
              </a:tabLst>
            </a:pPr>
            <a:r>
              <a:rPr sz="2400" dirty="0">
                <a:latin typeface="Tw Cen MT"/>
                <a:cs typeface="Tw Cen MT"/>
              </a:rPr>
              <a:t>Dále	</a:t>
            </a:r>
            <a:r>
              <a:rPr sz="2400" spc="5" dirty="0">
                <a:latin typeface="Tw Cen MT"/>
                <a:cs typeface="Tw Cen MT"/>
              </a:rPr>
              <a:t>zahrnuje	</a:t>
            </a:r>
            <a:r>
              <a:rPr sz="2400" dirty="0">
                <a:latin typeface="Tw Cen MT"/>
                <a:cs typeface="Tw Cen MT"/>
              </a:rPr>
              <a:t>působení	k	</a:t>
            </a:r>
            <a:r>
              <a:rPr sz="2400" spc="-10" dirty="0">
                <a:latin typeface="Tw Cen MT"/>
                <a:cs typeface="Tw Cen MT"/>
              </a:rPr>
              <a:t>obnovení	</a:t>
            </a:r>
            <a:r>
              <a:rPr sz="2400" spc="10" dirty="0">
                <a:latin typeface="Tw Cen MT"/>
                <a:cs typeface="Tw Cen MT"/>
              </a:rPr>
              <a:t>narušených	</a:t>
            </a:r>
            <a:r>
              <a:rPr sz="2400" dirty="0">
                <a:latin typeface="Tw Cen MT"/>
                <a:cs typeface="Tw Cen MT"/>
              </a:rPr>
              <a:t>funkcí	</a:t>
            </a:r>
            <a:r>
              <a:rPr sz="2400" spc="-25" dirty="0">
                <a:latin typeface="Tw Cen MT"/>
                <a:cs typeface="Tw Cen MT"/>
              </a:rPr>
              <a:t>rodiny	</a:t>
            </a:r>
            <a:r>
              <a:rPr sz="2400" dirty="0">
                <a:latin typeface="Tw Cen MT"/>
                <a:cs typeface="Tw Cen MT"/>
              </a:rPr>
              <a:t>i	zajištění	</a:t>
            </a:r>
            <a:r>
              <a:rPr sz="2400" spc="-5" dirty="0">
                <a:latin typeface="Tw Cen MT"/>
                <a:cs typeface="Tw Cen MT"/>
              </a:rPr>
              <a:t>náhradního</a:t>
            </a:r>
            <a:endParaRPr sz="2400">
              <a:latin typeface="Tw Cen MT"/>
              <a:cs typeface="Tw Cen MT"/>
            </a:endParaRPr>
          </a:p>
          <a:p>
            <a:pPr marL="12700">
              <a:lnSpc>
                <a:spcPts val="2735"/>
              </a:lnSpc>
            </a:pPr>
            <a:r>
              <a:rPr sz="2400" spc="-5" dirty="0">
                <a:latin typeface="Tw Cen MT"/>
                <a:cs typeface="Tw Cen MT"/>
              </a:rPr>
              <a:t>rodinného prostředí, </a:t>
            </a:r>
            <a:r>
              <a:rPr sz="2400" dirty="0">
                <a:latin typeface="Tw Cen MT"/>
                <a:cs typeface="Tw Cen MT"/>
              </a:rPr>
              <a:t>nemůže-li dítě žít </a:t>
            </a:r>
            <a:r>
              <a:rPr sz="2400" spc="-25" dirty="0">
                <a:latin typeface="Tw Cen MT"/>
                <a:cs typeface="Tw Cen MT"/>
              </a:rPr>
              <a:t>ve </a:t>
            </a:r>
            <a:r>
              <a:rPr sz="2400" dirty="0">
                <a:latin typeface="Tw Cen MT"/>
                <a:cs typeface="Tw Cen MT"/>
              </a:rPr>
              <a:t>vlastní</a:t>
            </a:r>
            <a:r>
              <a:rPr sz="2400" spc="-50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rodině.</a:t>
            </a:r>
            <a:endParaRPr sz="2400">
              <a:latin typeface="Tw Cen MT"/>
              <a:cs typeface="Tw Cen MT"/>
            </a:endParaRPr>
          </a:p>
          <a:p>
            <a:pPr marL="12700" marR="5715">
              <a:lnSpc>
                <a:spcPts val="2590"/>
              </a:lnSpc>
              <a:spcBef>
                <a:spcPts val="1445"/>
              </a:spcBef>
              <a:tabLst>
                <a:tab pos="1160145" algn="l"/>
                <a:tab pos="2520950" algn="l"/>
                <a:tab pos="3435350" algn="l"/>
                <a:tab pos="3845560" algn="l"/>
                <a:tab pos="4759960" algn="l"/>
                <a:tab pos="5118100" algn="l"/>
                <a:tab pos="5999480" algn="l"/>
                <a:tab pos="6948805" algn="l"/>
                <a:tab pos="8124190" algn="l"/>
                <a:tab pos="9587230" algn="l"/>
                <a:tab pos="9945370" algn="l"/>
              </a:tabLst>
            </a:pP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Hlav</a:t>
            </a:r>
            <a:r>
              <a:rPr sz="2400" spc="5" dirty="0">
                <a:solidFill>
                  <a:srgbClr val="1CACE3"/>
                </a:solidFill>
                <a:latin typeface="Tw Cen MT"/>
                <a:cs typeface="Tw Cen MT"/>
              </a:rPr>
              <a:t>n</a:t>
            </a:r>
            <a:r>
              <a:rPr sz="2400" spc="-5" dirty="0">
                <a:solidFill>
                  <a:srgbClr val="1CACE3"/>
                </a:solidFill>
                <a:latin typeface="Tw Cen MT"/>
                <a:cs typeface="Tw Cen MT"/>
              </a:rPr>
              <a:t>í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m	</a:t>
            </a:r>
            <a:r>
              <a:rPr sz="2400" spc="-10" dirty="0">
                <a:solidFill>
                  <a:srgbClr val="1CACE3"/>
                </a:solidFill>
                <a:latin typeface="Tw Cen MT"/>
                <a:cs typeface="Tw Cen MT"/>
              </a:rPr>
              <a:t>h</a:t>
            </a:r>
            <a:r>
              <a:rPr sz="2400" spc="-5" dirty="0">
                <a:solidFill>
                  <a:srgbClr val="1CACE3"/>
                </a:solidFill>
                <a:latin typeface="Tw Cen MT"/>
                <a:cs typeface="Tw Cen MT"/>
              </a:rPr>
              <a:t>l</a:t>
            </a:r>
            <a:r>
              <a:rPr sz="2400" spc="-15" dirty="0">
                <a:solidFill>
                  <a:srgbClr val="1CACE3"/>
                </a:solidFill>
                <a:latin typeface="Tw Cen MT"/>
                <a:cs typeface="Tw Cen MT"/>
              </a:rPr>
              <a:t>e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dis</a:t>
            </a:r>
            <a:r>
              <a:rPr sz="2400" spc="-45" dirty="0">
                <a:solidFill>
                  <a:srgbClr val="1CACE3"/>
                </a:solidFill>
                <a:latin typeface="Tw Cen MT"/>
                <a:cs typeface="Tw Cen MT"/>
              </a:rPr>
              <a:t>k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em	SPOD	je	zájem	a	bl</a:t>
            </a:r>
            <a:r>
              <a:rPr sz="2400" spc="-10" dirty="0">
                <a:solidFill>
                  <a:srgbClr val="1CACE3"/>
                </a:solidFill>
                <a:latin typeface="Tw Cen MT"/>
                <a:cs typeface="Tw Cen MT"/>
              </a:rPr>
              <a:t>a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ho	dítě</a:t>
            </a:r>
            <a:r>
              <a:rPr sz="2400" spc="-10" dirty="0">
                <a:solidFill>
                  <a:srgbClr val="1CACE3"/>
                </a:solidFill>
                <a:latin typeface="Tw Cen MT"/>
                <a:cs typeface="Tw Cen MT"/>
              </a:rPr>
              <a:t>t</a:t>
            </a:r>
            <a:r>
              <a:rPr sz="2400" spc="-100" dirty="0">
                <a:solidFill>
                  <a:srgbClr val="1CACE3"/>
                </a:solidFill>
                <a:latin typeface="Tw Cen MT"/>
                <a:cs typeface="Tw Cen MT"/>
              </a:rPr>
              <a:t>e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,	o</a:t>
            </a:r>
            <a:r>
              <a:rPr sz="2400" spc="90" dirty="0">
                <a:solidFill>
                  <a:srgbClr val="1CACE3"/>
                </a:solidFill>
                <a:latin typeface="Tw Cen MT"/>
                <a:cs typeface="Tw Cen MT"/>
              </a:rPr>
              <a:t>c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h</a:t>
            </a:r>
            <a:r>
              <a:rPr sz="2400" spc="-15" dirty="0">
                <a:solidFill>
                  <a:srgbClr val="1CACE3"/>
                </a:solidFill>
                <a:latin typeface="Tw Cen MT"/>
                <a:cs typeface="Tw Cen MT"/>
              </a:rPr>
              <a:t>r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ana	</a:t>
            </a:r>
            <a:r>
              <a:rPr sz="2400" spc="-45" dirty="0">
                <a:solidFill>
                  <a:srgbClr val="1CACE3"/>
                </a:solidFill>
                <a:latin typeface="Tw Cen MT"/>
                <a:cs typeface="Tw Cen MT"/>
              </a:rPr>
              <a:t>r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odičo</a:t>
            </a:r>
            <a:r>
              <a:rPr sz="2400" spc="5" dirty="0">
                <a:solidFill>
                  <a:srgbClr val="1CACE3"/>
                </a:solidFill>
                <a:latin typeface="Tw Cen MT"/>
                <a:cs typeface="Tw Cen MT"/>
              </a:rPr>
              <a:t>v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ství	a	</a:t>
            </a:r>
            <a:r>
              <a:rPr sz="2400" spc="-45" dirty="0">
                <a:solidFill>
                  <a:srgbClr val="1CACE3"/>
                </a:solidFill>
                <a:latin typeface="Tw Cen MT"/>
                <a:cs typeface="Tw Cen MT"/>
              </a:rPr>
              <a:t>r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odi</a:t>
            </a:r>
            <a:r>
              <a:rPr sz="2400" spc="-85" dirty="0">
                <a:solidFill>
                  <a:srgbClr val="1CACE3"/>
                </a:solidFill>
                <a:latin typeface="Tw Cen MT"/>
                <a:cs typeface="Tw Cen MT"/>
              </a:rPr>
              <a:t>n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y  a </a:t>
            </a:r>
            <a:r>
              <a:rPr sz="2400" spc="-5" dirty="0">
                <a:solidFill>
                  <a:srgbClr val="1CACE3"/>
                </a:solidFill>
                <a:latin typeface="Tw Cen MT"/>
                <a:cs typeface="Tw Cen MT"/>
              </a:rPr>
              <a:t>vzájemné </a:t>
            </a:r>
            <a:r>
              <a:rPr sz="2400" spc="-10" dirty="0">
                <a:solidFill>
                  <a:srgbClr val="1CACE3"/>
                </a:solidFill>
                <a:latin typeface="Tw Cen MT"/>
                <a:cs typeface="Tw Cen MT"/>
              </a:rPr>
              <a:t>právo rodičů 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a </a:t>
            </a:r>
            <a:r>
              <a:rPr sz="2400" spc="-5" dirty="0">
                <a:solidFill>
                  <a:srgbClr val="1CACE3"/>
                </a:solidFill>
                <a:latin typeface="Tw Cen MT"/>
                <a:cs typeface="Tw Cen MT"/>
              </a:rPr>
              <a:t>dětí 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na </a:t>
            </a:r>
            <a:r>
              <a:rPr sz="2400" spc="-10" dirty="0">
                <a:solidFill>
                  <a:srgbClr val="1CACE3"/>
                </a:solidFill>
                <a:latin typeface="Tw Cen MT"/>
                <a:cs typeface="Tw Cen MT"/>
              </a:rPr>
              <a:t>rodičovskou </a:t>
            </a:r>
            <a:r>
              <a:rPr sz="2400" spc="10" dirty="0">
                <a:solidFill>
                  <a:srgbClr val="1CACE3"/>
                </a:solidFill>
                <a:latin typeface="Tw Cen MT"/>
                <a:cs typeface="Tw Cen MT"/>
              </a:rPr>
              <a:t>výchovu </a:t>
            </a:r>
            <a:r>
              <a:rPr sz="2400" dirty="0">
                <a:solidFill>
                  <a:srgbClr val="1CACE3"/>
                </a:solidFill>
                <a:latin typeface="Tw Cen MT"/>
                <a:cs typeface="Tw Cen MT"/>
              </a:rPr>
              <a:t>a</a:t>
            </a:r>
            <a:r>
              <a:rPr sz="2400" spc="-15" dirty="0">
                <a:solidFill>
                  <a:srgbClr val="1CACE3"/>
                </a:solidFill>
                <a:latin typeface="Tw Cen MT"/>
                <a:cs typeface="Tw Cen MT"/>
              </a:rPr>
              <a:t> </a:t>
            </a:r>
            <a:r>
              <a:rPr sz="2400" spc="-5" dirty="0">
                <a:solidFill>
                  <a:srgbClr val="1CACE3"/>
                </a:solidFill>
                <a:latin typeface="Tw Cen MT"/>
                <a:cs typeface="Tw Cen MT"/>
              </a:rPr>
              <a:t>péči.</a:t>
            </a:r>
            <a:endParaRPr sz="24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Tw Cen MT"/>
                <a:cs typeface="Tw Cen MT"/>
              </a:rPr>
              <a:t>Při zajišťování SPOD se </a:t>
            </a:r>
            <a:r>
              <a:rPr sz="2400" spc="-5" dirty="0">
                <a:latin typeface="Tw Cen MT"/>
                <a:cs typeface="Tw Cen MT"/>
              </a:rPr>
              <a:t>také </a:t>
            </a:r>
            <a:r>
              <a:rPr sz="2400" dirty="0">
                <a:latin typeface="Tw Cen MT"/>
                <a:cs typeface="Tw Cen MT"/>
              </a:rPr>
              <a:t>přihlíží k </a:t>
            </a:r>
            <a:r>
              <a:rPr sz="2400" spc="5" dirty="0">
                <a:latin typeface="Tw Cen MT"/>
                <a:cs typeface="Tw Cen MT"/>
              </a:rPr>
              <a:t>širšímu sociálnímu </a:t>
            </a:r>
            <a:r>
              <a:rPr sz="2400" spc="-5" dirty="0">
                <a:latin typeface="Tw Cen MT"/>
                <a:cs typeface="Tw Cen MT"/>
              </a:rPr>
              <a:t>prostředí</a:t>
            </a:r>
            <a:r>
              <a:rPr sz="2400" spc="-114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dítěte.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869061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5" dirty="0"/>
              <a:t>NA CO </a:t>
            </a:r>
            <a:r>
              <a:rPr spc="40" dirty="0"/>
              <a:t>SE </a:t>
            </a:r>
            <a:r>
              <a:rPr spc="80" dirty="0"/>
              <a:t>ZAMĚŘUJE </a:t>
            </a:r>
            <a:r>
              <a:rPr spc="50" dirty="0"/>
              <a:t>ZÁKON </a:t>
            </a:r>
            <a:r>
              <a:rPr dirty="0"/>
              <a:t>O</a:t>
            </a:r>
            <a:r>
              <a:rPr spc="825" dirty="0"/>
              <a:t> </a:t>
            </a:r>
            <a:r>
              <a:rPr spc="70" dirty="0"/>
              <a:t>SPOD?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8139" y="2126107"/>
            <a:ext cx="10435590" cy="238188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189230" indent="-177165">
              <a:lnSpc>
                <a:spcPct val="100000"/>
              </a:lnSpc>
              <a:spcBef>
                <a:spcPts val="1200"/>
              </a:spcBef>
              <a:buClr>
                <a:srgbClr val="1CACE3"/>
              </a:buClr>
              <a:buSzPct val="91666"/>
              <a:buFont typeface="Arial"/>
              <a:buChar char="•"/>
              <a:tabLst>
                <a:tab pos="189865" algn="l"/>
              </a:tabLst>
            </a:pPr>
            <a:r>
              <a:rPr sz="2400" dirty="0">
                <a:latin typeface="Tw Cen MT"/>
                <a:cs typeface="Tw Cen MT"/>
              </a:rPr>
              <a:t>na </a:t>
            </a:r>
            <a:r>
              <a:rPr sz="2400" spc="10" dirty="0">
                <a:latin typeface="Tw Cen MT"/>
                <a:cs typeface="Tw Cen MT"/>
              </a:rPr>
              <a:t>ochranu </a:t>
            </a:r>
            <a:r>
              <a:rPr sz="2400" spc="-10" dirty="0">
                <a:latin typeface="Tw Cen MT"/>
                <a:cs typeface="Tw Cen MT"/>
              </a:rPr>
              <a:t>práva </a:t>
            </a:r>
            <a:r>
              <a:rPr sz="2400" dirty="0">
                <a:latin typeface="Tw Cen MT"/>
                <a:cs typeface="Tw Cen MT"/>
              </a:rPr>
              <a:t>dítěte na příznivý </a:t>
            </a:r>
            <a:r>
              <a:rPr sz="2400" spc="-10" dirty="0">
                <a:latin typeface="Tw Cen MT"/>
                <a:cs typeface="Tw Cen MT"/>
              </a:rPr>
              <a:t>vývoj </a:t>
            </a:r>
            <a:r>
              <a:rPr sz="2400" dirty="0">
                <a:latin typeface="Tw Cen MT"/>
                <a:cs typeface="Tw Cen MT"/>
              </a:rPr>
              <a:t>a řádnou</a:t>
            </a:r>
            <a:r>
              <a:rPr sz="2400" spc="-65" dirty="0">
                <a:latin typeface="Tw Cen MT"/>
                <a:cs typeface="Tw Cen MT"/>
              </a:rPr>
              <a:t> </a:t>
            </a:r>
            <a:r>
              <a:rPr sz="2400" spc="10" dirty="0">
                <a:latin typeface="Tw Cen MT"/>
                <a:cs typeface="Tw Cen MT"/>
              </a:rPr>
              <a:t>výchovu,</a:t>
            </a:r>
            <a:endParaRPr sz="2400">
              <a:latin typeface="Tw Cen MT"/>
              <a:cs typeface="Tw Cen MT"/>
            </a:endParaRPr>
          </a:p>
          <a:p>
            <a:pPr marL="203200" indent="-190500">
              <a:lnSpc>
                <a:spcPct val="100000"/>
              </a:lnSpc>
              <a:spcBef>
                <a:spcPts val="1105"/>
              </a:spcBef>
              <a:buClr>
                <a:srgbClr val="1CACE3"/>
              </a:buClr>
              <a:buFont typeface="Arial"/>
              <a:buChar char="•"/>
              <a:tabLst>
                <a:tab pos="203200" algn="l"/>
              </a:tabLst>
            </a:pPr>
            <a:r>
              <a:rPr sz="2400" dirty="0">
                <a:latin typeface="Tw Cen MT"/>
                <a:cs typeface="Tw Cen MT"/>
              </a:rPr>
              <a:t>na </a:t>
            </a:r>
            <a:r>
              <a:rPr sz="2400" spc="10" dirty="0">
                <a:latin typeface="Tw Cen MT"/>
                <a:cs typeface="Tw Cen MT"/>
              </a:rPr>
              <a:t>ochranu </a:t>
            </a:r>
            <a:r>
              <a:rPr sz="2400" spc="5" dirty="0">
                <a:latin typeface="Tw Cen MT"/>
                <a:cs typeface="Tw Cen MT"/>
              </a:rPr>
              <a:t>oprávněných </a:t>
            </a:r>
            <a:r>
              <a:rPr sz="2400" dirty="0">
                <a:latin typeface="Tw Cen MT"/>
                <a:cs typeface="Tw Cen MT"/>
              </a:rPr>
              <a:t>zájmů </a:t>
            </a:r>
            <a:r>
              <a:rPr sz="2400" spc="-15" dirty="0">
                <a:latin typeface="Tw Cen MT"/>
                <a:cs typeface="Tw Cen MT"/>
              </a:rPr>
              <a:t>dítěte, </a:t>
            </a:r>
            <a:r>
              <a:rPr sz="2400" dirty="0">
                <a:latin typeface="Tw Cen MT"/>
                <a:cs typeface="Tw Cen MT"/>
              </a:rPr>
              <a:t>včetně ochrany </a:t>
            </a:r>
            <a:r>
              <a:rPr sz="2400" spc="-5" dirty="0">
                <a:latin typeface="Tw Cen MT"/>
                <a:cs typeface="Tw Cen MT"/>
              </a:rPr>
              <a:t>jeho</a:t>
            </a:r>
            <a:r>
              <a:rPr sz="2400" spc="-60" dirty="0">
                <a:latin typeface="Tw Cen MT"/>
                <a:cs typeface="Tw Cen MT"/>
              </a:rPr>
              <a:t> </a:t>
            </a:r>
            <a:r>
              <a:rPr sz="2400" spc="-5" dirty="0">
                <a:latin typeface="Tw Cen MT"/>
                <a:cs typeface="Tw Cen MT"/>
              </a:rPr>
              <a:t>jmění,</a:t>
            </a:r>
            <a:endParaRPr sz="2400">
              <a:latin typeface="Tw Cen MT"/>
              <a:cs typeface="Tw Cen MT"/>
            </a:endParaRPr>
          </a:p>
          <a:p>
            <a:pPr marL="203200" indent="-190500">
              <a:lnSpc>
                <a:spcPct val="100000"/>
              </a:lnSpc>
              <a:spcBef>
                <a:spcPts val="1115"/>
              </a:spcBef>
              <a:buClr>
                <a:srgbClr val="1CACE3"/>
              </a:buClr>
              <a:buFont typeface="Arial"/>
              <a:buChar char="•"/>
              <a:tabLst>
                <a:tab pos="203200" algn="l"/>
              </a:tabLst>
            </a:pPr>
            <a:r>
              <a:rPr sz="2400" dirty="0">
                <a:latin typeface="Tw Cen MT"/>
                <a:cs typeface="Tw Cen MT"/>
              </a:rPr>
              <a:t>působení směřující k </a:t>
            </a:r>
            <a:r>
              <a:rPr sz="2400" spc="-10" dirty="0">
                <a:latin typeface="Tw Cen MT"/>
                <a:cs typeface="Tw Cen MT"/>
              </a:rPr>
              <a:t>obnovení </a:t>
            </a:r>
            <a:r>
              <a:rPr sz="2400" spc="10" dirty="0">
                <a:latin typeface="Tw Cen MT"/>
                <a:cs typeface="Tw Cen MT"/>
              </a:rPr>
              <a:t>narušených </a:t>
            </a:r>
            <a:r>
              <a:rPr sz="2400" dirty="0">
                <a:latin typeface="Tw Cen MT"/>
                <a:cs typeface="Tw Cen MT"/>
              </a:rPr>
              <a:t>funkcí</a:t>
            </a:r>
            <a:r>
              <a:rPr sz="2400" spc="-85" dirty="0">
                <a:latin typeface="Tw Cen MT"/>
                <a:cs typeface="Tw Cen MT"/>
              </a:rPr>
              <a:t> </a:t>
            </a:r>
            <a:r>
              <a:rPr sz="2400" spc="-45" dirty="0">
                <a:latin typeface="Tw Cen MT"/>
                <a:cs typeface="Tw Cen MT"/>
              </a:rPr>
              <a:t>rodiny,</a:t>
            </a:r>
            <a:endParaRPr sz="2400">
              <a:latin typeface="Tw Cen MT"/>
              <a:cs typeface="Tw Cen MT"/>
            </a:endParaRPr>
          </a:p>
          <a:p>
            <a:pPr marL="104139" marR="5080" indent="-91440">
              <a:lnSpc>
                <a:spcPts val="2590"/>
              </a:lnSpc>
              <a:spcBef>
                <a:spcPts val="1450"/>
              </a:spcBef>
              <a:buClr>
                <a:srgbClr val="1CACE3"/>
              </a:buClr>
              <a:buFont typeface="Arial"/>
              <a:buChar char="•"/>
              <a:tabLst>
                <a:tab pos="203200" algn="l"/>
              </a:tabLst>
            </a:pPr>
            <a:r>
              <a:rPr sz="2400" dirty="0">
                <a:latin typeface="Tw Cen MT"/>
                <a:cs typeface="Tw Cen MT"/>
              </a:rPr>
              <a:t>zabezpečení </a:t>
            </a:r>
            <a:r>
              <a:rPr sz="2400" spc="-5" dirty="0">
                <a:latin typeface="Tw Cen MT"/>
                <a:cs typeface="Tw Cen MT"/>
              </a:rPr>
              <a:t>náhradního rodinného </a:t>
            </a:r>
            <a:r>
              <a:rPr sz="2400" spc="-10" dirty="0">
                <a:latin typeface="Tw Cen MT"/>
                <a:cs typeface="Tw Cen MT"/>
              </a:rPr>
              <a:t>prostředí </a:t>
            </a:r>
            <a:r>
              <a:rPr sz="2400" spc="-20" dirty="0">
                <a:latin typeface="Tw Cen MT"/>
                <a:cs typeface="Tw Cen MT"/>
              </a:rPr>
              <a:t>pro </a:t>
            </a:r>
            <a:r>
              <a:rPr sz="2400" dirty="0">
                <a:latin typeface="Tw Cen MT"/>
                <a:cs typeface="Tw Cen MT"/>
              </a:rPr>
              <a:t>dítě, které nemůže být </a:t>
            </a:r>
            <a:r>
              <a:rPr sz="2400" spc="5" dirty="0">
                <a:latin typeface="Tw Cen MT"/>
                <a:cs typeface="Tw Cen MT"/>
              </a:rPr>
              <a:t>trvale </a:t>
            </a:r>
            <a:r>
              <a:rPr sz="2400" spc="-15" dirty="0">
                <a:latin typeface="Tw Cen MT"/>
                <a:cs typeface="Tw Cen MT"/>
              </a:rPr>
              <a:t>nebo  </a:t>
            </a:r>
            <a:r>
              <a:rPr sz="2400" spc="-5" dirty="0">
                <a:latin typeface="Tw Cen MT"/>
                <a:cs typeface="Tw Cen MT"/>
              </a:rPr>
              <a:t>dočasně </a:t>
            </a:r>
            <a:r>
              <a:rPr sz="2400" dirty="0">
                <a:latin typeface="Tw Cen MT"/>
                <a:cs typeface="Tw Cen MT"/>
              </a:rPr>
              <a:t>vychováváno </a:t>
            </a:r>
            <a:r>
              <a:rPr sz="2400" spc="-25" dirty="0">
                <a:latin typeface="Tw Cen MT"/>
                <a:cs typeface="Tw Cen MT"/>
              </a:rPr>
              <a:t>ve </a:t>
            </a:r>
            <a:r>
              <a:rPr sz="2400" dirty="0">
                <a:latin typeface="Tw Cen MT"/>
                <a:cs typeface="Tw Cen MT"/>
              </a:rPr>
              <a:t>vlastní</a:t>
            </a:r>
            <a:r>
              <a:rPr sz="2400" spc="-5" dirty="0">
                <a:latin typeface="Tw Cen MT"/>
                <a:cs typeface="Tw Cen MT"/>
              </a:rPr>
              <a:t> </a:t>
            </a:r>
            <a:r>
              <a:rPr sz="2400" spc="-10" dirty="0">
                <a:latin typeface="Tw Cen MT"/>
                <a:cs typeface="Tw Cen MT"/>
              </a:rPr>
              <a:t>rodině.</a:t>
            </a:r>
            <a:endParaRPr sz="2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713867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5" dirty="0"/>
              <a:t>CO </a:t>
            </a:r>
            <a:r>
              <a:rPr spc="50" dirty="0"/>
              <a:t>ZÁKON </a:t>
            </a:r>
            <a:r>
              <a:rPr dirty="0"/>
              <a:t>O </a:t>
            </a:r>
            <a:r>
              <a:rPr spc="65" dirty="0"/>
              <a:t>SPOD</a:t>
            </a:r>
            <a:r>
              <a:rPr spc="610" dirty="0"/>
              <a:t> </a:t>
            </a:r>
            <a:r>
              <a:rPr spc="60" dirty="0"/>
              <a:t>UPRAVUJE?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0201" y="2125497"/>
            <a:ext cx="4968875" cy="2903220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200" spc="-10" dirty="0">
                <a:latin typeface="Tw Cen MT"/>
                <a:cs typeface="Tw Cen MT"/>
              </a:rPr>
              <a:t>Cílovou </a:t>
            </a:r>
            <a:r>
              <a:rPr sz="2200" spc="-5" dirty="0">
                <a:latin typeface="Tw Cen MT"/>
                <a:cs typeface="Tw Cen MT"/>
              </a:rPr>
              <a:t>skupinu dětí</a:t>
            </a:r>
            <a:r>
              <a:rPr sz="2200" spc="3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SPOD</a:t>
            </a:r>
            <a:endParaRPr sz="22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200" spc="-5" dirty="0">
                <a:latin typeface="Tw Cen MT"/>
                <a:cs typeface="Tw Cen MT"/>
              </a:rPr>
              <a:t>Pěstounskou péči, vč. </a:t>
            </a:r>
            <a:r>
              <a:rPr sz="2200" spc="-15" dirty="0">
                <a:latin typeface="Tw Cen MT"/>
                <a:cs typeface="Tw Cen MT"/>
              </a:rPr>
              <a:t>dávek </a:t>
            </a:r>
            <a:r>
              <a:rPr sz="2200" spc="-5" dirty="0">
                <a:latin typeface="Tw Cen MT"/>
                <a:cs typeface="Tw Cen MT"/>
              </a:rPr>
              <a:t>pěstounské</a:t>
            </a:r>
            <a:r>
              <a:rPr sz="2200" spc="9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péče</a:t>
            </a:r>
            <a:endParaRPr sz="220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2200" spc="-10" dirty="0">
                <a:latin typeface="Tw Cen MT"/>
                <a:cs typeface="Tw Cen MT"/>
              </a:rPr>
              <a:t>Standardy</a:t>
            </a:r>
            <a:r>
              <a:rPr sz="2200" dirty="0">
                <a:latin typeface="Tw Cen MT"/>
                <a:cs typeface="Tw Cen MT"/>
              </a:rPr>
              <a:t> SPOD</a:t>
            </a:r>
            <a:endParaRPr sz="2200">
              <a:latin typeface="Tw Cen MT"/>
              <a:cs typeface="Tw Cen MT"/>
            </a:endParaRPr>
          </a:p>
          <a:p>
            <a:pPr marL="12700" marR="3422650">
              <a:lnSpc>
                <a:spcPct val="143000"/>
              </a:lnSpc>
              <a:spcBef>
                <a:spcPts val="10"/>
              </a:spcBef>
            </a:pPr>
            <a:r>
              <a:rPr sz="2200" spc="-5" dirty="0">
                <a:latin typeface="Tw Cen MT"/>
                <a:cs typeface="Tw Cen MT"/>
              </a:rPr>
              <a:t>Činnost</a:t>
            </a:r>
            <a:r>
              <a:rPr sz="2200" spc="-4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SPOD  Přestupky  Apod.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546290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65" dirty="0"/>
              <a:t>KDO VYKONÁVÁ</a:t>
            </a:r>
            <a:r>
              <a:rPr spc="260" dirty="0"/>
              <a:t> </a:t>
            </a:r>
            <a:r>
              <a:rPr spc="70" dirty="0"/>
              <a:t>SPOD?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038" y="2012950"/>
            <a:ext cx="10727055" cy="419227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 algn="just">
              <a:lnSpc>
                <a:spcPct val="80100"/>
              </a:lnSpc>
              <a:spcBef>
                <a:spcPts val="580"/>
              </a:spcBef>
            </a:pPr>
            <a:r>
              <a:rPr sz="2000" spc="-15" dirty="0">
                <a:latin typeface="Tw Cen MT"/>
                <a:cs typeface="Tw Cen MT"/>
              </a:rPr>
              <a:t>Závazkem </a:t>
            </a:r>
            <a:r>
              <a:rPr sz="2000" spc="-5" dirty="0">
                <a:latin typeface="Tw Cen MT"/>
                <a:cs typeface="Tw Cen MT"/>
              </a:rPr>
              <a:t>České republiky </a:t>
            </a:r>
            <a:r>
              <a:rPr sz="2000" dirty="0">
                <a:latin typeface="Tw Cen MT"/>
                <a:cs typeface="Tw Cen MT"/>
              </a:rPr>
              <a:t>není </a:t>
            </a:r>
            <a:r>
              <a:rPr sz="2000" spc="-5" dirty="0">
                <a:latin typeface="Tw Cen MT"/>
                <a:cs typeface="Tw Cen MT"/>
              </a:rPr>
              <a:t>sociálně-právní </a:t>
            </a:r>
            <a:r>
              <a:rPr sz="2000" spc="5" dirty="0">
                <a:latin typeface="Tw Cen MT"/>
                <a:cs typeface="Tw Cen MT"/>
              </a:rPr>
              <a:t>ochranu </a:t>
            </a:r>
            <a:r>
              <a:rPr sz="2000" spc="-5" dirty="0">
                <a:latin typeface="Tw Cen MT"/>
                <a:cs typeface="Tw Cen MT"/>
              </a:rPr>
              <a:t>dětem pouze legislativně </a:t>
            </a:r>
            <a:r>
              <a:rPr sz="2000" dirty="0">
                <a:latin typeface="Tw Cen MT"/>
                <a:cs typeface="Tw Cen MT"/>
              </a:rPr>
              <a:t>zaručit, </a:t>
            </a:r>
            <a:r>
              <a:rPr sz="2000" spc="-5" dirty="0">
                <a:latin typeface="Tw Cen MT"/>
                <a:cs typeface="Tw Cen MT"/>
              </a:rPr>
              <a:t>ale její </a:t>
            </a:r>
            <a:r>
              <a:rPr sz="2000" spc="-10" dirty="0">
                <a:latin typeface="Tw Cen MT"/>
                <a:cs typeface="Tw Cen MT"/>
              </a:rPr>
              <a:t>výkon </a:t>
            </a:r>
            <a:r>
              <a:rPr sz="2000" dirty="0">
                <a:latin typeface="Tw Cen MT"/>
                <a:cs typeface="Tw Cen MT"/>
              </a:rPr>
              <a:t>i  </a:t>
            </a:r>
            <a:r>
              <a:rPr sz="2000" spc="-5" dirty="0">
                <a:latin typeface="Tw Cen MT"/>
                <a:cs typeface="Tw Cen MT"/>
              </a:rPr>
              <a:t>zajistit. Hlavními </a:t>
            </a:r>
            <a:r>
              <a:rPr sz="2000" dirty="0">
                <a:latin typeface="Tw Cen MT"/>
                <a:cs typeface="Tw Cen MT"/>
              </a:rPr>
              <a:t>obecnými </a:t>
            </a:r>
            <a:r>
              <a:rPr sz="2000" spc="-15" dirty="0">
                <a:latin typeface="Tw Cen MT"/>
                <a:cs typeface="Tw Cen MT"/>
              </a:rPr>
              <a:t>orgány </a:t>
            </a:r>
            <a:r>
              <a:rPr sz="2000" spc="-5" dirty="0">
                <a:latin typeface="Tw Cen MT"/>
                <a:cs typeface="Tw Cen MT"/>
              </a:rPr>
              <a:t>určenými </a:t>
            </a:r>
            <a:r>
              <a:rPr sz="2000" dirty="0">
                <a:latin typeface="Tw Cen MT"/>
                <a:cs typeface="Tw Cen MT"/>
              </a:rPr>
              <a:t>k </a:t>
            </a:r>
            <a:r>
              <a:rPr sz="2000" spc="5" dirty="0">
                <a:latin typeface="Tw Cen MT"/>
                <a:cs typeface="Tw Cen MT"/>
              </a:rPr>
              <a:t>ochraně </a:t>
            </a:r>
            <a:r>
              <a:rPr sz="2000" spc="-5" dirty="0">
                <a:latin typeface="Tw Cen MT"/>
                <a:cs typeface="Tw Cen MT"/>
              </a:rPr>
              <a:t>dětí jsou </a:t>
            </a:r>
            <a:r>
              <a:rPr sz="2000" dirty="0">
                <a:latin typeface="Tw Cen MT"/>
                <a:cs typeface="Tw Cen MT"/>
              </a:rPr>
              <a:t>u </a:t>
            </a:r>
            <a:r>
              <a:rPr sz="2000" spc="-5" dirty="0">
                <a:latin typeface="Tw Cen MT"/>
                <a:cs typeface="Tw Cen MT"/>
              </a:rPr>
              <a:t>nás </a:t>
            </a:r>
            <a:r>
              <a:rPr sz="2000" spc="-35" dirty="0">
                <a:latin typeface="Tw Cen MT"/>
                <a:cs typeface="Tw Cen MT"/>
              </a:rPr>
              <a:t>soudy, </a:t>
            </a:r>
            <a:r>
              <a:rPr sz="2000" dirty="0">
                <a:latin typeface="Tw Cen MT"/>
                <a:cs typeface="Tw Cen MT"/>
              </a:rPr>
              <a:t>k </a:t>
            </a:r>
            <a:r>
              <a:rPr sz="2000" spc="-5" dirty="0">
                <a:latin typeface="Tw Cen MT"/>
                <a:cs typeface="Tw Cen MT"/>
              </a:rPr>
              <a:t>poskytování sociálně-právní  </a:t>
            </a:r>
            <a:r>
              <a:rPr sz="2000" dirty="0">
                <a:latin typeface="Tw Cen MT"/>
                <a:cs typeface="Tw Cen MT"/>
              </a:rPr>
              <a:t>ochrany </a:t>
            </a:r>
            <a:r>
              <a:rPr sz="2000" spc="-5" dirty="0">
                <a:latin typeface="Tw Cen MT"/>
                <a:cs typeface="Tw Cen MT"/>
              </a:rPr>
              <a:t>pak specializované</a:t>
            </a:r>
            <a:r>
              <a:rPr sz="2000" spc="-70" dirty="0">
                <a:latin typeface="Tw Cen MT"/>
                <a:cs typeface="Tw Cen MT"/>
              </a:rPr>
              <a:t> </a:t>
            </a:r>
            <a:r>
              <a:rPr sz="2000" spc="-25" dirty="0">
                <a:latin typeface="Tw Cen MT"/>
                <a:cs typeface="Tw Cen MT"/>
              </a:rPr>
              <a:t>orgány.</a:t>
            </a:r>
            <a:endParaRPr sz="200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5"/>
              </a:spcBef>
            </a:pPr>
            <a:r>
              <a:rPr sz="2000" spc="-25" dirty="0">
                <a:latin typeface="Tw Cen MT"/>
                <a:cs typeface="Tw Cen MT"/>
              </a:rPr>
              <a:t>Tyto </a:t>
            </a:r>
            <a:r>
              <a:rPr sz="2000" spc="-10" dirty="0">
                <a:latin typeface="Tw Cen MT"/>
                <a:cs typeface="Tw Cen MT"/>
              </a:rPr>
              <a:t>orgány </a:t>
            </a:r>
            <a:r>
              <a:rPr sz="2000" dirty="0">
                <a:latin typeface="Tw Cen MT"/>
                <a:cs typeface="Tw Cen MT"/>
              </a:rPr>
              <a:t>sociálně-právní ochrany dětí</a:t>
            </a:r>
            <a:r>
              <a:rPr sz="2000" spc="-105" dirty="0">
                <a:latin typeface="Tw Cen MT"/>
                <a:cs typeface="Tw Cen MT"/>
              </a:rPr>
              <a:t> </a:t>
            </a:r>
            <a:r>
              <a:rPr sz="2000" dirty="0">
                <a:latin typeface="Tw Cen MT"/>
                <a:cs typeface="Tw Cen MT"/>
              </a:rPr>
              <a:t>jsou:</a:t>
            </a:r>
            <a:endParaRPr sz="2000">
              <a:latin typeface="Tw Cen MT"/>
              <a:cs typeface="Tw Cen MT"/>
            </a:endParaRPr>
          </a:p>
          <a:p>
            <a:pPr marL="166370" indent="-154305">
              <a:lnSpc>
                <a:spcPct val="100000"/>
              </a:lnSpc>
              <a:spcBef>
                <a:spcPts val="925"/>
              </a:spcBef>
              <a:buChar char="-"/>
              <a:tabLst>
                <a:tab pos="167005" algn="l"/>
              </a:tabLst>
            </a:pPr>
            <a:r>
              <a:rPr sz="2000" i="1" dirty="0">
                <a:latin typeface="Tw Cen MT"/>
                <a:cs typeface="Tw Cen MT"/>
              </a:rPr>
              <a:t>obecní úřady obcí s </a:t>
            </a:r>
            <a:r>
              <a:rPr sz="2000" i="1" spc="-5" dirty="0">
                <a:latin typeface="Tw Cen MT"/>
                <a:cs typeface="Tw Cen MT"/>
              </a:rPr>
              <a:t>rozšířenou</a:t>
            </a:r>
            <a:r>
              <a:rPr sz="2000" i="1" spc="-114" dirty="0">
                <a:latin typeface="Tw Cen MT"/>
                <a:cs typeface="Tw Cen MT"/>
              </a:rPr>
              <a:t> </a:t>
            </a:r>
            <a:r>
              <a:rPr sz="2000" i="1" dirty="0">
                <a:latin typeface="Tw Cen MT"/>
                <a:cs typeface="Tw Cen MT"/>
              </a:rPr>
              <a:t>působnosti</a:t>
            </a:r>
            <a:endParaRPr sz="2000">
              <a:latin typeface="Tw Cen MT"/>
              <a:cs typeface="Tw Cen MT"/>
            </a:endParaRPr>
          </a:p>
          <a:p>
            <a:pPr marL="166370" indent="-154305">
              <a:lnSpc>
                <a:spcPct val="100000"/>
              </a:lnSpc>
              <a:spcBef>
                <a:spcPts val="925"/>
              </a:spcBef>
              <a:buChar char="-"/>
              <a:tabLst>
                <a:tab pos="167005" algn="l"/>
              </a:tabLst>
            </a:pPr>
            <a:r>
              <a:rPr sz="2000" i="1" dirty="0">
                <a:latin typeface="Tw Cen MT"/>
                <a:cs typeface="Tw Cen MT"/>
              </a:rPr>
              <a:t>obecní úřady a </a:t>
            </a:r>
            <a:r>
              <a:rPr sz="2000" i="1" spc="-5" dirty="0">
                <a:latin typeface="Tw Cen MT"/>
                <a:cs typeface="Tw Cen MT"/>
              </a:rPr>
              <a:t>újezdní</a:t>
            </a:r>
            <a:r>
              <a:rPr sz="2000" i="1" spc="-80" dirty="0">
                <a:latin typeface="Tw Cen MT"/>
                <a:cs typeface="Tw Cen MT"/>
              </a:rPr>
              <a:t> </a:t>
            </a:r>
            <a:r>
              <a:rPr sz="2000" i="1" dirty="0">
                <a:latin typeface="Tw Cen MT"/>
                <a:cs typeface="Tw Cen MT"/>
              </a:rPr>
              <a:t>úřady</a:t>
            </a:r>
            <a:endParaRPr sz="2000">
              <a:latin typeface="Tw Cen MT"/>
              <a:cs typeface="Tw Cen MT"/>
            </a:endParaRPr>
          </a:p>
          <a:p>
            <a:pPr marL="166370" indent="-154305">
              <a:lnSpc>
                <a:spcPct val="100000"/>
              </a:lnSpc>
              <a:spcBef>
                <a:spcPts val="915"/>
              </a:spcBef>
              <a:buChar char="-"/>
              <a:tabLst>
                <a:tab pos="167005" algn="l"/>
              </a:tabLst>
            </a:pPr>
            <a:r>
              <a:rPr sz="2000" i="1" dirty="0">
                <a:latin typeface="Tw Cen MT"/>
                <a:cs typeface="Tw Cen MT"/>
              </a:rPr>
              <a:t>krajské úřady (v Praze Magistrát hl. </a:t>
            </a:r>
            <a:r>
              <a:rPr sz="2000" i="1" spc="-5" dirty="0">
                <a:latin typeface="Tw Cen MT"/>
                <a:cs typeface="Tw Cen MT"/>
              </a:rPr>
              <a:t>města</a:t>
            </a:r>
            <a:r>
              <a:rPr sz="2000" i="1" spc="-190" dirty="0">
                <a:latin typeface="Tw Cen MT"/>
                <a:cs typeface="Tw Cen MT"/>
              </a:rPr>
              <a:t> </a:t>
            </a:r>
            <a:r>
              <a:rPr sz="2000" i="1" dirty="0">
                <a:latin typeface="Tw Cen MT"/>
                <a:cs typeface="Tw Cen MT"/>
              </a:rPr>
              <a:t>Prahy)</a:t>
            </a:r>
            <a:endParaRPr sz="2000">
              <a:latin typeface="Tw Cen MT"/>
              <a:cs typeface="Tw Cen MT"/>
            </a:endParaRPr>
          </a:p>
          <a:p>
            <a:pPr marL="166370" indent="-154305">
              <a:lnSpc>
                <a:spcPct val="100000"/>
              </a:lnSpc>
              <a:spcBef>
                <a:spcPts val="919"/>
              </a:spcBef>
              <a:buChar char="-"/>
              <a:tabLst>
                <a:tab pos="167005" algn="l"/>
              </a:tabLst>
            </a:pPr>
            <a:r>
              <a:rPr sz="2000" i="1" spc="-10" dirty="0">
                <a:latin typeface="Tw Cen MT"/>
                <a:cs typeface="Tw Cen MT"/>
              </a:rPr>
              <a:t>Ministerstvo </a:t>
            </a:r>
            <a:r>
              <a:rPr sz="2000" i="1" dirty="0">
                <a:latin typeface="Tw Cen MT"/>
                <a:cs typeface="Tw Cen MT"/>
              </a:rPr>
              <a:t>práce a </a:t>
            </a:r>
            <a:r>
              <a:rPr sz="2000" i="1" spc="5" dirty="0">
                <a:latin typeface="Tw Cen MT"/>
                <a:cs typeface="Tw Cen MT"/>
              </a:rPr>
              <a:t>sociálních</a:t>
            </a:r>
            <a:r>
              <a:rPr sz="2000" i="1" spc="-100" dirty="0">
                <a:latin typeface="Tw Cen MT"/>
                <a:cs typeface="Tw Cen MT"/>
              </a:rPr>
              <a:t> </a:t>
            </a:r>
            <a:r>
              <a:rPr sz="2000" i="1" spc="-5" dirty="0">
                <a:latin typeface="Tw Cen MT"/>
                <a:cs typeface="Tw Cen MT"/>
              </a:rPr>
              <a:t>věcí</a:t>
            </a:r>
            <a:endParaRPr sz="2000">
              <a:latin typeface="Tw Cen MT"/>
              <a:cs typeface="Tw Cen MT"/>
            </a:endParaRPr>
          </a:p>
          <a:p>
            <a:pPr marL="166370" indent="-154305">
              <a:lnSpc>
                <a:spcPct val="100000"/>
              </a:lnSpc>
              <a:spcBef>
                <a:spcPts val="930"/>
              </a:spcBef>
              <a:buChar char="-"/>
              <a:tabLst>
                <a:tab pos="167005" algn="l"/>
              </a:tabLst>
            </a:pPr>
            <a:r>
              <a:rPr sz="2000" i="1" dirty="0">
                <a:latin typeface="Tw Cen MT"/>
                <a:cs typeface="Tw Cen MT"/>
              </a:rPr>
              <a:t>Úřad </a:t>
            </a:r>
            <a:r>
              <a:rPr sz="2000" i="1" spc="-5" dirty="0">
                <a:latin typeface="Tw Cen MT"/>
                <a:cs typeface="Tw Cen MT"/>
              </a:rPr>
              <a:t>pro mezinárodněprávní </a:t>
            </a:r>
            <a:r>
              <a:rPr sz="2000" i="1" spc="5" dirty="0">
                <a:latin typeface="Tw Cen MT"/>
                <a:cs typeface="Tw Cen MT"/>
              </a:rPr>
              <a:t>ochranu</a:t>
            </a:r>
            <a:r>
              <a:rPr sz="2000" i="1" spc="-110" dirty="0">
                <a:latin typeface="Tw Cen MT"/>
                <a:cs typeface="Tw Cen MT"/>
              </a:rPr>
              <a:t> </a:t>
            </a:r>
            <a:r>
              <a:rPr sz="2000" i="1" dirty="0">
                <a:latin typeface="Tw Cen MT"/>
                <a:cs typeface="Tw Cen MT"/>
              </a:rPr>
              <a:t>dětí</a:t>
            </a:r>
            <a:endParaRPr sz="2000">
              <a:latin typeface="Tw Cen MT"/>
              <a:cs typeface="Tw Cen MT"/>
            </a:endParaRPr>
          </a:p>
          <a:p>
            <a:pPr marL="166370" indent="-154305">
              <a:lnSpc>
                <a:spcPct val="100000"/>
              </a:lnSpc>
              <a:spcBef>
                <a:spcPts val="910"/>
              </a:spcBef>
              <a:buChar char="-"/>
              <a:tabLst>
                <a:tab pos="167005" algn="l"/>
              </a:tabLst>
            </a:pPr>
            <a:r>
              <a:rPr sz="2000" i="1" dirty="0">
                <a:latin typeface="Tw Cen MT"/>
                <a:cs typeface="Tw Cen MT"/>
              </a:rPr>
              <a:t>Úřad práce České</a:t>
            </a:r>
            <a:r>
              <a:rPr sz="2000" i="1" spc="-75" dirty="0">
                <a:latin typeface="Tw Cen MT"/>
                <a:cs typeface="Tw Cen MT"/>
              </a:rPr>
              <a:t> </a:t>
            </a:r>
            <a:r>
              <a:rPr sz="2000" i="1" dirty="0">
                <a:latin typeface="Tw Cen MT"/>
                <a:cs typeface="Tw Cen MT"/>
              </a:rPr>
              <a:t>republiky</a:t>
            </a:r>
            <a:endParaRPr sz="20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1402" y="760602"/>
            <a:ext cx="814387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45" dirty="0"/>
              <a:t>NA </a:t>
            </a:r>
            <a:r>
              <a:rPr spc="70" dirty="0"/>
              <a:t>JAKÉ DĚTI </a:t>
            </a:r>
            <a:r>
              <a:rPr spc="40" dirty="0"/>
              <a:t>SE </a:t>
            </a:r>
            <a:r>
              <a:rPr spc="65" dirty="0"/>
              <a:t>SPOD</a:t>
            </a:r>
            <a:r>
              <a:rPr spc="690" dirty="0"/>
              <a:t> </a:t>
            </a:r>
            <a:r>
              <a:rPr spc="80" dirty="0"/>
              <a:t>ZAMĚŘUJE?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4598" y="1671980"/>
            <a:ext cx="10600055" cy="4586605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1015"/>
              </a:spcBef>
            </a:pPr>
            <a:r>
              <a:rPr sz="2200" i="1" spc="-25" dirty="0">
                <a:latin typeface="Tw Cen MT"/>
                <a:cs typeface="Tw Cen MT"/>
              </a:rPr>
              <a:t>Podle </a:t>
            </a:r>
            <a:r>
              <a:rPr sz="2200" i="1" spc="-5" dirty="0">
                <a:latin typeface="Tw Cen MT"/>
                <a:cs typeface="Tw Cen MT"/>
              </a:rPr>
              <a:t>§ 6 </a:t>
            </a:r>
            <a:r>
              <a:rPr sz="2200" b="1" i="1" spc="-15" dirty="0">
                <a:latin typeface="Tw Cen MT"/>
                <a:cs typeface="Tw Cen MT"/>
              </a:rPr>
              <a:t>zákona </a:t>
            </a:r>
            <a:r>
              <a:rPr sz="2200" b="1" i="1" spc="-5" dirty="0">
                <a:latin typeface="Tw Cen MT"/>
                <a:cs typeface="Tw Cen MT"/>
              </a:rPr>
              <a:t>č. 359/1999 </a:t>
            </a:r>
            <a:r>
              <a:rPr sz="2200" b="1" i="1" dirty="0">
                <a:latin typeface="Tw Cen MT"/>
                <a:cs typeface="Tw Cen MT"/>
              </a:rPr>
              <a:t>Sb</a:t>
            </a:r>
            <a:r>
              <a:rPr sz="2200" i="1" dirty="0">
                <a:latin typeface="Tw Cen MT"/>
                <a:cs typeface="Tw Cen MT"/>
              </a:rPr>
              <a:t>. </a:t>
            </a:r>
            <a:r>
              <a:rPr sz="2200" i="1" spc="-5" dirty="0">
                <a:latin typeface="Tw Cen MT"/>
                <a:cs typeface="Tw Cen MT"/>
              </a:rPr>
              <a:t>se SPOD vztahuje zejména na</a:t>
            </a:r>
            <a:r>
              <a:rPr sz="2200" i="1" spc="135" dirty="0">
                <a:latin typeface="Tw Cen MT"/>
                <a:cs typeface="Tw Cen MT"/>
              </a:rPr>
              <a:t> </a:t>
            </a:r>
            <a:r>
              <a:rPr sz="2200" i="1" spc="-5" dirty="0">
                <a:latin typeface="Tw Cen MT"/>
                <a:cs typeface="Tw Cen MT"/>
              </a:rPr>
              <a:t>děti:</a:t>
            </a:r>
            <a:endParaRPr sz="2200">
              <a:latin typeface="Tw Cen MT"/>
              <a:cs typeface="Tw Cen MT"/>
            </a:endParaRPr>
          </a:p>
          <a:p>
            <a:pPr marL="103505" marR="663575" indent="-91440">
              <a:lnSpc>
                <a:spcPct val="80000"/>
              </a:lnSpc>
              <a:spcBef>
                <a:spcPts val="1440"/>
              </a:spcBef>
              <a:buClr>
                <a:srgbClr val="1CACE3"/>
              </a:buClr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spc="-15" dirty="0">
                <a:latin typeface="Tw Cen MT"/>
                <a:cs typeface="Tw Cen MT"/>
              </a:rPr>
              <a:t>Rodiče </a:t>
            </a:r>
            <a:r>
              <a:rPr sz="2200" spc="-5" dirty="0">
                <a:latin typeface="Tw Cen MT"/>
                <a:cs typeface="Tw Cen MT"/>
              </a:rPr>
              <a:t>zemřeli, neplní povinnosti plynoucí z </a:t>
            </a:r>
            <a:r>
              <a:rPr sz="2200" spc="-10" dirty="0">
                <a:latin typeface="Tw Cen MT"/>
                <a:cs typeface="Tw Cen MT"/>
              </a:rPr>
              <a:t>rodičovské </a:t>
            </a:r>
            <a:r>
              <a:rPr sz="2200" spc="-5" dirty="0">
                <a:latin typeface="Tw Cen MT"/>
                <a:cs typeface="Tw Cen MT"/>
              </a:rPr>
              <a:t>odpovědnosti, </a:t>
            </a:r>
            <a:r>
              <a:rPr sz="2200" spc="-10" dirty="0">
                <a:latin typeface="Tw Cen MT"/>
                <a:cs typeface="Tw Cen MT"/>
              </a:rPr>
              <a:t>nevykonávají </a:t>
            </a:r>
            <a:r>
              <a:rPr sz="2200" spc="-15" dirty="0">
                <a:latin typeface="Tw Cen MT"/>
                <a:cs typeface="Tw Cen MT"/>
              </a:rPr>
              <a:t>nebo  </a:t>
            </a:r>
            <a:r>
              <a:rPr sz="2200" spc="-10" dirty="0">
                <a:latin typeface="Tw Cen MT"/>
                <a:cs typeface="Tw Cen MT"/>
              </a:rPr>
              <a:t>zneužívají </a:t>
            </a:r>
            <a:r>
              <a:rPr sz="2200" spc="-15" dirty="0">
                <a:latin typeface="Tw Cen MT"/>
                <a:cs typeface="Tw Cen MT"/>
              </a:rPr>
              <a:t>práva </a:t>
            </a:r>
            <a:r>
              <a:rPr sz="2200" spc="-5" dirty="0">
                <a:latin typeface="Tw Cen MT"/>
                <a:cs typeface="Tw Cen MT"/>
              </a:rPr>
              <a:t>plynoucího z </a:t>
            </a:r>
            <a:r>
              <a:rPr sz="2200" spc="-10" dirty="0">
                <a:latin typeface="Tw Cen MT"/>
                <a:cs typeface="Tw Cen MT"/>
              </a:rPr>
              <a:t>rodičovské</a:t>
            </a:r>
            <a:r>
              <a:rPr sz="2200" spc="14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odpovědnosti</a:t>
            </a:r>
            <a:endParaRPr sz="2200">
              <a:latin typeface="Tw Cen MT"/>
              <a:cs typeface="Tw Cen MT"/>
            </a:endParaRPr>
          </a:p>
          <a:p>
            <a:pPr marL="111760" indent="-99060">
              <a:lnSpc>
                <a:spcPct val="100000"/>
              </a:lnSpc>
              <a:spcBef>
                <a:spcPts val="865"/>
              </a:spcBef>
              <a:buClr>
                <a:srgbClr val="1CACE3"/>
              </a:buClr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spc="-5" dirty="0">
                <a:latin typeface="Tw Cen MT"/>
                <a:cs typeface="Tw Cen MT"/>
              </a:rPr>
              <a:t>Jsou </a:t>
            </a:r>
            <a:r>
              <a:rPr sz="2200" spc="-30" dirty="0">
                <a:latin typeface="Tw Cen MT"/>
                <a:cs typeface="Tw Cen MT"/>
              </a:rPr>
              <a:t>ve </a:t>
            </a:r>
            <a:r>
              <a:rPr sz="2200" spc="5" dirty="0">
                <a:latin typeface="Tw Cen MT"/>
                <a:cs typeface="Tw Cen MT"/>
              </a:rPr>
              <a:t>výchově </a:t>
            </a:r>
            <a:r>
              <a:rPr sz="2200" spc="-10" dirty="0">
                <a:latin typeface="Tw Cen MT"/>
                <a:cs typeface="Tw Cen MT"/>
              </a:rPr>
              <a:t>jiné </a:t>
            </a:r>
            <a:r>
              <a:rPr sz="2200" spc="-25" dirty="0">
                <a:latin typeface="Tw Cen MT"/>
                <a:cs typeface="Tw Cen MT"/>
              </a:rPr>
              <a:t>osoby </a:t>
            </a:r>
            <a:r>
              <a:rPr sz="2200" spc="-5" dirty="0">
                <a:latin typeface="Tw Cen MT"/>
                <a:cs typeface="Tw Cen MT"/>
              </a:rPr>
              <a:t>odpovědné </a:t>
            </a:r>
            <a:r>
              <a:rPr sz="2200" spc="-10" dirty="0">
                <a:latin typeface="Tw Cen MT"/>
                <a:cs typeface="Tw Cen MT"/>
              </a:rPr>
              <a:t>za </a:t>
            </a:r>
            <a:r>
              <a:rPr sz="2200" spc="5" dirty="0">
                <a:latin typeface="Tw Cen MT"/>
                <a:cs typeface="Tw Cen MT"/>
              </a:rPr>
              <a:t>výchovu </a:t>
            </a:r>
            <a:r>
              <a:rPr sz="2200" spc="-5" dirty="0">
                <a:latin typeface="Tw Cen MT"/>
                <a:cs typeface="Tw Cen MT"/>
              </a:rPr>
              <a:t>a tato neplní povinnosti plynoucí ze</a:t>
            </a:r>
            <a:r>
              <a:rPr sz="2200" spc="434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svěření</a:t>
            </a:r>
            <a:endParaRPr sz="2200">
              <a:latin typeface="Tw Cen MT"/>
              <a:cs typeface="Tw Cen MT"/>
            </a:endParaRPr>
          </a:p>
          <a:p>
            <a:pPr marL="111760" indent="-99060">
              <a:lnSpc>
                <a:spcPct val="100000"/>
              </a:lnSpc>
              <a:spcBef>
                <a:spcPts val="875"/>
              </a:spcBef>
              <a:buClr>
                <a:srgbClr val="1CACE3"/>
              </a:buClr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spc="-30" dirty="0">
                <a:latin typeface="Tw Cen MT"/>
                <a:cs typeface="Tw Cen MT"/>
              </a:rPr>
              <a:t>Vedou </a:t>
            </a:r>
            <a:r>
              <a:rPr sz="2200" spc="-5" dirty="0">
                <a:latin typeface="Tw Cen MT"/>
                <a:cs typeface="Tw Cen MT"/>
              </a:rPr>
              <a:t>zahálčivý </a:t>
            </a:r>
            <a:r>
              <a:rPr sz="2200" spc="-15" dirty="0">
                <a:latin typeface="Tw Cen MT"/>
                <a:cs typeface="Tw Cen MT"/>
              </a:rPr>
              <a:t>nebo </a:t>
            </a:r>
            <a:r>
              <a:rPr sz="2200" spc="-10" dirty="0">
                <a:latin typeface="Tw Cen MT"/>
                <a:cs typeface="Tw Cen MT"/>
              </a:rPr>
              <a:t>nemravný</a:t>
            </a:r>
            <a:r>
              <a:rPr sz="2200" spc="80" dirty="0">
                <a:latin typeface="Tw Cen MT"/>
                <a:cs typeface="Tw Cen MT"/>
              </a:rPr>
              <a:t> </a:t>
            </a:r>
            <a:r>
              <a:rPr sz="2200" spc="-15" dirty="0">
                <a:latin typeface="Tw Cen MT"/>
                <a:cs typeface="Tw Cen MT"/>
              </a:rPr>
              <a:t>život</a:t>
            </a:r>
            <a:endParaRPr sz="2200">
              <a:latin typeface="Tw Cen MT"/>
              <a:cs typeface="Tw Cen MT"/>
            </a:endParaRPr>
          </a:p>
          <a:p>
            <a:pPr marL="111760" indent="-99060">
              <a:lnSpc>
                <a:spcPct val="100000"/>
              </a:lnSpc>
              <a:spcBef>
                <a:spcPts val="880"/>
              </a:spcBef>
              <a:buClr>
                <a:srgbClr val="1CACE3"/>
              </a:buClr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spc="-15" dirty="0">
                <a:latin typeface="Tw Cen MT"/>
                <a:cs typeface="Tw Cen MT"/>
              </a:rPr>
              <a:t>Opakované</a:t>
            </a:r>
            <a:r>
              <a:rPr sz="2200" spc="1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útěky</a:t>
            </a:r>
            <a:endParaRPr sz="2200">
              <a:latin typeface="Tw Cen MT"/>
              <a:cs typeface="Tw Cen MT"/>
            </a:endParaRPr>
          </a:p>
          <a:p>
            <a:pPr marL="111760" indent="-99060">
              <a:lnSpc>
                <a:spcPct val="100000"/>
              </a:lnSpc>
              <a:spcBef>
                <a:spcPts val="865"/>
              </a:spcBef>
              <a:buClr>
                <a:srgbClr val="1CACE3"/>
              </a:buClr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dirty="0">
                <a:latin typeface="Tw Cen MT"/>
                <a:cs typeface="Tw Cen MT"/>
              </a:rPr>
              <a:t>Byl </a:t>
            </a:r>
            <a:r>
              <a:rPr sz="2200" spc="-5" dirty="0">
                <a:latin typeface="Tw Cen MT"/>
                <a:cs typeface="Tw Cen MT"/>
              </a:rPr>
              <a:t>na </a:t>
            </a:r>
            <a:r>
              <a:rPr sz="2200" spc="15" dirty="0">
                <a:latin typeface="Tw Cen MT"/>
                <a:cs typeface="Tw Cen MT"/>
              </a:rPr>
              <a:t>nich </a:t>
            </a:r>
            <a:r>
              <a:rPr sz="2200" spc="5" dirty="0">
                <a:latin typeface="Tw Cen MT"/>
                <a:cs typeface="Tw Cen MT"/>
              </a:rPr>
              <a:t>spáchán </a:t>
            </a:r>
            <a:r>
              <a:rPr sz="2200" spc="-5" dirty="0">
                <a:latin typeface="Tw Cen MT"/>
                <a:cs typeface="Tw Cen MT"/>
              </a:rPr>
              <a:t>trestný čin, </a:t>
            </a:r>
            <a:r>
              <a:rPr sz="2200" spc="-15" dirty="0">
                <a:latin typeface="Tw Cen MT"/>
                <a:cs typeface="Tw Cen MT"/>
              </a:rPr>
              <a:t>nebo </a:t>
            </a:r>
            <a:r>
              <a:rPr sz="2200" spc="-5" dirty="0">
                <a:latin typeface="Tw Cen MT"/>
                <a:cs typeface="Tw Cen MT"/>
              </a:rPr>
              <a:t>je podezření ze </a:t>
            </a:r>
            <a:r>
              <a:rPr sz="2200" spc="5" dirty="0">
                <a:latin typeface="Tw Cen MT"/>
                <a:cs typeface="Tw Cen MT"/>
              </a:rPr>
              <a:t>spáchání </a:t>
            </a:r>
            <a:r>
              <a:rPr sz="2200" spc="-5" dirty="0">
                <a:latin typeface="Tw Cen MT"/>
                <a:cs typeface="Tw Cen MT"/>
              </a:rPr>
              <a:t>takového</a:t>
            </a:r>
            <a:r>
              <a:rPr sz="2200" spc="18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činu</a:t>
            </a:r>
            <a:endParaRPr sz="2200">
              <a:latin typeface="Tw Cen MT"/>
              <a:cs typeface="Tw Cen MT"/>
            </a:endParaRPr>
          </a:p>
          <a:p>
            <a:pPr marL="103505" marR="952500" indent="-91440">
              <a:lnSpc>
                <a:spcPts val="2110"/>
              </a:lnSpc>
              <a:spcBef>
                <a:spcPts val="1385"/>
              </a:spcBef>
              <a:buClr>
                <a:srgbClr val="1CACE3"/>
              </a:buClr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spc="-5" dirty="0">
                <a:latin typeface="Tw Cen MT"/>
                <a:cs typeface="Tw Cen MT"/>
              </a:rPr>
              <a:t>Na základě žádosti </a:t>
            </a:r>
            <a:r>
              <a:rPr sz="2200" spc="-10" dirty="0">
                <a:latin typeface="Tw Cen MT"/>
                <a:cs typeface="Tw Cen MT"/>
              </a:rPr>
              <a:t>rodičů </a:t>
            </a:r>
            <a:r>
              <a:rPr sz="2200" spc="-5" dirty="0">
                <a:latin typeface="Tw Cen MT"/>
                <a:cs typeface="Tw Cen MT"/>
              </a:rPr>
              <a:t>či osob </a:t>
            </a:r>
            <a:r>
              <a:rPr sz="2200" spc="5" dirty="0">
                <a:latin typeface="Tw Cen MT"/>
                <a:cs typeface="Tw Cen MT"/>
              </a:rPr>
              <a:t>odpovědných </a:t>
            </a:r>
            <a:r>
              <a:rPr sz="2200" spc="-5" dirty="0">
                <a:latin typeface="Tw Cen MT"/>
                <a:cs typeface="Tw Cen MT"/>
              </a:rPr>
              <a:t>za </a:t>
            </a:r>
            <a:r>
              <a:rPr sz="2200" spc="5" dirty="0">
                <a:latin typeface="Tw Cen MT"/>
                <a:cs typeface="Tw Cen MT"/>
              </a:rPr>
              <a:t>výchovu </a:t>
            </a:r>
            <a:r>
              <a:rPr sz="2200" spc="-10" dirty="0">
                <a:latin typeface="Tw Cen MT"/>
                <a:cs typeface="Tw Cen MT"/>
              </a:rPr>
              <a:t>umísťovány </a:t>
            </a:r>
            <a:r>
              <a:rPr sz="2200" spc="-5" dirty="0">
                <a:latin typeface="Tw Cen MT"/>
                <a:cs typeface="Tw Cen MT"/>
              </a:rPr>
              <a:t>do zařízení s  nepřetržitou péčí </a:t>
            </a:r>
            <a:r>
              <a:rPr sz="2200" spc="-20" dirty="0">
                <a:latin typeface="Tw Cen MT"/>
                <a:cs typeface="Tw Cen MT"/>
              </a:rPr>
              <a:t>(pobyt </a:t>
            </a:r>
            <a:r>
              <a:rPr sz="2200" spc="-5" dirty="0">
                <a:latin typeface="Tw Cen MT"/>
                <a:cs typeface="Tw Cen MT"/>
              </a:rPr>
              <a:t>déle než 6</a:t>
            </a:r>
            <a:r>
              <a:rPr sz="2200" spc="85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měsíců)</a:t>
            </a:r>
            <a:endParaRPr sz="2200">
              <a:latin typeface="Tw Cen MT"/>
              <a:cs typeface="Tw Cen MT"/>
            </a:endParaRPr>
          </a:p>
          <a:p>
            <a:pPr marL="111760" indent="-99060">
              <a:lnSpc>
                <a:spcPct val="100000"/>
              </a:lnSpc>
              <a:spcBef>
                <a:spcPts val="900"/>
              </a:spcBef>
              <a:buClr>
                <a:srgbClr val="1CACE3"/>
              </a:buClr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spc="-15" dirty="0">
                <a:latin typeface="Tw Cen MT"/>
                <a:cs typeface="Tw Cen MT"/>
              </a:rPr>
              <a:t>Ohrožovány </a:t>
            </a:r>
            <a:r>
              <a:rPr sz="2200" spc="-5" dirty="0">
                <a:latin typeface="Tw Cen MT"/>
                <a:cs typeface="Tw Cen MT"/>
              </a:rPr>
              <a:t>násilím mezi </a:t>
            </a:r>
            <a:r>
              <a:rPr sz="2200" spc="-10" dirty="0">
                <a:latin typeface="Tw Cen MT"/>
                <a:cs typeface="Tw Cen MT"/>
              </a:rPr>
              <a:t>rodiči </a:t>
            </a:r>
            <a:r>
              <a:rPr sz="2200" spc="-15" dirty="0">
                <a:latin typeface="Tw Cen MT"/>
                <a:cs typeface="Tw Cen MT"/>
              </a:rPr>
              <a:t>nebo </a:t>
            </a:r>
            <a:r>
              <a:rPr sz="2200" spc="-5" dirty="0">
                <a:latin typeface="Tw Cen MT"/>
                <a:cs typeface="Tw Cen MT"/>
              </a:rPr>
              <a:t>osobami odpovědnými za</a:t>
            </a:r>
            <a:r>
              <a:rPr sz="2200" spc="170" dirty="0">
                <a:latin typeface="Tw Cen MT"/>
                <a:cs typeface="Tw Cen MT"/>
              </a:rPr>
              <a:t> </a:t>
            </a:r>
            <a:r>
              <a:rPr sz="2200" spc="5" dirty="0">
                <a:latin typeface="Tw Cen MT"/>
                <a:cs typeface="Tw Cen MT"/>
              </a:rPr>
              <a:t>výchovu</a:t>
            </a:r>
            <a:endParaRPr sz="2200">
              <a:latin typeface="Tw Cen MT"/>
              <a:cs typeface="Tw Cen MT"/>
            </a:endParaRPr>
          </a:p>
          <a:p>
            <a:pPr marL="111760" indent="-99060">
              <a:lnSpc>
                <a:spcPct val="100000"/>
              </a:lnSpc>
              <a:spcBef>
                <a:spcPts val="865"/>
              </a:spcBef>
              <a:buClr>
                <a:srgbClr val="1CACE3"/>
              </a:buClr>
              <a:buSzPct val="95454"/>
              <a:buFont typeface="Arial"/>
              <a:buChar char="•"/>
              <a:tabLst>
                <a:tab pos="111760" algn="l"/>
              </a:tabLst>
            </a:pPr>
            <a:r>
              <a:rPr sz="2200" spc="-5" dirty="0">
                <a:latin typeface="Tw Cen MT"/>
                <a:cs typeface="Tw Cen MT"/>
              </a:rPr>
              <a:t>Žadatelé o udělení </a:t>
            </a:r>
            <a:r>
              <a:rPr sz="2200" spc="-10" dirty="0">
                <a:latin typeface="Tw Cen MT"/>
                <a:cs typeface="Tw Cen MT"/>
              </a:rPr>
              <a:t>mezinárodní </a:t>
            </a:r>
            <a:r>
              <a:rPr sz="2200" spc="-25" dirty="0">
                <a:latin typeface="Tw Cen MT"/>
                <a:cs typeface="Tw Cen MT"/>
              </a:rPr>
              <a:t>ochrany, </a:t>
            </a:r>
            <a:r>
              <a:rPr sz="2200" spc="-5" dirty="0">
                <a:latin typeface="Tw Cen MT"/>
                <a:cs typeface="Tw Cen MT"/>
              </a:rPr>
              <a:t>azyl,</a:t>
            </a:r>
            <a:r>
              <a:rPr sz="2200" spc="140" dirty="0">
                <a:latin typeface="Tw Cen MT"/>
                <a:cs typeface="Tw Cen MT"/>
              </a:rPr>
              <a:t> </a:t>
            </a:r>
            <a:r>
              <a:rPr sz="2200" spc="-5" dirty="0">
                <a:latin typeface="Tw Cen MT"/>
                <a:cs typeface="Tw Cen MT"/>
              </a:rPr>
              <a:t>atd.</a:t>
            </a:r>
            <a:endParaRPr sz="22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992060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KDY </a:t>
            </a:r>
            <a:r>
              <a:rPr spc="80" dirty="0"/>
              <a:t>PŘICHÁZÍ </a:t>
            </a:r>
            <a:r>
              <a:rPr spc="45" dirty="0"/>
              <a:t>NA </a:t>
            </a:r>
            <a:r>
              <a:rPr spc="70" dirty="0"/>
              <a:t>ŘADU </a:t>
            </a:r>
            <a:r>
              <a:rPr spc="65" dirty="0"/>
              <a:t>REALIZACE</a:t>
            </a:r>
            <a:r>
              <a:rPr spc="705" dirty="0"/>
              <a:t> </a:t>
            </a:r>
            <a:r>
              <a:rPr spc="70" dirty="0"/>
              <a:t>SPOD?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8956" y="2058365"/>
            <a:ext cx="10594340" cy="4022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055"/>
              </a:lnSpc>
              <a:spcBef>
                <a:spcPts val="95"/>
              </a:spcBef>
            </a:pPr>
            <a:r>
              <a:rPr sz="1900" b="1" spc="-5" dirty="0">
                <a:solidFill>
                  <a:srgbClr val="1CACE3"/>
                </a:solidFill>
                <a:latin typeface="Tw Cen MT"/>
                <a:cs typeface="Tw Cen MT"/>
              </a:rPr>
              <a:t>VEŘEJNÉ</a:t>
            </a:r>
            <a:r>
              <a:rPr sz="1900" b="1" spc="20" dirty="0">
                <a:solidFill>
                  <a:srgbClr val="1CACE3"/>
                </a:solidFill>
                <a:latin typeface="Tw Cen MT"/>
                <a:cs typeface="Tw Cen MT"/>
              </a:rPr>
              <a:t> </a:t>
            </a:r>
            <a:r>
              <a:rPr sz="1900" b="1" spc="-5" dirty="0">
                <a:solidFill>
                  <a:srgbClr val="1CACE3"/>
                </a:solidFill>
                <a:latin typeface="Tw Cen MT"/>
                <a:cs typeface="Tw Cen MT"/>
              </a:rPr>
              <a:t>SLUŽBY</a:t>
            </a:r>
            <a:endParaRPr sz="1900">
              <a:latin typeface="Tw Cen MT"/>
              <a:cs typeface="Tw Cen MT"/>
            </a:endParaRPr>
          </a:p>
          <a:p>
            <a:pPr marL="12700" marR="6350" algn="just">
              <a:lnSpc>
                <a:spcPts val="1820"/>
              </a:lnSpc>
              <a:spcBef>
                <a:spcPts val="220"/>
              </a:spcBef>
            </a:pPr>
            <a:r>
              <a:rPr sz="1900" spc="-20" dirty="0">
                <a:latin typeface="Tw Cen MT"/>
                <a:cs typeface="Tw Cen MT"/>
              </a:rPr>
              <a:t>Pokud </a:t>
            </a:r>
            <a:r>
              <a:rPr sz="1900" spc="-5" dirty="0">
                <a:latin typeface="Tw Cen MT"/>
                <a:cs typeface="Tw Cen MT"/>
              </a:rPr>
              <a:t>má dítě relativně méně </a:t>
            </a:r>
            <a:r>
              <a:rPr sz="1900" spc="-10" dirty="0">
                <a:latin typeface="Tw Cen MT"/>
                <a:cs typeface="Tw Cen MT"/>
              </a:rPr>
              <a:t>závažné </a:t>
            </a:r>
            <a:r>
              <a:rPr sz="1900" spc="-25" dirty="0">
                <a:latin typeface="Tw Cen MT"/>
                <a:cs typeface="Tw Cen MT"/>
              </a:rPr>
              <a:t>problémy, </a:t>
            </a:r>
            <a:r>
              <a:rPr sz="1900" spc="-5" dirty="0">
                <a:latin typeface="Tw Cen MT"/>
                <a:cs typeface="Tw Cen MT"/>
              </a:rPr>
              <a:t>v optimálním případě </a:t>
            </a:r>
            <a:r>
              <a:rPr sz="1900" dirty="0">
                <a:latin typeface="Tw Cen MT"/>
                <a:cs typeface="Tw Cen MT"/>
              </a:rPr>
              <a:t>nastupuje řešení </a:t>
            </a:r>
            <a:r>
              <a:rPr sz="1900" spc="-5" dirty="0">
                <a:latin typeface="Tw Cen MT"/>
                <a:cs typeface="Tw Cen MT"/>
              </a:rPr>
              <a:t>na </a:t>
            </a:r>
            <a:r>
              <a:rPr sz="1900" spc="-10" dirty="0">
                <a:latin typeface="Tw Cen MT"/>
                <a:cs typeface="Tw Cen MT"/>
              </a:rPr>
              <a:t>úrovni </a:t>
            </a:r>
            <a:r>
              <a:rPr sz="1900" spc="-5" dirty="0">
                <a:latin typeface="Tw Cen MT"/>
                <a:cs typeface="Tw Cen MT"/>
              </a:rPr>
              <a:t>prevence  ze </a:t>
            </a:r>
            <a:r>
              <a:rPr sz="1900" spc="-15" dirty="0">
                <a:latin typeface="Tw Cen MT"/>
                <a:cs typeface="Tw Cen MT"/>
              </a:rPr>
              <a:t>strany </a:t>
            </a:r>
            <a:r>
              <a:rPr sz="1900" spc="-20" dirty="0">
                <a:latin typeface="Tw Cen MT"/>
                <a:cs typeface="Tw Cen MT"/>
              </a:rPr>
              <a:t>školy. </a:t>
            </a:r>
            <a:r>
              <a:rPr sz="1900" spc="-5" dirty="0">
                <a:latin typeface="Tw Cen MT"/>
                <a:cs typeface="Tw Cen MT"/>
              </a:rPr>
              <a:t>Například </a:t>
            </a:r>
            <a:r>
              <a:rPr sz="1900" dirty="0">
                <a:latin typeface="Tw Cen MT"/>
                <a:cs typeface="Tw Cen MT"/>
              </a:rPr>
              <a:t>pokud </a:t>
            </a:r>
            <a:r>
              <a:rPr sz="1900" spc="-10" dirty="0">
                <a:latin typeface="Tw Cen MT"/>
                <a:cs typeface="Tw Cen MT"/>
              </a:rPr>
              <a:t>rodina </a:t>
            </a:r>
            <a:r>
              <a:rPr sz="1900" dirty="0">
                <a:latin typeface="Tw Cen MT"/>
                <a:cs typeface="Tw Cen MT"/>
              </a:rPr>
              <a:t>neposkytuje </a:t>
            </a:r>
            <a:r>
              <a:rPr sz="1900" spc="-5" dirty="0">
                <a:latin typeface="Tw Cen MT"/>
                <a:cs typeface="Tw Cen MT"/>
              </a:rPr>
              <a:t>dítěti dostatečnou </a:t>
            </a:r>
            <a:r>
              <a:rPr sz="1900" spc="5" dirty="0">
                <a:latin typeface="Tw Cen MT"/>
                <a:cs typeface="Tw Cen MT"/>
              </a:rPr>
              <a:t>podporu </a:t>
            </a:r>
            <a:r>
              <a:rPr sz="1900" spc="-25" dirty="0">
                <a:latin typeface="Tw Cen MT"/>
                <a:cs typeface="Tw Cen MT"/>
              </a:rPr>
              <a:t>ve </a:t>
            </a:r>
            <a:r>
              <a:rPr sz="1900" spc="-5" dirty="0">
                <a:latin typeface="Tw Cen MT"/>
                <a:cs typeface="Tw Cen MT"/>
              </a:rPr>
              <a:t>vzdělávání, dítě </a:t>
            </a:r>
            <a:r>
              <a:rPr sz="1900" spc="-10" dirty="0">
                <a:latin typeface="Tw Cen MT"/>
                <a:cs typeface="Tw Cen MT"/>
              </a:rPr>
              <a:t>má  </a:t>
            </a:r>
            <a:r>
              <a:rPr sz="1900" spc="-15" dirty="0">
                <a:latin typeface="Tw Cen MT"/>
                <a:cs typeface="Tw Cen MT"/>
              </a:rPr>
              <a:t>problémy </a:t>
            </a:r>
            <a:r>
              <a:rPr sz="1900" spc="-5" dirty="0">
                <a:latin typeface="Tw Cen MT"/>
                <a:cs typeface="Tw Cen MT"/>
              </a:rPr>
              <a:t>s </a:t>
            </a:r>
            <a:r>
              <a:rPr sz="1900" dirty="0">
                <a:latin typeface="Tw Cen MT"/>
                <a:cs typeface="Tw Cen MT"/>
              </a:rPr>
              <a:t>docházkou </a:t>
            </a:r>
            <a:r>
              <a:rPr sz="1900" spc="-5" dirty="0">
                <a:latin typeface="Tw Cen MT"/>
                <a:cs typeface="Tw Cen MT"/>
              </a:rPr>
              <a:t>do školy apod., </a:t>
            </a:r>
            <a:r>
              <a:rPr sz="1900" spc="-10" dirty="0">
                <a:latin typeface="Tw Cen MT"/>
                <a:cs typeface="Tw Cen MT"/>
              </a:rPr>
              <a:t>škola </a:t>
            </a:r>
            <a:r>
              <a:rPr sz="1900" spc="-55" dirty="0">
                <a:latin typeface="Tw Cen MT"/>
                <a:cs typeface="Tw Cen MT"/>
              </a:rPr>
              <a:t>by </a:t>
            </a:r>
            <a:r>
              <a:rPr sz="1900" spc="-5" dirty="0">
                <a:latin typeface="Tw Cen MT"/>
                <a:cs typeface="Tw Cen MT"/>
              </a:rPr>
              <a:t>měla </a:t>
            </a:r>
            <a:r>
              <a:rPr sz="1900" spc="-25" dirty="0">
                <a:latin typeface="Tw Cen MT"/>
                <a:cs typeface="Tw Cen MT"/>
              </a:rPr>
              <a:t>ve </a:t>
            </a:r>
            <a:r>
              <a:rPr sz="1900" spc="-5" dirty="0">
                <a:latin typeface="Tw Cen MT"/>
                <a:cs typeface="Tw Cen MT"/>
              </a:rPr>
              <a:t>spolupráci s dítětem a </a:t>
            </a:r>
            <a:r>
              <a:rPr sz="1900" spc="-10" dirty="0">
                <a:latin typeface="Tw Cen MT"/>
                <a:cs typeface="Tw Cen MT"/>
              </a:rPr>
              <a:t>jeho rodinou usilovat  </a:t>
            </a:r>
            <a:r>
              <a:rPr sz="1900" spc="-5" dirty="0">
                <a:latin typeface="Tw Cen MT"/>
                <a:cs typeface="Tw Cen MT"/>
              </a:rPr>
              <a:t>o nalezení uspokojivého</a:t>
            </a:r>
            <a:r>
              <a:rPr sz="1900" spc="65" dirty="0">
                <a:latin typeface="Tw Cen MT"/>
                <a:cs typeface="Tw Cen MT"/>
              </a:rPr>
              <a:t> </a:t>
            </a:r>
            <a:r>
              <a:rPr sz="1900" spc="-5" dirty="0">
                <a:latin typeface="Tw Cen MT"/>
                <a:cs typeface="Tw Cen MT"/>
              </a:rPr>
              <a:t>řešení.</a:t>
            </a:r>
            <a:endParaRPr sz="1900">
              <a:latin typeface="Tw Cen MT"/>
              <a:cs typeface="Tw Cen MT"/>
            </a:endParaRPr>
          </a:p>
          <a:p>
            <a:pPr marL="12700">
              <a:lnSpc>
                <a:spcPts val="2055"/>
              </a:lnSpc>
              <a:spcBef>
                <a:spcPts val="1395"/>
              </a:spcBef>
            </a:pPr>
            <a:r>
              <a:rPr sz="1900" b="1" spc="-5" dirty="0">
                <a:solidFill>
                  <a:srgbClr val="1CACE3"/>
                </a:solidFill>
                <a:latin typeface="Tw Cen MT"/>
                <a:cs typeface="Tw Cen MT"/>
              </a:rPr>
              <a:t>SLUŽBY</a:t>
            </a:r>
            <a:r>
              <a:rPr sz="1900" b="1" spc="10" dirty="0">
                <a:solidFill>
                  <a:srgbClr val="1CACE3"/>
                </a:solidFill>
                <a:latin typeface="Tw Cen MT"/>
                <a:cs typeface="Tw Cen MT"/>
              </a:rPr>
              <a:t> </a:t>
            </a:r>
            <a:r>
              <a:rPr sz="1900" b="1" spc="-30" dirty="0">
                <a:solidFill>
                  <a:srgbClr val="1CACE3"/>
                </a:solidFill>
                <a:latin typeface="Tw Cen MT"/>
                <a:cs typeface="Tw Cen MT"/>
              </a:rPr>
              <a:t>PODPORY</a:t>
            </a:r>
            <a:endParaRPr sz="1900">
              <a:latin typeface="Tw Cen MT"/>
              <a:cs typeface="Tw Cen MT"/>
            </a:endParaRPr>
          </a:p>
          <a:p>
            <a:pPr marL="12700" marR="5080" algn="just">
              <a:lnSpc>
                <a:spcPts val="1820"/>
              </a:lnSpc>
              <a:spcBef>
                <a:spcPts val="215"/>
              </a:spcBef>
            </a:pPr>
            <a:r>
              <a:rPr sz="1900" spc="-20" dirty="0">
                <a:latin typeface="Tw Cen MT"/>
                <a:cs typeface="Tw Cen MT"/>
              </a:rPr>
              <a:t>Pokud </a:t>
            </a:r>
            <a:r>
              <a:rPr sz="1900" spc="-5" dirty="0">
                <a:latin typeface="Tw Cen MT"/>
                <a:cs typeface="Tw Cen MT"/>
              </a:rPr>
              <a:t>řešení </a:t>
            </a:r>
            <a:r>
              <a:rPr sz="1900" dirty="0">
                <a:latin typeface="Tw Cen MT"/>
                <a:cs typeface="Tw Cen MT"/>
              </a:rPr>
              <a:t>na </a:t>
            </a:r>
            <a:r>
              <a:rPr sz="1900" spc="-10" dirty="0">
                <a:latin typeface="Tw Cen MT"/>
                <a:cs typeface="Tw Cen MT"/>
              </a:rPr>
              <a:t>úrovni </a:t>
            </a:r>
            <a:r>
              <a:rPr sz="1900" spc="-5" dirty="0">
                <a:latin typeface="Tw Cen MT"/>
                <a:cs typeface="Tw Cen MT"/>
              </a:rPr>
              <a:t>spolupráce </a:t>
            </a:r>
            <a:r>
              <a:rPr sz="1900" spc="-10" dirty="0">
                <a:latin typeface="Tw Cen MT"/>
                <a:cs typeface="Tw Cen MT"/>
              </a:rPr>
              <a:t>školy </a:t>
            </a:r>
            <a:r>
              <a:rPr sz="1900" spc="-5" dirty="0">
                <a:latin typeface="Tw Cen MT"/>
                <a:cs typeface="Tw Cen MT"/>
              </a:rPr>
              <a:t>a </a:t>
            </a:r>
            <a:r>
              <a:rPr sz="1900" spc="-20" dirty="0">
                <a:latin typeface="Tw Cen MT"/>
                <a:cs typeface="Tw Cen MT"/>
              </a:rPr>
              <a:t>rodiny </a:t>
            </a:r>
            <a:r>
              <a:rPr sz="1900" spc="-5" dirty="0">
                <a:latin typeface="Tw Cen MT"/>
                <a:cs typeface="Tw Cen MT"/>
              </a:rPr>
              <a:t>dítěte není nalezeno či </a:t>
            </a:r>
            <a:r>
              <a:rPr sz="1900" spc="-10" dirty="0">
                <a:latin typeface="Tw Cen MT"/>
                <a:cs typeface="Tw Cen MT"/>
              </a:rPr>
              <a:t>nefunguje, </a:t>
            </a:r>
            <a:r>
              <a:rPr sz="1900" spc="5" dirty="0">
                <a:latin typeface="Tw Cen MT"/>
                <a:cs typeface="Tw Cen MT"/>
              </a:rPr>
              <a:t>přichází </a:t>
            </a:r>
            <a:r>
              <a:rPr sz="1900" dirty="0">
                <a:latin typeface="Tw Cen MT"/>
                <a:cs typeface="Tw Cen MT"/>
              </a:rPr>
              <a:t>na </a:t>
            </a:r>
            <a:r>
              <a:rPr sz="1900" spc="-5" dirty="0">
                <a:latin typeface="Tw Cen MT"/>
                <a:cs typeface="Tw Cen MT"/>
              </a:rPr>
              <a:t>řadu zapojení  orgánu sociálně-právní ochrany dětí. </a:t>
            </a:r>
            <a:r>
              <a:rPr sz="1900" spc="-60" dirty="0">
                <a:latin typeface="Tw Cen MT"/>
                <a:cs typeface="Tw Cen MT"/>
              </a:rPr>
              <a:t>Ten </a:t>
            </a:r>
            <a:r>
              <a:rPr sz="1900" spc="-5" dirty="0">
                <a:latin typeface="Tw Cen MT"/>
                <a:cs typeface="Tw Cen MT"/>
              </a:rPr>
              <a:t>má možnost do řešení situace dítěte mimo </a:t>
            </a:r>
            <a:r>
              <a:rPr sz="1900" spc="-10" dirty="0">
                <a:latin typeface="Tw Cen MT"/>
                <a:cs typeface="Tw Cen MT"/>
              </a:rPr>
              <a:t>školy </a:t>
            </a:r>
            <a:r>
              <a:rPr sz="1900" b="1" spc="-5" dirty="0">
                <a:latin typeface="Tw Cen MT"/>
                <a:cs typeface="Tw Cen MT"/>
              </a:rPr>
              <a:t>zapojit i další  subjekty</a:t>
            </a:r>
            <a:r>
              <a:rPr sz="1900" spc="-5" dirty="0">
                <a:latin typeface="Tw Cen MT"/>
                <a:cs typeface="Tw Cen MT"/>
              </a:rPr>
              <a:t>. Jsou to např. </a:t>
            </a:r>
            <a:r>
              <a:rPr sz="1900" b="1" spc="-5" dirty="0">
                <a:latin typeface="Tw Cen MT"/>
                <a:cs typeface="Tw Cen MT"/>
              </a:rPr>
              <a:t>poskytovatelé sociálních služeb – nízkoprahová zařízení </a:t>
            </a:r>
            <a:r>
              <a:rPr sz="1900" b="1" dirty="0">
                <a:latin typeface="Tw Cen MT"/>
                <a:cs typeface="Tw Cen MT"/>
              </a:rPr>
              <a:t>pro děti </a:t>
            </a:r>
            <a:r>
              <a:rPr sz="1900" b="1" spc="-5" dirty="0">
                <a:latin typeface="Tw Cen MT"/>
                <a:cs typeface="Tw Cen MT"/>
              </a:rPr>
              <a:t>a mládež,  sociálně aktivizační </a:t>
            </a:r>
            <a:r>
              <a:rPr sz="1900" b="1" spc="-10" dirty="0">
                <a:latin typeface="Tw Cen MT"/>
                <a:cs typeface="Tw Cen MT"/>
              </a:rPr>
              <a:t>služby </a:t>
            </a:r>
            <a:r>
              <a:rPr sz="1900" b="1" spc="-5" dirty="0">
                <a:latin typeface="Tw Cen MT"/>
                <a:cs typeface="Tw Cen MT"/>
              </a:rPr>
              <a:t>pro </a:t>
            </a:r>
            <a:r>
              <a:rPr sz="1900" b="1" spc="-10" dirty="0">
                <a:latin typeface="Tw Cen MT"/>
                <a:cs typeface="Tw Cen MT"/>
              </a:rPr>
              <a:t>rodiny </a:t>
            </a:r>
            <a:r>
              <a:rPr sz="1900" b="1" spc="-5" dirty="0">
                <a:latin typeface="Tw Cen MT"/>
                <a:cs typeface="Tw Cen MT"/>
              </a:rPr>
              <a:t>s dětmi, terénní </a:t>
            </a:r>
            <a:r>
              <a:rPr sz="1900" b="1" spc="-25" dirty="0">
                <a:latin typeface="Tw Cen MT"/>
                <a:cs typeface="Tw Cen MT"/>
              </a:rPr>
              <a:t>programy, </a:t>
            </a:r>
            <a:r>
              <a:rPr sz="1900" b="1" spc="-10" dirty="0">
                <a:latin typeface="Tw Cen MT"/>
                <a:cs typeface="Tw Cen MT"/>
              </a:rPr>
              <a:t>dobrovolnické </a:t>
            </a:r>
            <a:r>
              <a:rPr sz="1900" b="1" dirty="0">
                <a:latin typeface="Tw Cen MT"/>
                <a:cs typeface="Tw Cen MT"/>
              </a:rPr>
              <a:t>organizace</a:t>
            </a:r>
            <a:r>
              <a:rPr sz="1900" b="1" spc="195" dirty="0">
                <a:latin typeface="Tw Cen MT"/>
                <a:cs typeface="Tw Cen MT"/>
              </a:rPr>
              <a:t> </a:t>
            </a:r>
            <a:r>
              <a:rPr sz="1900" b="1" dirty="0">
                <a:latin typeface="Tw Cen MT"/>
                <a:cs typeface="Tw Cen MT"/>
              </a:rPr>
              <a:t>atd.</a:t>
            </a:r>
            <a:endParaRPr sz="1900">
              <a:latin typeface="Tw Cen MT"/>
              <a:cs typeface="Tw Cen MT"/>
            </a:endParaRPr>
          </a:p>
          <a:p>
            <a:pPr marL="12700">
              <a:lnSpc>
                <a:spcPts val="2050"/>
              </a:lnSpc>
              <a:spcBef>
                <a:spcPts val="1400"/>
              </a:spcBef>
            </a:pPr>
            <a:r>
              <a:rPr sz="1900" b="1" spc="-20" dirty="0">
                <a:solidFill>
                  <a:srgbClr val="1CACE3"/>
                </a:solidFill>
                <a:latin typeface="Tw Cen MT"/>
                <a:cs typeface="Tw Cen MT"/>
              </a:rPr>
              <a:t>ORGÁN </a:t>
            </a:r>
            <a:r>
              <a:rPr sz="1900" b="1" spc="-5" dirty="0">
                <a:solidFill>
                  <a:srgbClr val="1CACE3"/>
                </a:solidFill>
                <a:latin typeface="Tw Cen MT"/>
                <a:cs typeface="Tw Cen MT"/>
              </a:rPr>
              <a:t>SOCIÁLNĚ-PRÁVNÍ </a:t>
            </a:r>
            <a:r>
              <a:rPr sz="1900" b="1" spc="-10" dirty="0">
                <a:solidFill>
                  <a:srgbClr val="1CACE3"/>
                </a:solidFill>
                <a:latin typeface="Tw Cen MT"/>
                <a:cs typeface="Tw Cen MT"/>
              </a:rPr>
              <a:t>OCHRANY</a:t>
            </a:r>
            <a:r>
              <a:rPr sz="1900" b="1" spc="130" dirty="0">
                <a:solidFill>
                  <a:srgbClr val="1CACE3"/>
                </a:solidFill>
                <a:latin typeface="Tw Cen MT"/>
                <a:cs typeface="Tw Cen MT"/>
              </a:rPr>
              <a:t> </a:t>
            </a:r>
            <a:r>
              <a:rPr sz="1900" b="1" spc="-5" dirty="0">
                <a:solidFill>
                  <a:srgbClr val="1CACE3"/>
                </a:solidFill>
                <a:latin typeface="Tw Cen MT"/>
                <a:cs typeface="Tw Cen MT"/>
              </a:rPr>
              <a:t>DĚTÍ</a:t>
            </a:r>
            <a:endParaRPr sz="1900">
              <a:latin typeface="Tw Cen MT"/>
              <a:cs typeface="Tw Cen MT"/>
            </a:endParaRPr>
          </a:p>
          <a:p>
            <a:pPr marL="12700" marR="6350" algn="just">
              <a:lnSpc>
                <a:spcPct val="80000"/>
              </a:lnSpc>
              <a:spcBef>
                <a:spcPts val="225"/>
              </a:spcBef>
            </a:pPr>
            <a:r>
              <a:rPr sz="1900" b="1" spc="-5" dirty="0">
                <a:solidFill>
                  <a:srgbClr val="FF0000"/>
                </a:solidFill>
                <a:latin typeface="Tw Cen MT"/>
                <a:cs typeface="Tw Cen MT"/>
              </a:rPr>
              <a:t>V nejzávažnějších případech </a:t>
            </a:r>
            <a:r>
              <a:rPr sz="1900" b="1" dirty="0">
                <a:solidFill>
                  <a:srgbClr val="FF0000"/>
                </a:solidFill>
                <a:latin typeface="Tw Cen MT"/>
                <a:cs typeface="Tw Cen MT"/>
              </a:rPr>
              <a:t>ohrožení </a:t>
            </a:r>
            <a:r>
              <a:rPr sz="1900" b="1" spc="-5" dirty="0">
                <a:solidFill>
                  <a:srgbClr val="FF0000"/>
                </a:solidFill>
                <a:latin typeface="Tw Cen MT"/>
                <a:cs typeface="Tw Cen MT"/>
              </a:rPr>
              <a:t>dítěte je zapojení </a:t>
            </a:r>
            <a:r>
              <a:rPr sz="1900" b="1" spc="5" dirty="0">
                <a:solidFill>
                  <a:srgbClr val="FF0000"/>
                </a:solidFill>
                <a:latin typeface="Tw Cen MT"/>
                <a:cs typeface="Tw Cen MT"/>
              </a:rPr>
              <a:t>orgánu </a:t>
            </a:r>
            <a:r>
              <a:rPr sz="1900" b="1" spc="-5" dirty="0">
                <a:solidFill>
                  <a:srgbClr val="FF0000"/>
                </a:solidFill>
                <a:latin typeface="Tw Cen MT"/>
                <a:cs typeface="Tw Cen MT"/>
              </a:rPr>
              <a:t>sociálně-právní ochrany dětí nezbytné</a:t>
            </a:r>
            <a:r>
              <a:rPr sz="1900" spc="-5" dirty="0">
                <a:solidFill>
                  <a:srgbClr val="FF0000"/>
                </a:solidFill>
                <a:latin typeface="Tw Cen MT"/>
                <a:cs typeface="Tw Cen MT"/>
              </a:rPr>
              <a:t>. </a:t>
            </a:r>
            <a:r>
              <a:rPr sz="1900" spc="-5" dirty="0">
                <a:latin typeface="Tw Cen MT"/>
                <a:cs typeface="Tw Cen MT"/>
              </a:rPr>
              <a:t> V tomto </a:t>
            </a:r>
            <a:r>
              <a:rPr sz="1900" dirty="0">
                <a:latin typeface="Tw Cen MT"/>
                <a:cs typeface="Tw Cen MT"/>
              </a:rPr>
              <a:t>případě </a:t>
            </a:r>
            <a:r>
              <a:rPr sz="1900" spc="-5" dirty="0">
                <a:latin typeface="Tw Cen MT"/>
                <a:cs typeface="Tw Cen MT"/>
              </a:rPr>
              <a:t>se již </a:t>
            </a:r>
            <a:r>
              <a:rPr sz="1900" spc="-10" dirty="0">
                <a:latin typeface="Tw Cen MT"/>
                <a:cs typeface="Tw Cen MT"/>
              </a:rPr>
              <a:t>jedná </a:t>
            </a:r>
            <a:r>
              <a:rPr sz="1900" spc="-5" dirty="0">
                <a:latin typeface="Tw Cen MT"/>
                <a:cs typeface="Tw Cen MT"/>
              </a:rPr>
              <a:t>o sociálně-právní </a:t>
            </a:r>
            <a:r>
              <a:rPr sz="1900" spc="5" dirty="0">
                <a:latin typeface="Tw Cen MT"/>
                <a:cs typeface="Tw Cen MT"/>
              </a:rPr>
              <a:t>ochranu </a:t>
            </a:r>
            <a:r>
              <a:rPr sz="1900" spc="-5" dirty="0">
                <a:latin typeface="Tw Cen MT"/>
                <a:cs typeface="Tw Cen MT"/>
              </a:rPr>
              <a:t>dětí v pravém </a:t>
            </a:r>
            <a:r>
              <a:rPr sz="1900" spc="-10" dirty="0">
                <a:latin typeface="Tw Cen MT"/>
                <a:cs typeface="Tw Cen MT"/>
              </a:rPr>
              <a:t>smyslu slova. </a:t>
            </a:r>
            <a:r>
              <a:rPr sz="1900" spc="-5" dirty="0">
                <a:latin typeface="Tw Cen MT"/>
                <a:cs typeface="Tw Cen MT"/>
              </a:rPr>
              <a:t>OSPOD může k </a:t>
            </a:r>
            <a:r>
              <a:rPr sz="1900" dirty="0">
                <a:latin typeface="Tw Cen MT"/>
                <a:cs typeface="Tw Cen MT"/>
              </a:rPr>
              <a:t>řešení  </a:t>
            </a:r>
            <a:r>
              <a:rPr sz="1900" spc="-5" dirty="0">
                <a:latin typeface="Tw Cen MT"/>
                <a:cs typeface="Tw Cen MT"/>
              </a:rPr>
              <a:t>situace dítěte </a:t>
            </a:r>
            <a:r>
              <a:rPr sz="1900" spc="-10" dirty="0">
                <a:latin typeface="Tw Cen MT"/>
                <a:cs typeface="Tw Cen MT"/>
              </a:rPr>
              <a:t>přizvat </a:t>
            </a:r>
            <a:r>
              <a:rPr sz="1900" dirty="0">
                <a:latin typeface="Tw Cen MT"/>
                <a:cs typeface="Tw Cen MT"/>
              </a:rPr>
              <a:t>různé </a:t>
            </a:r>
            <a:r>
              <a:rPr sz="1900" spc="-15" dirty="0">
                <a:latin typeface="Tw Cen MT"/>
                <a:cs typeface="Tw Cen MT"/>
              </a:rPr>
              <a:t>subjekty, </a:t>
            </a:r>
            <a:r>
              <a:rPr sz="1900" spc="-25" dirty="0">
                <a:latin typeface="Tw Cen MT"/>
                <a:cs typeface="Tw Cen MT"/>
              </a:rPr>
              <a:t>ve </a:t>
            </a:r>
            <a:r>
              <a:rPr sz="1900" dirty="0">
                <a:latin typeface="Tw Cen MT"/>
                <a:cs typeface="Tw Cen MT"/>
              </a:rPr>
              <a:t>výjimečných </a:t>
            </a:r>
            <a:r>
              <a:rPr sz="1900" spc="5" dirty="0">
                <a:latin typeface="Tw Cen MT"/>
                <a:cs typeface="Tw Cen MT"/>
              </a:rPr>
              <a:t>případech </a:t>
            </a:r>
            <a:r>
              <a:rPr sz="1900" spc="-5" dirty="0">
                <a:latin typeface="Tw Cen MT"/>
                <a:cs typeface="Tw Cen MT"/>
              </a:rPr>
              <a:t>a při </a:t>
            </a:r>
            <a:r>
              <a:rPr sz="1900" dirty="0">
                <a:latin typeface="Tw Cen MT"/>
                <a:cs typeface="Tw Cen MT"/>
              </a:rPr>
              <a:t>dodržení stanovených postupů může  </a:t>
            </a:r>
            <a:r>
              <a:rPr sz="1900" spc="-5" dirty="0">
                <a:latin typeface="Tw Cen MT"/>
                <a:cs typeface="Tw Cen MT"/>
              </a:rPr>
              <a:t>dojít i k </a:t>
            </a:r>
            <a:r>
              <a:rPr sz="1900" spc="-10" dirty="0">
                <a:latin typeface="Tw Cen MT"/>
                <a:cs typeface="Tw Cen MT"/>
              </a:rPr>
              <a:t>odebrání </a:t>
            </a:r>
            <a:r>
              <a:rPr sz="1900" spc="-5" dirty="0">
                <a:latin typeface="Tw Cen MT"/>
                <a:cs typeface="Tw Cen MT"/>
              </a:rPr>
              <a:t>dítěte z</a:t>
            </a:r>
            <a:r>
              <a:rPr sz="1900" spc="40" dirty="0">
                <a:latin typeface="Tw Cen MT"/>
                <a:cs typeface="Tw Cen MT"/>
              </a:rPr>
              <a:t> </a:t>
            </a:r>
            <a:r>
              <a:rPr sz="1900" spc="-35" dirty="0">
                <a:latin typeface="Tw Cen MT"/>
                <a:cs typeface="Tw Cen MT"/>
              </a:rPr>
              <a:t>rodiny.</a:t>
            </a:r>
            <a:endParaRPr sz="1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525907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70" dirty="0"/>
              <a:t>POVINNOSTI </a:t>
            </a:r>
            <a:r>
              <a:rPr spc="60" dirty="0"/>
              <a:t>PŘI</a:t>
            </a:r>
            <a:r>
              <a:rPr spc="275" dirty="0"/>
              <a:t> </a:t>
            </a:r>
            <a:r>
              <a:rPr spc="65" dirty="0"/>
              <a:t>SPOD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9909" y="1874502"/>
            <a:ext cx="10394950" cy="3586479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900" spc="-5" dirty="0">
                <a:latin typeface="Tw Cen MT"/>
                <a:cs typeface="Tw Cen MT"/>
              </a:rPr>
              <a:t>§ 10 obecní úřad je</a:t>
            </a:r>
            <a:r>
              <a:rPr sz="1900" spc="40" dirty="0">
                <a:latin typeface="Tw Cen MT"/>
                <a:cs typeface="Tw Cen MT"/>
              </a:rPr>
              <a:t> </a:t>
            </a:r>
            <a:r>
              <a:rPr sz="1900" spc="-10" dirty="0">
                <a:latin typeface="Tw Cen MT"/>
                <a:cs typeface="Tw Cen MT"/>
              </a:rPr>
              <a:t>povinen</a:t>
            </a:r>
            <a:endParaRPr sz="1900">
              <a:latin typeface="Tw Cen MT"/>
              <a:cs typeface="Tw Cen MT"/>
            </a:endParaRPr>
          </a:p>
          <a:p>
            <a:pPr marL="1841500" indent="-457834">
              <a:lnSpc>
                <a:spcPct val="100000"/>
              </a:lnSpc>
              <a:spcBef>
                <a:spcPts val="165"/>
              </a:spcBef>
              <a:buClr>
                <a:srgbClr val="1CACE3"/>
              </a:buClr>
              <a:buFont typeface="Arial"/>
              <a:buChar char="•"/>
              <a:tabLst>
                <a:tab pos="1841500" algn="l"/>
                <a:tab pos="1842135" algn="l"/>
              </a:tabLst>
            </a:pPr>
            <a:r>
              <a:rPr sz="2000" spc="-10" dirty="0">
                <a:latin typeface="Tw Cen MT"/>
                <a:cs typeface="Tw Cen MT"/>
              </a:rPr>
              <a:t>Vyhledávat </a:t>
            </a:r>
            <a:r>
              <a:rPr sz="2000" dirty="0">
                <a:latin typeface="Tw Cen MT"/>
                <a:cs typeface="Tw Cen MT"/>
              </a:rPr>
              <a:t>děti § 6</a:t>
            </a:r>
            <a:r>
              <a:rPr sz="2000" spc="-75" dirty="0">
                <a:latin typeface="Tw Cen MT"/>
                <a:cs typeface="Tw Cen MT"/>
              </a:rPr>
              <a:t> </a:t>
            </a:r>
            <a:r>
              <a:rPr sz="2000" spc="5" dirty="0">
                <a:latin typeface="Tw Cen MT"/>
                <a:cs typeface="Tw Cen MT"/>
              </a:rPr>
              <a:t>ZSPOD</a:t>
            </a:r>
            <a:endParaRPr sz="2000">
              <a:latin typeface="Tw Cen MT"/>
              <a:cs typeface="Tw Cen MT"/>
            </a:endParaRPr>
          </a:p>
          <a:p>
            <a:pPr marL="1841500" indent="-457834">
              <a:lnSpc>
                <a:spcPct val="100000"/>
              </a:lnSpc>
              <a:spcBef>
                <a:spcPts val="360"/>
              </a:spcBef>
              <a:buClr>
                <a:srgbClr val="1CACE3"/>
              </a:buClr>
              <a:buFont typeface="Arial"/>
              <a:buChar char="•"/>
              <a:tabLst>
                <a:tab pos="1841500" algn="l"/>
                <a:tab pos="1842135" algn="l"/>
              </a:tabLst>
            </a:pPr>
            <a:r>
              <a:rPr sz="2000" dirty="0">
                <a:latin typeface="Tw Cen MT"/>
                <a:cs typeface="Tw Cen MT"/>
              </a:rPr>
              <a:t>Působit na </a:t>
            </a:r>
            <a:r>
              <a:rPr sz="2000" spc="-5" dirty="0">
                <a:latin typeface="Tw Cen MT"/>
                <a:cs typeface="Tw Cen MT"/>
              </a:rPr>
              <a:t>rodiče </a:t>
            </a:r>
            <a:r>
              <a:rPr sz="2000" dirty="0">
                <a:latin typeface="Tw Cen MT"/>
                <a:cs typeface="Tw Cen MT"/>
              </a:rPr>
              <a:t>– </a:t>
            </a:r>
            <a:r>
              <a:rPr sz="2000" spc="-5" dirty="0">
                <a:latin typeface="Tw Cen MT"/>
                <a:cs typeface="Tw Cen MT"/>
              </a:rPr>
              <a:t>rodičovská</a:t>
            </a:r>
            <a:r>
              <a:rPr sz="2000" spc="-145" dirty="0">
                <a:latin typeface="Tw Cen MT"/>
                <a:cs typeface="Tw Cen MT"/>
              </a:rPr>
              <a:t> </a:t>
            </a:r>
            <a:r>
              <a:rPr sz="2000" dirty="0">
                <a:latin typeface="Tw Cen MT"/>
                <a:cs typeface="Tw Cen MT"/>
              </a:rPr>
              <a:t>zodpovědnost</a:t>
            </a:r>
            <a:endParaRPr sz="2000">
              <a:latin typeface="Tw Cen MT"/>
              <a:cs typeface="Tw Cen MT"/>
            </a:endParaRPr>
          </a:p>
          <a:p>
            <a:pPr marL="1841500" indent="-457834">
              <a:lnSpc>
                <a:spcPct val="100000"/>
              </a:lnSpc>
              <a:spcBef>
                <a:spcPts val="360"/>
              </a:spcBef>
              <a:buClr>
                <a:srgbClr val="1CACE3"/>
              </a:buClr>
              <a:buFont typeface="Arial"/>
              <a:buChar char="•"/>
              <a:tabLst>
                <a:tab pos="1841500" algn="l"/>
                <a:tab pos="1842135" algn="l"/>
              </a:tabLst>
            </a:pPr>
            <a:r>
              <a:rPr sz="2000" spc="-5" dirty="0">
                <a:latin typeface="Tw Cen MT"/>
                <a:cs typeface="Tw Cen MT"/>
              </a:rPr>
              <a:t>Projednat </a:t>
            </a:r>
            <a:r>
              <a:rPr sz="2000" dirty="0">
                <a:latin typeface="Tw Cen MT"/>
                <a:cs typeface="Tw Cen MT"/>
              </a:rPr>
              <a:t>s </a:t>
            </a:r>
            <a:r>
              <a:rPr sz="2000" spc="-5" dirty="0">
                <a:latin typeface="Tw Cen MT"/>
                <a:cs typeface="Tw Cen MT"/>
              </a:rPr>
              <a:t>rodiči odstranění </a:t>
            </a:r>
            <a:r>
              <a:rPr sz="2000" dirty="0">
                <a:latin typeface="Tw Cen MT"/>
                <a:cs typeface="Tw Cen MT"/>
              </a:rPr>
              <a:t>nedostatků </a:t>
            </a:r>
            <a:r>
              <a:rPr sz="2000" spc="-20" dirty="0">
                <a:latin typeface="Tw Cen MT"/>
                <a:cs typeface="Tw Cen MT"/>
              </a:rPr>
              <a:t>ve</a:t>
            </a:r>
            <a:r>
              <a:rPr sz="2000" spc="-195" dirty="0">
                <a:latin typeface="Tw Cen MT"/>
                <a:cs typeface="Tw Cen MT"/>
              </a:rPr>
              <a:t> </a:t>
            </a:r>
            <a:r>
              <a:rPr sz="2000" spc="10" dirty="0">
                <a:latin typeface="Tw Cen MT"/>
                <a:cs typeface="Tw Cen MT"/>
              </a:rPr>
              <a:t>výchově</a:t>
            </a:r>
            <a:endParaRPr sz="2000">
              <a:latin typeface="Tw Cen MT"/>
              <a:cs typeface="Tw Cen MT"/>
            </a:endParaRPr>
          </a:p>
          <a:p>
            <a:pPr marL="1841500" indent="-457834">
              <a:lnSpc>
                <a:spcPct val="100000"/>
              </a:lnSpc>
              <a:spcBef>
                <a:spcPts val="365"/>
              </a:spcBef>
              <a:buClr>
                <a:srgbClr val="1CACE3"/>
              </a:buClr>
              <a:buFont typeface="Arial"/>
              <a:buChar char="•"/>
              <a:tabLst>
                <a:tab pos="1841500" algn="l"/>
                <a:tab pos="1842135" algn="l"/>
              </a:tabLst>
            </a:pPr>
            <a:r>
              <a:rPr sz="2000" spc="-5" dirty="0">
                <a:latin typeface="Tw Cen MT"/>
                <a:cs typeface="Tw Cen MT"/>
              </a:rPr>
              <a:t>Projednat </a:t>
            </a:r>
            <a:r>
              <a:rPr sz="2000" dirty="0">
                <a:latin typeface="Tw Cen MT"/>
                <a:cs typeface="Tw Cen MT"/>
              </a:rPr>
              <a:t>s dítětem nedostatky v jeho</a:t>
            </a:r>
            <a:r>
              <a:rPr sz="2000" spc="-185" dirty="0">
                <a:latin typeface="Tw Cen MT"/>
                <a:cs typeface="Tw Cen MT"/>
              </a:rPr>
              <a:t> </a:t>
            </a:r>
            <a:r>
              <a:rPr sz="2000" spc="10" dirty="0">
                <a:latin typeface="Tw Cen MT"/>
                <a:cs typeface="Tw Cen MT"/>
              </a:rPr>
              <a:t>chování</a:t>
            </a:r>
            <a:endParaRPr sz="2000">
              <a:latin typeface="Tw Cen MT"/>
              <a:cs typeface="Tw Cen MT"/>
            </a:endParaRPr>
          </a:p>
          <a:p>
            <a:pPr marL="1841500" marR="208279" indent="-457834">
              <a:lnSpc>
                <a:spcPts val="2160"/>
              </a:lnSpc>
              <a:spcBef>
                <a:spcPts val="630"/>
              </a:spcBef>
              <a:buClr>
                <a:srgbClr val="1CACE3"/>
              </a:buClr>
              <a:buFont typeface="Arial"/>
              <a:buChar char="•"/>
              <a:tabLst>
                <a:tab pos="1841500" algn="l"/>
                <a:tab pos="1842135" algn="l"/>
                <a:tab pos="7060565" algn="l"/>
              </a:tabLst>
            </a:pPr>
            <a:r>
              <a:rPr sz="2000" spc="-5" dirty="0">
                <a:latin typeface="Tw Cen MT"/>
                <a:cs typeface="Tw Cen MT"/>
              </a:rPr>
              <a:t>Sledovat, </a:t>
            </a:r>
            <a:r>
              <a:rPr sz="2000" spc="-10" dirty="0">
                <a:latin typeface="Tw Cen MT"/>
                <a:cs typeface="Tw Cen MT"/>
              </a:rPr>
              <a:t>zda </a:t>
            </a:r>
            <a:r>
              <a:rPr sz="2000" spc="-5" dirty="0">
                <a:latin typeface="Tw Cen MT"/>
                <a:cs typeface="Tw Cen MT"/>
              </a:rPr>
              <a:t>je </a:t>
            </a:r>
            <a:r>
              <a:rPr sz="2000" dirty="0">
                <a:latin typeface="Tw Cen MT"/>
                <a:cs typeface="Tw Cen MT"/>
              </a:rPr>
              <a:t>na základě</a:t>
            </a:r>
            <a:r>
              <a:rPr sz="2000" spc="-5" dirty="0">
                <a:latin typeface="Tw Cen MT"/>
                <a:cs typeface="Tw Cen MT"/>
              </a:rPr>
              <a:t> </a:t>
            </a:r>
            <a:r>
              <a:rPr sz="2000" dirty="0">
                <a:latin typeface="Tw Cen MT"/>
                <a:cs typeface="Tw Cen MT"/>
              </a:rPr>
              <a:t>kontrolních</a:t>
            </a:r>
            <a:r>
              <a:rPr sz="2000" spc="-25" dirty="0">
                <a:latin typeface="Tw Cen MT"/>
                <a:cs typeface="Tw Cen MT"/>
              </a:rPr>
              <a:t> </a:t>
            </a:r>
            <a:r>
              <a:rPr sz="2000" dirty="0">
                <a:latin typeface="Tw Cen MT"/>
                <a:cs typeface="Tw Cen MT"/>
              </a:rPr>
              <a:t>oprávnění	zamezováno v přístupu dětí</a:t>
            </a:r>
            <a:r>
              <a:rPr sz="2000" spc="-160" dirty="0">
                <a:latin typeface="Tw Cen MT"/>
                <a:cs typeface="Tw Cen MT"/>
              </a:rPr>
              <a:t> </a:t>
            </a:r>
            <a:r>
              <a:rPr sz="2000" dirty="0">
                <a:latin typeface="Tw Cen MT"/>
                <a:cs typeface="Tw Cen MT"/>
              </a:rPr>
              <a:t>do  </a:t>
            </a:r>
            <a:r>
              <a:rPr sz="2000" spc="-5" dirty="0">
                <a:latin typeface="Tw Cen MT"/>
                <a:cs typeface="Tw Cen MT"/>
              </a:rPr>
              <a:t>prostředí, </a:t>
            </a:r>
            <a:r>
              <a:rPr sz="2000" dirty="0">
                <a:latin typeface="Tw Cen MT"/>
                <a:cs typeface="Tw Cen MT"/>
              </a:rPr>
              <a:t>které </a:t>
            </a:r>
            <a:r>
              <a:rPr sz="2000" spc="-5" dirty="0">
                <a:latin typeface="Tw Cen MT"/>
                <a:cs typeface="Tw Cen MT"/>
              </a:rPr>
              <a:t>je </a:t>
            </a:r>
            <a:r>
              <a:rPr sz="2000" dirty="0">
                <a:latin typeface="Tw Cen MT"/>
                <a:cs typeface="Tw Cen MT"/>
              </a:rPr>
              <a:t>hlediska </a:t>
            </a:r>
            <a:r>
              <a:rPr sz="2000" spc="10" dirty="0">
                <a:latin typeface="Tw Cen MT"/>
                <a:cs typeface="Tw Cen MT"/>
              </a:rPr>
              <a:t>jejich </a:t>
            </a:r>
            <a:r>
              <a:rPr sz="2000" spc="-5" dirty="0">
                <a:latin typeface="Tw Cen MT"/>
                <a:cs typeface="Tw Cen MT"/>
              </a:rPr>
              <a:t>vývoje </a:t>
            </a:r>
            <a:r>
              <a:rPr sz="2000" dirty="0">
                <a:latin typeface="Tw Cen MT"/>
                <a:cs typeface="Tw Cen MT"/>
              </a:rPr>
              <a:t>a </a:t>
            </a:r>
            <a:r>
              <a:rPr sz="2000" spc="10" dirty="0">
                <a:latin typeface="Tw Cen MT"/>
                <a:cs typeface="Tw Cen MT"/>
              </a:rPr>
              <a:t>výchovy</a:t>
            </a:r>
            <a:r>
              <a:rPr sz="2000" spc="-215" dirty="0">
                <a:latin typeface="Tw Cen MT"/>
                <a:cs typeface="Tw Cen MT"/>
              </a:rPr>
              <a:t> </a:t>
            </a:r>
            <a:r>
              <a:rPr sz="2000" spc="-5" dirty="0">
                <a:latin typeface="Tw Cen MT"/>
                <a:cs typeface="Tw Cen MT"/>
              </a:rPr>
              <a:t>ohrožující</a:t>
            </a:r>
            <a:endParaRPr sz="2000">
              <a:latin typeface="Tw Cen MT"/>
              <a:cs typeface="Tw Cen MT"/>
            </a:endParaRPr>
          </a:p>
          <a:p>
            <a:pPr marL="1841500" indent="-457834">
              <a:lnSpc>
                <a:spcPts val="2280"/>
              </a:lnSpc>
              <a:spcBef>
                <a:spcPts val="330"/>
              </a:spcBef>
              <a:buClr>
                <a:srgbClr val="1CACE3"/>
              </a:buClr>
              <a:buFont typeface="Arial"/>
              <a:buChar char="•"/>
              <a:tabLst>
                <a:tab pos="1841500" algn="l"/>
                <a:tab pos="1842135" algn="l"/>
              </a:tabLst>
            </a:pPr>
            <a:r>
              <a:rPr sz="2000" spc="-10" dirty="0">
                <a:latin typeface="Tw Cen MT"/>
                <a:cs typeface="Tw Cen MT"/>
              </a:rPr>
              <a:t>Poskytnout nebo zprostředkovat </a:t>
            </a:r>
            <a:r>
              <a:rPr sz="2000" spc="-5" dirty="0">
                <a:latin typeface="Tw Cen MT"/>
                <a:cs typeface="Tw Cen MT"/>
              </a:rPr>
              <a:t>rodičům </a:t>
            </a:r>
            <a:r>
              <a:rPr sz="2000" dirty="0">
                <a:latin typeface="Tw Cen MT"/>
                <a:cs typeface="Tw Cen MT"/>
              </a:rPr>
              <a:t>na </a:t>
            </a:r>
            <a:r>
              <a:rPr sz="2000" spc="10" dirty="0">
                <a:latin typeface="Tw Cen MT"/>
                <a:cs typeface="Tw Cen MT"/>
              </a:rPr>
              <a:t>jejich </a:t>
            </a:r>
            <a:r>
              <a:rPr sz="2000" dirty="0">
                <a:latin typeface="Tw Cen MT"/>
                <a:cs typeface="Tw Cen MT"/>
              </a:rPr>
              <a:t>žádost </a:t>
            </a:r>
            <a:r>
              <a:rPr sz="2000" spc="-5" dirty="0">
                <a:latin typeface="Tw Cen MT"/>
                <a:cs typeface="Tw Cen MT"/>
              </a:rPr>
              <a:t>poradenství </a:t>
            </a:r>
            <a:r>
              <a:rPr sz="2000" dirty="0">
                <a:latin typeface="Tw Cen MT"/>
                <a:cs typeface="Tw Cen MT"/>
              </a:rPr>
              <a:t>při</a:t>
            </a:r>
            <a:r>
              <a:rPr sz="2000" spc="-190" dirty="0">
                <a:latin typeface="Tw Cen MT"/>
                <a:cs typeface="Tw Cen MT"/>
              </a:rPr>
              <a:t> </a:t>
            </a:r>
            <a:r>
              <a:rPr sz="2000" dirty="0">
                <a:latin typeface="Tw Cen MT"/>
                <a:cs typeface="Tw Cen MT"/>
              </a:rPr>
              <a:t>uplatňování</a:t>
            </a:r>
            <a:endParaRPr sz="2000">
              <a:latin typeface="Tw Cen MT"/>
              <a:cs typeface="Tw Cen MT"/>
            </a:endParaRPr>
          </a:p>
          <a:p>
            <a:pPr marL="1841500">
              <a:lnSpc>
                <a:spcPts val="2280"/>
              </a:lnSpc>
            </a:pPr>
            <a:r>
              <a:rPr sz="2000" spc="-5" dirty="0">
                <a:latin typeface="Tw Cen MT"/>
                <a:cs typeface="Tw Cen MT"/>
              </a:rPr>
              <a:t>nároků </a:t>
            </a:r>
            <a:r>
              <a:rPr sz="2000" dirty="0">
                <a:latin typeface="Tw Cen MT"/>
                <a:cs typeface="Tw Cen MT"/>
              </a:rPr>
              <a:t>dítěte podle </a:t>
            </a:r>
            <a:r>
              <a:rPr sz="2000" spc="5" dirty="0">
                <a:latin typeface="Tw Cen MT"/>
                <a:cs typeface="Tw Cen MT"/>
              </a:rPr>
              <a:t>zvláštních </a:t>
            </a:r>
            <a:r>
              <a:rPr sz="2000" spc="10" dirty="0">
                <a:latin typeface="Tw Cen MT"/>
                <a:cs typeface="Tw Cen MT"/>
              </a:rPr>
              <a:t>právních</a:t>
            </a:r>
            <a:r>
              <a:rPr sz="2000" spc="-160" dirty="0">
                <a:latin typeface="Tw Cen MT"/>
                <a:cs typeface="Tw Cen MT"/>
              </a:rPr>
              <a:t> </a:t>
            </a:r>
            <a:r>
              <a:rPr sz="2000" dirty="0">
                <a:latin typeface="Tw Cen MT"/>
                <a:cs typeface="Tw Cen MT"/>
              </a:rPr>
              <a:t>předpisů</a:t>
            </a:r>
            <a:endParaRPr sz="2000">
              <a:latin typeface="Tw Cen MT"/>
              <a:cs typeface="Tw Cen MT"/>
            </a:endParaRPr>
          </a:p>
          <a:p>
            <a:pPr marL="1841500" marR="169545" indent="-457834">
              <a:lnSpc>
                <a:spcPts val="2160"/>
              </a:lnSpc>
              <a:spcBef>
                <a:spcPts val="635"/>
              </a:spcBef>
              <a:buClr>
                <a:srgbClr val="1CACE3"/>
              </a:buClr>
              <a:buFont typeface="Arial"/>
              <a:buChar char="•"/>
              <a:tabLst>
                <a:tab pos="1841500" algn="l"/>
                <a:tab pos="1842135" algn="l"/>
                <a:tab pos="7421880" algn="l"/>
              </a:tabLst>
            </a:pPr>
            <a:r>
              <a:rPr sz="2000" spc="-5" dirty="0">
                <a:latin typeface="Tw Cen MT"/>
                <a:cs typeface="Tw Cen MT"/>
              </a:rPr>
              <a:t>Oznámit </a:t>
            </a:r>
            <a:r>
              <a:rPr sz="2000" spc="5" dirty="0">
                <a:latin typeface="Tw Cen MT"/>
                <a:cs typeface="Tw Cen MT"/>
              </a:rPr>
              <a:t>obecnímu </a:t>
            </a:r>
            <a:r>
              <a:rPr sz="2000" dirty="0">
                <a:latin typeface="Tw Cen MT"/>
                <a:cs typeface="Tw Cen MT"/>
              </a:rPr>
              <a:t>úřadu obce s</a:t>
            </a:r>
            <a:r>
              <a:rPr sz="2000" spc="-5" dirty="0">
                <a:latin typeface="Tw Cen MT"/>
                <a:cs typeface="Tw Cen MT"/>
              </a:rPr>
              <a:t> rozšířenou</a:t>
            </a:r>
            <a:r>
              <a:rPr sz="2000" spc="-30" dirty="0">
                <a:latin typeface="Tw Cen MT"/>
                <a:cs typeface="Tw Cen MT"/>
              </a:rPr>
              <a:t> </a:t>
            </a:r>
            <a:r>
              <a:rPr sz="2000" spc="-5" dirty="0">
                <a:latin typeface="Tw Cen MT"/>
                <a:cs typeface="Tw Cen MT"/>
              </a:rPr>
              <a:t>působností	</a:t>
            </a:r>
            <a:r>
              <a:rPr sz="2000" dirty="0">
                <a:latin typeface="Tw Cen MT"/>
                <a:cs typeface="Tw Cen MT"/>
              </a:rPr>
              <a:t>skutečnosti, které</a:t>
            </a:r>
            <a:r>
              <a:rPr sz="2000" spc="-120" dirty="0">
                <a:latin typeface="Tw Cen MT"/>
                <a:cs typeface="Tw Cen MT"/>
              </a:rPr>
              <a:t> </a:t>
            </a:r>
            <a:r>
              <a:rPr sz="2000" dirty="0">
                <a:latin typeface="Tw Cen MT"/>
                <a:cs typeface="Tw Cen MT"/>
              </a:rPr>
              <a:t>nasvědčují  </a:t>
            </a:r>
            <a:r>
              <a:rPr sz="2000" spc="5" dirty="0">
                <a:latin typeface="Tw Cen MT"/>
                <a:cs typeface="Tw Cen MT"/>
              </a:rPr>
              <a:t>tomu, </a:t>
            </a:r>
            <a:r>
              <a:rPr sz="2000" dirty="0">
                <a:latin typeface="Tw Cen MT"/>
                <a:cs typeface="Tw Cen MT"/>
              </a:rPr>
              <a:t>že </a:t>
            </a:r>
            <a:r>
              <a:rPr sz="2000" spc="-5" dirty="0">
                <a:latin typeface="Tw Cen MT"/>
                <a:cs typeface="Tw Cen MT"/>
              </a:rPr>
              <a:t>jde </a:t>
            </a:r>
            <a:r>
              <a:rPr sz="2000" dirty="0">
                <a:latin typeface="Tw Cen MT"/>
                <a:cs typeface="Tw Cen MT"/>
              </a:rPr>
              <a:t>o děti </a:t>
            </a:r>
            <a:r>
              <a:rPr sz="2000" spc="-5" dirty="0">
                <a:latin typeface="Tw Cen MT"/>
                <a:cs typeface="Tw Cen MT"/>
              </a:rPr>
              <a:t>uvedené </a:t>
            </a:r>
            <a:r>
              <a:rPr sz="2000" dirty="0">
                <a:latin typeface="Tw Cen MT"/>
                <a:cs typeface="Tw Cen MT"/>
              </a:rPr>
              <a:t>v §</a:t>
            </a:r>
            <a:r>
              <a:rPr sz="2000" spc="-105" dirty="0">
                <a:latin typeface="Tw Cen MT"/>
                <a:cs typeface="Tw Cen MT"/>
              </a:rPr>
              <a:t> </a:t>
            </a:r>
            <a:r>
              <a:rPr sz="2000" dirty="0">
                <a:latin typeface="Tw Cen MT"/>
                <a:cs typeface="Tw Cen MT"/>
              </a:rPr>
              <a:t>6</a:t>
            </a:r>
            <a:endParaRPr sz="20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1480</Words>
  <Application>Microsoft Office PowerPoint</Application>
  <PresentationFormat>Širokoúhlá obrazovka</PresentationFormat>
  <Paragraphs>113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Tw Cen MT</vt:lpstr>
      <vt:lpstr>Tw Cen MT Condensed</vt:lpstr>
      <vt:lpstr>Office Theme</vt:lpstr>
      <vt:lpstr>Prezentace aplikace PowerPoint</vt:lpstr>
      <vt:lpstr>SOCIÁLNĚ-PRÁVNÍ OCHRANA DĚTÍ</vt:lpstr>
      <vt:lpstr>CO JE SOCIÁLNĚ-PRÁVNÍ OCHRANA DĚTÍ?</vt:lpstr>
      <vt:lpstr>NA CO SE ZAMĚŘUJE ZÁKON O SPOD?</vt:lpstr>
      <vt:lpstr>CO ZÁKON O SPOD UPRAVUJE?</vt:lpstr>
      <vt:lpstr>KDO VYKONÁVÁ SPOD?</vt:lpstr>
      <vt:lpstr>NA JAKÉ DĚTI SE SPOD ZAMĚŘUJE?</vt:lpstr>
      <vt:lpstr>KDY PŘICHÁZÍ NA ŘADU REALIZACE SPOD?</vt:lpstr>
      <vt:lpstr>POVINNOSTI PŘI SPOD</vt:lpstr>
      <vt:lpstr>OPATŘENÍ SOCIÁLNĚ-PRÁVNÍ OCHRANY</vt:lpstr>
      <vt:lpstr>JAKÝ JE POSTUP?</vt:lpstr>
      <vt:lpstr>JAKÝ JE POSTUP?</vt:lpstr>
      <vt:lpstr>SOCIÁLNÍ KURATELA PRO DĚTI A MLÁDEŽ</vt:lpstr>
      <vt:lpstr>VÝKON SPOD POVĚŘENÝMI OSOBAMI</vt:lpstr>
      <vt:lpstr>OZNAMOVACÍ POVINNOST ZE ZÁKONA  Č. 359/1999 SB., O SPOD</vt:lpstr>
      <vt:lpstr>OZNAMOVACÍ POVINNOST ZE ZÁKONA Č.  40/2009 SB., TRESTNÍ ZÁKONÍK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rodinami</dc:title>
  <dc:creator>Iva Poláčková</dc:creator>
  <cp:lastModifiedBy>Iva Poláčková</cp:lastModifiedBy>
  <cp:revision>1</cp:revision>
  <dcterms:created xsi:type="dcterms:W3CDTF">2020-02-04T16:00:57Z</dcterms:created>
  <dcterms:modified xsi:type="dcterms:W3CDTF">2020-02-04T16:01:42Z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2020-02-04T00:00:00Z</vt:filetime>
  </property>
</Properties>
</file>