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_rels/slideLayout39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2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_rels/slide26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25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69480" y="524880"/>
            <a:ext cx="3052800" cy="787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77160" y="2007360"/>
            <a:ext cx="1083708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77160" y="3197880"/>
            <a:ext cx="1083708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69480" y="524880"/>
            <a:ext cx="3052800" cy="787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77160" y="2007360"/>
            <a:ext cx="528840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6230520" y="2007360"/>
            <a:ext cx="528840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77160" y="3197880"/>
            <a:ext cx="528840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230520" y="3197880"/>
            <a:ext cx="528840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69480" y="524880"/>
            <a:ext cx="3052800" cy="787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677160" y="2007360"/>
            <a:ext cx="348912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4341240" y="2007360"/>
            <a:ext cx="348912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8004960" y="2007360"/>
            <a:ext cx="348912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677160" y="3197880"/>
            <a:ext cx="348912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body"/>
          </p:nvPr>
        </p:nvSpPr>
        <p:spPr>
          <a:xfrm>
            <a:off x="4341240" y="3197880"/>
            <a:ext cx="348912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 type="body"/>
          </p:nvPr>
        </p:nvSpPr>
        <p:spPr>
          <a:xfrm>
            <a:off x="8004960" y="3197880"/>
            <a:ext cx="348912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69480" y="524880"/>
            <a:ext cx="3052800" cy="787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677160" y="2007360"/>
            <a:ext cx="10837080" cy="227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69480" y="524880"/>
            <a:ext cx="3052800" cy="787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677160" y="2007360"/>
            <a:ext cx="10837080" cy="2279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69480" y="524880"/>
            <a:ext cx="3052800" cy="787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677160" y="2007360"/>
            <a:ext cx="5288400" cy="2279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6230520" y="2007360"/>
            <a:ext cx="5288400" cy="2279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69480" y="524880"/>
            <a:ext cx="3052800" cy="787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4569480" y="524880"/>
            <a:ext cx="3052800" cy="3652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69480" y="524880"/>
            <a:ext cx="3052800" cy="787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77160" y="2007360"/>
            <a:ext cx="528840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30520" y="2007360"/>
            <a:ext cx="5288400" cy="2279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77160" y="3197880"/>
            <a:ext cx="528840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69480" y="524880"/>
            <a:ext cx="3052800" cy="787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677160" y="2007360"/>
            <a:ext cx="10837080" cy="227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69480" y="524880"/>
            <a:ext cx="3052800" cy="787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77160" y="2007360"/>
            <a:ext cx="5288400" cy="2279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30520" y="2007360"/>
            <a:ext cx="528840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230520" y="3197880"/>
            <a:ext cx="528840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69480" y="524880"/>
            <a:ext cx="3052800" cy="787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77160" y="2007360"/>
            <a:ext cx="528840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230520" y="2007360"/>
            <a:ext cx="528840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677160" y="3197880"/>
            <a:ext cx="1083708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69480" y="524880"/>
            <a:ext cx="3052800" cy="787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677160" y="2007360"/>
            <a:ext cx="1083708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677160" y="3197880"/>
            <a:ext cx="1083708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69480" y="524880"/>
            <a:ext cx="3052800" cy="787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677160" y="2007360"/>
            <a:ext cx="528840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6230520" y="2007360"/>
            <a:ext cx="528840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677160" y="3197880"/>
            <a:ext cx="528840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6230520" y="3197880"/>
            <a:ext cx="528840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69480" y="524880"/>
            <a:ext cx="3052800" cy="787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677160" y="2007360"/>
            <a:ext cx="348912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4341240" y="2007360"/>
            <a:ext cx="348912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8004960" y="2007360"/>
            <a:ext cx="348912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 type="body"/>
          </p:nvPr>
        </p:nvSpPr>
        <p:spPr>
          <a:xfrm>
            <a:off x="677160" y="3197880"/>
            <a:ext cx="348912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6"/>
          <p:cNvSpPr>
            <a:spLocks noGrp="1"/>
          </p:cNvSpPr>
          <p:nvPr>
            <p:ph type="body"/>
          </p:nvPr>
        </p:nvSpPr>
        <p:spPr>
          <a:xfrm>
            <a:off x="4341240" y="3197880"/>
            <a:ext cx="348912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PlaceHolder 7"/>
          <p:cNvSpPr>
            <a:spLocks noGrp="1"/>
          </p:cNvSpPr>
          <p:nvPr>
            <p:ph type="body"/>
          </p:nvPr>
        </p:nvSpPr>
        <p:spPr>
          <a:xfrm>
            <a:off x="8004960" y="3197880"/>
            <a:ext cx="348912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69480" y="524880"/>
            <a:ext cx="3052800" cy="787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subTitle"/>
          </p:nvPr>
        </p:nvSpPr>
        <p:spPr>
          <a:xfrm>
            <a:off x="677160" y="2007360"/>
            <a:ext cx="10837080" cy="227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69480" y="524880"/>
            <a:ext cx="3052800" cy="787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677160" y="2007360"/>
            <a:ext cx="10837080" cy="2279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69480" y="524880"/>
            <a:ext cx="3052800" cy="787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677160" y="2007360"/>
            <a:ext cx="5288400" cy="2279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6230520" y="2007360"/>
            <a:ext cx="5288400" cy="2279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69480" y="524880"/>
            <a:ext cx="3052800" cy="787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69480" y="524880"/>
            <a:ext cx="3052800" cy="787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77160" y="2007360"/>
            <a:ext cx="10837080" cy="2279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subTitle"/>
          </p:nvPr>
        </p:nvSpPr>
        <p:spPr>
          <a:xfrm>
            <a:off x="4569480" y="524880"/>
            <a:ext cx="3052800" cy="3652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69480" y="524880"/>
            <a:ext cx="3052800" cy="787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677160" y="2007360"/>
            <a:ext cx="528840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6230520" y="2007360"/>
            <a:ext cx="5288400" cy="2279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677160" y="3197880"/>
            <a:ext cx="528840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4569480" y="524880"/>
            <a:ext cx="3052800" cy="787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677160" y="2007360"/>
            <a:ext cx="5288400" cy="2279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6230520" y="2007360"/>
            <a:ext cx="528840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4"/>
          <p:cNvSpPr>
            <a:spLocks noGrp="1"/>
          </p:cNvSpPr>
          <p:nvPr>
            <p:ph type="body"/>
          </p:nvPr>
        </p:nvSpPr>
        <p:spPr>
          <a:xfrm>
            <a:off x="6230520" y="3197880"/>
            <a:ext cx="528840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4569480" y="524880"/>
            <a:ext cx="3052800" cy="787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677160" y="2007360"/>
            <a:ext cx="528840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6230520" y="2007360"/>
            <a:ext cx="528840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677160" y="3197880"/>
            <a:ext cx="1083708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69480" y="524880"/>
            <a:ext cx="3052800" cy="787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677160" y="2007360"/>
            <a:ext cx="1083708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677160" y="3197880"/>
            <a:ext cx="1083708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69480" y="524880"/>
            <a:ext cx="3052800" cy="787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677160" y="2007360"/>
            <a:ext cx="528840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6230520" y="2007360"/>
            <a:ext cx="528840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 type="body"/>
          </p:nvPr>
        </p:nvSpPr>
        <p:spPr>
          <a:xfrm>
            <a:off x="677160" y="3197880"/>
            <a:ext cx="528840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 type="body"/>
          </p:nvPr>
        </p:nvSpPr>
        <p:spPr>
          <a:xfrm>
            <a:off x="6230520" y="3197880"/>
            <a:ext cx="528840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4569480" y="524880"/>
            <a:ext cx="3052800" cy="787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77160" y="2007360"/>
            <a:ext cx="348912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 type="body"/>
          </p:nvPr>
        </p:nvSpPr>
        <p:spPr>
          <a:xfrm>
            <a:off x="4341240" y="2007360"/>
            <a:ext cx="348912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5" name="PlaceHolder 4"/>
          <p:cNvSpPr>
            <a:spLocks noGrp="1"/>
          </p:cNvSpPr>
          <p:nvPr>
            <p:ph type="body"/>
          </p:nvPr>
        </p:nvSpPr>
        <p:spPr>
          <a:xfrm>
            <a:off x="8004960" y="2007360"/>
            <a:ext cx="348912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6" name="PlaceHolder 5"/>
          <p:cNvSpPr>
            <a:spLocks noGrp="1"/>
          </p:cNvSpPr>
          <p:nvPr>
            <p:ph type="body"/>
          </p:nvPr>
        </p:nvSpPr>
        <p:spPr>
          <a:xfrm>
            <a:off x="677160" y="3197880"/>
            <a:ext cx="348912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7" name="PlaceHolder 6"/>
          <p:cNvSpPr>
            <a:spLocks noGrp="1"/>
          </p:cNvSpPr>
          <p:nvPr>
            <p:ph type="body"/>
          </p:nvPr>
        </p:nvSpPr>
        <p:spPr>
          <a:xfrm>
            <a:off x="4341240" y="3197880"/>
            <a:ext cx="348912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8" name="PlaceHolder 7"/>
          <p:cNvSpPr>
            <a:spLocks noGrp="1"/>
          </p:cNvSpPr>
          <p:nvPr>
            <p:ph type="body"/>
          </p:nvPr>
        </p:nvSpPr>
        <p:spPr>
          <a:xfrm>
            <a:off x="8004960" y="3197880"/>
            <a:ext cx="348912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4569480" y="524880"/>
            <a:ext cx="3052800" cy="787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subTitle"/>
          </p:nvPr>
        </p:nvSpPr>
        <p:spPr>
          <a:xfrm>
            <a:off x="677160" y="2007360"/>
            <a:ext cx="10837080" cy="227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69480" y="524880"/>
            <a:ext cx="3052800" cy="787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677160" y="2007360"/>
            <a:ext cx="10837080" cy="2279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69480" y="524880"/>
            <a:ext cx="3052800" cy="787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77160" y="2007360"/>
            <a:ext cx="5288400" cy="2279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6230520" y="2007360"/>
            <a:ext cx="5288400" cy="2279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569480" y="524880"/>
            <a:ext cx="3052800" cy="787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677160" y="2007360"/>
            <a:ext cx="5288400" cy="2279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6230520" y="2007360"/>
            <a:ext cx="5288400" cy="2279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4569480" y="524880"/>
            <a:ext cx="3052800" cy="787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subTitle"/>
          </p:nvPr>
        </p:nvSpPr>
        <p:spPr>
          <a:xfrm>
            <a:off x="4569480" y="524880"/>
            <a:ext cx="3052800" cy="3652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4569480" y="524880"/>
            <a:ext cx="3052800" cy="787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677160" y="2007360"/>
            <a:ext cx="528840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6230520" y="2007360"/>
            <a:ext cx="5288400" cy="2279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7" name="PlaceHolder 4"/>
          <p:cNvSpPr>
            <a:spLocks noGrp="1"/>
          </p:cNvSpPr>
          <p:nvPr>
            <p:ph type="body"/>
          </p:nvPr>
        </p:nvSpPr>
        <p:spPr>
          <a:xfrm>
            <a:off x="677160" y="3197880"/>
            <a:ext cx="528840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4569480" y="524880"/>
            <a:ext cx="3052800" cy="787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 type="body"/>
          </p:nvPr>
        </p:nvSpPr>
        <p:spPr>
          <a:xfrm>
            <a:off x="677160" y="2007360"/>
            <a:ext cx="5288400" cy="2279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 type="body"/>
          </p:nvPr>
        </p:nvSpPr>
        <p:spPr>
          <a:xfrm>
            <a:off x="6230520" y="2007360"/>
            <a:ext cx="528840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1" name="PlaceHolder 4"/>
          <p:cNvSpPr>
            <a:spLocks noGrp="1"/>
          </p:cNvSpPr>
          <p:nvPr>
            <p:ph type="body"/>
          </p:nvPr>
        </p:nvSpPr>
        <p:spPr>
          <a:xfrm>
            <a:off x="6230520" y="3197880"/>
            <a:ext cx="528840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4569480" y="524880"/>
            <a:ext cx="3052800" cy="787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677160" y="2007360"/>
            <a:ext cx="528840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6230520" y="2007360"/>
            <a:ext cx="528840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5" name="PlaceHolder 4"/>
          <p:cNvSpPr>
            <a:spLocks noGrp="1"/>
          </p:cNvSpPr>
          <p:nvPr>
            <p:ph type="body"/>
          </p:nvPr>
        </p:nvSpPr>
        <p:spPr>
          <a:xfrm>
            <a:off x="677160" y="3197880"/>
            <a:ext cx="1083708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4569480" y="524880"/>
            <a:ext cx="3052800" cy="787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677160" y="2007360"/>
            <a:ext cx="1083708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 type="body"/>
          </p:nvPr>
        </p:nvSpPr>
        <p:spPr>
          <a:xfrm>
            <a:off x="677160" y="3197880"/>
            <a:ext cx="1083708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4569480" y="524880"/>
            <a:ext cx="3052800" cy="787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 type="body"/>
          </p:nvPr>
        </p:nvSpPr>
        <p:spPr>
          <a:xfrm>
            <a:off x="677160" y="2007360"/>
            <a:ext cx="528840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1" name="PlaceHolder 3"/>
          <p:cNvSpPr>
            <a:spLocks noGrp="1"/>
          </p:cNvSpPr>
          <p:nvPr>
            <p:ph type="body"/>
          </p:nvPr>
        </p:nvSpPr>
        <p:spPr>
          <a:xfrm>
            <a:off x="6230520" y="2007360"/>
            <a:ext cx="528840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2" name="PlaceHolder 4"/>
          <p:cNvSpPr>
            <a:spLocks noGrp="1"/>
          </p:cNvSpPr>
          <p:nvPr>
            <p:ph type="body"/>
          </p:nvPr>
        </p:nvSpPr>
        <p:spPr>
          <a:xfrm>
            <a:off x="677160" y="3197880"/>
            <a:ext cx="528840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3" name="PlaceHolder 5"/>
          <p:cNvSpPr>
            <a:spLocks noGrp="1"/>
          </p:cNvSpPr>
          <p:nvPr>
            <p:ph type="body"/>
          </p:nvPr>
        </p:nvSpPr>
        <p:spPr>
          <a:xfrm>
            <a:off x="6230520" y="3197880"/>
            <a:ext cx="528840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4569480" y="524880"/>
            <a:ext cx="3052800" cy="787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5" name="PlaceHolder 2"/>
          <p:cNvSpPr>
            <a:spLocks noGrp="1"/>
          </p:cNvSpPr>
          <p:nvPr>
            <p:ph type="body"/>
          </p:nvPr>
        </p:nvSpPr>
        <p:spPr>
          <a:xfrm>
            <a:off x="677160" y="2007360"/>
            <a:ext cx="348912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6" name="PlaceHolder 3"/>
          <p:cNvSpPr>
            <a:spLocks noGrp="1"/>
          </p:cNvSpPr>
          <p:nvPr>
            <p:ph type="body"/>
          </p:nvPr>
        </p:nvSpPr>
        <p:spPr>
          <a:xfrm>
            <a:off x="4341240" y="2007360"/>
            <a:ext cx="348912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7" name="PlaceHolder 4"/>
          <p:cNvSpPr>
            <a:spLocks noGrp="1"/>
          </p:cNvSpPr>
          <p:nvPr>
            <p:ph type="body"/>
          </p:nvPr>
        </p:nvSpPr>
        <p:spPr>
          <a:xfrm>
            <a:off x="8004960" y="2007360"/>
            <a:ext cx="348912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8" name="PlaceHolder 5"/>
          <p:cNvSpPr>
            <a:spLocks noGrp="1"/>
          </p:cNvSpPr>
          <p:nvPr>
            <p:ph type="body"/>
          </p:nvPr>
        </p:nvSpPr>
        <p:spPr>
          <a:xfrm>
            <a:off x="677160" y="3197880"/>
            <a:ext cx="348912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9" name="PlaceHolder 6"/>
          <p:cNvSpPr>
            <a:spLocks noGrp="1"/>
          </p:cNvSpPr>
          <p:nvPr>
            <p:ph type="body"/>
          </p:nvPr>
        </p:nvSpPr>
        <p:spPr>
          <a:xfrm>
            <a:off x="4341240" y="3197880"/>
            <a:ext cx="348912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0" name="PlaceHolder 7"/>
          <p:cNvSpPr>
            <a:spLocks noGrp="1"/>
          </p:cNvSpPr>
          <p:nvPr>
            <p:ph type="body"/>
          </p:nvPr>
        </p:nvSpPr>
        <p:spPr>
          <a:xfrm>
            <a:off x="8004960" y="3197880"/>
            <a:ext cx="348912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69480" y="524880"/>
            <a:ext cx="3052800" cy="787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4569480" y="524880"/>
            <a:ext cx="3052800" cy="3652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69480" y="524880"/>
            <a:ext cx="3052800" cy="787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677160" y="2007360"/>
            <a:ext cx="528840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6230520" y="2007360"/>
            <a:ext cx="5288400" cy="2279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677160" y="3197880"/>
            <a:ext cx="528840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69480" y="524880"/>
            <a:ext cx="3052800" cy="787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677160" y="2007360"/>
            <a:ext cx="5288400" cy="2279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6230520" y="2007360"/>
            <a:ext cx="528840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6230520" y="3197880"/>
            <a:ext cx="528840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69480" y="524880"/>
            <a:ext cx="3052800" cy="787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677160" y="2007360"/>
            <a:ext cx="528840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6230520" y="2007360"/>
            <a:ext cx="528840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677160" y="3197880"/>
            <a:ext cx="10837080" cy="108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762840" y="826920"/>
            <a:ext cx="360" cy="914040"/>
          </a:xfrm>
          <a:custGeom>
            <a:avLst/>
            <a:gdLst/>
            <a:ahLst/>
            <a:rect l="l" t="t" r="r" b="b"/>
            <a:pathLst>
              <a:path w="0" h="914400">
                <a:moveTo>
                  <a:pt x="0" y="914400"/>
                </a:moveTo>
                <a:lnTo>
                  <a:pt x="0" y="0"/>
                </a:lnTo>
              </a:path>
            </a:pathLst>
          </a:custGeom>
          <a:noFill/>
          <a:ln w="19800">
            <a:solidFill>
              <a:srgbClr val="1cace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0" y="0"/>
            <a:ext cx="12191760" cy="457164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/>
          <p:cNvSpPr/>
          <p:nvPr/>
        </p:nvSpPr>
        <p:spPr>
          <a:xfrm>
            <a:off x="8387280" y="5264640"/>
            <a:ext cx="360" cy="914040"/>
          </a:xfrm>
          <a:custGeom>
            <a:avLst/>
            <a:gdLst/>
            <a:ahLst/>
            <a:rect l="l" t="t" r="r" b="b"/>
            <a:pathLst>
              <a:path w="0" h="914400">
                <a:moveTo>
                  <a:pt x="0" y="914399"/>
                </a:moveTo>
                <a:lnTo>
                  <a:pt x="0" y="0"/>
                </a:lnTo>
              </a:path>
            </a:pathLst>
          </a:custGeom>
          <a:noFill/>
          <a:ln w="19800">
            <a:solidFill>
              <a:srgbClr val="1382ac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4145400" y="6378120"/>
            <a:ext cx="3900960" cy="3427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dt"/>
          </p:nvPr>
        </p:nvSpPr>
        <p:spPr>
          <a:xfrm>
            <a:off x="609480" y="6378120"/>
            <a:ext cx="2803680" cy="3427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>
              <a:lnSpc>
                <a:spcPct val="100000"/>
              </a:lnSpc>
            </a:pPr>
            <a:fld id="{7E8087DD-3528-443C-AD13-152ABA4660CA}" type="datetime">
              <a:rPr b="0" lang="cs-CZ" sz="1800" spc="-1" strike="noStrike">
                <a:solidFill>
                  <a:srgbClr val="b2b2b2"/>
                </a:solidFill>
                <a:latin typeface="Calibri"/>
              </a:rPr>
              <a:t>5. 2. 2020</a:t>
            </a:fld>
            <a:endParaRPr b="0" lang="cs-CZ" sz="1800" spc="-1" strike="noStrike"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sldNum"/>
          </p:nvPr>
        </p:nvSpPr>
        <p:spPr>
          <a:xfrm>
            <a:off x="8778240" y="6378120"/>
            <a:ext cx="2803680" cy="3427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fld id="{4DF77094-A3A5-4906-94BB-001B2D9E4544}" type="slidenum">
              <a:rPr b="0" lang="cs-CZ" sz="1800" spc="-1" strike="noStrike">
                <a:solidFill>
                  <a:srgbClr val="b2b2b2"/>
                </a:solidFill>
                <a:latin typeface="Calibri"/>
              </a:rPr>
              <a:t>29</a:t>
            </a:fld>
            <a:endParaRPr b="0" lang="cs-CZ" sz="1800" spc="-1" strike="noStrike"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Klikněte pro úpravu formátu textu nadpisu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Klikněte pro úpravu formátu textu osnovy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Čtvrtá úroveň osnovy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762840" y="826920"/>
            <a:ext cx="360" cy="914040"/>
          </a:xfrm>
          <a:custGeom>
            <a:avLst/>
            <a:gdLst/>
            <a:ahLst/>
            <a:rect l="l" t="t" r="r" b="b"/>
            <a:pathLst>
              <a:path w="0" h="914400">
                <a:moveTo>
                  <a:pt x="0" y="914400"/>
                </a:moveTo>
                <a:lnTo>
                  <a:pt x="0" y="0"/>
                </a:lnTo>
              </a:path>
            </a:pathLst>
          </a:custGeom>
          <a:noFill/>
          <a:ln w="19800">
            <a:solidFill>
              <a:srgbClr val="1cace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5" name="PlaceHolder 2"/>
          <p:cNvSpPr>
            <a:spLocks noGrp="1"/>
          </p:cNvSpPr>
          <p:nvPr>
            <p:ph type="title"/>
          </p:nvPr>
        </p:nvSpPr>
        <p:spPr>
          <a:xfrm>
            <a:off x="4569480" y="524880"/>
            <a:ext cx="3052800" cy="7876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cs-CZ" sz="5000" spc="-1" strike="noStrike">
                <a:solidFill>
                  <a:srgbClr val="000000"/>
                </a:solidFill>
                <a:latin typeface="Calibri"/>
              </a:rPr>
              <a:t>Klikněte pro úpravu formátu textu nadpisu</a:t>
            </a:r>
            <a:endParaRPr b="0" lang="cs-CZ" sz="5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677160" y="2007360"/>
            <a:ext cx="10837080" cy="22791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200" spc="-1" strike="noStrike">
                <a:solidFill>
                  <a:srgbClr val="000000"/>
                </a:solidFill>
                <a:latin typeface="Calibri"/>
              </a:rPr>
              <a:t>Klikněte pro úpravu formátu textu osnovy</a:t>
            </a:r>
            <a:endParaRPr b="0" lang="cs-CZ" sz="2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2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2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2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2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200" spc="-1" strike="noStrike">
                <a:solidFill>
                  <a:srgbClr val="000000"/>
                </a:solidFill>
                <a:latin typeface="Calibri"/>
              </a:rPr>
              <a:t>Čtvrtá úroveň osnovy</a:t>
            </a:r>
            <a:endParaRPr b="0" lang="cs-CZ" sz="22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200" spc="-1" strike="noStrike">
                <a:solidFill>
                  <a:srgbClr val="000000"/>
                </a:solidFill>
                <a:latin typeface="Calibri"/>
              </a:rPr>
              <a:t>Pátá úroveň osnovy</a:t>
            </a:r>
            <a:endParaRPr b="0" lang="cs-CZ" sz="22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200" spc="-1" strike="noStrike">
                <a:solidFill>
                  <a:srgbClr val="000000"/>
                </a:solidFill>
                <a:latin typeface="Calibri"/>
              </a:rPr>
              <a:t>Šestá úroveň</a:t>
            </a:r>
            <a:endParaRPr b="0" lang="cs-CZ" sz="22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200" spc="-1" strike="noStrike">
                <a:solidFill>
                  <a:srgbClr val="000000"/>
                </a:solidFill>
                <a:latin typeface="Calibri"/>
              </a:rPr>
              <a:t>Sedmá úroveň</a:t>
            </a:r>
            <a:endParaRPr b="0" lang="cs-CZ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ftr"/>
          </p:nvPr>
        </p:nvSpPr>
        <p:spPr>
          <a:xfrm>
            <a:off x="4145400" y="6378120"/>
            <a:ext cx="3900960" cy="3427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48" name="PlaceHolder 5"/>
          <p:cNvSpPr>
            <a:spLocks noGrp="1"/>
          </p:cNvSpPr>
          <p:nvPr>
            <p:ph type="dt"/>
          </p:nvPr>
        </p:nvSpPr>
        <p:spPr>
          <a:xfrm>
            <a:off x="609480" y="6378120"/>
            <a:ext cx="2803680" cy="3427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>
              <a:lnSpc>
                <a:spcPct val="100000"/>
              </a:lnSpc>
            </a:pPr>
            <a:fld id="{42DFD7DB-59DA-4A09-8BDA-A31B676E152C}" type="datetime">
              <a:rPr b="0" lang="cs-CZ" sz="1800" spc="-1" strike="noStrike">
                <a:solidFill>
                  <a:srgbClr val="b2b2b2"/>
                </a:solidFill>
                <a:latin typeface="Calibri"/>
              </a:rPr>
              <a:t>5. 2. 2020</a:t>
            </a:fld>
            <a:endParaRPr b="0" lang="cs-CZ" sz="1800" spc="-1" strike="noStrike">
              <a:latin typeface="Times New Roman"/>
            </a:endParaRPr>
          </a:p>
        </p:txBody>
      </p:sp>
      <p:sp>
        <p:nvSpPr>
          <p:cNvPr id="49" name="PlaceHolder 6"/>
          <p:cNvSpPr>
            <a:spLocks noGrp="1"/>
          </p:cNvSpPr>
          <p:nvPr>
            <p:ph type="sldNum"/>
          </p:nvPr>
        </p:nvSpPr>
        <p:spPr>
          <a:xfrm>
            <a:off x="8778240" y="6378120"/>
            <a:ext cx="2803680" cy="3427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fld id="{3B0E016C-0180-46E2-88C8-99B8D6FAD9BD}" type="slidenum">
              <a:rPr b="0" lang="cs-CZ" sz="1800" spc="-1" strike="noStrike">
                <a:solidFill>
                  <a:srgbClr val="b2b2b2"/>
                </a:solidFill>
                <a:latin typeface="Calibri"/>
              </a:rPr>
              <a:t>&lt;číslo&gt;</a:t>
            </a:fld>
            <a:endParaRPr b="0" lang="cs-CZ" sz="18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762840" y="826920"/>
            <a:ext cx="360" cy="914040"/>
          </a:xfrm>
          <a:custGeom>
            <a:avLst/>
            <a:gdLst/>
            <a:ahLst/>
            <a:rect l="l" t="t" r="r" b="b"/>
            <a:pathLst>
              <a:path w="0" h="914400">
                <a:moveTo>
                  <a:pt x="0" y="914400"/>
                </a:moveTo>
                <a:lnTo>
                  <a:pt x="0" y="0"/>
                </a:lnTo>
              </a:path>
            </a:pathLst>
          </a:custGeom>
          <a:noFill/>
          <a:ln w="19800">
            <a:solidFill>
              <a:srgbClr val="1cace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87" name="PlaceHolder 2"/>
          <p:cNvSpPr>
            <a:spLocks noGrp="1"/>
          </p:cNvSpPr>
          <p:nvPr>
            <p:ph type="title"/>
          </p:nvPr>
        </p:nvSpPr>
        <p:spPr>
          <a:xfrm>
            <a:off x="4569480" y="524880"/>
            <a:ext cx="3052800" cy="7876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cs-CZ" sz="5000" spc="-1" strike="noStrike">
                <a:solidFill>
                  <a:srgbClr val="000000"/>
                </a:solidFill>
                <a:latin typeface="Calibri"/>
              </a:rPr>
              <a:t>Klikněte pro úpravu formátu textu nadpisu</a:t>
            </a:r>
            <a:endParaRPr b="0" lang="cs-CZ" sz="5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964800" y="1743120"/>
            <a:ext cx="5061960" cy="39776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Klikněte pro úpravu formátu textu osnovy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Čtvrtá úroveň osnovy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Pátá úroveň osnovy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Šestá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Sedmá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body"/>
          </p:nvPr>
        </p:nvSpPr>
        <p:spPr>
          <a:xfrm>
            <a:off x="6278760" y="1577520"/>
            <a:ext cx="5303160" cy="39776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200" spc="-1" strike="noStrike">
                <a:solidFill>
                  <a:srgbClr val="000000"/>
                </a:solidFill>
                <a:latin typeface="Calibri"/>
              </a:rPr>
              <a:t>Klikněte pro úpravu formátu textu osnovy</a:t>
            </a:r>
            <a:endParaRPr b="0" lang="cs-CZ" sz="2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2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2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2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2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200" spc="-1" strike="noStrike">
                <a:solidFill>
                  <a:srgbClr val="000000"/>
                </a:solidFill>
                <a:latin typeface="Calibri"/>
              </a:rPr>
              <a:t>Čtvrtá úroveň osnovy</a:t>
            </a:r>
            <a:endParaRPr b="0" lang="cs-CZ" sz="22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200" spc="-1" strike="noStrike">
                <a:solidFill>
                  <a:srgbClr val="000000"/>
                </a:solidFill>
                <a:latin typeface="Calibri"/>
              </a:rPr>
              <a:t>Pátá úroveň osnovy</a:t>
            </a:r>
            <a:endParaRPr b="0" lang="cs-CZ" sz="22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200" spc="-1" strike="noStrike">
                <a:solidFill>
                  <a:srgbClr val="000000"/>
                </a:solidFill>
                <a:latin typeface="Calibri"/>
              </a:rPr>
              <a:t>Šestá úroveň</a:t>
            </a:r>
            <a:endParaRPr b="0" lang="cs-CZ" sz="22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200" spc="-1" strike="noStrike">
                <a:solidFill>
                  <a:srgbClr val="000000"/>
                </a:solidFill>
                <a:latin typeface="Calibri"/>
              </a:rPr>
              <a:t>Sedmá úroveň</a:t>
            </a:r>
            <a:endParaRPr b="0" lang="cs-CZ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5"/>
          <p:cNvSpPr>
            <a:spLocks noGrp="1"/>
          </p:cNvSpPr>
          <p:nvPr>
            <p:ph type="ftr"/>
          </p:nvPr>
        </p:nvSpPr>
        <p:spPr>
          <a:xfrm>
            <a:off x="4145400" y="6378120"/>
            <a:ext cx="3900960" cy="3427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91" name="PlaceHolder 6"/>
          <p:cNvSpPr>
            <a:spLocks noGrp="1"/>
          </p:cNvSpPr>
          <p:nvPr>
            <p:ph type="dt"/>
          </p:nvPr>
        </p:nvSpPr>
        <p:spPr>
          <a:xfrm>
            <a:off x="609480" y="6378120"/>
            <a:ext cx="2803680" cy="3427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>
              <a:lnSpc>
                <a:spcPct val="100000"/>
              </a:lnSpc>
            </a:pPr>
            <a:fld id="{C8C641D8-2F69-48F8-BD68-95645AFBAE26}" type="datetime">
              <a:rPr b="0" lang="cs-CZ" sz="1800" spc="-1" strike="noStrike">
                <a:solidFill>
                  <a:srgbClr val="b2b2b2"/>
                </a:solidFill>
                <a:latin typeface="Calibri"/>
              </a:rPr>
              <a:t>5. 2. 2020</a:t>
            </a:fld>
            <a:endParaRPr b="0" lang="cs-CZ" sz="1800" spc="-1" strike="noStrike">
              <a:latin typeface="Times New Roman"/>
            </a:endParaRPr>
          </a:p>
        </p:txBody>
      </p:sp>
      <p:sp>
        <p:nvSpPr>
          <p:cNvPr id="92" name="PlaceHolder 7"/>
          <p:cNvSpPr>
            <a:spLocks noGrp="1"/>
          </p:cNvSpPr>
          <p:nvPr>
            <p:ph type="sldNum"/>
          </p:nvPr>
        </p:nvSpPr>
        <p:spPr>
          <a:xfrm>
            <a:off x="8778240" y="6378120"/>
            <a:ext cx="2803680" cy="3427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fld id="{A8E545F6-F89A-40C0-B3A5-25F746754217}" type="slidenum">
              <a:rPr b="0" lang="cs-CZ" sz="1800" spc="-1" strike="noStrike">
                <a:solidFill>
                  <a:srgbClr val="b2b2b2"/>
                </a:solidFill>
                <a:latin typeface="Calibri"/>
              </a:rPr>
              <a:t>&lt;číslo&gt;</a:t>
            </a:fld>
            <a:endParaRPr b="0" lang="cs-CZ" sz="18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762840" y="826920"/>
            <a:ext cx="360" cy="914040"/>
          </a:xfrm>
          <a:custGeom>
            <a:avLst/>
            <a:gdLst/>
            <a:ahLst/>
            <a:rect l="l" t="t" r="r" b="b"/>
            <a:pathLst>
              <a:path w="0" h="914400">
                <a:moveTo>
                  <a:pt x="0" y="914400"/>
                </a:moveTo>
                <a:lnTo>
                  <a:pt x="0" y="0"/>
                </a:lnTo>
              </a:path>
            </a:pathLst>
          </a:custGeom>
          <a:noFill/>
          <a:ln w="19800">
            <a:solidFill>
              <a:srgbClr val="1cace3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30" name="PlaceHolder 2"/>
          <p:cNvSpPr>
            <a:spLocks noGrp="1"/>
          </p:cNvSpPr>
          <p:nvPr>
            <p:ph type="title"/>
          </p:nvPr>
        </p:nvSpPr>
        <p:spPr>
          <a:xfrm>
            <a:off x="3744360" y="775440"/>
            <a:ext cx="4703040" cy="22856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cs-CZ" sz="5000" spc="-1" strike="noStrike">
                <a:solidFill>
                  <a:srgbClr val="000000"/>
                </a:solidFill>
                <a:latin typeface="Calibri"/>
              </a:rPr>
              <a:t>Klikněte pro úpravu formátu textu nadpisu</a:t>
            </a:r>
            <a:endParaRPr b="0" lang="cs-CZ" sz="5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ftr"/>
          </p:nvPr>
        </p:nvSpPr>
        <p:spPr>
          <a:xfrm>
            <a:off x="4145400" y="6378120"/>
            <a:ext cx="3900960" cy="3427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 type="dt"/>
          </p:nvPr>
        </p:nvSpPr>
        <p:spPr>
          <a:xfrm>
            <a:off x="609480" y="6378120"/>
            <a:ext cx="2803680" cy="3427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>
              <a:lnSpc>
                <a:spcPct val="100000"/>
              </a:lnSpc>
            </a:pPr>
            <a:fld id="{777D278B-A847-4A3C-8668-906B69D36E17}" type="datetime">
              <a:rPr b="0" lang="cs-CZ" sz="1800" spc="-1" strike="noStrike">
                <a:solidFill>
                  <a:srgbClr val="b2b2b2"/>
                </a:solidFill>
                <a:latin typeface="Calibri"/>
              </a:rPr>
              <a:t>5. 2. 2020</a:t>
            </a:fld>
            <a:endParaRPr b="0" lang="cs-CZ" sz="1800" spc="-1" strike="noStrike">
              <a:latin typeface="Times New Roman"/>
            </a:endParaRPr>
          </a:p>
        </p:txBody>
      </p:sp>
      <p:sp>
        <p:nvSpPr>
          <p:cNvPr id="133" name="PlaceHolder 5"/>
          <p:cNvSpPr>
            <a:spLocks noGrp="1"/>
          </p:cNvSpPr>
          <p:nvPr>
            <p:ph type="sldNum"/>
          </p:nvPr>
        </p:nvSpPr>
        <p:spPr>
          <a:xfrm>
            <a:off x="8778240" y="6378120"/>
            <a:ext cx="2803680" cy="3427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fld id="{91295C3A-F775-44E7-9C52-B0BA6A551FA4}" type="slidenum">
              <a:rPr b="0" lang="cs-CZ" sz="1800" spc="-1" strike="noStrike">
                <a:solidFill>
                  <a:srgbClr val="b2b2b2"/>
                </a:solidFill>
                <a:latin typeface="Calibri"/>
              </a:rPr>
              <a:t>&lt;číslo&gt;</a:t>
            </a:fld>
            <a:endParaRPr b="0" lang="cs-CZ" sz="1800" spc="-1" strike="noStrike">
              <a:latin typeface="Times New Roman"/>
            </a:endParaRPr>
          </a:p>
        </p:txBody>
      </p:sp>
      <p:sp>
        <p:nvSpPr>
          <p:cNvPr id="134" name="PlaceHolder 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Klikněte pro úpravu formátu textu osnovy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Čtvrtá úroveň osnovy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hyperlink" Target="http://www.mpsv.cz/files/clanky/14309/NSOPD.pdf)" TargetMode="External"/><Relationship Id="rId2" Type="http://schemas.openxmlformats.org/officeDocument/2006/relationships/hyperlink" Target="http://www.mpsv.cz/files/clanky/14309/NSOPD.pdf)" TargetMode="External"/><Relationship Id="rId3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CustomShape 1"/>
          <p:cNvSpPr/>
          <p:nvPr/>
        </p:nvSpPr>
        <p:spPr>
          <a:xfrm>
            <a:off x="533520" y="5286240"/>
            <a:ext cx="7619760" cy="775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>
            <a:spAutoFit/>
          </a:bodyPr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b="1" lang="cs-CZ" sz="5000" spc="174" strike="noStrike">
                <a:solidFill>
                  <a:srgbClr val="0d0d0d"/>
                </a:solidFill>
                <a:latin typeface="Tw Cen MT Condensed"/>
              </a:rPr>
              <a:t>SOCIÁLNÍ </a:t>
            </a:r>
            <a:r>
              <a:rPr b="1" lang="cs-CZ" sz="5000" spc="154" strike="noStrike">
                <a:solidFill>
                  <a:srgbClr val="0d0d0d"/>
                </a:solidFill>
                <a:latin typeface="Tw Cen MT Condensed"/>
              </a:rPr>
              <a:t>PRÁCE </a:t>
            </a:r>
            <a:r>
              <a:rPr b="1" lang="cs-CZ" sz="5000" spc="-1" strike="noStrike">
                <a:solidFill>
                  <a:srgbClr val="0d0d0d"/>
                </a:solidFill>
                <a:latin typeface="Tw Cen MT Condensed"/>
              </a:rPr>
              <a:t>S</a:t>
            </a:r>
            <a:r>
              <a:rPr b="1" lang="cs-CZ" sz="5000" spc="752" strike="noStrike">
                <a:solidFill>
                  <a:srgbClr val="0d0d0d"/>
                </a:solidFill>
                <a:latin typeface="Tw Cen MT Condensed"/>
              </a:rPr>
              <a:t> </a:t>
            </a:r>
            <a:r>
              <a:rPr b="1" lang="cs-CZ" sz="5000" spc="157" strike="noStrike">
                <a:solidFill>
                  <a:srgbClr val="0d0d0d"/>
                </a:solidFill>
                <a:latin typeface="Tw Cen MT Condensed"/>
              </a:rPr>
              <a:t>RODINAMI 1</a:t>
            </a:r>
            <a:endParaRPr b="0" lang="cs-CZ" sz="5000" spc="-1" strike="noStrike">
              <a:latin typeface="Arial"/>
            </a:endParaRPr>
          </a:p>
        </p:txBody>
      </p:sp>
      <p:sp>
        <p:nvSpPr>
          <p:cNvPr id="172" name="CustomShape 2"/>
          <p:cNvSpPr/>
          <p:nvPr/>
        </p:nvSpPr>
        <p:spPr>
          <a:xfrm>
            <a:off x="8690760" y="5530680"/>
            <a:ext cx="795960" cy="287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0" lang="cs-CZ" sz="1800" spc="-1" strike="noStrike">
                <a:solidFill>
                  <a:srgbClr val="0d0d0d"/>
                </a:solidFill>
                <a:latin typeface="Tw Cen MT"/>
              </a:rPr>
              <a:t>LS</a:t>
            </a:r>
            <a:r>
              <a:rPr b="0" lang="cs-CZ" sz="1800" spc="-86" strike="noStrike">
                <a:solidFill>
                  <a:srgbClr val="0d0d0d"/>
                </a:solidFill>
                <a:latin typeface="Tw Cen MT"/>
              </a:rPr>
              <a:t> </a:t>
            </a:r>
            <a:r>
              <a:rPr b="0" lang="cs-CZ" sz="1800" spc="-1" strike="noStrike">
                <a:solidFill>
                  <a:srgbClr val="0d0d0d"/>
                </a:solidFill>
                <a:latin typeface="Tw Cen MT"/>
              </a:rPr>
              <a:t>2019</a:t>
            </a: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TextShape 1"/>
          <p:cNvSpPr txBox="1"/>
          <p:nvPr/>
        </p:nvSpPr>
        <p:spPr>
          <a:xfrm>
            <a:off x="2815200" y="756720"/>
            <a:ext cx="6455160" cy="1158480"/>
          </a:xfrm>
          <a:prstGeom prst="rect">
            <a:avLst/>
          </a:prstGeom>
          <a:noFill/>
          <a:ln>
            <a:noFill/>
          </a:ln>
        </p:spPr>
        <p:txBody>
          <a:bodyPr lIns="0" rIns="0" tIns="13320" bIns="0">
            <a:noAutofit/>
          </a:bodyPr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b="1" lang="cs-CZ" sz="5000" spc="77" strike="noStrike">
                <a:solidFill>
                  <a:srgbClr val="1cace3"/>
                </a:solidFill>
                <a:latin typeface="Tw Cen MT Condensed"/>
              </a:rPr>
              <a:t>ZÁKLADNÍ </a:t>
            </a:r>
            <a:r>
              <a:rPr b="1" lang="cs-CZ" sz="5000" spc="58" strike="noStrike">
                <a:solidFill>
                  <a:srgbClr val="1cace3"/>
                </a:solidFill>
                <a:latin typeface="Tw Cen MT Condensed"/>
              </a:rPr>
              <a:t>FUNKCE</a:t>
            </a:r>
            <a:r>
              <a:rPr b="1" lang="cs-CZ" sz="5000" spc="242" strike="noStrike">
                <a:solidFill>
                  <a:srgbClr val="1cace3"/>
                </a:solidFill>
                <a:latin typeface="Tw Cen MT Condensed"/>
              </a:rPr>
              <a:t> </a:t>
            </a:r>
            <a:r>
              <a:rPr b="1" lang="cs-CZ" sz="5000" spc="29" strike="noStrike">
                <a:solidFill>
                  <a:srgbClr val="1cace3"/>
                </a:solidFill>
                <a:latin typeface="Tw Cen MT Condensed"/>
              </a:rPr>
              <a:t>RODINY:</a:t>
            </a:r>
            <a:endParaRPr b="0" lang="cs-CZ" sz="5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0" name="CustomShape 2"/>
          <p:cNvSpPr/>
          <p:nvPr/>
        </p:nvSpPr>
        <p:spPr>
          <a:xfrm>
            <a:off x="932040" y="1759320"/>
            <a:ext cx="10799640" cy="4632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54000" bIns="0">
            <a:spAutoFit/>
          </a:bodyPr>
          <a:p>
            <a:pPr marL="355680" indent="-342720" algn="just">
              <a:lnSpc>
                <a:spcPts val="2591"/>
              </a:lnSpc>
              <a:spcBef>
                <a:spcPts val="425"/>
              </a:spcBef>
              <a:buClr>
                <a:srgbClr val="1cace3"/>
              </a:buClr>
              <a:buFont typeface="Arial"/>
              <a:buChar char="•"/>
            </a:pPr>
            <a:r>
              <a:rPr b="1" lang="cs-CZ" sz="2200" spc="-1" strike="noStrike">
                <a:solidFill>
                  <a:srgbClr val="1cace3"/>
                </a:solidFill>
                <a:latin typeface="Tw Cen MT"/>
              </a:rPr>
              <a:t>biologicko-reprodukční funkce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– </a:t>
            </a:r>
            <a:r>
              <a:rPr b="0" lang="cs-CZ" sz="2200" spc="9" strike="noStrike">
                <a:solidFill>
                  <a:srgbClr val="000000"/>
                </a:solidFill>
                <a:latin typeface="Tw Cen MT"/>
              </a:rPr>
              <a:t>dochází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k zajištění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reprodukční </a:t>
            </a:r>
            <a:r>
              <a:rPr b="0" lang="cs-CZ" sz="2200" spc="-15" strike="noStrike">
                <a:solidFill>
                  <a:srgbClr val="000000"/>
                </a:solidFill>
                <a:latin typeface="Tw Cen MT"/>
              </a:rPr>
              <a:t>funkce,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ale také k  vytváření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podmínek </a:t>
            </a:r>
            <a:r>
              <a:rPr b="0" lang="cs-CZ" sz="2200" spc="-21" strike="noStrike">
                <a:solidFill>
                  <a:srgbClr val="000000"/>
                </a:solidFill>
                <a:latin typeface="Tw Cen MT"/>
              </a:rPr>
              <a:t>pro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život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a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vývoj</a:t>
            </a:r>
            <a:r>
              <a:rPr b="0" lang="cs-CZ" sz="2200" spc="-15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dítěte;</a:t>
            </a:r>
            <a:endParaRPr b="0" lang="cs-CZ" sz="2200" spc="-1" strike="noStrike">
              <a:latin typeface="Arial"/>
            </a:endParaRPr>
          </a:p>
          <a:p>
            <a:pPr marL="355680" indent="-342720" algn="just">
              <a:lnSpc>
                <a:spcPts val="2591"/>
              </a:lnSpc>
              <a:spcBef>
                <a:spcPts val="1400"/>
              </a:spcBef>
              <a:buClr>
                <a:srgbClr val="1cace3"/>
              </a:buClr>
              <a:buFont typeface="Arial"/>
              <a:buChar char="•"/>
            </a:pPr>
            <a:r>
              <a:rPr b="1" lang="cs-CZ" sz="2200" spc="-7" strike="noStrike">
                <a:solidFill>
                  <a:srgbClr val="1cace3"/>
                </a:solidFill>
                <a:latin typeface="Tw Cen MT"/>
              </a:rPr>
              <a:t>sociálně-ekonomická </a:t>
            </a:r>
            <a:r>
              <a:rPr b="1" lang="cs-CZ" sz="2200" spc="-1" strike="noStrike">
                <a:solidFill>
                  <a:srgbClr val="1cace3"/>
                </a:solidFill>
                <a:latin typeface="Tw Cen MT"/>
              </a:rPr>
              <a:t>funkce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– </a:t>
            </a:r>
            <a:r>
              <a:rPr b="0" lang="cs-CZ" sz="2200" spc="-15" strike="noStrike">
                <a:solidFill>
                  <a:srgbClr val="000000"/>
                </a:solidFill>
                <a:latin typeface="Tw Cen MT"/>
              </a:rPr>
              <a:t>někdy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se o této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funkci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hovoří jako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o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zabezpečovací,  </a:t>
            </a:r>
            <a:r>
              <a:rPr b="0" lang="cs-CZ" sz="2200" spc="9" strike="noStrike">
                <a:solidFill>
                  <a:srgbClr val="000000"/>
                </a:solidFill>
                <a:latin typeface="Tw Cen MT"/>
              </a:rPr>
              <a:t>poruchy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této funkce se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projevují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především v hmotném</a:t>
            </a:r>
            <a:r>
              <a:rPr b="0" lang="cs-CZ" sz="2200" spc="-60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nedostatku;</a:t>
            </a:r>
            <a:endParaRPr b="0" lang="cs-CZ" sz="2200" spc="-1" strike="noStrike">
              <a:latin typeface="Arial"/>
            </a:endParaRPr>
          </a:p>
          <a:p>
            <a:pPr marL="355680" indent="-342720" algn="just">
              <a:lnSpc>
                <a:spcPct val="90000"/>
              </a:lnSpc>
              <a:spcBef>
                <a:spcPts val="1366"/>
              </a:spcBef>
              <a:buClr>
                <a:srgbClr val="1cace3"/>
              </a:buClr>
              <a:buFont typeface="Arial"/>
              <a:buChar char="•"/>
            </a:pPr>
            <a:r>
              <a:rPr b="1" lang="cs-CZ" sz="2200" spc="-1" strike="noStrike">
                <a:solidFill>
                  <a:srgbClr val="1cace3"/>
                </a:solidFill>
                <a:latin typeface="Tw Cen MT"/>
              </a:rPr>
              <a:t>ochranná </a:t>
            </a:r>
            <a:r>
              <a:rPr b="1" lang="cs-CZ" sz="2200" spc="-7" strike="noStrike">
                <a:solidFill>
                  <a:srgbClr val="1cace3"/>
                </a:solidFill>
                <a:latin typeface="Tw Cen MT"/>
              </a:rPr>
              <a:t>funkce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– je </a:t>
            </a:r>
            <a:r>
              <a:rPr b="0" lang="cs-CZ" sz="2200" spc="-15" strike="noStrike">
                <a:solidFill>
                  <a:srgbClr val="000000"/>
                </a:solidFill>
                <a:latin typeface="Tw Cen MT"/>
              </a:rPr>
              <a:t>někdy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nazývána </a:t>
            </a:r>
            <a:r>
              <a:rPr b="0" lang="cs-CZ" sz="2200" spc="-15" strike="noStrike">
                <a:solidFill>
                  <a:srgbClr val="000000"/>
                </a:solidFill>
                <a:latin typeface="Tw Cen MT"/>
              </a:rPr>
              <a:t>jako 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opatřovací, pečovatelská;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zahrnuje 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uspokojování </a:t>
            </a:r>
            <a:r>
              <a:rPr b="0" lang="cs-CZ" sz="2200" spc="4" strike="noStrike">
                <a:solidFill>
                  <a:srgbClr val="000000"/>
                </a:solidFill>
                <a:latin typeface="Tw Cen MT"/>
              </a:rPr>
              <a:t>základních životních </a:t>
            </a:r>
            <a:r>
              <a:rPr b="0" lang="cs-CZ" sz="2200" spc="-15" strike="noStrike">
                <a:solidFill>
                  <a:srgbClr val="000000"/>
                </a:solidFill>
                <a:latin typeface="Tw Cen MT"/>
              </a:rPr>
              <a:t>potřeb </a:t>
            </a:r>
            <a:r>
              <a:rPr b="0" lang="cs-CZ" sz="2200" spc="12" strike="noStrike">
                <a:solidFill>
                  <a:srgbClr val="000000"/>
                </a:solidFill>
                <a:latin typeface="Tw Cen MT"/>
              </a:rPr>
              <a:t>všech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členů </a:t>
            </a:r>
            <a:r>
              <a:rPr b="0" lang="cs-CZ" sz="2200" spc="-26" strike="noStrike">
                <a:solidFill>
                  <a:srgbClr val="000000"/>
                </a:solidFill>
                <a:latin typeface="Tw Cen MT"/>
              </a:rPr>
              <a:t>rodiny </a:t>
            </a:r>
            <a:r>
              <a:rPr b="0" lang="cs-CZ" sz="2200" spc="4" strike="noStrike">
                <a:solidFill>
                  <a:srgbClr val="000000"/>
                </a:solidFill>
                <a:latin typeface="Tw Cen MT"/>
              </a:rPr>
              <a:t>(biologických,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hygienických,  zdravotních</a:t>
            </a:r>
            <a:r>
              <a:rPr b="0" lang="cs-CZ" sz="2200" spc="-15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aj.);</a:t>
            </a:r>
            <a:endParaRPr b="0" lang="cs-CZ" sz="2200" spc="-1" strike="noStrike">
              <a:latin typeface="Arial"/>
            </a:endParaRPr>
          </a:p>
          <a:p>
            <a:pPr marL="355680" indent="-342720" algn="just">
              <a:lnSpc>
                <a:spcPts val="2591"/>
              </a:lnSpc>
              <a:spcBef>
                <a:spcPts val="1446"/>
              </a:spcBef>
              <a:buClr>
                <a:srgbClr val="1cace3"/>
              </a:buClr>
              <a:buFont typeface="Arial"/>
              <a:buChar char="•"/>
            </a:pPr>
            <a:r>
              <a:rPr b="1" lang="cs-CZ" sz="2200" spc="-7" strike="noStrike">
                <a:solidFill>
                  <a:srgbClr val="1cace3"/>
                </a:solidFill>
                <a:latin typeface="Tw Cen MT"/>
              </a:rPr>
              <a:t>výchovně-socializační </a:t>
            </a:r>
            <a:r>
              <a:rPr b="1" lang="cs-CZ" sz="2200" spc="-1" strike="noStrike">
                <a:solidFill>
                  <a:srgbClr val="1cace3"/>
                </a:solidFill>
                <a:latin typeface="Tw Cen MT"/>
              </a:rPr>
              <a:t>funkce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– díky této funkci si dítě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osvojuje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základní návyky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a  návyky </a:t>
            </a:r>
            <a:r>
              <a:rPr b="0" lang="cs-CZ" sz="2200" spc="9" strike="noStrike">
                <a:solidFill>
                  <a:srgbClr val="000000"/>
                </a:solidFill>
                <a:latin typeface="Tw Cen MT"/>
              </a:rPr>
              <a:t>chování,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vnímá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sociální </a:t>
            </a:r>
            <a:r>
              <a:rPr b="0" lang="cs-CZ" sz="2200" spc="-15" strike="noStrike">
                <a:solidFill>
                  <a:srgbClr val="000000"/>
                </a:solidFill>
                <a:latin typeface="Tw Cen MT"/>
              </a:rPr>
              <a:t>role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a tím se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připravuje do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praktického</a:t>
            </a:r>
            <a:r>
              <a:rPr b="0" lang="cs-CZ" sz="2200" spc="-66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života;</a:t>
            </a:r>
            <a:endParaRPr b="0" lang="cs-CZ" sz="2200" spc="-1" strike="noStrike">
              <a:latin typeface="Arial"/>
            </a:endParaRPr>
          </a:p>
          <a:p>
            <a:pPr marL="355680" indent="-342720" algn="just">
              <a:lnSpc>
                <a:spcPts val="2591"/>
              </a:lnSpc>
              <a:spcBef>
                <a:spcPts val="1400"/>
              </a:spcBef>
              <a:buClr>
                <a:srgbClr val="1cace3"/>
              </a:buClr>
              <a:buFont typeface="Arial"/>
              <a:buChar char="•"/>
            </a:pPr>
            <a:r>
              <a:rPr b="1" lang="cs-CZ" sz="2200" spc="-7" strike="noStrike">
                <a:solidFill>
                  <a:srgbClr val="1cace3"/>
                </a:solidFill>
                <a:latin typeface="Tw Cen MT"/>
              </a:rPr>
              <a:t>emocionální </a:t>
            </a:r>
            <a:r>
              <a:rPr b="1" lang="cs-CZ" sz="2200" spc="-1" strike="noStrike">
                <a:solidFill>
                  <a:srgbClr val="1cace3"/>
                </a:solidFill>
                <a:latin typeface="Tw Cen MT"/>
              </a:rPr>
              <a:t>funkce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– představuje naplňování </a:t>
            </a:r>
            <a:r>
              <a:rPr b="0" lang="cs-CZ" sz="2200" spc="9" strike="noStrike">
                <a:solidFill>
                  <a:srgbClr val="000000"/>
                </a:solidFill>
                <a:latin typeface="Tw Cen MT"/>
              </a:rPr>
              <a:t>psychických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potřeb </a:t>
            </a:r>
            <a:r>
              <a:rPr b="0" lang="cs-CZ" sz="2200" spc="-15" strike="noStrike">
                <a:solidFill>
                  <a:srgbClr val="000000"/>
                </a:solidFill>
                <a:latin typeface="Tw Cen MT"/>
              </a:rPr>
              <a:t>dítěte,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zejména  </a:t>
            </a:r>
            <a:r>
              <a:rPr b="0" lang="cs-CZ" sz="2200" spc="4" strike="noStrike">
                <a:solidFill>
                  <a:srgbClr val="000000"/>
                </a:solidFill>
                <a:latin typeface="Tw Cen MT"/>
              </a:rPr>
              <a:t>emocionálních, citových,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pocitů </a:t>
            </a:r>
            <a:r>
              <a:rPr b="0" lang="cs-CZ" sz="2200" spc="-35" strike="noStrike">
                <a:solidFill>
                  <a:srgbClr val="000000"/>
                </a:solidFill>
                <a:latin typeface="Tw Cen MT"/>
              </a:rPr>
              <a:t>lásky,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bezpečí a </a:t>
            </a:r>
            <a:r>
              <a:rPr b="0" lang="cs-CZ" sz="2200" spc="-26" strike="noStrike">
                <a:solidFill>
                  <a:srgbClr val="000000"/>
                </a:solidFill>
                <a:latin typeface="Tw Cen MT"/>
              </a:rPr>
              <a:t>jistoty,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smysluplnosti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a otevřené  budoucnosti. (Dunovský,</a:t>
            </a:r>
            <a:r>
              <a:rPr b="0" lang="cs-CZ" sz="2200" spc="-46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1999)</a:t>
            </a:r>
            <a:endParaRPr b="0" lang="cs-CZ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TextShape 1"/>
          <p:cNvSpPr txBox="1"/>
          <p:nvPr/>
        </p:nvSpPr>
        <p:spPr>
          <a:xfrm>
            <a:off x="3963960" y="727560"/>
            <a:ext cx="3784320" cy="1158480"/>
          </a:xfrm>
          <a:prstGeom prst="rect">
            <a:avLst/>
          </a:prstGeom>
          <a:noFill/>
          <a:ln>
            <a:noFill/>
          </a:ln>
        </p:spPr>
        <p:txBody>
          <a:bodyPr lIns="0" rIns="0" tIns="13320" bIns="0">
            <a:noAutofit/>
          </a:bodyPr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b="1" lang="cs-CZ" sz="5000" spc="58" strike="noStrike">
                <a:solidFill>
                  <a:srgbClr val="1cace3"/>
                </a:solidFill>
                <a:latin typeface="Tw Cen MT Condensed"/>
              </a:rPr>
              <a:t>FUNKCE</a:t>
            </a:r>
            <a:r>
              <a:rPr b="1" lang="cs-CZ" sz="5000" spc="117" strike="noStrike">
                <a:solidFill>
                  <a:srgbClr val="1cace3"/>
                </a:solidFill>
                <a:latin typeface="Tw Cen MT Condensed"/>
              </a:rPr>
              <a:t> </a:t>
            </a:r>
            <a:r>
              <a:rPr b="1" lang="cs-CZ" sz="5000" spc="58" strike="noStrike">
                <a:solidFill>
                  <a:srgbClr val="1cace3"/>
                </a:solidFill>
                <a:latin typeface="Tw Cen MT Condensed"/>
              </a:rPr>
              <a:t>RODINY</a:t>
            </a:r>
            <a:endParaRPr b="0" lang="cs-CZ" sz="5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2" name="CustomShape 2"/>
          <p:cNvSpPr/>
          <p:nvPr/>
        </p:nvSpPr>
        <p:spPr>
          <a:xfrm>
            <a:off x="849600" y="2023200"/>
            <a:ext cx="11023200" cy="1877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54000" bIns="0">
            <a:spAutoFit/>
          </a:bodyPr>
          <a:p>
            <a:pPr marL="12600" algn="just">
              <a:lnSpc>
                <a:spcPts val="2591"/>
              </a:lnSpc>
              <a:spcBef>
                <a:spcPts val="425"/>
              </a:spcBef>
            </a:pP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Hodnocení </a:t>
            </a:r>
            <a:r>
              <a:rPr b="0" lang="cs-CZ" sz="2200" spc="-26" strike="noStrike">
                <a:solidFill>
                  <a:srgbClr val="000000"/>
                </a:solidFill>
                <a:latin typeface="Tw Cen MT"/>
              </a:rPr>
              <a:t>rodiny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z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pohledu sociálního pracovníka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je často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vyžadováno </a:t>
            </a:r>
            <a:r>
              <a:rPr b="0" lang="cs-CZ" sz="2200" spc="-26" strike="noStrike">
                <a:solidFill>
                  <a:srgbClr val="000000"/>
                </a:solidFill>
                <a:latin typeface="Tw Cen MT"/>
              </a:rPr>
              <a:t>proto, </a:t>
            </a:r>
            <a:r>
              <a:rPr b="0" lang="cs-CZ" sz="2200" spc="-46" strike="noStrike">
                <a:solidFill>
                  <a:srgbClr val="000000"/>
                </a:solidFill>
                <a:latin typeface="Tw Cen MT"/>
              </a:rPr>
              <a:t>aby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se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dalo 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rozlišit, zda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je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rodina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funkční </a:t>
            </a:r>
            <a:r>
              <a:rPr b="0" lang="cs-CZ" sz="2200" spc="-15" strike="noStrike">
                <a:solidFill>
                  <a:srgbClr val="000000"/>
                </a:solidFill>
                <a:latin typeface="Tw Cen MT"/>
              </a:rPr>
              <a:t>nebo</a:t>
            </a:r>
            <a:r>
              <a:rPr b="0" lang="cs-CZ" sz="2200" spc="-26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nefunkční.</a:t>
            </a:r>
            <a:endParaRPr b="0" lang="cs-CZ" sz="2200" spc="-1" strike="noStrike">
              <a:latin typeface="Arial"/>
            </a:endParaRPr>
          </a:p>
          <a:p>
            <a:pPr marL="12600" algn="just">
              <a:lnSpc>
                <a:spcPts val="2591"/>
              </a:lnSpc>
              <a:spcBef>
                <a:spcPts val="1400"/>
              </a:spcBef>
            </a:pP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Dané </a:t>
            </a: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hodnocení 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je </a:t>
            </a: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velmi 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problematické, protože každý </a:t>
            </a:r>
            <a:r>
              <a:rPr b="1" lang="cs-CZ" sz="2200" spc="-12" strike="noStrike">
                <a:solidFill>
                  <a:srgbClr val="000000"/>
                </a:solidFill>
                <a:latin typeface="Tw Cen MT"/>
              </a:rPr>
              <a:t>člověk </a:t>
            </a:r>
            <a:r>
              <a:rPr b="1" lang="cs-CZ" sz="2200" spc="4" strike="noStrike">
                <a:solidFill>
                  <a:srgbClr val="000000"/>
                </a:solidFill>
                <a:latin typeface="Tw Cen MT"/>
              </a:rPr>
              <a:t>je </a:t>
            </a: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poznamenán  subjektivní 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zkušeností z rodin, </a:t>
            </a:r>
            <a:r>
              <a:rPr b="1" lang="cs-CZ" sz="2200" spc="-15" strike="noStrike">
                <a:solidFill>
                  <a:srgbClr val="000000"/>
                </a:solidFill>
                <a:latin typeface="Tw Cen MT"/>
              </a:rPr>
              <a:t>ve 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kterých </a:t>
            </a: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zažil 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různý </a:t>
            </a: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způsob 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rodinného </a:t>
            </a:r>
            <a:r>
              <a:rPr b="1" lang="cs-CZ" sz="2200" spc="-12" strike="noStrike">
                <a:solidFill>
                  <a:srgbClr val="000000"/>
                </a:solidFill>
                <a:latin typeface="Tw Cen MT"/>
              </a:rPr>
              <a:t>fungování 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-  </a:t>
            </a: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odlišná představa 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o </a:t>
            </a: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správném </a:t>
            </a:r>
            <a:r>
              <a:rPr b="1" lang="cs-CZ" sz="2200" spc="-12" strike="noStrike">
                <a:solidFill>
                  <a:srgbClr val="000000"/>
                </a:solidFill>
                <a:latin typeface="Tw Cen MT"/>
              </a:rPr>
              <a:t>fungování</a:t>
            </a:r>
            <a:r>
              <a:rPr b="1" lang="cs-CZ" sz="2200" spc="9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1" lang="cs-CZ" sz="2200" spc="-32" strike="noStrike">
                <a:solidFill>
                  <a:srgbClr val="000000"/>
                </a:solidFill>
                <a:latin typeface="Tw Cen MT"/>
              </a:rPr>
              <a:t>rodiny.</a:t>
            </a:r>
            <a:endParaRPr b="0" lang="cs-CZ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extShape 1"/>
          <p:cNvSpPr txBox="1"/>
          <p:nvPr/>
        </p:nvSpPr>
        <p:spPr>
          <a:xfrm>
            <a:off x="3002040" y="757800"/>
            <a:ext cx="6073920" cy="1158480"/>
          </a:xfrm>
          <a:prstGeom prst="rect">
            <a:avLst/>
          </a:prstGeom>
          <a:noFill/>
          <a:ln>
            <a:noFill/>
          </a:ln>
        </p:spPr>
        <p:txBody>
          <a:bodyPr lIns="0" rIns="0" tIns="13320" bIns="0">
            <a:noAutofit/>
          </a:bodyPr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b="1" lang="cs-CZ" sz="5000" spc="77" strike="noStrike">
                <a:solidFill>
                  <a:srgbClr val="1cace3"/>
                </a:solidFill>
                <a:latin typeface="Tw Cen MT Condensed"/>
              </a:rPr>
              <a:t>PORUCHY </a:t>
            </a:r>
            <a:r>
              <a:rPr b="1" lang="cs-CZ" sz="5000" spc="58" strike="noStrike">
                <a:solidFill>
                  <a:srgbClr val="1cace3"/>
                </a:solidFill>
                <a:latin typeface="Tw Cen MT Condensed"/>
              </a:rPr>
              <a:t>FUNKCÍ</a:t>
            </a:r>
            <a:r>
              <a:rPr b="1" lang="cs-CZ" sz="5000" spc="293" strike="noStrike">
                <a:solidFill>
                  <a:srgbClr val="1cace3"/>
                </a:solidFill>
                <a:latin typeface="Tw Cen MT Condensed"/>
              </a:rPr>
              <a:t> </a:t>
            </a:r>
            <a:r>
              <a:rPr b="1" lang="cs-CZ" sz="5000" spc="58" strike="noStrike">
                <a:solidFill>
                  <a:srgbClr val="1cace3"/>
                </a:solidFill>
                <a:latin typeface="Tw Cen MT Condensed"/>
              </a:rPr>
              <a:t>RODINY</a:t>
            </a:r>
            <a:endParaRPr b="0" lang="cs-CZ" sz="5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4" name="CustomShape 2"/>
          <p:cNvSpPr/>
          <p:nvPr/>
        </p:nvSpPr>
        <p:spPr>
          <a:xfrm>
            <a:off x="873360" y="1890720"/>
            <a:ext cx="5302440" cy="592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>
            <a:spAutoFit/>
          </a:bodyPr>
          <a:p>
            <a:pPr marL="104040">
              <a:lnSpc>
                <a:spcPts val="2279"/>
              </a:lnSpc>
              <a:spcBef>
                <a:spcPts val="105"/>
              </a:spcBef>
            </a:pPr>
            <a:r>
              <a:rPr b="1" lang="cs-CZ" sz="2000" spc="-21" strike="noStrike">
                <a:solidFill>
                  <a:srgbClr val="00b0f0"/>
                </a:solidFill>
                <a:latin typeface="Tw Cen MT"/>
              </a:rPr>
              <a:t>Porucha </a:t>
            </a:r>
            <a:r>
              <a:rPr b="1" lang="cs-CZ" sz="2000" spc="-7" strike="noStrike">
                <a:solidFill>
                  <a:srgbClr val="00b0f0"/>
                </a:solidFill>
                <a:latin typeface="Tw Cen MT"/>
              </a:rPr>
              <a:t>biologicko </a:t>
            </a:r>
            <a:r>
              <a:rPr b="1" lang="cs-CZ" sz="2000" spc="-1" strike="noStrike">
                <a:solidFill>
                  <a:srgbClr val="00b0f0"/>
                </a:solidFill>
                <a:latin typeface="Tw Cen MT"/>
              </a:rPr>
              <a:t>– </a:t>
            </a:r>
            <a:r>
              <a:rPr b="1" lang="cs-CZ" sz="2000" spc="4" strike="noStrike">
                <a:solidFill>
                  <a:srgbClr val="00b0f0"/>
                </a:solidFill>
                <a:latin typeface="Tw Cen MT"/>
              </a:rPr>
              <a:t>reprodukční</a:t>
            </a:r>
            <a:r>
              <a:rPr b="1" lang="cs-CZ" sz="2000" spc="43" strike="noStrike">
                <a:solidFill>
                  <a:srgbClr val="00b0f0"/>
                </a:solidFill>
                <a:latin typeface="Tw Cen MT"/>
              </a:rPr>
              <a:t> </a:t>
            </a:r>
            <a:r>
              <a:rPr b="1" lang="cs-CZ" sz="2000" spc="-1" strike="noStrike">
                <a:solidFill>
                  <a:srgbClr val="00b0f0"/>
                </a:solidFill>
                <a:latin typeface="Tw Cen MT"/>
              </a:rPr>
              <a:t>funkce</a:t>
            </a:r>
            <a:endParaRPr b="0" lang="cs-CZ" sz="2000" spc="-1" strike="noStrike">
              <a:latin typeface="Arial"/>
            </a:endParaRPr>
          </a:p>
          <a:p>
            <a:pPr marL="12600">
              <a:lnSpc>
                <a:spcPts val="2279"/>
              </a:lnSpc>
            </a:pPr>
            <a:r>
              <a:rPr b="0" lang="cs-CZ" sz="2000" spc="-1" strike="noStrike">
                <a:solidFill>
                  <a:srgbClr val="1cace3"/>
                </a:solidFill>
                <a:latin typeface="Tw Cen MT"/>
              </a:rPr>
              <a:t>-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bezdětnost, </a:t>
            </a:r>
            <a:r>
              <a:rPr b="0" i="1" lang="cs-CZ" sz="2000" spc="-7" strike="noStrike">
                <a:solidFill>
                  <a:srgbClr val="000000"/>
                </a:solidFill>
                <a:latin typeface="Tw Cen MT"/>
              </a:rPr>
              <a:t>velký 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počet dětí, </a:t>
            </a:r>
            <a:r>
              <a:rPr b="0" i="1" lang="cs-CZ" sz="2000" spc="-12" strike="noStrike">
                <a:solidFill>
                  <a:srgbClr val="000000"/>
                </a:solidFill>
                <a:latin typeface="Tw Cen MT"/>
              </a:rPr>
              <a:t>neplánované</a:t>
            </a:r>
            <a:r>
              <a:rPr b="0" i="1" lang="cs-CZ" sz="2000" spc="-86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i="1" lang="cs-CZ" sz="2000" spc="-12" strike="noStrike">
                <a:solidFill>
                  <a:srgbClr val="000000"/>
                </a:solidFill>
                <a:latin typeface="Tw Cen MT"/>
              </a:rPr>
              <a:t>rodičovství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195" name="CustomShape 3"/>
          <p:cNvSpPr/>
          <p:nvPr/>
        </p:nvSpPr>
        <p:spPr>
          <a:xfrm>
            <a:off x="873360" y="2713680"/>
            <a:ext cx="5482800" cy="1140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>
            <a:spAutoFit/>
          </a:bodyPr>
          <a:p>
            <a:pPr marL="104040">
              <a:lnSpc>
                <a:spcPts val="2279"/>
              </a:lnSpc>
              <a:spcBef>
                <a:spcPts val="105"/>
              </a:spcBef>
            </a:pPr>
            <a:r>
              <a:rPr b="1" lang="cs-CZ" sz="2000" spc="-21" strike="noStrike">
                <a:solidFill>
                  <a:srgbClr val="00b0f0"/>
                </a:solidFill>
                <a:latin typeface="Tw Cen MT"/>
              </a:rPr>
              <a:t>Porucha </a:t>
            </a:r>
            <a:r>
              <a:rPr b="1" lang="cs-CZ" sz="2000" spc="-7" strike="noStrike">
                <a:solidFill>
                  <a:srgbClr val="00b0f0"/>
                </a:solidFill>
                <a:latin typeface="Tw Cen MT"/>
              </a:rPr>
              <a:t>ekonomické</a:t>
            </a:r>
            <a:r>
              <a:rPr b="1" lang="cs-CZ" sz="2000" spc="29" strike="noStrike">
                <a:solidFill>
                  <a:srgbClr val="00b0f0"/>
                </a:solidFill>
                <a:latin typeface="Tw Cen MT"/>
              </a:rPr>
              <a:t> </a:t>
            </a:r>
            <a:r>
              <a:rPr b="1" lang="cs-CZ" sz="2000" spc="-1" strike="noStrike">
                <a:solidFill>
                  <a:srgbClr val="00b0f0"/>
                </a:solidFill>
                <a:latin typeface="Tw Cen MT"/>
              </a:rPr>
              <a:t>funkce</a:t>
            </a:r>
            <a:endParaRPr b="0" lang="cs-CZ" sz="2000" spc="-1" strike="noStrike">
              <a:latin typeface="Arial"/>
            </a:endParaRPr>
          </a:p>
          <a:p>
            <a:pPr marL="12600">
              <a:lnSpc>
                <a:spcPts val="2160"/>
              </a:lnSpc>
            </a:pPr>
            <a:r>
              <a:rPr b="0" lang="cs-CZ" sz="2000" spc="49" strike="noStrike">
                <a:solidFill>
                  <a:srgbClr val="1cace3"/>
                </a:solidFill>
                <a:latin typeface="Tw Cen MT"/>
              </a:rPr>
              <a:t>-</a:t>
            </a:r>
            <a:r>
              <a:rPr b="0" i="1" lang="cs-CZ" sz="2000" spc="-7" strike="noStrike">
                <a:solidFill>
                  <a:srgbClr val="000000"/>
                </a:solidFill>
                <a:latin typeface="Tw Cen MT"/>
              </a:rPr>
              <a:t>hmotn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á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i="1" lang="cs-CZ" sz="2000" spc="-7" strike="noStrike">
                <a:solidFill>
                  <a:srgbClr val="000000"/>
                </a:solidFill>
                <a:latin typeface="Tw Cen MT"/>
              </a:rPr>
              <a:t>nou</a:t>
            </a:r>
            <a:r>
              <a:rPr b="0" i="1" lang="cs-CZ" sz="2000" spc="-15" strike="noStrike">
                <a:solidFill>
                  <a:srgbClr val="000000"/>
                </a:solidFill>
                <a:latin typeface="Tw Cen MT"/>
              </a:rPr>
              <a:t>z</a:t>
            </a:r>
            <a:r>
              <a:rPr b="0" i="1" lang="cs-CZ" sz="2000" spc="-126" strike="noStrike">
                <a:solidFill>
                  <a:srgbClr val="000000"/>
                </a:solidFill>
                <a:latin typeface="Tw Cen MT"/>
              </a:rPr>
              <a:t>e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,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i="1" lang="cs-CZ" sz="2000" spc="-7" strike="noStrike">
                <a:solidFill>
                  <a:srgbClr val="000000"/>
                </a:solidFill>
                <a:latin typeface="Tw Cen MT"/>
              </a:rPr>
              <a:t>nes</a:t>
            </a:r>
            <a:r>
              <a:rPr b="0" i="1" lang="cs-CZ" sz="2000" spc="29" strike="noStrike">
                <a:solidFill>
                  <a:srgbClr val="000000"/>
                </a:solidFill>
                <a:latin typeface="Tw Cen MT"/>
              </a:rPr>
              <a:t>c</a:t>
            </a:r>
            <a:r>
              <a:rPr b="0" i="1" lang="cs-CZ" sz="2000" spc="-7" strike="noStrike">
                <a:solidFill>
                  <a:srgbClr val="000000"/>
                </a:solidFill>
                <a:latin typeface="Tw Cen MT"/>
              </a:rPr>
              <a:t>hop</a:t>
            </a:r>
            <a:r>
              <a:rPr b="0" i="1" lang="cs-CZ" sz="2000" spc="-15" strike="noStrike">
                <a:solidFill>
                  <a:srgbClr val="000000"/>
                </a:solidFill>
                <a:latin typeface="Tw Cen MT"/>
              </a:rPr>
              <a:t>n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ost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zaj</a:t>
            </a:r>
            <a:r>
              <a:rPr b="0" i="1" lang="cs-CZ" sz="2000" spc="-15" strike="noStrike">
                <a:solidFill>
                  <a:srgbClr val="000000"/>
                </a:solidFill>
                <a:latin typeface="Tw Cen MT"/>
              </a:rPr>
              <a:t>i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st</a:t>
            </a:r>
            <a:r>
              <a:rPr b="0" i="1" lang="cs-CZ" sz="2000" spc="-12" strike="noStrike">
                <a:solidFill>
                  <a:srgbClr val="000000"/>
                </a:solidFill>
                <a:latin typeface="Tw Cen MT"/>
              </a:rPr>
              <a:t>i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t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i="1" lang="cs-CZ" sz="2000" spc="-15" strike="noStrike">
                <a:solidFill>
                  <a:srgbClr val="000000"/>
                </a:solidFill>
                <a:latin typeface="Tw Cen MT"/>
              </a:rPr>
              <a:t>z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ákl</a:t>
            </a:r>
            <a:r>
              <a:rPr b="0" i="1" lang="cs-CZ" sz="2000" spc="-15" strike="noStrike">
                <a:solidFill>
                  <a:srgbClr val="000000"/>
                </a:solidFill>
                <a:latin typeface="Tw Cen MT"/>
              </a:rPr>
              <a:t>a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dní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ž</a:t>
            </a:r>
            <a:r>
              <a:rPr b="0" i="1" lang="cs-CZ" sz="2000" spc="-12" strike="noStrike">
                <a:solidFill>
                  <a:srgbClr val="000000"/>
                </a:solidFill>
                <a:latin typeface="Tw Cen MT"/>
              </a:rPr>
              <a:t>i</a:t>
            </a:r>
            <a:r>
              <a:rPr b="0" i="1" lang="cs-CZ" sz="2000" spc="-55" strike="noStrike">
                <a:solidFill>
                  <a:srgbClr val="000000"/>
                </a:solidFill>
                <a:latin typeface="Tw Cen MT"/>
              </a:rPr>
              <a:t>v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otní</a:t>
            </a:r>
            <a:endParaRPr b="0" lang="cs-CZ" sz="2000" spc="-1" strike="noStrike">
              <a:latin typeface="Arial"/>
            </a:endParaRPr>
          </a:p>
          <a:p>
            <a:pPr marL="104040">
              <a:lnSpc>
                <a:spcPts val="2279"/>
              </a:lnSpc>
            </a:pPr>
            <a:r>
              <a:rPr b="0" i="1" lang="cs-CZ" sz="2000" spc="-7" strike="noStrike">
                <a:solidFill>
                  <a:srgbClr val="000000"/>
                </a:solidFill>
                <a:latin typeface="Tw Cen MT"/>
              </a:rPr>
              <a:t>potřeby </a:t>
            </a:r>
            <a:r>
              <a:rPr b="0" i="1" lang="cs-CZ" sz="2000" spc="4" strike="noStrike">
                <a:solidFill>
                  <a:srgbClr val="000000"/>
                </a:solidFill>
                <a:latin typeface="Tw Cen MT"/>
              </a:rPr>
              <a:t>svých</a:t>
            </a:r>
            <a:r>
              <a:rPr b="0" i="1" lang="cs-CZ" sz="2000" spc="-52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členů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196" name="CustomShape 4"/>
          <p:cNvSpPr/>
          <p:nvPr/>
        </p:nvSpPr>
        <p:spPr>
          <a:xfrm>
            <a:off x="964800" y="3811320"/>
            <a:ext cx="4046400" cy="31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1" lang="cs-CZ" sz="2000" spc="-21" strike="noStrike">
                <a:solidFill>
                  <a:srgbClr val="00b0f0"/>
                </a:solidFill>
                <a:latin typeface="Tw Cen MT"/>
              </a:rPr>
              <a:t>Porucha </a:t>
            </a:r>
            <a:r>
              <a:rPr b="1" lang="cs-CZ" sz="2000" spc="-7" strike="noStrike">
                <a:solidFill>
                  <a:srgbClr val="00b0f0"/>
                </a:solidFill>
                <a:latin typeface="Tw Cen MT"/>
              </a:rPr>
              <a:t>výchovně-socializační</a:t>
            </a:r>
            <a:r>
              <a:rPr b="1" lang="cs-CZ" sz="2000" spc="18" strike="noStrike">
                <a:solidFill>
                  <a:srgbClr val="00b0f0"/>
                </a:solidFill>
                <a:latin typeface="Tw Cen MT"/>
              </a:rPr>
              <a:t> </a:t>
            </a:r>
            <a:r>
              <a:rPr b="1" lang="cs-CZ" sz="2000" spc="-1" strike="noStrike">
                <a:solidFill>
                  <a:srgbClr val="00b0f0"/>
                </a:solidFill>
                <a:latin typeface="Tw Cen MT"/>
              </a:rPr>
              <a:t>funkce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197" name="CustomShape 5"/>
          <p:cNvSpPr/>
          <p:nvPr/>
        </p:nvSpPr>
        <p:spPr>
          <a:xfrm>
            <a:off x="873360" y="4085640"/>
            <a:ext cx="5482800" cy="1982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ts val="2279"/>
              </a:lnSpc>
              <a:spcBef>
                <a:spcPts val="99"/>
              </a:spcBef>
            </a:pPr>
            <a:r>
              <a:rPr b="0" lang="cs-CZ" sz="2000" spc="49" strike="noStrike">
                <a:solidFill>
                  <a:srgbClr val="1cace3"/>
                </a:solidFill>
                <a:latin typeface="Tw Cen MT"/>
              </a:rPr>
              <a:t>-</a:t>
            </a:r>
            <a:r>
              <a:rPr b="0" i="1" lang="cs-CZ" sz="2000" spc="-26" strike="noStrike">
                <a:solidFill>
                  <a:srgbClr val="000000"/>
                </a:solidFill>
                <a:latin typeface="Tw Cen MT"/>
              </a:rPr>
              <a:t>r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odiče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se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i="1" lang="cs-CZ" sz="2000" spc="-7" strike="noStrike">
                <a:solidFill>
                  <a:srgbClr val="000000"/>
                </a:solidFill>
                <a:latin typeface="Tw Cen MT"/>
              </a:rPr>
              <a:t>ne</a:t>
            </a:r>
            <a:r>
              <a:rPr b="0" i="1" lang="cs-CZ" sz="2000" spc="-15" strike="noStrike">
                <a:solidFill>
                  <a:srgbClr val="000000"/>
                </a:solidFill>
                <a:latin typeface="Tw Cen MT"/>
              </a:rPr>
              <a:t>m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o</a:t>
            </a:r>
            <a:r>
              <a:rPr b="0" i="1" lang="cs-CZ" sz="2000" spc="4" strike="noStrike">
                <a:solidFill>
                  <a:srgbClr val="000000"/>
                </a:solidFill>
                <a:latin typeface="Tw Cen MT"/>
              </a:rPr>
              <a:t>h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ou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o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dítě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i="1" lang="cs-CZ" sz="2000" spc="-12" strike="noStrike">
                <a:solidFill>
                  <a:srgbClr val="000000"/>
                </a:solidFill>
                <a:latin typeface="Tw Cen MT"/>
              </a:rPr>
              <a:t>s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t</a:t>
            </a:r>
            <a:r>
              <a:rPr b="0" i="1" lang="cs-CZ" sz="2000" spc="-12" strike="noStrike">
                <a:solidFill>
                  <a:srgbClr val="000000"/>
                </a:solidFill>
                <a:latin typeface="Tw Cen MT"/>
              </a:rPr>
              <a:t>a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r</a:t>
            </a:r>
            <a:r>
              <a:rPr b="0" i="1" lang="cs-CZ" sz="2000" spc="38" strike="noStrike">
                <a:solidFill>
                  <a:srgbClr val="000000"/>
                </a:solidFill>
                <a:latin typeface="Tw Cen MT"/>
              </a:rPr>
              <a:t>a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t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(nemo</a:t>
            </a:r>
            <a:r>
              <a:rPr b="0" i="1" lang="cs-CZ" sz="2000" spc="-126" strike="noStrike">
                <a:solidFill>
                  <a:srgbClr val="000000"/>
                </a:solidFill>
                <a:latin typeface="Tw Cen MT"/>
              </a:rPr>
              <a:t>c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,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prac</a:t>
            </a:r>
            <a:r>
              <a:rPr b="0" i="1" lang="cs-CZ" sz="2000" spc="-55" strike="noStrike">
                <a:solidFill>
                  <a:srgbClr val="000000"/>
                </a:solidFill>
                <a:latin typeface="Tw Cen MT"/>
              </a:rPr>
              <a:t>o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v</a:t>
            </a:r>
            <a:r>
              <a:rPr b="0" i="1" lang="cs-CZ" sz="2000" spc="-15" strike="noStrike">
                <a:solidFill>
                  <a:srgbClr val="000000"/>
                </a:solidFill>
                <a:latin typeface="Tw Cen MT"/>
              </a:rPr>
              <a:t>n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í</a:t>
            </a:r>
            <a:endParaRPr b="0" lang="cs-CZ" sz="2000" spc="-1" strike="noStrike">
              <a:latin typeface="Arial"/>
            </a:endParaRPr>
          </a:p>
          <a:p>
            <a:pPr marL="104040">
              <a:lnSpc>
                <a:spcPts val="2160"/>
              </a:lnSpc>
            </a:pP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překážky)</a:t>
            </a:r>
            <a:endParaRPr b="0" lang="cs-CZ" sz="2000" spc="-1" strike="noStrike">
              <a:latin typeface="Arial"/>
            </a:endParaRPr>
          </a:p>
          <a:p>
            <a:pPr marL="104040" indent="-91080">
              <a:lnSpc>
                <a:spcPts val="2160"/>
              </a:lnSpc>
              <a:spcBef>
                <a:spcPts val="156"/>
              </a:spcBef>
            </a:pPr>
            <a:r>
              <a:rPr b="0" lang="cs-CZ" sz="2000" spc="4" strike="noStrike">
                <a:solidFill>
                  <a:srgbClr val="1cace3"/>
                </a:solidFill>
                <a:latin typeface="Tw Cen MT"/>
              </a:rPr>
              <a:t>-</a:t>
            </a:r>
            <a:r>
              <a:rPr b="0" i="1" lang="cs-CZ" sz="2000" spc="4" strike="noStrike">
                <a:solidFill>
                  <a:srgbClr val="000000"/>
                </a:solidFill>
                <a:latin typeface="Tw Cen MT"/>
              </a:rPr>
              <a:t>rodiče 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se </a:t>
            </a:r>
            <a:r>
              <a:rPr b="0" i="1" lang="cs-CZ" sz="2000" spc="-7" strike="noStrike">
                <a:solidFill>
                  <a:srgbClr val="000000"/>
                </a:solidFill>
                <a:latin typeface="Tw Cen MT"/>
              </a:rPr>
              <a:t>nedokáží 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o </a:t>
            </a:r>
            <a:r>
              <a:rPr b="0" i="1" lang="cs-CZ" sz="2000" spc="-7" strike="noStrike">
                <a:solidFill>
                  <a:srgbClr val="000000"/>
                </a:solidFill>
                <a:latin typeface="Tw Cen MT"/>
              </a:rPr>
              <a:t>dítě 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starat </a:t>
            </a:r>
            <a:r>
              <a:rPr b="0" i="1" lang="cs-CZ" sz="2000" spc="-7" strike="noStrike">
                <a:solidFill>
                  <a:srgbClr val="000000"/>
                </a:solidFill>
                <a:latin typeface="Tw Cen MT"/>
              </a:rPr>
              <a:t>(nezralost, mentální či  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sociální</a:t>
            </a:r>
            <a:r>
              <a:rPr b="0" i="1" lang="cs-CZ" sz="2000" spc="-32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i="1" lang="cs-CZ" sz="2000" spc="-7" strike="noStrike">
                <a:solidFill>
                  <a:srgbClr val="000000"/>
                </a:solidFill>
                <a:latin typeface="Tw Cen MT"/>
              </a:rPr>
              <a:t>nezpůsobilost)</a:t>
            </a:r>
            <a:endParaRPr b="0" lang="cs-CZ" sz="2000" spc="-1" strike="noStrike">
              <a:latin typeface="Arial"/>
            </a:endParaRPr>
          </a:p>
          <a:p>
            <a:pPr marL="104040" indent="-91080">
              <a:lnSpc>
                <a:spcPts val="2160"/>
              </a:lnSpc>
            </a:pPr>
            <a:r>
              <a:rPr b="0" lang="cs-CZ" sz="2000" spc="4" strike="noStrike">
                <a:solidFill>
                  <a:srgbClr val="1cace3"/>
                </a:solidFill>
                <a:latin typeface="Tw Cen MT"/>
              </a:rPr>
              <a:t>-</a:t>
            </a:r>
            <a:r>
              <a:rPr b="0" i="1" lang="cs-CZ" sz="2000" spc="4" strike="noStrike">
                <a:solidFill>
                  <a:srgbClr val="000000"/>
                </a:solidFill>
                <a:latin typeface="Tw Cen MT"/>
              </a:rPr>
              <a:t>rodiče 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se nechtějí o dítě </a:t>
            </a:r>
            <a:r>
              <a:rPr b="0" i="1" lang="cs-CZ" sz="2000" spc="4" strike="noStrike">
                <a:solidFill>
                  <a:srgbClr val="000000"/>
                </a:solidFill>
                <a:latin typeface="Tw Cen MT"/>
              </a:rPr>
              <a:t>starat 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(mravní a </a:t>
            </a:r>
            <a:r>
              <a:rPr b="0" i="1" lang="cs-CZ" sz="2000" spc="-12" strike="noStrike">
                <a:solidFill>
                  <a:srgbClr val="000000"/>
                </a:solidFill>
                <a:latin typeface="Tw Cen MT"/>
              </a:rPr>
              <a:t>charakterové  </a:t>
            </a:r>
            <a:r>
              <a:rPr b="0" i="1" lang="cs-CZ" sz="2000" spc="-1" strike="noStrike">
                <a:solidFill>
                  <a:srgbClr val="000000"/>
                </a:solidFill>
                <a:latin typeface="Tw Cen MT"/>
              </a:rPr>
              <a:t>nedostatky)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198" name="CustomShape 6"/>
          <p:cNvSpPr/>
          <p:nvPr/>
        </p:nvSpPr>
        <p:spPr>
          <a:xfrm>
            <a:off x="7010280" y="1784880"/>
            <a:ext cx="4717080" cy="707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55080" bIns="0">
            <a:spAutoFit/>
          </a:bodyPr>
          <a:p>
            <a:pPr marL="103680">
              <a:lnSpc>
                <a:spcPct val="100000"/>
              </a:lnSpc>
              <a:spcBef>
                <a:spcPts val="434"/>
              </a:spcBef>
            </a:pPr>
            <a:r>
              <a:rPr b="1" lang="cs-CZ" sz="2000" spc="-21" strike="noStrike">
                <a:solidFill>
                  <a:srgbClr val="00b0f0"/>
                </a:solidFill>
                <a:latin typeface="Tw Cen MT"/>
              </a:rPr>
              <a:t>Porucha </a:t>
            </a:r>
            <a:r>
              <a:rPr b="1" lang="cs-CZ" sz="2000" spc="-1" strike="noStrike">
                <a:solidFill>
                  <a:srgbClr val="00b0f0"/>
                </a:solidFill>
                <a:latin typeface="Tw Cen MT"/>
              </a:rPr>
              <a:t>emocionální</a:t>
            </a:r>
            <a:r>
              <a:rPr b="1" lang="cs-CZ" sz="2000" spc="-21" strike="noStrike">
                <a:solidFill>
                  <a:srgbClr val="00b0f0"/>
                </a:solidFill>
                <a:latin typeface="Tw Cen MT"/>
              </a:rPr>
              <a:t> </a:t>
            </a:r>
            <a:r>
              <a:rPr b="1" lang="cs-CZ" sz="2000" spc="-1" strike="noStrike">
                <a:solidFill>
                  <a:srgbClr val="00b0f0"/>
                </a:solidFill>
                <a:latin typeface="Tw Cen MT"/>
              </a:rPr>
              <a:t>funkce</a:t>
            </a:r>
            <a:endParaRPr b="0" lang="cs-CZ" sz="20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34"/>
              </a:spcBef>
            </a:pPr>
            <a:r>
              <a:rPr b="0" lang="cs-CZ" sz="2000" spc="4" strike="noStrike">
                <a:solidFill>
                  <a:srgbClr val="1cace3"/>
                </a:solidFill>
                <a:latin typeface="Tw Cen MT"/>
              </a:rPr>
              <a:t>-</a:t>
            </a:r>
            <a:r>
              <a:rPr b="0" lang="cs-CZ" sz="2000" spc="4" strike="noStrike">
                <a:solidFill>
                  <a:srgbClr val="000000"/>
                </a:solidFill>
                <a:latin typeface="Tw Cen MT"/>
              </a:rPr>
              <a:t>citové</a:t>
            </a:r>
            <a:r>
              <a:rPr b="0" lang="cs-CZ" sz="2000" spc="-26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000" spc="-1" strike="noStrike">
                <a:solidFill>
                  <a:srgbClr val="000000"/>
                </a:solidFill>
                <a:latin typeface="Tw Cen MT"/>
              </a:rPr>
              <a:t>zanedbávání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199" name="CustomShape 7"/>
          <p:cNvSpPr/>
          <p:nvPr/>
        </p:nvSpPr>
        <p:spPr>
          <a:xfrm>
            <a:off x="7162920" y="2927520"/>
            <a:ext cx="2678760" cy="318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>
            <a:spAutoFit/>
          </a:bodyPr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b="1" lang="cs-CZ" sz="2000" spc="-21" strike="noStrike">
                <a:solidFill>
                  <a:srgbClr val="00b0f0"/>
                </a:solidFill>
                <a:latin typeface="Tw Cen MT"/>
              </a:rPr>
              <a:t>Porucha </a:t>
            </a:r>
            <a:r>
              <a:rPr b="1" lang="cs-CZ" sz="2000" spc="-1" strike="noStrike">
                <a:solidFill>
                  <a:srgbClr val="00b0f0"/>
                </a:solidFill>
                <a:latin typeface="Tw Cen MT"/>
              </a:rPr>
              <a:t>ochranné</a:t>
            </a:r>
            <a:r>
              <a:rPr b="1" lang="cs-CZ" sz="2000" spc="-32" strike="noStrike">
                <a:solidFill>
                  <a:srgbClr val="00b0f0"/>
                </a:solidFill>
                <a:latin typeface="Tw Cen MT"/>
              </a:rPr>
              <a:t> </a:t>
            </a:r>
            <a:r>
              <a:rPr b="1" lang="cs-CZ" sz="2000" spc="-1" strike="noStrike">
                <a:solidFill>
                  <a:srgbClr val="00b0f0"/>
                </a:solidFill>
                <a:latin typeface="Tw Cen MT"/>
              </a:rPr>
              <a:t>funkce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200" name="CustomShape 8"/>
          <p:cNvSpPr/>
          <p:nvPr/>
        </p:nvSpPr>
        <p:spPr>
          <a:xfrm>
            <a:off x="7010280" y="3242880"/>
            <a:ext cx="2594160" cy="31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0" lang="cs-CZ" sz="2000" spc="4" strike="noStrike">
                <a:solidFill>
                  <a:srgbClr val="1cace3"/>
                </a:solidFill>
                <a:latin typeface="Tw Cen MT"/>
              </a:rPr>
              <a:t>-</a:t>
            </a:r>
            <a:r>
              <a:rPr b="0" lang="cs-CZ" sz="2000" spc="-1" strike="noStrike">
                <a:solidFill>
                  <a:srgbClr val="000000"/>
                </a:solidFill>
                <a:latin typeface="Tw Cen MT"/>
              </a:rPr>
              <a:t>týrání, zneužívání</a:t>
            </a:r>
            <a:r>
              <a:rPr b="0" lang="cs-CZ" sz="2000" spc="-131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000" spc="-1" strike="noStrike">
                <a:solidFill>
                  <a:srgbClr val="000000"/>
                </a:solidFill>
                <a:latin typeface="Tw Cen MT"/>
              </a:rPr>
              <a:t>dítěte</a:t>
            </a:r>
            <a:endParaRPr b="0" lang="cs-CZ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TextShape 1"/>
          <p:cNvSpPr txBox="1"/>
          <p:nvPr/>
        </p:nvSpPr>
        <p:spPr>
          <a:xfrm>
            <a:off x="3916440" y="756000"/>
            <a:ext cx="4273920" cy="1158480"/>
          </a:xfrm>
          <a:prstGeom prst="rect">
            <a:avLst/>
          </a:prstGeom>
          <a:noFill/>
          <a:ln>
            <a:noFill/>
          </a:ln>
        </p:spPr>
        <p:txBody>
          <a:bodyPr lIns="0" rIns="0" tIns="13320" bIns="0">
            <a:noAutofit/>
          </a:bodyPr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b="1" lang="cs-CZ" sz="5000" spc="69" strike="noStrike">
                <a:solidFill>
                  <a:srgbClr val="1cace3"/>
                </a:solidFill>
                <a:latin typeface="Tw Cen MT Condensed"/>
              </a:rPr>
              <a:t>TYPOLOGIE</a:t>
            </a:r>
            <a:r>
              <a:rPr b="1" lang="cs-CZ" sz="5000" spc="111" strike="noStrike">
                <a:solidFill>
                  <a:srgbClr val="1cace3"/>
                </a:solidFill>
                <a:latin typeface="Tw Cen MT Condensed"/>
              </a:rPr>
              <a:t> </a:t>
            </a:r>
            <a:r>
              <a:rPr b="1" lang="cs-CZ" sz="5000" spc="52" strike="noStrike">
                <a:solidFill>
                  <a:srgbClr val="1cace3"/>
                </a:solidFill>
                <a:latin typeface="Tw Cen MT Condensed"/>
              </a:rPr>
              <a:t>RODIN</a:t>
            </a:r>
            <a:endParaRPr b="0" lang="cs-CZ" sz="5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832320" y="1899720"/>
            <a:ext cx="10011600" cy="2715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Na základě dotazníku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funkčnosti </a:t>
            </a:r>
            <a:r>
              <a:rPr b="0" lang="cs-CZ" sz="2200" spc="-21" strike="noStrike">
                <a:solidFill>
                  <a:srgbClr val="000000"/>
                </a:solidFill>
                <a:latin typeface="Tw Cen MT"/>
              </a:rPr>
              <a:t>rodiny </a:t>
            </a:r>
            <a:r>
              <a:rPr b="0" lang="cs-CZ" sz="2200" spc="-35" strike="noStrike">
                <a:solidFill>
                  <a:srgbClr val="000000"/>
                </a:solidFill>
                <a:latin typeface="Tw Cen MT"/>
              </a:rPr>
              <a:t>byla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vytvořena klasifikace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čtyř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typů</a:t>
            </a:r>
            <a:r>
              <a:rPr b="0" lang="cs-CZ" sz="2200" spc="72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rodin:</a:t>
            </a:r>
            <a:endParaRPr b="0" lang="cs-CZ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200" spc="-1" strike="noStrike">
              <a:latin typeface="Arial"/>
            </a:endParaRPr>
          </a:p>
          <a:p>
            <a:pPr marL="334080" indent="-321480">
              <a:lnSpc>
                <a:spcPct val="100000"/>
              </a:lnSpc>
              <a:spcBef>
                <a:spcPts val="2109"/>
              </a:spcBef>
              <a:buClr>
                <a:srgbClr val="000000"/>
              </a:buClr>
              <a:buFont typeface="StarSymbol"/>
              <a:buAutoNum type="arabicPeriod"/>
            </a:pP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rodina 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funkční</a:t>
            </a:r>
            <a:endParaRPr b="0" lang="cs-CZ" sz="2200" spc="-1" strike="noStrike">
              <a:latin typeface="Arial"/>
            </a:endParaRPr>
          </a:p>
          <a:p>
            <a:pPr marL="334800" indent="-322200">
              <a:lnSpc>
                <a:spcPct val="100000"/>
              </a:lnSpc>
              <a:spcBef>
                <a:spcPts val="1114"/>
              </a:spcBef>
              <a:buClr>
                <a:srgbClr val="000000"/>
              </a:buClr>
              <a:buFont typeface="StarSymbol"/>
              <a:buAutoNum type="arabicPeriod"/>
            </a:pP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rodina </a:t>
            </a:r>
            <a:r>
              <a:rPr b="1" lang="cs-CZ" sz="2200" spc="-12" strike="noStrike">
                <a:solidFill>
                  <a:srgbClr val="000000"/>
                </a:solidFill>
                <a:latin typeface="Tw Cen MT"/>
              </a:rPr>
              <a:t>problémová</a:t>
            </a:r>
            <a:endParaRPr b="0" lang="cs-CZ" sz="2200" spc="-1" strike="noStrike">
              <a:latin typeface="Arial"/>
            </a:endParaRPr>
          </a:p>
          <a:p>
            <a:pPr marL="334800" indent="-322200">
              <a:lnSpc>
                <a:spcPct val="100000"/>
              </a:lnSpc>
              <a:spcBef>
                <a:spcPts val="1106"/>
              </a:spcBef>
              <a:buClr>
                <a:srgbClr val="000000"/>
              </a:buClr>
              <a:buFont typeface="StarSymbol"/>
              <a:buAutoNum type="arabicPeriod"/>
            </a:pP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rodina dysfunkční</a:t>
            </a:r>
            <a:endParaRPr b="0" lang="cs-CZ" sz="2200" spc="-1" strike="noStrike">
              <a:latin typeface="Arial"/>
            </a:endParaRPr>
          </a:p>
          <a:p>
            <a:pPr marL="334800" indent="-322200">
              <a:lnSpc>
                <a:spcPct val="100000"/>
              </a:lnSpc>
              <a:spcBef>
                <a:spcPts val="1120"/>
              </a:spcBef>
              <a:buClr>
                <a:srgbClr val="000000"/>
              </a:buClr>
              <a:buFont typeface="StarSymbol"/>
              <a:buAutoNum type="arabicPeriod"/>
            </a:pP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rodina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 afunkční</a:t>
            </a:r>
            <a:endParaRPr b="0" lang="cs-CZ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CustomShape 1"/>
          <p:cNvSpPr/>
          <p:nvPr/>
        </p:nvSpPr>
        <p:spPr>
          <a:xfrm>
            <a:off x="3744360" y="775440"/>
            <a:ext cx="4695480" cy="775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>
            <a:spAutoFit/>
          </a:bodyPr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b="1" lang="cs-CZ" sz="5000" spc="49" strike="noStrike">
                <a:solidFill>
                  <a:srgbClr val="1cace3"/>
                </a:solidFill>
                <a:latin typeface="Tw Cen MT Condensed"/>
              </a:rPr>
              <a:t>1. </a:t>
            </a:r>
            <a:r>
              <a:rPr b="1" lang="cs-CZ" sz="5000" spc="77" strike="noStrike">
                <a:solidFill>
                  <a:srgbClr val="1cace3"/>
                </a:solidFill>
                <a:latin typeface="Tw Cen MT Condensed"/>
              </a:rPr>
              <a:t>FUNKČNÍ</a:t>
            </a:r>
            <a:r>
              <a:rPr b="1" lang="cs-CZ" sz="5000" spc="259" strike="noStrike">
                <a:solidFill>
                  <a:srgbClr val="1cace3"/>
                </a:solidFill>
                <a:latin typeface="Tw Cen MT Condensed"/>
              </a:rPr>
              <a:t> </a:t>
            </a:r>
            <a:r>
              <a:rPr b="1" lang="cs-CZ" sz="5000" spc="58" strike="noStrike">
                <a:solidFill>
                  <a:srgbClr val="1cace3"/>
                </a:solidFill>
                <a:latin typeface="Tw Cen MT Condensed"/>
              </a:rPr>
              <a:t>RODINA</a:t>
            </a:r>
            <a:endParaRPr b="0" lang="cs-CZ" sz="5000" spc="-1" strike="noStrike">
              <a:latin typeface="Arial"/>
            </a:endParaRPr>
          </a:p>
        </p:txBody>
      </p:sp>
      <p:sp>
        <p:nvSpPr>
          <p:cNvPr id="204" name="CustomShape 2"/>
          <p:cNvSpPr/>
          <p:nvPr/>
        </p:nvSpPr>
        <p:spPr>
          <a:xfrm>
            <a:off x="867600" y="2030760"/>
            <a:ext cx="7205760" cy="348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0" lang="cs-CZ" sz="2200" spc="-41" strike="noStrike">
                <a:solidFill>
                  <a:srgbClr val="000000"/>
                </a:solidFill>
                <a:latin typeface="Tw Cen MT"/>
              </a:rPr>
              <a:t>Taková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rodina,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v níž je zajištěn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dobrý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a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řádný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vývoj</a:t>
            </a:r>
            <a:r>
              <a:rPr b="0" lang="cs-CZ" sz="2200" spc="18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dítěte.</a:t>
            </a:r>
            <a:endParaRPr b="0" lang="cs-CZ" sz="2200" spc="-1" strike="noStrike">
              <a:latin typeface="Arial"/>
            </a:endParaRPr>
          </a:p>
        </p:txBody>
      </p:sp>
      <p:sp>
        <p:nvSpPr>
          <p:cNvPr id="205" name="CustomShape 3"/>
          <p:cNvSpPr/>
          <p:nvPr/>
        </p:nvSpPr>
        <p:spPr>
          <a:xfrm>
            <a:off x="10917360" y="6511320"/>
            <a:ext cx="116640" cy="164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12600">
              <a:lnSpc>
                <a:spcPct val="100000"/>
              </a:lnSpc>
              <a:spcBef>
                <a:spcPts val="96"/>
              </a:spcBef>
            </a:pPr>
            <a:r>
              <a:rPr b="0" lang="cs-CZ" sz="1000" spc="-12" strike="noStrike">
                <a:solidFill>
                  <a:srgbClr val="0d0d0d"/>
                </a:solidFill>
                <a:latin typeface="Tw Cen MT Condensed"/>
              </a:rPr>
              <a:t>14</a:t>
            </a:r>
            <a:endParaRPr b="0" lang="cs-CZ" sz="1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TextShape 1"/>
          <p:cNvSpPr txBox="1"/>
          <p:nvPr/>
        </p:nvSpPr>
        <p:spPr>
          <a:xfrm>
            <a:off x="3154320" y="781200"/>
            <a:ext cx="5798520" cy="1158480"/>
          </a:xfrm>
          <a:prstGeom prst="rect">
            <a:avLst/>
          </a:prstGeom>
          <a:noFill/>
          <a:ln>
            <a:noFill/>
          </a:ln>
        </p:spPr>
        <p:txBody>
          <a:bodyPr lIns="0" rIns="0" tIns="13320" bIns="0">
            <a:noAutofit/>
          </a:bodyPr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b="1" lang="cs-CZ" sz="5000" spc="49" strike="noStrike">
                <a:solidFill>
                  <a:srgbClr val="1cace3"/>
                </a:solidFill>
                <a:latin typeface="Tw Cen MT Condensed"/>
              </a:rPr>
              <a:t>2. </a:t>
            </a:r>
            <a:r>
              <a:rPr b="1" lang="cs-CZ" sz="5000" spc="63" strike="noStrike">
                <a:solidFill>
                  <a:srgbClr val="1cace3"/>
                </a:solidFill>
                <a:latin typeface="Tw Cen MT Condensed"/>
              </a:rPr>
              <a:t>PROBLÉMOVÁ</a:t>
            </a:r>
            <a:r>
              <a:rPr b="1" lang="cs-CZ" sz="5000" spc="267" strike="noStrike">
                <a:solidFill>
                  <a:srgbClr val="1cace3"/>
                </a:solidFill>
                <a:latin typeface="Tw Cen MT Condensed"/>
              </a:rPr>
              <a:t> </a:t>
            </a:r>
            <a:r>
              <a:rPr b="1" lang="cs-CZ" sz="5000" spc="63" strike="noStrike">
                <a:solidFill>
                  <a:srgbClr val="1cace3"/>
                </a:solidFill>
                <a:latin typeface="Tw Cen MT Condensed"/>
              </a:rPr>
              <a:t>RODINA</a:t>
            </a:r>
            <a:endParaRPr b="0" lang="cs-CZ" sz="5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7" name="CustomShape 2"/>
          <p:cNvSpPr/>
          <p:nvPr/>
        </p:nvSpPr>
        <p:spPr>
          <a:xfrm>
            <a:off x="948240" y="2014920"/>
            <a:ext cx="10678320" cy="2020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54000" bIns="0">
            <a:spAutoFit/>
          </a:bodyPr>
          <a:p>
            <a:pPr marL="12600">
              <a:lnSpc>
                <a:spcPts val="2591"/>
              </a:lnSpc>
              <a:spcBef>
                <a:spcPts val="425"/>
              </a:spcBef>
            </a:pP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Vyskytují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se v ní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závažné </a:t>
            </a:r>
            <a:r>
              <a:rPr b="0" lang="cs-CZ" sz="2200" spc="9" strike="noStrike">
                <a:solidFill>
                  <a:srgbClr val="000000"/>
                </a:solidFill>
                <a:latin typeface="Tw Cen MT"/>
              </a:rPr>
              <a:t>poruchy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jedné </a:t>
            </a:r>
            <a:r>
              <a:rPr b="0" lang="cs-CZ" sz="2200" spc="-15" strike="noStrike">
                <a:solidFill>
                  <a:srgbClr val="000000"/>
                </a:solidFill>
                <a:latin typeface="Tw Cen MT"/>
              </a:rPr>
              <a:t>nebo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několika funkcí, </a:t>
            </a:r>
            <a:r>
              <a:rPr b="0" lang="cs-CZ" sz="2200" spc="-15" strike="noStrike">
                <a:solidFill>
                  <a:srgbClr val="000000"/>
                </a:solidFill>
                <a:latin typeface="Tw Cen MT"/>
              </a:rPr>
              <a:t>vývoj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dítěte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či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rodinný 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systém stále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ještě</a:t>
            </a:r>
            <a:r>
              <a:rPr b="0" lang="cs-CZ" sz="2200" spc="-21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neohrožují.</a:t>
            </a:r>
            <a:endParaRPr b="0" lang="cs-CZ" sz="2200" spc="-1" strike="noStrike">
              <a:latin typeface="Arial"/>
            </a:endParaRPr>
          </a:p>
          <a:p>
            <a:pPr marL="12600">
              <a:lnSpc>
                <a:spcPts val="2591"/>
              </a:lnSpc>
              <a:spcBef>
                <a:spcPts val="1400"/>
              </a:spcBef>
            </a:pPr>
            <a:r>
              <a:rPr b="0" lang="cs-CZ" sz="2200" spc="-15" strike="noStrike">
                <a:solidFill>
                  <a:srgbClr val="000000"/>
                </a:solidFill>
                <a:latin typeface="Tw Cen MT"/>
              </a:rPr>
              <a:t>Rodina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je tyto </a:t>
            </a:r>
            <a:r>
              <a:rPr b="0" lang="cs-CZ" sz="2200" spc="-15" strike="noStrike">
                <a:solidFill>
                  <a:srgbClr val="000000"/>
                </a:solidFill>
                <a:latin typeface="Tw Cen MT"/>
              </a:rPr>
              <a:t>problémy </a:t>
            </a:r>
            <a:r>
              <a:rPr b="0" lang="cs-CZ" sz="2200" spc="9" strike="noStrike">
                <a:solidFill>
                  <a:srgbClr val="000000"/>
                </a:solidFill>
                <a:latin typeface="Tw Cen MT"/>
              </a:rPr>
              <a:t>schopna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řešit vlastními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silami,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případně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eliminovat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za přijetí 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pomoci někoho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zvenčí.</a:t>
            </a:r>
            <a:endParaRPr b="0" lang="cs-CZ" sz="22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080"/>
              </a:spcBef>
            </a:pPr>
            <a:r>
              <a:rPr b="0" lang="cs-CZ" sz="2200" spc="-21" strike="noStrike">
                <a:solidFill>
                  <a:srgbClr val="000000"/>
                </a:solidFill>
                <a:latin typeface="Tw Cen MT"/>
              </a:rPr>
              <a:t>Role </a:t>
            </a:r>
            <a:r>
              <a:rPr b="0" lang="cs-CZ" sz="2200" spc="-32" strike="noStrike">
                <a:solidFill>
                  <a:srgbClr val="000000"/>
                </a:solidFill>
                <a:latin typeface="Tw Cen MT"/>
              </a:rPr>
              <a:t>OSPOD,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který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rodinu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sleduje a zaměřuje na ni aktivní</a:t>
            </a:r>
            <a:r>
              <a:rPr b="0" lang="cs-CZ" sz="2200" spc="-32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4" strike="noStrike">
                <a:solidFill>
                  <a:srgbClr val="000000"/>
                </a:solidFill>
                <a:latin typeface="Tw Cen MT"/>
              </a:rPr>
              <a:t>pozornost.</a:t>
            </a:r>
            <a:endParaRPr b="0" lang="cs-CZ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extShape 1"/>
          <p:cNvSpPr txBox="1"/>
          <p:nvPr/>
        </p:nvSpPr>
        <p:spPr>
          <a:xfrm>
            <a:off x="3279240" y="771120"/>
            <a:ext cx="5576760" cy="1158480"/>
          </a:xfrm>
          <a:prstGeom prst="rect">
            <a:avLst/>
          </a:prstGeom>
          <a:noFill/>
          <a:ln>
            <a:noFill/>
          </a:ln>
        </p:spPr>
        <p:txBody>
          <a:bodyPr lIns="0" rIns="0" tIns="13320" bIns="0">
            <a:noAutofit/>
          </a:bodyPr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b="1" lang="cs-CZ" sz="5000" spc="49" strike="noStrike">
                <a:solidFill>
                  <a:srgbClr val="1cace3"/>
                </a:solidFill>
                <a:latin typeface="Tw Cen MT Condensed"/>
              </a:rPr>
              <a:t>3. </a:t>
            </a:r>
            <a:r>
              <a:rPr b="1" lang="cs-CZ" sz="5000" spc="63" strike="noStrike">
                <a:solidFill>
                  <a:srgbClr val="1cace3"/>
                </a:solidFill>
                <a:latin typeface="Tw Cen MT Condensed"/>
              </a:rPr>
              <a:t>DYSFUNKČNÍ</a:t>
            </a:r>
            <a:r>
              <a:rPr b="1" lang="cs-CZ" sz="5000" spc="279" strike="noStrike">
                <a:solidFill>
                  <a:srgbClr val="1cace3"/>
                </a:solidFill>
                <a:latin typeface="Tw Cen MT Condensed"/>
              </a:rPr>
              <a:t> </a:t>
            </a:r>
            <a:r>
              <a:rPr b="1" lang="cs-CZ" sz="5000" spc="58" strike="noStrike">
                <a:solidFill>
                  <a:srgbClr val="1cace3"/>
                </a:solidFill>
                <a:latin typeface="Tw Cen MT Condensed"/>
              </a:rPr>
              <a:t>RODINA</a:t>
            </a:r>
            <a:endParaRPr b="0" lang="cs-CZ" sz="5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9" name="CustomShape 2"/>
          <p:cNvSpPr/>
          <p:nvPr/>
        </p:nvSpPr>
        <p:spPr>
          <a:xfrm>
            <a:off x="930600" y="1930320"/>
            <a:ext cx="10599840" cy="1877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54000" bIns="0">
            <a:spAutoFit/>
          </a:bodyPr>
          <a:p>
            <a:pPr marL="12600" algn="just">
              <a:lnSpc>
                <a:spcPts val="2591"/>
              </a:lnSpc>
              <a:spcBef>
                <a:spcPts val="425"/>
              </a:spcBef>
            </a:pPr>
            <a:r>
              <a:rPr b="0" lang="cs-CZ" sz="2200" spc="-46" strike="noStrike">
                <a:solidFill>
                  <a:srgbClr val="000000"/>
                </a:solidFill>
                <a:latin typeface="Tw Cen MT"/>
              </a:rPr>
              <a:t>Rodiny,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kde není plněna </a:t>
            </a:r>
            <a:r>
              <a:rPr b="0" lang="cs-CZ" sz="2200" spc="-15" strike="noStrike">
                <a:solidFill>
                  <a:srgbClr val="000000"/>
                </a:solidFill>
                <a:latin typeface="Tw Cen MT"/>
              </a:rPr>
              <a:t>nebo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je nedostatečně,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případně nežádoucím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způsobem  plněna,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některá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(některé) z </a:t>
            </a:r>
            <a:r>
              <a:rPr b="0" lang="cs-CZ" sz="2200" spc="9" strike="noStrike">
                <a:solidFill>
                  <a:srgbClr val="000000"/>
                </a:solidFill>
                <a:latin typeface="Tw Cen MT"/>
              </a:rPr>
              <a:t>jejích </a:t>
            </a:r>
            <a:r>
              <a:rPr b="0" lang="cs-CZ" sz="2200" spc="4" strike="noStrike">
                <a:solidFill>
                  <a:srgbClr val="000000"/>
                </a:solidFill>
                <a:latin typeface="Tw Cen MT"/>
              </a:rPr>
              <a:t>základních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funkcí, 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a </a:t>
            </a: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to 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v </a:t>
            </a: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míře 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vážně ohrožující  rodinu </a:t>
            </a: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jako 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celek a </a:t>
            </a: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především </a:t>
            </a:r>
            <a:r>
              <a:rPr b="1" lang="cs-CZ" sz="2200" spc="-15" strike="noStrike">
                <a:solidFill>
                  <a:srgbClr val="000000"/>
                </a:solidFill>
                <a:latin typeface="Tw Cen MT"/>
              </a:rPr>
              <a:t>vývoj</a:t>
            </a:r>
            <a:r>
              <a:rPr b="1" lang="cs-CZ" sz="2200" spc="-21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dětí.</a:t>
            </a:r>
            <a:endParaRPr b="0" lang="cs-CZ" sz="2200" spc="-1" strike="noStrike">
              <a:latin typeface="Arial"/>
            </a:endParaRPr>
          </a:p>
          <a:p>
            <a:pPr marL="12600" algn="just">
              <a:lnSpc>
                <a:spcPts val="2591"/>
              </a:lnSpc>
              <a:spcBef>
                <a:spcPts val="1400"/>
              </a:spcBef>
            </a:pP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Většinou přitom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máme na </a:t>
            </a:r>
            <a:r>
              <a:rPr b="0" lang="cs-CZ" sz="2200" spc="-15" strike="noStrike">
                <a:solidFill>
                  <a:srgbClr val="000000"/>
                </a:solidFill>
                <a:latin typeface="Tw Cen MT"/>
              </a:rPr>
              <a:t>mysli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funkci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socializačně </a:t>
            </a:r>
            <a:r>
              <a:rPr b="0" lang="cs-CZ" sz="2200" spc="4" strike="noStrike">
                <a:solidFill>
                  <a:srgbClr val="000000"/>
                </a:solidFill>
                <a:latin typeface="Tw Cen MT"/>
              </a:rPr>
              <a:t>výchovnou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a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funkci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citového a 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sociálního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zázemí. Sociální a </a:t>
            </a:r>
            <a:r>
              <a:rPr b="0" lang="cs-CZ" sz="2200" spc="4" strike="noStrike">
                <a:solidFill>
                  <a:srgbClr val="000000"/>
                </a:solidFill>
                <a:latin typeface="Tw Cen MT"/>
              </a:rPr>
              <a:t>psychické </a:t>
            </a:r>
            <a:r>
              <a:rPr b="0" lang="cs-CZ" sz="2200" spc="-21" strike="noStrike">
                <a:solidFill>
                  <a:srgbClr val="000000"/>
                </a:solidFill>
                <a:latin typeface="Tw Cen MT"/>
              </a:rPr>
              <a:t>dopady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má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ovšem i </a:t>
            </a:r>
            <a:r>
              <a:rPr b="0" lang="cs-CZ" sz="2200" spc="4" strike="noStrike">
                <a:solidFill>
                  <a:srgbClr val="000000"/>
                </a:solidFill>
                <a:latin typeface="Tw Cen MT"/>
              </a:rPr>
              <a:t>narušení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funkce 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ekonomické.</a:t>
            </a:r>
            <a:endParaRPr b="0" lang="cs-CZ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TextShape 1"/>
          <p:cNvSpPr txBox="1"/>
          <p:nvPr/>
        </p:nvSpPr>
        <p:spPr>
          <a:xfrm>
            <a:off x="3497040" y="775800"/>
            <a:ext cx="5032800" cy="1158480"/>
          </a:xfrm>
          <a:prstGeom prst="rect">
            <a:avLst/>
          </a:prstGeom>
          <a:noFill/>
          <a:ln>
            <a:noFill/>
          </a:ln>
        </p:spPr>
        <p:txBody>
          <a:bodyPr lIns="0" rIns="0" tIns="13320" bIns="0">
            <a:noAutofit/>
          </a:bodyPr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b="1" lang="cs-CZ" sz="5000" spc="49" strike="noStrike">
                <a:solidFill>
                  <a:srgbClr val="1cace3"/>
                </a:solidFill>
                <a:latin typeface="Tw Cen MT Condensed"/>
              </a:rPr>
              <a:t>4. </a:t>
            </a:r>
            <a:r>
              <a:rPr b="1" lang="cs-CZ" sz="5000" spc="77" strike="noStrike">
                <a:solidFill>
                  <a:srgbClr val="1cace3"/>
                </a:solidFill>
                <a:latin typeface="Tw Cen MT Condensed"/>
              </a:rPr>
              <a:t>AFUNKČNÍ</a:t>
            </a:r>
            <a:r>
              <a:rPr b="1" lang="cs-CZ" sz="5000" spc="338" strike="noStrike">
                <a:solidFill>
                  <a:srgbClr val="1cace3"/>
                </a:solidFill>
                <a:latin typeface="Tw Cen MT Condensed"/>
              </a:rPr>
              <a:t> </a:t>
            </a:r>
            <a:r>
              <a:rPr b="1" lang="cs-CZ" sz="5000" spc="58" strike="noStrike">
                <a:solidFill>
                  <a:srgbClr val="1cace3"/>
                </a:solidFill>
                <a:latin typeface="Tw Cen MT Condensed"/>
              </a:rPr>
              <a:t>RODINA</a:t>
            </a:r>
            <a:endParaRPr b="0" lang="cs-CZ" sz="5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1" name="CustomShape 2"/>
          <p:cNvSpPr/>
          <p:nvPr/>
        </p:nvSpPr>
        <p:spPr>
          <a:xfrm>
            <a:off x="900000" y="1864440"/>
            <a:ext cx="10757160" cy="118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54000" bIns="0">
            <a:spAutoFit/>
          </a:bodyPr>
          <a:p>
            <a:pPr marL="12600">
              <a:lnSpc>
                <a:spcPts val="2591"/>
              </a:lnSpc>
              <a:spcBef>
                <a:spcPts val="425"/>
              </a:spcBef>
            </a:pP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Jsou v ní tak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závažné poruchy,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že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rodina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přestává svůj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základní úkol plnit, dítěti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značně 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škodí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či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ohrožuje jeho</a:t>
            </a:r>
            <a:r>
              <a:rPr b="0" lang="cs-CZ" sz="2200" spc="-41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existenci.</a:t>
            </a:r>
            <a:endParaRPr b="0" lang="cs-CZ" sz="22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069"/>
              </a:spcBef>
            </a:pP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Odebrání, </a:t>
            </a:r>
            <a:r>
              <a:rPr b="0" lang="cs-CZ" sz="2200" spc="9" strike="noStrike">
                <a:solidFill>
                  <a:srgbClr val="000000"/>
                </a:solidFill>
                <a:latin typeface="Tw Cen MT"/>
              </a:rPr>
              <a:t>odchod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z </a:t>
            </a:r>
            <a:r>
              <a:rPr b="0" lang="cs-CZ" sz="2200" spc="-26" strike="noStrike">
                <a:solidFill>
                  <a:srgbClr val="000000"/>
                </a:solidFill>
                <a:latin typeface="Tw Cen MT"/>
              </a:rPr>
              <a:t>rodiny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a následné umístění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do náhradní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41" strike="noStrike">
                <a:solidFill>
                  <a:srgbClr val="000000"/>
                </a:solidFill>
                <a:latin typeface="Tw Cen MT"/>
              </a:rPr>
              <a:t>rodiny.</a:t>
            </a:r>
            <a:endParaRPr b="0" lang="cs-CZ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TextShape 1"/>
          <p:cNvSpPr txBox="1"/>
          <p:nvPr/>
        </p:nvSpPr>
        <p:spPr>
          <a:xfrm>
            <a:off x="2321280" y="757800"/>
            <a:ext cx="7520760" cy="1158480"/>
          </a:xfrm>
          <a:prstGeom prst="rect">
            <a:avLst/>
          </a:prstGeom>
          <a:noFill/>
          <a:ln>
            <a:noFill/>
          </a:ln>
        </p:spPr>
        <p:txBody>
          <a:bodyPr lIns="0" rIns="0" tIns="13320" bIns="0">
            <a:noAutofit/>
          </a:bodyPr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b="1" lang="cs-CZ" sz="5000" spc="58" strike="noStrike">
                <a:solidFill>
                  <a:srgbClr val="1cace3"/>
                </a:solidFill>
                <a:latin typeface="Tw Cen MT Condensed"/>
              </a:rPr>
              <a:t>DOTAZNÍK </a:t>
            </a:r>
            <a:r>
              <a:rPr b="1" lang="cs-CZ" sz="5000" spc="77" strike="noStrike">
                <a:solidFill>
                  <a:srgbClr val="1cace3"/>
                </a:solidFill>
                <a:latin typeface="Tw Cen MT Condensed"/>
              </a:rPr>
              <a:t>FUNKČNOSTI</a:t>
            </a:r>
            <a:r>
              <a:rPr b="1" lang="cs-CZ" sz="5000" spc="304" strike="noStrike">
                <a:solidFill>
                  <a:srgbClr val="1cace3"/>
                </a:solidFill>
                <a:latin typeface="Tw Cen MT Condensed"/>
              </a:rPr>
              <a:t> </a:t>
            </a:r>
            <a:r>
              <a:rPr b="1" lang="cs-CZ" sz="5000" spc="58" strike="noStrike">
                <a:solidFill>
                  <a:srgbClr val="1cace3"/>
                </a:solidFill>
                <a:latin typeface="Tw Cen MT Condensed"/>
              </a:rPr>
              <a:t>RODINY</a:t>
            </a:r>
            <a:endParaRPr b="0" lang="cs-CZ" sz="5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3" name="CustomShape 2"/>
          <p:cNvSpPr/>
          <p:nvPr/>
        </p:nvSpPr>
        <p:spPr>
          <a:xfrm>
            <a:off x="832320" y="2055600"/>
            <a:ext cx="10949760" cy="2020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ts val="2735"/>
              </a:lnSpc>
              <a:spcBef>
                <a:spcPts val="99"/>
              </a:spcBef>
            </a:pP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Pro</a:t>
            </a:r>
            <a:r>
              <a:rPr b="1" lang="cs-CZ" sz="2200" spc="-52" strike="noStrike">
                <a:solidFill>
                  <a:srgbClr val="000000"/>
                </a:solidFill>
                <a:latin typeface="Tw Cen MT"/>
              </a:rPr>
              <a:t>f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.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Jiří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Du</a:t>
            </a:r>
            <a:r>
              <a:rPr b="1" lang="cs-CZ" sz="2200" spc="-12" strike="noStrike">
                <a:solidFill>
                  <a:srgbClr val="000000"/>
                </a:solidFill>
                <a:latin typeface="Tw Cen MT"/>
              </a:rPr>
              <a:t>n</a:t>
            </a:r>
            <a:r>
              <a:rPr b="1" lang="cs-CZ" sz="2200" spc="-75" strike="noStrike">
                <a:solidFill>
                  <a:srgbClr val="000000"/>
                </a:solidFill>
                <a:latin typeface="Tw Cen MT"/>
              </a:rPr>
              <a:t>o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v</a:t>
            </a:r>
            <a:r>
              <a:rPr b="1" lang="cs-CZ" sz="2200" spc="-12" strike="noStrike">
                <a:solidFill>
                  <a:srgbClr val="000000"/>
                </a:solidFill>
                <a:latin typeface="Tw Cen MT"/>
              </a:rPr>
              <a:t>s</a:t>
            </a:r>
            <a:r>
              <a:rPr b="1" lang="cs-CZ" sz="2200" spc="9" strike="noStrike">
                <a:solidFill>
                  <a:srgbClr val="000000"/>
                </a:solidFill>
                <a:latin typeface="Tw Cen MT"/>
              </a:rPr>
              <a:t>k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ý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-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8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di</a:t>
            </a:r>
            <a:r>
              <a:rPr b="1" lang="cs-CZ" sz="2200" spc="49" strike="noStrike">
                <a:solidFill>
                  <a:srgbClr val="000000"/>
                </a:solidFill>
                <a:latin typeface="Tw Cen MT"/>
              </a:rPr>
              <a:t>a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gnosti</a:t>
            </a:r>
            <a:r>
              <a:rPr b="1" lang="cs-CZ" sz="2200" spc="4" strike="noStrike">
                <a:solidFill>
                  <a:srgbClr val="000000"/>
                </a:solidFill>
                <a:latin typeface="Tw Cen MT"/>
              </a:rPr>
              <a:t>c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kých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krité</a:t>
            </a:r>
            <a:r>
              <a:rPr b="1" lang="cs-CZ" sz="2200" spc="4" strike="noStrike">
                <a:solidFill>
                  <a:srgbClr val="000000"/>
                </a:solidFill>
                <a:latin typeface="Tw Cen MT"/>
              </a:rPr>
              <a:t>r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ií,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p</a:t>
            </a:r>
            <a:r>
              <a:rPr b="1" lang="cs-CZ" sz="2200" spc="-12" strike="noStrike">
                <a:solidFill>
                  <a:srgbClr val="000000"/>
                </a:solidFill>
                <a:latin typeface="Tw Cen MT"/>
              </a:rPr>
              <a:t>o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dle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k</a:t>
            </a:r>
            <a:r>
              <a:rPr b="1" lang="cs-CZ" sz="2200" spc="4" strike="noStrike">
                <a:solidFill>
                  <a:srgbClr val="000000"/>
                </a:solidFill>
                <a:latin typeface="Tw Cen MT"/>
              </a:rPr>
              <a:t>t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erých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1" lang="cs-CZ" sz="2200" spc="-12" strike="noStrike">
                <a:solidFill>
                  <a:srgbClr val="000000"/>
                </a:solidFill>
                <a:latin typeface="Tw Cen MT"/>
              </a:rPr>
              <a:t>s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e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zjišť</a:t>
            </a:r>
            <a:r>
              <a:rPr b="1" lang="cs-CZ" sz="2200" spc="-12" strike="noStrike">
                <a:solidFill>
                  <a:srgbClr val="000000"/>
                </a:solidFill>
                <a:latin typeface="Tw Cen MT"/>
              </a:rPr>
              <a:t>u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je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funk</a:t>
            </a:r>
            <a:r>
              <a:rPr b="1" lang="cs-CZ" sz="2200" spc="4" strike="noStrike">
                <a:solidFill>
                  <a:srgbClr val="000000"/>
                </a:solidFill>
                <a:latin typeface="Tw Cen MT"/>
              </a:rPr>
              <a:t>č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n</a:t>
            </a:r>
            <a:r>
              <a:rPr b="1" lang="cs-CZ" sz="2200" spc="-12" strike="noStrike">
                <a:solidFill>
                  <a:srgbClr val="000000"/>
                </a:solidFill>
                <a:latin typeface="Tw Cen MT"/>
              </a:rPr>
              <a:t>o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st</a:t>
            </a:r>
            <a:endParaRPr b="0" lang="cs-CZ" sz="2200" spc="-1" strike="noStrike">
              <a:latin typeface="Arial"/>
            </a:endParaRPr>
          </a:p>
          <a:p>
            <a:pPr marL="12600">
              <a:lnSpc>
                <a:spcPts val="2735"/>
              </a:lnSpc>
            </a:pPr>
            <a:r>
              <a:rPr b="1" lang="cs-CZ" sz="2200" spc="-12" strike="noStrike">
                <a:solidFill>
                  <a:srgbClr val="000000"/>
                </a:solidFill>
                <a:latin typeface="Tw Cen MT"/>
              </a:rPr>
              <a:t>rodiny:</a:t>
            </a:r>
            <a:endParaRPr b="0" lang="cs-CZ" sz="2200" spc="-1" strike="noStrike">
              <a:latin typeface="Arial"/>
            </a:endParaRPr>
          </a:p>
          <a:p>
            <a:pPr marL="12600">
              <a:lnSpc>
                <a:spcPts val="2591"/>
              </a:lnSpc>
              <a:spcBef>
                <a:spcPts val="1434"/>
              </a:spcBef>
            </a:pP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V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so</a:t>
            </a:r>
            <a:r>
              <a:rPr b="0" lang="cs-CZ" sz="2200" spc="4" strike="noStrike">
                <a:solidFill>
                  <a:srgbClr val="000000"/>
                </a:solidFill>
                <a:latin typeface="Tw Cen MT"/>
              </a:rPr>
              <a:t>u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časné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do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b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ě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vy</a:t>
            </a:r>
            <a:r>
              <a:rPr b="0" lang="cs-CZ" sz="2200" spc="4" strike="noStrike">
                <a:solidFill>
                  <a:srgbClr val="000000"/>
                </a:solidFill>
                <a:latin typeface="Tw Cen MT"/>
              </a:rPr>
              <a:t>u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žití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přede</a:t>
            </a:r>
            <a:r>
              <a:rPr b="0" lang="cs-CZ" sz="2200" spc="4" strike="noStrike">
                <a:solidFill>
                  <a:srgbClr val="000000"/>
                </a:solidFill>
                <a:latin typeface="Tw Cen MT"/>
              </a:rPr>
              <a:t>v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ším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lang="cs-CZ" sz="2200" spc="-46" strike="noStrike">
                <a:solidFill>
                  <a:srgbClr val="000000"/>
                </a:solidFill>
                <a:latin typeface="Tw Cen MT"/>
              </a:rPr>
              <a:t>v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e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výzku</a:t>
            </a:r>
            <a:r>
              <a:rPr b="0" lang="cs-CZ" sz="2200" spc="24" strike="noStrike">
                <a:solidFill>
                  <a:srgbClr val="000000"/>
                </a:solidFill>
                <a:latin typeface="Tw Cen MT"/>
              </a:rPr>
              <a:t>m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u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a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ja</a:t>
            </a:r>
            <a:r>
              <a:rPr b="0" lang="cs-CZ" sz="2200" spc="-26" strike="noStrike">
                <a:solidFill>
                  <a:srgbClr val="000000"/>
                </a:solidFill>
                <a:latin typeface="Tw Cen MT"/>
              </a:rPr>
              <a:t>k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o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p</a:t>
            </a:r>
            <a:r>
              <a:rPr b="0" lang="cs-CZ" sz="2200" spc="4" strike="noStrike">
                <a:solidFill>
                  <a:srgbClr val="000000"/>
                </a:solidFill>
                <a:latin typeface="Tw Cen MT"/>
              </a:rPr>
              <a:t>o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mocný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nást</a:t>
            </a:r>
            <a:r>
              <a:rPr b="0" lang="cs-CZ" sz="2200" spc="-55" strike="noStrike">
                <a:solidFill>
                  <a:srgbClr val="000000"/>
                </a:solidFill>
                <a:latin typeface="Tw Cen MT"/>
              </a:rPr>
              <a:t>r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oj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ps</a:t>
            </a:r>
            <a:r>
              <a:rPr b="0" lang="cs-CZ" sz="2200" spc="-75" strike="noStrike">
                <a:solidFill>
                  <a:srgbClr val="000000"/>
                </a:solidFill>
                <a:latin typeface="Tw Cen MT"/>
              </a:rPr>
              <a:t>y</a:t>
            </a:r>
            <a:r>
              <a:rPr b="0" lang="cs-CZ" sz="2200" spc="89" strike="noStrike">
                <a:solidFill>
                  <a:srgbClr val="000000"/>
                </a:solidFill>
                <a:latin typeface="Tw Cen MT"/>
              </a:rPr>
              <a:t>c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hol</a:t>
            </a:r>
            <a:r>
              <a:rPr b="0" lang="cs-CZ" sz="2200" spc="-15" strike="noStrike">
                <a:solidFill>
                  <a:srgbClr val="000000"/>
                </a:solidFill>
                <a:latin typeface="Tw Cen MT"/>
              </a:rPr>
              <a:t>o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gů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a  diagnostický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nástroj </a:t>
            </a:r>
            <a:r>
              <a:rPr b="0" lang="cs-CZ" sz="2200" spc="9" strike="noStrike">
                <a:solidFill>
                  <a:srgbClr val="000000"/>
                </a:solidFill>
                <a:latin typeface="Tw Cen MT"/>
              </a:rPr>
              <a:t>dětských</a:t>
            </a:r>
            <a:r>
              <a:rPr b="0" lang="cs-CZ" sz="2200" spc="4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lékařů.</a:t>
            </a:r>
            <a:endParaRPr b="0" lang="cs-CZ" sz="22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080"/>
              </a:spcBef>
            </a:pP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Kritika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zastaralosti </a:t>
            </a:r>
            <a:r>
              <a:rPr b="0" lang="cs-CZ" sz="2200" spc="9" strike="noStrike">
                <a:solidFill>
                  <a:srgbClr val="000000"/>
                </a:solidFill>
                <a:latin typeface="Tw Cen MT"/>
              </a:rPr>
              <a:t>některých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kritérií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a přidělování </a:t>
            </a:r>
            <a:r>
              <a:rPr b="0" lang="cs-CZ" sz="2200" spc="9" strike="noStrike">
                <a:solidFill>
                  <a:srgbClr val="000000"/>
                </a:solidFill>
                <a:latin typeface="Tw Cen MT"/>
              </a:rPr>
              <a:t>„trestných</a:t>
            </a:r>
            <a:r>
              <a:rPr b="0" lang="cs-CZ" sz="2200" spc="-60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bodů“.</a:t>
            </a:r>
            <a:endParaRPr b="0" lang="cs-CZ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TextShape 1"/>
          <p:cNvSpPr txBox="1"/>
          <p:nvPr/>
        </p:nvSpPr>
        <p:spPr>
          <a:xfrm>
            <a:off x="1526400" y="759240"/>
            <a:ext cx="9890280" cy="1158480"/>
          </a:xfrm>
          <a:prstGeom prst="rect">
            <a:avLst/>
          </a:prstGeom>
          <a:noFill/>
          <a:ln>
            <a:noFill/>
          </a:ln>
        </p:spPr>
        <p:txBody>
          <a:bodyPr lIns="0" rIns="0" tIns="13320" bIns="0">
            <a:noAutofit/>
          </a:bodyPr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b="1" lang="cs-CZ" sz="5000" spc="72" strike="noStrike">
                <a:solidFill>
                  <a:srgbClr val="1cace3"/>
                </a:solidFill>
                <a:latin typeface="Tw Cen MT Condensed"/>
              </a:rPr>
              <a:t>SCHÉMA </a:t>
            </a:r>
            <a:r>
              <a:rPr b="1" lang="cs-CZ" sz="5000" spc="63" strike="noStrike">
                <a:solidFill>
                  <a:srgbClr val="1cace3"/>
                </a:solidFill>
                <a:latin typeface="Tw Cen MT Condensed"/>
              </a:rPr>
              <a:t>DOTAZNÍKU </a:t>
            </a:r>
            <a:r>
              <a:rPr b="1" lang="cs-CZ" sz="5000" spc="77" strike="noStrike">
                <a:solidFill>
                  <a:srgbClr val="1cace3"/>
                </a:solidFill>
                <a:latin typeface="Tw Cen MT Condensed"/>
              </a:rPr>
              <a:t>FUNKČNOSTI</a:t>
            </a:r>
            <a:r>
              <a:rPr b="1" lang="cs-CZ" sz="5000" spc="398" strike="noStrike">
                <a:solidFill>
                  <a:srgbClr val="1cace3"/>
                </a:solidFill>
                <a:latin typeface="Tw Cen MT Condensed"/>
              </a:rPr>
              <a:t> </a:t>
            </a:r>
            <a:r>
              <a:rPr b="1" lang="cs-CZ" sz="5000" spc="58" strike="noStrike">
                <a:solidFill>
                  <a:srgbClr val="1cace3"/>
                </a:solidFill>
                <a:latin typeface="Tw Cen MT Condensed"/>
              </a:rPr>
              <a:t>RODINY</a:t>
            </a:r>
            <a:endParaRPr b="0" lang="cs-CZ" sz="5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5" name="CustomShape 2"/>
          <p:cNvSpPr/>
          <p:nvPr/>
        </p:nvSpPr>
        <p:spPr>
          <a:xfrm>
            <a:off x="866160" y="1751760"/>
            <a:ext cx="11022480" cy="4971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60200" bIns="0">
            <a:spAutoFit/>
          </a:bodyPr>
          <a:p>
            <a:pPr marL="12600">
              <a:lnSpc>
                <a:spcPct val="100000"/>
              </a:lnSpc>
              <a:spcBef>
                <a:spcPts val="1261"/>
              </a:spcBef>
            </a:pPr>
            <a:r>
              <a:rPr b="1" lang="cs-CZ" sz="2200" spc="-1" strike="noStrike">
                <a:solidFill>
                  <a:srgbClr val="1cace3"/>
                </a:solidFill>
                <a:latin typeface="Tw Cen MT"/>
              </a:rPr>
              <a:t>složení </a:t>
            </a:r>
            <a:r>
              <a:rPr b="1" lang="cs-CZ" sz="2200" spc="-7" strike="noStrike">
                <a:solidFill>
                  <a:srgbClr val="1cace3"/>
                </a:solidFill>
                <a:latin typeface="Tw Cen MT"/>
              </a:rPr>
              <a:t>rodiny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- úplná, neúplná, doplněná nevlastním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rodičem,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"družská" a</a:t>
            </a:r>
            <a:r>
              <a:rPr b="0" lang="cs-CZ" sz="2200" spc="-177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náhradní;</a:t>
            </a:r>
            <a:endParaRPr b="0" lang="cs-CZ" sz="22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165"/>
              </a:spcBef>
            </a:pPr>
            <a:r>
              <a:rPr b="1" lang="cs-CZ" sz="2200" spc="-7" strike="noStrike">
                <a:solidFill>
                  <a:srgbClr val="1cace3"/>
                </a:solidFill>
                <a:latin typeface="Tw Cen MT"/>
              </a:rPr>
              <a:t>stabilita rodiny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- pevná, </a:t>
            </a:r>
            <a:r>
              <a:rPr b="0" lang="cs-CZ" sz="2200" spc="4" strike="noStrike">
                <a:solidFill>
                  <a:srgbClr val="000000"/>
                </a:solidFill>
                <a:latin typeface="Tw Cen MT"/>
              </a:rPr>
              <a:t>narušená,</a:t>
            </a:r>
            <a:r>
              <a:rPr b="0" lang="cs-CZ" sz="2200" spc="-46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rozvrácená;</a:t>
            </a:r>
            <a:endParaRPr b="0" lang="cs-CZ" sz="2200" spc="-1" strike="noStrike">
              <a:latin typeface="Arial"/>
            </a:endParaRPr>
          </a:p>
          <a:p>
            <a:pPr marL="12600" algn="just">
              <a:lnSpc>
                <a:spcPts val="2160"/>
              </a:lnSpc>
              <a:spcBef>
                <a:spcPts val="1434"/>
              </a:spcBef>
            </a:pPr>
            <a:r>
              <a:rPr b="1" lang="cs-CZ" sz="2200" spc="-7" strike="noStrike">
                <a:solidFill>
                  <a:srgbClr val="1cace3"/>
                </a:solidFill>
                <a:latin typeface="Tw Cen MT"/>
              </a:rPr>
              <a:t>sociálně-ekonomická </a:t>
            </a:r>
            <a:r>
              <a:rPr b="1" lang="cs-CZ" sz="2200" spc="-1" strike="noStrike">
                <a:solidFill>
                  <a:srgbClr val="1cace3"/>
                </a:solidFill>
                <a:latin typeface="Tw Cen MT"/>
              </a:rPr>
              <a:t>situace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-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velmi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dobrá, dobrá, uspokojivá, špatná,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velmi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špatná; hodnotí se podle věku 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rodičů, vzdělání,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typu zaměstnání,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rodinného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stavu, čistého </a:t>
            </a:r>
            <a:r>
              <a:rPr b="0" lang="cs-CZ" sz="2200" spc="4" strike="noStrike">
                <a:solidFill>
                  <a:srgbClr val="000000"/>
                </a:solidFill>
                <a:latin typeface="Tw Cen MT"/>
              </a:rPr>
              <a:t>příjmu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na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hlavu, kategorie </a:t>
            </a:r>
            <a:r>
              <a:rPr b="0" lang="cs-CZ" sz="2200" spc="-26" strike="noStrike">
                <a:solidFill>
                  <a:srgbClr val="000000"/>
                </a:solidFill>
                <a:latin typeface="Tw Cen MT"/>
              </a:rPr>
              <a:t>bytu,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počtu osob na  </a:t>
            </a:r>
            <a:r>
              <a:rPr b="0" lang="cs-CZ" sz="2200" spc="-15" strike="noStrike">
                <a:solidFill>
                  <a:srgbClr val="000000"/>
                </a:solidFill>
                <a:latin typeface="Tw Cen MT"/>
              </a:rPr>
              <a:t>obytnou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místnost,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vybavení</a:t>
            </a:r>
            <a:r>
              <a:rPr b="0" lang="cs-CZ" sz="2200" spc="-100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21" strike="noStrike">
                <a:solidFill>
                  <a:srgbClr val="000000"/>
                </a:solidFill>
                <a:latin typeface="Tw Cen MT"/>
              </a:rPr>
              <a:t>bytu;</a:t>
            </a:r>
            <a:endParaRPr b="0" lang="cs-CZ" sz="2200" spc="-1" strike="noStrike">
              <a:latin typeface="Arial"/>
            </a:endParaRPr>
          </a:p>
          <a:p>
            <a:pPr marL="12600" algn="just">
              <a:lnSpc>
                <a:spcPct val="100000"/>
              </a:lnSpc>
              <a:spcBef>
                <a:spcPts val="1125"/>
              </a:spcBef>
            </a:pPr>
            <a:r>
              <a:rPr b="1" lang="cs-CZ" sz="2200" spc="-1" strike="noStrike">
                <a:solidFill>
                  <a:srgbClr val="1cace3"/>
                </a:solidFill>
                <a:latin typeface="Tw Cen MT"/>
              </a:rPr>
              <a:t>osobnost rodičů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-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vyrovnaná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s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dobrou společenskou adaptací, nevyrovnaná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s </a:t>
            </a:r>
            <a:r>
              <a:rPr b="0" lang="cs-CZ" sz="2200" spc="-26" strike="noStrike">
                <a:solidFill>
                  <a:srgbClr val="000000"/>
                </a:solidFill>
                <a:latin typeface="Tw Cen MT"/>
              </a:rPr>
              <a:t>problémy,</a:t>
            </a:r>
            <a:r>
              <a:rPr b="0" lang="cs-CZ" sz="2200" spc="-177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patologická;</a:t>
            </a:r>
            <a:endParaRPr b="0" lang="cs-CZ" sz="2200" spc="-1" strike="noStrike">
              <a:latin typeface="Arial"/>
            </a:endParaRPr>
          </a:p>
          <a:p>
            <a:pPr marL="12600">
              <a:lnSpc>
                <a:spcPts val="2160"/>
              </a:lnSpc>
              <a:spcBef>
                <a:spcPts val="1434"/>
              </a:spcBef>
            </a:pPr>
            <a:r>
              <a:rPr b="1" lang="cs-CZ" sz="2200" spc="-7" strike="noStrike">
                <a:solidFill>
                  <a:srgbClr val="1cace3"/>
                </a:solidFill>
                <a:latin typeface="Tw Cen MT"/>
              </a:rPr>
              <a:t>sourozenci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-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dítě má alespoň jednoho </a:t>
            </a:r>
            <a:r>
              <a:rPr b="0" lang="cs-CZ" sz="2200" spc="-15" strike="noStrike">
                <a:solidFill>
                  <a:srgbClr val="000000"/>
                </a:solidFill>
                <a:latin typeface="Tw Cen MT"/>
              </a:rPr>
              <a:t>sourozence,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dítě je jedináček,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sourozenci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jsou postižení </a:t>
            </a:r>
            <a:r>
              <a:rPr b="0" lang="cs-CZ" sz="2200" spc="-15" strike="noStrike">
                <a:solidFill>
                  <a:srgbClr val="000000"/>
                </a:solidFill>
                <a:latin typeface="Tw Cen MT"/>
              </a:rPr>
              <a:t>nebo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žijí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mimo 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rodinu;</a:t>
            </a:r>
            <a:endParaRPr b="0" lang="cs-CZ" sz="22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134"/>
              </a:spcBef>
            </a:pPr>
            <a:r>
              <a:rPr b="1" lang="cs-CZ" sz="2200" spc="-7" strike="noStrike">
                <a:solidFill>
                  <a:srgbClr val="1cace3"/>
                </a:solidFill>
                <a:latin typeface="Tw Cen MT"/>
              </a:rPr>
              <a:t>stav </a:t>
            </a:r>
            <a:r>
              <a:rPr b="1" lang="cs-CZ" sz="2200" spc="-1" strike="noStrike">
                <a:solidFill>
                  <a:srgbClr val="1cace3"/>
                </a:solidFill>
                <a:latin typeface="Tw Cen MT"/>
              </a:rPr>
              <a:t>a </a:t>
            </a:r>
            <a:r>
              <a:rPr b="1" lang="cs-CZ" sz="2200" spc="-7" strike="noStrike">
                <a:solidFill>
                  <a:srgbClr val="1cace3"/>
                </a:solidFill>
                <a:latin typeface="Tw Cen MT"/>
              </a:rPr>
              <a:t>vývoj dítěte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- odpovídá </a:t>
            </a:r>
            <a:r>
              <a:rPr b="0" lang="cs-CZ" sz="2200" spc="4" strike="noStrike">
                <a:solidFill>
                  <a:srgbClr val="000000"/>
                </a:solidFill>
                <a:latin typeface="Tw Cen MT"/>
              </a:rPr>
              <a:t>normě,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vážněji </a:t>
            </a:r>
            <a:r>
              <a:rPr b="0" lang="cs-CZ" sz="2200" spc="4" strike="noStrike">
                <a:solidFill>
                  <a:srgbClr val="000000"/>
                </a:solidFill>
                <a:latin typeface="Tw Cen MT"/>
              </a:rPr>
              <a:t>narušený,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těžce</a:t>
            </a:r>
            <a:r>
              <a:rPr b="0" lang="cs-CZ" sz="2200" spc="-114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4" strike="noStrike">
                <a:solidFill>
                  <a:srgbClr val="000000"/>
                </a:solidFill>
                <a:latin typeface="Tw Cen MT"/>
              </a:rPr>
              <a:t>narušený;</a:t>
            </a:r>
            <a:endParaRPr b="0" lang="cs-CZ" sz="22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151"/>
              </a:spcBef>
            </a:pPr>
            <a:r>
              <a:rPr b="1" lang="cs-CZ" sz="2200" spc="-1" strike="noStrike">
                <a:solidFill>
                  <a:srgbClr val="1cace3"/>
                </a:solidFill>
                <a:latin typeface="Tw Cen MT"/>
              </a:rPr>
              <a:t>zájem rodičů o </a:t>
            </a:r>
            <a:r>
              <a:rPr b="1" lang="cs-CZ" sz="2200" spc="-7" strike="noStrike">
                <a:solidFill>
                  <a:srgbClr val="1cace3"/>
                </a:solidFill>
                <a:latin typeface="Tw Cen MT"/>
              </a:rPr>
              <a:t>dítě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-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opravdový, formální,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nedostatečný, nezájem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či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nenávistný</a:t>
            </a:r>
            <a:r>
              <a:rPr b="0" lang="cs-CZ" sz="2200" spc="-114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vztah;</a:t>
            </a:r>
            <a:endParaRPr b="0" lang="cs-CZ" sz="22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165"/>
              </a:spcBef>
            </a:pPr>
            <a:r>
              <a:rPr b="1" lang="cs-CZ" sz="2200" spc="-1" strike="noStrike">
                <a:solidFill>
                  <a:srgbClr val="1cace3"/>
                </a:solidFill>
                <a:latin typeface="Tw Cen MT"/>
              </a:rPr>
              <a:t>péče rodičů o </a:t>
            </a:r>
            <a:r>
              <a:rPr b="1" lang="cs-CZ" sz="2200" spc="-7" strike="noStrike">
                <a:solidFill>
                  <a:srgbClr val="1cace3"/>
                </a:solidFill>
                <a:latin typeface="Tw Cen MT"/>
              </a:rPr>
              <a:t>dítě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-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velmi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dobrá,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uspokojivá,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dostatečná, špatná, nedostatečná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či</a:t>
            </a:r>
            <a:r>
              <a:rPr b="0" lang="cs-CZ" sz="2200" spc="-126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traumatizující.</a:t>
            </a:r>
            <a:endParaRPr b="0" lang="cs-CZ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Shape 1"/>
          <p:cNvSpPr txBox="1"/>
          <p:nvPr/>
        </p:nvSpPr>
        <p:spPr>
          <a:xfrm>
            <a:off x="4597560" y="708120"/>
            <a:ext cx="3483720" cy="1158480"/>
          </a:xfrm>
          <a:prstGeom prst="rect">
            <a:avLst/>
          </a:prstGeom>
          <a:noFill/>
          <a:ln>
            <a:noFill/>
          </a:ln>
        </p:spPr>
        <p:txBody>
          <a:bodyPr lIns="0" rIns="0" tIns="13320" bIns="0">
            <a:noAutofit/>
          </a:bodyPr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b="1" lang="cs-CZ" sz="5000" spc="69" strike="noStrike">
                <a:solidFill>
                  <a:srgbClr val="1cace3"/>
                </a:solidFill>
                <a:latin typeface="Tw Cen MT Condensed"/>
              </a:rPr>
              <a:t>OBSAH</a:t>
            </a:r>
            <a:r>
              <a:rPr b="1" lang="cs-CZ" sz="5000" spc="174" strike="noStrike">
                <a:solidFill>
                  <a:srgbClr val="1cace3"/>
                </a:solidFill>
                <a:latin typeface="Tw Cen MT Condensed"/>
              </a:rPr>
              <a:t> </a:t>
            </a:r>
            <a:r>
              <a:rPr b="1" lang="cs-CZ" sz="5000" spc="72" strike="noStrike">
                <a:solidFill>
                  <a:srgbClr val="1cace3"/>
                </a:solidFill>
                <a:latin typeface="Tw Cen MT Condensed"/>
              </a:rPr>
              <a:t>KURZU:</a:t>
            </a:r>
            <a:endParaRPr b="0" lang="cs-CZ" sz="5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4" name="CustomShape 2"/>
          <p:cNvSpPr/>
          <p:nvPr/>
        </p:nvSpPr>
        <p:spPr>
          <a:xfrm>
            <a:off x="838080" y="1819080"/>
            <a:ext cx="9560160" cy="6474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12600">
              <a:lnSpc>
                <a:spcPct val="100000"/>
              </a:lnSpc>
              <a:spcBef>
                <a:spcPts val="96"/>
              </a:spcBef>
            </a:pPr>
            <a:r>
              <a:rPr b="0" lang="cs-CZ" sz="1600" spc="-21" strike="noStrike">
                <a:solidFill>
                  <a:srgbClr val="000000"/>
                </a:solidFill>
                <a:latin typeface="Tw Cen MT"/>
              </a:rPr>
              <a:t>Podoba </a:t>
            </a:r>
            <a:r>
              <a:rPr b="0" lang="cs-CZ" sz="1600" spc="-7" strike="noStrike">
                <a:solidFill>
                  <a:srgbClr val="000000"/>
                </a:solidFill>
                <a:latin typeface="Tw Cen MT"/>
              </a:rPr>
              <a:t>současné české </a:t>
            </a:r>
            <a:r>
              <a:rPr b="0" lang="cs-CZ" sz="1600" spc="-21" strike="noStrike">
                <a:solidFill>
                  <a:srgbClr val="000000"/>
                </a:solidFill>
                <a:latin typeface="Tw Cen MT"/>
              </a:rPr>
              <a:t>rodiny </a:t>
            </a:r>
            <a:r>
              <a:rPr b="0" lang="cs-CZ" sz="1600" spc="-7" strike="noStrike">
                <a:solidFill>
                  <a:srgbClr val="000000"/>
                </a:solidFill>
                <a:latin typeface="Tw Cen MT"/>
              </a:rPr>
              <a:t>a její </a:t>
            </a:r>
            <a:r>
              <a:rPr b="0" lang="cs-CZ" sz="1600" spc="-1" strike="noStrike">
                <a:solidFill>
                  <a:srgbClr val="000000"/>
                </a:solidFill>
                <a:latin typeface="Tw Cen MT"/>
              </a:rPr>
              <a:t>historické</a:t>
            </a:r>
            <a:r>
              <a:rPr b="0" lang="cs-CZ" sz="1600" spc="134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1600" spc="-21" strike="noStrike">
                <a:solidFill>
                  <a:srgbClr val="000000"/>
                </a:solidFill>
                <a:latin typeface="Tw Cen MT"/>
              </a:rPr>
              <a:t>proměny</a:t>
            </a:r>
            <a:endParaRPr b="0" lang="cs-CZ" sz="16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199"/>
              </a:spcBef>
            </a:pPr>
            <a:r>
              <a:rPr b="0" lang="cs-CZ" sz="1600" spc="-1" strike="noStrike">
                <a:solidFill>
                  <a:srgbClr val="000000"/>
                </a:solidFill>
                <a:latin typeface="Tw Cen MT"/>
              </a:rPr>
              <a:t>Ochrana </a:t>
            </a:r>
            <a:r>
              <a:rPr b="0" lang="cs-CZ" sz="1600" spc="-7" strike="noStrike">
                <a:solidFill>
                  <a:srgbClr val="000000"/>
                </a:solidFill>
                <a:latin typeface="Tw Cen MT"/>
              </a:rPr>
              <a:t>a </a:t>
            </a:r>
            <a:r>
              <a:rPr b="0" lang="cs-CZ" sz="1600" spc="-12" strike="noStrike">
                <a:solidFill>
                  <a:srgbClr val="000000"/>
                </a:solidFill>
                <a:latin typeface="Tw Cen MT"/>
              </a:rPr>
              <a:t>podpora </a:t>
            </a:r>
            <a:r>
              <a:rPr b="0" lang="cs-CZ" sz="1600" spc="-21" strike="noStrike">
                <a:solidFill>
                  <a:srgbClr val="000000"/>
                </a:solidFill>
                <a:latin typeface="Tw Cen MT"/>
              </a:rPr>
              <a:t>rodiny </a:t>
            </a:r>
            <a:r>
              <a:rPr b="0" lang="cs-CZ" sz="1600" spc="-7" strike="noStrike">
                <a:solidFill>
                  <a:srgbClr val="000000"/>
                </a:solidFill>
                <a:latin typeface="Tw Cen MT"/>
              </a:rPr>
              <a:t>a dítěte v </a:t>
            </a:r>
            <a:r>
              <a:rPr b="0" lang="cs-CZ" sz="1600" spc="-12" strike="noStrike">
                <a:solidFill>
                  <a:srgbClr val="000000"/>
                </a:solidFill>
                <a:latin typeface="Tw Cen MT"/>
              </a:rPr>
              <a:t>mezinárodním kontextu </a:t>
            </a:r>
            <a:r>
              <a:rPr b="0" lang="cs-CZ" sz="1600" spc="-21" strike="noStrike">
                <a:solidFill>
                  <a:srgbClr val="000000"/>
                </a:solidFill>
                <a:latin typeface="Tw Cen MT"/>
              </a:rPr>
              <a:t>(EU,</a:t>
            </a:r>
            <a:r>
              <a:rPr b="0" lang="cs-CZ" sz="1600" spc="194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1600" spc="-7" strike="noStrike">
                <a:solidFill>
                  <a:srgbClr val="000000"/>
                </a:solidFill>
                <a:latin typeface="Tw Cen MT"/>
              </a:rPr>
              <a:t>OSN)</a:t>
            </a:r>
            <a:endParaRPr b="0" lang="cs-CZ" sz="1600" spc="-1" strike="noStrike">
              <a:latin typeface="Arial"/>
            </a:endParaRPr>
          </a:p>
          <a:p>
            <a:pPr marL="12600">
              <a:lnSpc>
                <a:spcPct val="163000"/>
              </a:lnSpc>
            </a:pPr>
            <a:r>
              <a:rPr b="0" lang="cs-CZ" sz="1600" spc="-7" strike="noStrike">
                <a:solidFill>
                  <a:srgbClr val="000000"/>
                </a:solidFill>
                <a:latin typeface="Tw Cen MT"/>
              </a:rPr>
              <a:t>Legislativní </a:t>
            </a:r>
            <a:r>
              <a:rPr b="0" lang="cs-CZ" sz="1600" spc="-12" strike="noStrike">
                <a:solidFill>
                  <a:srgbClr val="000000"/>
                </a:solidFill>
                <a:latin typeface="Tw Cen MT"/>
              </a:rPr>
              <a:t>zakotvení </a:t>
            </a:r>
            <a:r>
              <a:rPr b="0" lang="cs-CZ" sz="1600" spc="-7" strike="noStrike">
                <a:solidFill>
                  <a:srgbClr val="000000"/>
                </a:solidFill>
                <a:latin typeface="Tw Cen MT"/>
              </a:rPr>
              <a:t>sociální práce s </a:t>
            </a:r>
            <a:r>
              <a:rPr b="0" lang="cs-CZ" sz="1600" spc="-15" strike="noStrike">
                <a:solidFill>
                  <a:srgbClr val="000000"/>
                </a:solidFill>
                <a:latin typeface="Tw Cen MT"/>
              </a:rPr>
              <a:t>rodinou </a:t>
            </a:r>
            <a:r>
              <a:rPr b="0" lang="cs-CZ" sz="1600" spc="-7" strike="noStrike">
                <a:solidFill>
                  <a:srgbClr val="000000"/>
                </a:solidFill>
                <a:latin typeface="Tw Cen MT"/>
              </a:rPr>
              <a:t>a sociálně-právní </a:t>
            </a:r>
            <a:r>
              <a:rPr b="0" lang="cs-CZ" sz="1600" spc="-12" strike="noStrike">
                <a:solidFill>
                  <a:srgbClr val="000000"/>
                </a:solidFill>
                <a:latin typeface="Tw Cen MT"/>
              </a:rPr>
              <a:t>ochrany </a:t>
            </a:r>
            <a:r>
              <a:rPr b="0" lang="cs-CZ" sz="1600" spc="-7" strike="noStrike">
                <a:solidFill>
                  <a:srgbClr val="000000"/>
                </a:solidFill>
                <a:latin typeface="Tw Cen MT"/>
              </a:rPr>
              <a:t>dětí v </a:t>
            </a:r>
            <a:r>
              <a:rPr b="0" lang="cs-CZ" sz="1600" spc="-12" strike="noStrike">
                <a:solidFill>
                  <a:srgbClr val="000000"/>
                </a:solidFill>
                <a:latin typeface="Tw Cen MT"/>
              </a:rPr>
              <a:t>ČR  </a:t>
            </a:r>
            <a:r>
              <a:rPr b="0" lang="cs-CZ" sz="1600" spc="-7" strike="noStrike">
                <a:solidFill>
                  <a:srgbClr val="000000"/>
                </a:solidFill>
                <a:latin typeface="Tw Cen MT"/>
              </a:rPr>
              <a:t>Sociálně-právní </a:t>
            </a:r>
            <a:r>
              <a:rPr b="0" lang="cs-CZ" sz="1600" spc="-1" strike="noStrike">
                <a:solidFill>
                  <a:srgbClr val="000000"/>
                </a:solidFill>
                <a:latin typeface="Tw Cen MT"/>
              </a:rPr>
              <a:t>ochrana</a:t>
            </a:r>
            <a:r>
              <a:rPr b="0" lang="cs-CZ" sz="1600" spc="69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1600" spc="-7" strike="noStrike">
                <a:solidFill>
                  <a:srgbClr val="000000"/>
                </a:solidFill>
                <a:latin typeface="Tw Cen MT"/>
              </a:rPr>
              <a:t>dětí</a:t>
            </a:r>
            <a:endParaRPr b="0" lang="cs-CZ" sz="1600" spc="-1" strike="noStrike">
              <a:latin typeface="Arial"/>
            </a:endParaRPr>
          </a:p>
          <a:p>
            <a:pPr marL="12600">
              <a:lnSpc>
                <a:spcPts val="3129"/>
              </a:lnSpc>
              <a:spcBef>
                <a:spcPts val="300"/>
              </a:spcBef>
            </a:pPr>
            <a:r>
              <a:rPr b="0" lang="cs-CZ" sz="1600" spc="-15" strike="noStrike">
                <a:solidFill>
                  <a:srgbClr val="000000"/>
                </a:solidFill>
                <a:latin typeface="Tw Cen MT"/>
              </a:rPr>
              <a:t>Metody </a:t>
            </a:r>
            <a:r>
              <a:rPr b="0" lang="cs-CZ" sz="1600" spc="-7" strike="noStrike">
                <a:solidFill>
                  <a:srgbClr val="000000"/>
                </a:solidFill>
                <a:latin typeface="Tw Cen MT"/>
              </a:rPr>
              <a:t>hodnocení situace </a:t>
            </a:r>
            <a:r>
              <a:rPr b="0" lang="cs-CZ" sz="1600" spc="-21" strike="noStrike">
                <a:solidFill>
                  <a:srgbClr val="000000"/>
                </a:solidFill>
                <a:latin typeface="Tw Cen MT"/>
              </a:rPr>
              <a:t>rodiny </a:t>
            </a:r>
            <a:r>
              <a:rPr b="0" lang="cs-CZ" sz="1600" spc="-7" strike="noStrike">
                <a:solidFill>
                  <a:srgbClr val="000000"/>
                </a:solidFill>
                <a:latin typeface="Tw Cen MT"/>
              </a:rPr>
              <a:t>a dítěte  Průběh práce s</a:t>
            </a:r>
            <a:r>
              <a:rPr b="0" lang="cs-CZ" sz="1600" spc="32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1600" spc="-15" strike="noStrike">
                <a:solidFill>
                  <a:srgbClr val="000000"/>
                </a:solidFill>
                <a:latin typeface="Tw Cen MT"/>
              </a:rPr>
              <a:t>rodinou</a:t>
            </a:r>
            <a:endParaRPr b="0" lang="cs-CZ" sz="16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10"/>
              </a:spcBef>
            </a:pPr>
            <a:r>
              <a:rPr b="0" lang="cs-CZ" sz="1600" spc="-15" strike="noStrike">
                <a:solidFill>
                  <a:srgbClr val="000000"/>
                </a:solidFill>
                <a:latin typeface="Tw Cen MT"/>
              </a:rPr>
              <a:t>Vybrané metody </a:t>
            </a:r>
            <a:r>
              <a:rPr b="0" lang="cs-CZ" sz="1600" spc="-7" strike="noStrike">
                <a:solidFill>
                  <a:srgbClr val="000000"/>
                </a:solidFill>
                <a:latin typeface="Tw Cen MT"/>
              </a:rPr>
              <a:t>a </a:t>
            </a:r>
            <a:r>
              <a:rPr b="0" lang="cs-CZ" sz="1600" spc="-1" strike="noStrike">
                <a:solidFill>
                  <a:srgbClr val="000000"/>
                </a:solidFill>
                <a:latin typeface="Tw Cen MT"/>
              </a:rPr>
              <a:t>techniky </a:t>
            </a:r>
            <a:r>
              <a:rPr b="0" lang="cs-CZ" sz="1600" spc="-7" strike="noStrike">
                <a:solidFill>
                  <a:srgbClr val="000000"/>
                </a:solidFill>
                <a:latin typeface="Tw Cen MT"/>
              </a:rPr>
              <a:t>práce s</a:t>
            </a:r>
            <a:r>
              <a:rPr b="0" lang="cs-CZ" sz="1600" spc="109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1600" spc="-15" strike="noStrike">
                <a:solidFill>
                  <a:srgbClr val="000000"/>
                </a:solidFill>
                <a:latin typeface="Tw Cen MT"/>
              </a:rPr>
              <a:t>rodinou</a:t>
            </a:r>
            <a:endParaRPr b="0" lang="cs-CZ" sz="16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199"/>
              </a:spcBef>
            </a:pPr>
            <a:r>
              <a:rPr b="0" lang="cs-CZ" sz="1600" spc="-7" strike="noStrike">
                <a:solidFill>
                  <a:srgbClr val="000000"/>
                </a:solidFill>
                <a:latin typeface="Tw Cen MT"/>
              </a:rPr>
              <a:t>Oblasti podpory </a:t>
            </a:r>
            <a:r>
              <a:rPr b="0" lang="cs-CZ" sz="1600" spc="-21" strike="noStrike">
                <a:solidFill>
                  <a:srgbClr val="000000"/>
                </a:solidFill>
                <a:latin typeface="Tw Cen MT"/>
              </a:rPr>
              <a:t>rodiny </a:t>
            </a:r>
            <a:r>
              <a:rPr b="0" lang="cs-CZ" sz="1600" spc="-7" strike="noStrike">
                <a:solidFill>
                  <a:srgbClr val="000000"/>
                </a:solidFill>
                <a:latin typeface="Tw Cen MT"/>
              </a:rPr>
              <a:t>– </a:t>
            </a:r>
            <a:r>
              <a:rPr b="0" lang="cs-CZ" sz="1600" spc="-26" strike="noStrike">
                <a:solidFill>
                  <a:srgbClr val="000000"/>
                </a:solidFill>
                <a:latin typeface="Tw Cen MT"/>
              </a:rPr>
              <a:t>bydlení, </a:t>
            </a:r>
            <a:r>
              <a:rPr b="0" lang="cs-CZ" sz="1600" spc="-7" strike="noStrike">
                <a:solidFill>
                  <a:srgbClr val="000000"/>
                </a:solidFill>
                <a:latin typeface="Tw Cen MT"/>
              </a:rPr>
              <a:t>zaměstnání, </a:t>
            </a:r>
            <a:r>
              <a:rPr b="0" lang="cs-CZ" sz="1600" spc="-15" strike="noStrike">
                <a:solidFill>
                  <a:srgbClr val="000000"/>
                </a:solidFill>
                <a:latin typeface="Tw Cen MT"/>
              </a:rPr>
              <a:t>provoz, </a:t>
            </a:r>
            <a:r>
              <a:rPr b="0" lang="cs-CZ" sz="1600" spc="-1" strike="noStrike">
                <a:solidFill>
                  <a:srgbClr val="000000"/>
                </a:solidFill>
                <a:latin typeface="Tw Cen MT"/>
              </a:rPr>
              <a:t>výchova</a:t>
            </a:r>
            <a:r>
              <a:rPr b="0" lang="cs-CZ" sz="1600" spc="233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1600" spc="-1" strike="noStrike">
                <a:solidFill>
                  <a:srgbClr val="000000"/>
                </a:solidFill>
                <a:latin typeface="Tw Cen MT"/>
              </a:rPr>
              <a:t>dětí…</a:t>
            </a:r>
            <a:endParaRPr b="0" lang="cs-CZ" sz="16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210"/>
              </a:spcBef>
            </a:pPr>
            <a:r>
              <a:rPr b="0" lang="cs-CZ" sz="1600" spc="-7" strike="noStrike">
                <a:solidFill>
                  <a:srgbClr val="000000"/>
                </a:solidFill>
                <a:latin typeface="Tw Cen MT"/>
              </a:rPr>
              <a:t>Multidisciplinární přístup v SP s </a:t>
            </a:r>
            <a:r>
              <a:rPr b="0" lang="cs-CZ" sz="1600" spc="-12" strike="noStrike">
                <a:solidFill>
                  <a:srgbClr val="000000"/>
                </a:solidFill>
                <a:latin typeface="Tw Cen MT"/>
              </a:rPr>
              <a:t>rodinou, </a:t>
            </a:r>
            <a:r>
              <a:rPr b="0" lang="cs-CZ" sz="1600" spc="-7" strike="noStrike">
                <a:solidFill>
                  <a:srgbClr val="000000"/>
                </a:solidFill>
                <a:latin typeface="Tw Cen MT"/>
              </a:rPr>
              <a:t>možnosti využití </a:t>
            </a:r>
            <a:r>
              <a:rPr b="0" lang="cs-CZ" sz="1600" spc="-1" strike="noStrike">
                <a:solidFill>
                  <a:srgbClr val="000000"/>
                </a:solidFill>
                <a:latin typeface="Tw Cen MT"/>
              </a:rPr>
              <a:t>případových</a:t>
            </a:r>
            <a:r>
              <a:rPr b="0" lang="cs-CZ" sz="1600" spc="182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1600" spc="-7" strike="noStrike">
                <a:solidFill>
                  <a:srgbClr val="000000"/>
                </a:solidFill>
                <a:latin typeface="Tw Cen MT"/>
              </a:rPr>
              <a:t>konferencí</a:t>
            </a:r>
            <a:endParaRPr b="0" lang="cs-CZ" sz="16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216"/>
              </a:spcBef>
            </a:pPr>
            <a:r>
              <a:rPr b="0" lang="cs-CZ" sz="1600" spc="-7" strike="noStrike">
                <a:solidFill>
                  <a:srgbClr val="000000"/>
                </a:solidFill>
                <a:latin typeface="Tw Cen MT"/>
              </a:rPr>
              <a:t>Bezpečí </a:t>
            </a:r>
            <a:r>
              <a:rPr b="0" lang="cs-CZ" sz="1600" spc="-12" strike="noStrike">
                <a:solidFill>
                  <a:srgbClr val="000000"/>
                </a:solidFill>
                <a:latin typeface="Tw Cen MT"/>
              </a:rPr>
              <a:t>pracovníka </a:t>
            </a:r>
            <a:r>
              <a:rPr b="0" lang="cs-CZ" sz="1600" spc="-7" strike="noStrike">
                <a:solidFill>
                  <a:srgbClr val="000000"/>
                </a:solidFill>
                <a:latin typeface="Tw Cen MT"/>
              </a:rPr>
              <a:t>při terénní SP s</a:t>
            </a:r>
            <a:r>
              <a:rPr b="0" lang="cs-CZ" sz="1600" spc="58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1600" spc="-15" strike="noStrike">
                <a:solidFill>
                  <a:srgbClr val="000000"/>
                </a:solidFill>
                <a:latin typeface="Tw Cen MT"/>
              </a:rPr>
              <a:t>rodinou</a:t>
            </a:r>
            <a:endParaRPr b="0" lang="cs-CZ" sz="16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199"/>
              </a:spcBef>
            </a:pPr>
            <a:r>
              <a:rPr b="0" lang="cs-CZ" sz="1600" spc="-26" strike="noStrike">
                <a:solidFill>
                  <a:srgbClr val="000000"/>
                </a:solidFill>
                <a:latin typeface="Tw Cen MT"/>
              </a:rPr>
              <a:t>Služby</a:t>
            </a:r>
            <a:r>
              <a:rPr b="0" lang="cs-CZ" sz="1600" spc="12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1600" spc="-21" strike="noStrike">
                <a:solidFill>
                  <a:srgbClr val="000000"/>
                </a:solidFill>
                <a:latin typeface="Tw Cen MT"/>
              </a:rPr>
              <a:t>pro</a:t>
            </a:r>
            <a:r>
              <a:rPr b="0" lang="cs-CZ" sz="1600" spc="18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1600" spc="-21" strike="noStrike">
                <a:solidFill>
                  <a:srgbClr val="000000"/>
                </a:solidFill>
                <a:latin typeface="Tw Cen MT"/>
              </a:rPr>
              <a:t>rodiny</a:t>
            </a:r>
            <a:r>
              <a:rPr b="0" lang="cs-CZ" sz="1600" spc="43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1600" spc="-7" strike="noStrike">
                <a:solidFill>
                  <a:srgbClr val="000000"/>
                </a:solidFill>
                <a:latin typeface="Tw Cen MT"/>
              </a:rPr>
              <a:t>– </a:t>
            </a:r>
            <a:r>
              <a:rPr b="0" lang="cs-CZ" sz="1600" spc="-15" strike="noStrike">
                <a:solidFill>
                  <a:srgbClr val="000000"/>
                </a:solidFill>
                <a:latin typeface="Tw Cen MT"/>
              </a:rPr>
              <a:t>role</a:t>
            </a:r>
            <a:r>
              <a:rPr b="0" lang="cs-CZ" sz="1600" spc="4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1600" spc="-21" strike="noStrike">
                <a:solidFill>
                  <a:srgbClr val="000000"/>
                </a:solidFill>
                <a:latin typeface="Tw Cen MT"/>
              </a:rPr>
              <a:t>OSPOD,</a:t>
            </a:r>
            <a:r>
              <a:rPr b="0" lang="cs-CZ" sz="1600" spc="-12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1600" spc="-7" strike="noStrike">
                <a:solidFill>
                  <a:srgbClr val="000000"/>
                </a:solidFill>
                <a:latin typeface="Tw Cen MT"/>
              </a:rPr>
              <a:t>sociálně</a:t>
            </a:r>
            <a:r>
              <a:rPr b="0" lang="cs-CZ" sz="1600" spc="12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1600" spc="-7" strike="noStrike">
                <a:solidFill>
                  <a:srgbClr val="000000"/>
                </a:solidFill>
                <a:latin typeface="Tw Cen MT"/>
              </a:rPr>
              <a:t>aktivizační</a:t>
            </a:r>
            <a:r>
              <a:rPr b="0" lang="cs-CZ" sz="1600" spc="43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1600" spc="-35" strike="noStrike">
                <a:solidFill>
                  <a:srgbClr val="000000"/>
                </a:solidFill>
                <a:latin typeface="Tw Cen MT"/>
              </a:rPr>
              <a:t>služby,</a:t>
            </a:r>
            <a:r>
              <a:rPr b="0" lang="cs-CZ" sz="1600" spc="24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1600" spc="-12" strike="noStrike">
                <a:solidFill>
                  <a:srgbClr val="000000"/>
                </a:solidFill>
                <a:latin typeface="Tw Cen MT"/>
              </a:rPr>
              <a:t>dobrovolnické</a:t>
            </a:r>
            <a:r>
              <a:rPr b="0" lang="cs-CZ" sz="1600" spc="43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1600" spc="-32" strike="noStrike">
                <a:solidFill>
                  <a:srgbClr val="000000"/>
                </a:solidFill>
                <a:latin typeface="Tw Cen MT"/>
              </a:rPr>
              <a:t>programy,</a:t>
            </a:r>
            <a:r>
              <a:rPr b="0" lang="cs-CZ" sz="1600" spc="38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1600" spc="-12" strike="noStrike">
                <a:solidFill>
                  <a:srgbClr val="000000"/>
                </a:solidFill>
                <a:latin typeface="Tw Cen MT"/>
              </a:rPr>
              <a:t>další</a:t>
            </a:r>
            <a:r>
              <a:rPr b="0" lang="cs-CZ" sz="1600" spc="18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1600" spc="-21" strike="noStrike">
                <a:solidFill>
                  <a:srgbClr val="000000"/>
                </a:solidFill>
                <a:latin typeface="Tw Cen MT"/>
              </a:rPr>
              <a:t>služby</a:t>
            </a:r>
            <a:r>
              <a:rPr b="0" lang="cs-CZ" sz="1600" spc="29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1600" spc="-21" strike="noStrike">
                <a:solidFill>
                  <a:srgbClr val="000000"/>
                </a:solidFill>
                <a:latin typeface="Tw Cen MT"/>
              </a:rPr>
              <a:t>pro</a:t>
            </a:r>
            <a:r>
              <a:rPr b="0" lang="cs-CZ" sz="1600" spc="29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1600" spc="-21" strike="noStrike">
                <a:solidFill>
                  <a:srgbClr val="000000"/>
                </a:solidFill>
                <a:latin typeface="Tw Cen MT"/>
              </a:rPr>
              <a:t>rodiny</a:t>
            </a:r>
            <a:endParaRPr b="0" lang="cs-CZ" sz="1600" spc="-1" strike="noStrike">
              <a:latin typeface="Arial"/>
            </a:endParaRPr>
          </a:p>
          <a:p>
            <a:pPr marL="12600">
              <a:lnSpc>
                <a:spcPct val="163000"/>
              </a:lnSpc>
            </a:pPr>
            <a:r>
              <a:rPr b="0" lang="cs-CZ" sz="1600" spc="-15" strike="noStrike">
                <a:solidFill>
                  <a:srgbClr val="000000"/>
                </a:solidFill>
                <a:latin typeface="Tw Cen MT"/>
              </a:rPr>
              <a:t>Rodina </a:t>
            </a:r>
            <a:r>
              <a:rPr b="0" lang="cs-CZ" sz="1600" spc="-26" strike="noStrike">
                <a:solidFill>
                  <a:srgbClr val="000000"/>
                </a:solidFill>
                <a:latin typeface="Tw Cen MT"/>
              </a:rPr>
              <a:t>ve </a:t>
            </a:r>
            <a:r>
              <a:rPr b="0" lang="cs-CZ" sz="1600" spc="-1" strike="noStrike">
                <a:solidFill>
                  <a:srgbClr val="000000"/>
                </a:solidFill>
                <a:latin typeface="Tw Cen MT"/>
              </a:rPr>
              <a:t>specifických situacích </a:t>
            </a:r>
            <a:r>
              <a:rPr b="0" lang="cs-CZ" sz="1600" spc="-7" strike="noStrike">
                <a:solidFill>
                  <a:srgbClr val="000000"/>
                </a:solidFill>
                <a:latin typeface="Tw Cen MT"/>
              </a:rPr>
              <a:t>– např. </a:t>
            </a:r>
            <a:r>
              <a:rPr b="0" lang="cs-CZ" sz="1600" spc="-15" strike="noStrike">
                <a:solidFill>
                  <a:srgbClr val="000000"/>
                </a:solidFill>
                <a:latin typeface="Tw Cen MT"/>
              </a:rPr>
              <a:t>rozvod, rodina </a:t>
            </a:r>
            <a:r>
              <a:rPr b="0" lang="cs-CZ" sz="1600" spc="-7" strike="noStrike">
                <a:solidFill>
                  <a:srgbClr val="000000"/>
                </a:solidFill>
                <a:latin typeface="Tw Cen MT"/>
              </a:rPr>
              <a:t>s </a:t>
            </a:r>
            <a:r>
              <a:rPr b="0" lang="cs-CZ" sz="1600" spc="-12" strike="noStrike">
                <a:solidFill>
                  <a:srgbClr val="000000"/>
                </a:solidFill>
                <a:latin typeface="Tw Cen MT"/>
              </a:rPr>
              <a:t>jedním rodičem, </a:t>
            </a:r>
            <a:r>
              <a:rPr b="0" lang="cs-CZ" sz="1600" spc="-15" strike="noStrike">
                <a:solidFill>
                  <a:srgbClr val="000000"/>
                </a:solidFill>
                <a:latin typeface="Tw Cen MT"/>
              </a:rPr>
              <a:t>rodina </a:t>
            </a:r>
            <a:r>
              <a:rPr b="0" lang="cs-CZ" sz="1600" spc="-7" strike="noStrike">
                <a:solidFill>
                  <a:srgbClr val="000000"/>
                </a:solidFill>
                <a:latin typeface="Tw Cen MT"/>
              </a:rPr>
              <a:t>nevhodně </a:t>
            </a:r>
            <a:r>
              <a:rPr b="0" lang="cs-CZ" sz="1600" spc="-1" strike="noStrike">
                <a:solidFill>
                  <a:srgbClr val="000000"/>
                </a:solidFill>
                <a:latin typeface="Tw Cen MT"/>
              </a:rPr>
              <a:t>zacházející </a:t>
            </a:r>
            <a:r>
              <a:rPr b="0" lang="cs-CZ" sz="1600" spc="-7" strike="noStrike">
                <a:solidFill>
                  <a:srgbClr val="000000"/>
                </a:solidFill>
                <a:latin typeface="Tw Cen MT"/>
              </a:rPr>
              <a:t>s dítětem apod.  </a:t>
            </a:r>
            <a:r>
              <a:rPr b="0" lang="cs-CZ" sz="1600" spc="-12" strike="noStrike">
                <a:solidFill>
                  <a:srgbClr val="000000"/>
                </a:solidFill>
                <a:latin typeface="Tw Cen MT"/>
              </a:rPr>
              <a:t>Náhradní </a:t>
            </a:r>
            <a:r>
              <a:rPr b="0" lang="cs-CZ" sz="1600" spc="-15" strike="noStrike">
                <a:solidFill>
                  <a:srgbClr val="000000"/>
                </a:solidFill>
                <a:latin typeface="Tw Cen MT"/>
              </a:rPr>
              <a:t>rodinná </a:t>
            </a:r>
            <a:r>
              <a:rPr b="0" lang="cs-CZ" sz="1600" spc="-7" strike="noStrike">
                <a:solidFill>
                  <a:srgbClr val="000000"/>
                </a:solidFill>
                <a:latin typeface="Tw Cen MT"/>
              </a:rPr>
              <a:t>péče / </a:t>
            </a:r>
            <a:r>
              <a:rPr b="0" lang="cs-CZ" sz="1600" spc="-12" strike="noStrike">
                <a:solidFill>
                  <a:srgbClr val="000000"/>
                </a:solidFill>
                <a:latin typeface="Tw Cen MT"/>
              </a:rPr>
              <a:t>ústavní</a:t>
            </a:r>
            <a:r>
              <a:rPr b="0" lang="cs-CZ" sz="1600" spc="128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1600" spc="-7" strike="noStrike">
                <a:solidFill>
                  <a:srgbClr val="000000"/>
                </a:solidFill>
                <a:latin typeface="Tw Cen MT"/>
              </a:rPr>
              <a:t>péče</a:t>
            </a:r>
            <a:endParaRPr b="0" lang="cs-CZ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TextShape 1"/>
          <p:cNvSpPr txBox="1"/>
          <p:nvPr/>
        </p:nvSpPr>
        <p:spPr>
          <a:xfrm>
            <a:off x="3720240" y="783720"/>
            <a:ext cx="4632120" cy="1158480"/>
          </a:xfrm>
          <a:prstGeom prst="rect">
            <a:avLst/>
          </a:prstGeom>
          <a:noFill/>
          <a:ln>
            <a:noFill/>
          </a:ln>
        </p:spPr>
        <p:txBody>
          <a:bodyPr lIns="0" rIns="0" tIns="13320" bIns="0">
            <a:noAutofit/>
          </a:bodyPr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b="1" lang="cs-CZ" sz="5000" spc="69" strike="noStrike">
                <a:solidFill>
                  <a:srgbClr val="1cace3"/>
                </a:solidFill>
                <a:latin typeface="Tw Cen MT Condensed"/>
              </a:rPr>
              <a:t>KLASIFIKACE</a:t>
            </a:r>
            <a:r>
              <a:rPr b="1" lang="cs-CZ" sz="5000" spc="157" strike="noStrike">
                <a:solidFill>
                  <a:srgbClr val="1cace3"/>
                </a:solidFill>
                <a:latin typeface="Tw Cen MT Condensed"/>
              </a:rPr>
              <a:t> </a:t>
            </a:r>
            <a:r>
              <a:rPr b="1" lang="cs-CZ" sz="5000" spc="52" strike="noStrike">
                <a:solidFill>
                  <a:srgbClr val="1cace3"/>
                </a:solidFill>
                <a:latin typeface="Tw Cen MT Condensed"/>
              </a:rPr>
              <a:t>RODIN</a:t>
            </a:r>
            <a:endParaRPr b="0" lang="cs-CZ" sz="5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7" name="CustomShape 2"/>
          <p:cNvSpPr/>
          <p:nvPr/>
        </p:nvSpPr>
        <p:spPr>
          <a:xfrm>
            <a:off x="807480" y="1924200"/>
            <a:ext cx="10800360" cy="3172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54000" bIns="0">
            <a:spAutoFit/>
          </a:bodyPr>
          <a:p>
            <a:pPr marL="12600" algn="just">
              <a:lnSpc>
                <a:spcPts val="2591"/>
              </a:lnSpc>
              <a:spcBef>
                <a:spcPts val="425"/>
              </a:spcBef>
            </a:pP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Matoušek (2003) uvádí klasifikaci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rodin,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která je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konstruovaná </a:t>
            </a:r>
            <a:r>
              <a:rPr b="0" lang="cs-CZ" sz="2200" spc="-15" strike="noStrike">
                <a:solidFill>
                  <a:srgbClr val="000000"/>
                </a:solidFill>
                <a:latin typeface="Tw Cen MT"/>
              </a:rPr>
              <a:t>pro </a:t>
            </a:r>
            <a:r>
              <a:rPr b="0" lang="cs-CZ" sz="2200" spc="-26" strike="noStrike">
                <a:solidFill>
                  <a:srgbClr val="000000"/>
                </a:solidFill>
                <a:latin typeface="Tw Cen MT"/>
              </a:rPr>
              <a:t>potřeby </a:t>
            </a:r>
            <a:r>
              <a:rPr b="0" lang="cs-CZ" sz="2200" spc="4" strike="noStrike">
                <a:solidFill>
                  <a:srgbClr val="000000"/>
                </a:solidFill>
                <a:latin typeface="Tw Cen MT"/>
              </a:rPr>
              <a:t>sociálních 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pracovníků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a opírá se o znaky fungování</a:t>
            </a:r>
            <a:r>
              <a:rPr b="0" lang="cs-CZ" sz="2200" spc="-60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21" strike="noStrike">
                <a:solidFill>
                  <a:srgbClr val="000000"/>
                </a:solidFill>
                <a:latin typeface="Tw Cen MT"/>
              </a:rPr>
              <a:t>rodiny:</a:t>
            </a:r>
            <a:endParaRPr b="0" lang="cs-CZ" sz="2200" spc="-1" strike="noStrike">
              <a:latin typeface="Arial"/>
            </a:endParaRPr>
          </a:p>
          <a:p>
            <a:pPr marL="12600" algn="just">
              <a:lnSpc>
                <a:spcPct val="90000"/>
              </a:lnSpc>
              <a:spcBef>
                <a:spcPts val="1361"/>
              </a:spcBef>
            </a:pP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Perfekcionistické </a:t>
            </a:r>
            <a:r>
              <a:rPr b="1" lang="cs-CZ" sz="2200" spc="-12" strike="noStrike">
                <a:solidFill>
                  <a:srgbClr val="000000"/>
                </a:solidFill>
                <a:latin typeface="Tw Cen MT"/>
              </a:rPr>
              <a:t>rodiny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– v </a:t>
            </a:r>
            <a:r>
              <a:rPr b="0" lang="cs-CZ" sz="2200" spc="12" strike="noStrike">
                <a:solidFill>
                  <a:srgbClr val="000000"/>
                </a:solidFill>
                <a:latin typeface="Tw Cen MT"/>
              </a:rPr>
              <a:t>těchto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rodinách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jeden </a:t>
            </a:r>
            <a:r>
              <a:rPr b="0" lang="cs-CZ" sz="2200" spc="-15" strike="noStrike">
                <a:solidFill>
                  <a:srgbClr val="000000"/>
                </a:solidFill>
                <a:latin typeface="Tw Cen MT"/>
              </a:rPr>
              <a:t>nebo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oba dospělí </a:t>
            </a:r>
            <a:r>
              <a:rPr b="0" lang="cs-CZ" sz="2200" spc="4" strike="noStrike">
                <a:solidFill>
                  <a:srgbClr val="000000"/>
                </a:solidFill>
                <a:latin typeface="Tw Cen MT"/>
              </a:rPr>
              <a:t>nadměrně 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zdůrazňují žádoucí </a:t>
            </a:r>
            <a:r>
              <a:rPr b="0" lang="cs-CZ" sz="2200" spc="-21" strike="noStrike">
                <a:solidFill>
                  <a:srgbClr val="000000"/>
                </a:solidFill>
                <a:latin typeface="Tw Cen MT"/>
              </a:rPr>
              <a:t>způsoby </a:t>
            </a:r>
            <a:r>
              <a:rPr b="0" lang="cs-CZ" sz="2200" spc="9" strike="noStrike">
                <a:solidFill>
                  <a:srgbClr val="000000"/>
                </a:solidFill>
                <a:latin typeface="Tw Cen MT"/>
              </a:rPr>
              <a:t>chování,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přičemž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překročení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norem je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doprovázeno vysokou  úzkostí.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Vyžadují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od </a:t>
            </a:r>
            <a:r>
              <a:rPr b="0" lang="cs-CZ" sz="2200" spc="12" strike="noStrike">
                <a:solidFill>
                  <a:srgbClr val="000000"/>
                </a:solidFill>
                <a:latin typeface="Tw Cen MT"/>
              </a:rPr>
              <a:t>svých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členů </a:t>
            </a:r>
            <a:r>
              <a:rPr b="0" lang="cs-CZ" sz="2200" spc="12" strike="noStrike">
                <a:solidFill>
                  <a:srgbClr val="000000"/>
                </a:solidFill>
                <a:latin typeface="Tw Cen MT"/>
              </a:rPr>
              <a:t>úspěch </a:t>
            </a:r>
            <a:r>
              <a:rPr b="0" lang="cs-CZ" sz="2200" spc="-26" strike="noStrike">
                <a:solidFill>
                  <a:srgbClr val="000000"/>
                </a:solidFill>
                <a:latin typeface="Tw Cen MT"/>
              </a:rPr>
              <a:t>ve </a:t>
            </a:r>
            <a:r>
              <a:rPr b="0" lang="cs-CZ" sz="2200" spc="12" strike="noStrike">
                <a:solidFill>
                  <a:srgbClr val="000000"/>
                </a:solidFill>
                <a:latin typeface="Tw Cen MT"/>
              </a:rPr>
              <a:t>všech</a:t>
            </a:r>
            <a:r>
              <a:rPr b="0" lang="cs-CZ" sz="2200" spc="-55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9" strike="noStrike">
                <a:solidFill>
                  <a:srgbClr val="000000"/>
                </a:solidFill>
                <a:latin typeface="Tw Cen MT"/>
              </a:rPr>
              <a:t>situacích.</a:t>
            </a:r>
            <a:endParaRPr b="0" lang="cs-CZ" sz="2200" spc="-1" strike="noStrike">
              <a:latin typeface="Arial"/>
            </a:endParaRPr>
          </a:p>
          <a:p>
            <a:pPr marL="12600" algn="just">
              <a:lnSpc>
                <a:spcPct val="90000"/>
              </a:lnSpc>
              <a:spcBef>
                <a:spcPts val="1400"/>
              </a:spcBef>
            </a:pP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Nepřiměřené </a:t>
            </a:r>
            <a:r>
              <a:rPr b="1" lang="cs-CZ" sz="2200" spc="-12" strike="noStrike">
                <a:solidFill>
                  <a:srgbClr val="000000"/>
                </a:solidFill>
                <a:latin typeface="Tw Cen MT"/>
              </a:rPr>
              <a:t>rodiny </a:t>
            </a: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(externě závislé)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–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jeden </a:t>
            </a:r>
            <a:r>
              <a:rPr b="0" lang="cs-CZ" sz="2200" spc="-15" strike="noStrike">
                <a:solidFill>
                  <a:srgbClr val="000000"/>
                </a:solidFill>
                <a:latin typeface="Tw Cen MT"/>
              </a:rPr>
              <a:t>nebo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oba dospělí v </a:t>
            </a:r>
            <a:r>
              <a:rPr b="0" lang="cs-CZ" sz="2200" spc="12" strike="noStrike">
                <a:solidFill>
                  <a:srgbClr val="000000"/>
                </a:solidFill>
                <a:latin typeface="Tw Cen MT"/>
              </a:rPr>
              <a:t>těchto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rodinách  spoléhají při řešení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problémů,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které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ostatní </a:t>
            </a:r>
            <a:r>
              <a:rPr b="0" lang="cs-CZ" sz="2200" spc="-26" strike="noStrike">
                <a:solidFill>
                  <a:srgbClr val="000000"/>
                </a:solidFill>
                <a:latin typeface="Tw Cen MT"/>
              </a:rPr>
              <a:t>rodiny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zvládají samostatně,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na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vnější pomoc.  </a:t>
            </a:r>
            <a:r>
              <a:rPr b="0" lang="cs-CZ" sz="2200" spc="-52" strike="noStrike">
                <a:solidFill>
                  <a:srgbClr val="000000"/>
                </a:solidFill>
                <a:latin typeface="Tw Cen MT"/>
              </a:rPr>
              <a:t>Tu </a:t>
            </a:r>
            <a:r>
              <a:rPr b="0" lang="cs-CZ" sz="2200" spc="9" strike="noStrike">
                <a:solidFill>
                  <a:srgbClr val="000000"/>
                </a:solidFill>
                <a:latin typeface="Tw Cen MT"/>
              </a:rPr>
              <a:t>nacházejí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v širší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rodině,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v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komunitě </a:t>
            </a:r>
            <a:r>
              <a:rPr b="0" lang="cs-CZ" sz="2200" spc="-15" strike="noStrike">
                <a:solidFill>
                  <a:srgbClr val="000000"/>
                </a:solidFill>
                <a:latin typeface="Tw Cen MT"/>
              </a:rPr>
              <a:t>nebo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u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pracovníků </a:t>
            </a:r>
            <a:r>
              <a:rPr b="0" lang="cs-CZ" sz="2200" spc="4" strike="noStrike">
                <a:solidFill>
                  <a:srgbClr val="000000"/>
                </a:solidFill>
                <a:latin typeface="Tw Cen MT"/>
              </a:rPr>
              <a:t>sociálních </a:t>
            </a:r>
            <a:r>
              <a:rPr b="0" lang="cs-CZ" sz="2200" spc="-21" strike="noStrike">
                <a:solidFill>
                  <a:srgbClr val="000000"/>
                </a:solidFill>
                <a:latin typeface="Tw Cen MT"/>
              </a:rPr>
              <a:t>služeb. Potíže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jsou 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zejména při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obstarávání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peněz,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hospodaření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s nimi a při </a:t>
            </a:r>
            <a:r>
              <a:rPr b="0" lang="cs-CZ" sz="2200" spc="9" strike="noStrike">
                <a:solidFill>
                  <a:srgbClr val="000000"/>
                </a:solidFill>
                <a:latin typeface="Tw Cen MT"/>
              </a:rPr>
              <a:t>výchově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dětí.</a:t>
            </a:r>
            <a:endParaRPr b="0" lang="cs-CZ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TextShape 1"/>
          <p:cNvSpPr txBox="1"/>
          <p:nvPr/>
        </p:nvSpPr>
        <p:spPr>
          <a:xfrm>
            <a:off x="1814040" y="759240"/>
            <a:ext cx="8534160" cy="1158480"/>
          </a:xfrm>
          <a:prstGeom prst="rect">
            <a:avLst/>
          </a:prstGeom>
          <a:noFill/>
          <a:ln>
            <a:noFill/>
          </a:ln>
        </p:spPr>
        <p:txBody>
          <a:bodyPr lIns="0" rIns="0" tIns="13320" bIns="0">
            <a:noAutofit/>
          </a:bodyPr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b="1" lang="cs-CZ" sz="5000" spc="69" strike="noStrike">
                <a:solidFill>
                  <a:srgbClr val="1cace3"/>
                </a:solidFill>
                <a:latin typeface="Tw Cen MT Condensed"/>
              </a:rPr>
              <a:t>KLASIFIKACE </a:t>
            </a:r>
            <a:r>
              <a:rPr b="1" lang="cs-CZ" sz="5000" spc="52" strike="noStrike">
                <a:solidFill>
                  <a:srgbClr val="1cace3"/>
                </a:solidFill>
                <a:latin typeface="Tw Cen MT Condensed"/>
              </a:rPr>
              <a:t>RODIN</a:t>
            </a:r>
            <a:r>
              <a:rPr b="1" lang="cs-CZ" sz="5000" spc="259" strike="noStrike">
                <a:solidFill>
                  <a:srgbClr val="1cace3"/>
                </a:solidFill>
                <a:latin typeface="Tw Cen MT Condensed"/>
              </a:rPr>
              <a:t> </a:t>
            </a:r>
            <a:r>
              <a:rPr b="1" lang="cs-CZ" sz="5000" spc="77" strike="noStrike">
                <a:solidFill>
                  <a:srgbClr val="1cace3"/>
                </a:solidFill>
                <a:latin typeface="Tw Cen MT Condensed"/>
              </a:rPr>
              <a:t>(POKRAČOVÁNÍ)</a:t>
            </a:r>
            <a:endParaRPr b="0" lang="cs-CZ" sz="5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9" name="CustomShape 2"/>
          <p:cNvSpPr/>
          <p:nvPr/>
        </p:nvSpPr>
        <p:spPr>
          <a:xfrm>
            <a:off x="783000" y="1899720"/>
            <a:ext cx="10950840" cy="3402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8960" bIns="0">
            <a:spAutoFit/>
          </a:bodyPr>
          <a:p>
            <a:pPr marL="12600" algn="just">
              <a:lnSpc>
                <a:spcPct val="90000"/>
              </a:lnSpc>
              <a:spcBef>
                <a:spcPts val="386"/>
              </a:spcBef>
            </a:pP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Egocentrické </a:t>
            </a:r>
            <a:r>
              <a:rPr b="1" lang="cs-CZ" sz="2200" spc="-12" strike="noStrike">
                <a:solidFill>
                  <a:srgbClr val="000000"/>
                </a:solidFill>
                <a:latin typeface="Tw Cen MT"/>
              </a:rPr>
              <a:t>rodiny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–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rodina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s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jedním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dospělým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(v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tom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případě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častěji s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otcem) </a:t>
            </a:r>
            <a:r>
              <a:rPr b="0" lang="cs-CZ" sz="2200" spc="-15" strike="noStrike">
                <a:solidFill>
                  <a:srgbClr val="000000"/>
                </a:solidFill>
                <a:latin typeface="Tw Cen MT"/>
              </a:rPr>
              <a:t>nebo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s 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oběma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dospělými pohlcenými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svou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společenskou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kariérou.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Těmto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rodinám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nechybějí  </a:t>
            </a:r>
            <a:r>
              <a:rPr b="0" lang="cs-CZ" sz="2200" spc="-35" strike="noStrike">
                <a:solidFill>
                  <a:srgbClr val="000000"/>
                </a:solidFill>
                <a:latin typeface="Tw Cen MT"/>
              </a:rPr>
              <a:t>příjmy,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ale ty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jsou </a:t>
            </a:r>
            <a:r>
              <a:rPr b="0" lang="cs-CZ" sz="2200" spc="-26" strike="noStrike">
                <a:solidFill>
                  <a:srgbClr val="000000"/>
                </a:solidFill>
                <a:latin typeface="Tw Cen MT"/>
              </a:rPr>
              <a:t>vydávány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zejména na prestižní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záležitosti.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Členové </a:t>
            </a:r>
            <a:r>
              <a:rPr b="0" lang="cs-CZ" sz="2200" spc="-26" strike="noStrike">
                <a:solidFill>
                  <a:srgbClr val="000000"/>
                </a:solidFill>
                <a:latin typeface="Tw Cen MT"/>
              </a:rPr>
              <a:t>rodiny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k sobě mají  spíše instrumentální </a:t>
            </a:r>
            <a:r>
              <a:rPr b="0" lang="cs-CZ" sz="2200" spc="-35" strike="noStrike">
                <a:solidFill>
                  <a:srgbClr val="000000"/>
                </a:solidFill>
                <a:latin typeface="Tw Cen MT"/>
              </a:rPr>
              <a:t>vztahy,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jednotlivci mají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hodnotu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jen </a:t>
            </a:r>
            <a:r>
              <a:rPr b="0" lang="cs-CZ" sz="2200" spc="-46" strike="noStrike">
                <a:solidFill>
                  <a:srgbClr val="000000"/>
                </a:solidFill>
                <a:latin typeface="Tw Cen MT"/>
              </a:rPr>
              <a:t>tehdy, </a:t>
            </a:r>
            <a:r>
              <a:rPr b="0" lang="cs-CZ" sz="2200" spc="-21" strike="noStrike">
                <a:solidFill>
                  <a:srgbClr val="000000"/>
                </a:solidFill>
                <a:latin typeface="Tw Cen MT"/>
              </a:rPr>
              <a:t>když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bezprostředně  uspokojují </a:t>
            </a:r>
            <a:r>
              <a:rPr b="0" lang="cs-CZ" sz="2200" spc="-32" strike="noStrike">
                <a:solidFill>
                  <a:srgbClr val="000000"/>
                </a:solidFill>
                <a:latin typeface="Tw Cen MT"/>
              </a:rPr>
              <a:t>potřeby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někoho jiného </a:t>
            </a:r>
            <a:r>
              <a:rPr b="0" lang="cs-CZ" sz="2200" spc="-15" strike="noStrike">
                <a:solidFill>
                  <a:srgbClr val="000000"/>
                </a:solidFill>
                <a:latin typeface="Tw Cen MT"/>
              </a:rPr>
              <a:t>nebo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dobře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rodinu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reprezentují</a:t>
            </a:r>
            <a:r>
              <a:rPr b="0" lang="cs-CZ" sz="2200" spc="24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navenek.</a:t>
            </a:r>
            <a:endParaRPr b="0" lang="cs-CZ" sz="2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b="0" lang="cs-CZ" sz="2200" spc="-1" strike="noStrike">
              <a:latin typeface="Arial"/>
            </a:endParaRPr>
          </a:p>
          <a:p>
            <a:pPr marL="12600" algn="just">
              <a:lnSpc>
                <a:spcPct val="90000"/>
              </a:lnSpc>
            </a:pP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Asociální </a:t>
            </a:r>
            <a:r>
              <a:rPr b="1" lang="cs-CZ" sz="2200" spc="-12" strike="noStrike">
                <a:solidFill>
                  <a:srgbClr val="000000"/>
                </a:solidFill>
                <a:latin typeface="Tw Cen MT"/>
              </a:rPr>
              <a:t>rodiny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–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vyznačují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se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nedostatkem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hodnotového a sociálního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napojení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na  běžnou společnost.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Uspokojování </a:t>
            </a:r>
            <a:r>
              <a:rPr b="0" lang="cs-CZ" sz="2200" spc="12" strike="noStrike">
                <a:solidFill>
                  <a:srgbClr val="000000"/>
                </a:solidFill>
                <a:latin typeface="Tw Cen MT"/>
              </a:rPr>
              <a:t>svých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potřeb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řeší bez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ohledu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na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platné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právní </a:t>
            </a:r>
            <a:r>
              <a:rPr b="0" lang="cs-CZ" sz="2200" spc="-32" strike="noStrike">
                <a:solidFill>
                  <a:srgbClr val="000000"/>
                </a:solidFill>
                <a:latin typeface="Tw Cen MT"/>
              </a:rPr>
              <a:t>normy.  </a:t>
            </a:r>
            <a:r>
              <a:rPr b="0" lang="cs-CZ" sz="2200" spc="-21" strike="noStrike">
                <a:solidFill>
                  <a:srgbClr val="000000"/>
                </a:solidFill>
                <a:latin typeface="Tw Cen MT"/>
              </a:rPr>
              <a:t>Potíže </a:t>
            </a:r>
            <a:r>
              <a:rPr b="0" lang="cs-CZ" sz="2200" spc="9" strike="noStrike">
                <a:solidFill>
                  <a:srgbClr val="000000"/>
                </a:solidFill>
                <a:latin typeface="Tw Cen MT"/>
              </a:rPr>
              <a:t>těchto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rodin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řeší </a:t>
            </a:r>
            <a:r>
              <a:rPr b="0" lang="cs-CZ" sz="2200" spc="-15" strike="noStrike">
                <a:solidFill>
                  <a:srgbClr val="000000"/>
                </a:solidFill>
                <a:latin typeface="Tw Cen MT"/>
              </a:rPr>
              <a:t>orgány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státu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dohlížející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nad situací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dětí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a nad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dodržováním  zákona, které jsou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na situaci </a:t>
            </a:r>
            <a:r>
              <a:rPr b="0" lang="cs-CZ" sz="2200" spc="-21" strike="noStrike">
                <a:solidFill>
                  <a:srgbClr val="000000"/>
                </a:solidFill>
                <a:latin typeface="Tw Cen MT"/>
              </a:rPr>
              <a:t>rodiny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upozorněny </a:t>
            </a:r>
            <a:r>
              <a:rPr b="0" lang="cs-CZ" sz="2200" spc="9" strike="noStrike">
                <a:solidFill>
                  <a:srgbClr val="000000"/>
                </a:solidFill>
                <a:latin typeface="Tw Cen MT"/>
              </a:rPr>
              <a:t>chováním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dospělého, </a:t>
            </a:r>
            <a:r>
              <a:rPr b="0" lang="cs-CZ" sz="2200" spc="-15" strike="noStrike">
                <a:solidFill>
                  <a:srgbClr val="000000"/>
                </a:solidFill>
                <a:latin typeface="Tw Cen MT"/>
              </a:rPr>
              <a:t>příp.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dítěte. 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Prognóza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sociální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práce s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rodinou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není dobrá, </a:t>
            </a:r>
            <a:r>
              <a:rPr b="0" lang="cs-CZ" sz="2200" spc="4" strike="noStrike">
                <a:solidFill>
                  <a:srgbClr val="000000"/>
                </a:solidFill>
                <a:latin typeface="Tw Cen MT"/>
              </a:rPr>
              <a:t>odborný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zásah </a:t>
            </a:r>
            <a:r>
              <a:rPr b="0" lang="cs-CZ" sz="2200" spc="-66" strike="noStrike">
                <a:solidFill>
                  <a:srgbClr val="000000"/>
                </a:solidFill>
                <a:latin typeface="Tw Cen MT"/>
              </a:rPr>
              <a:t>by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si měl </a:t>
            </a:r>
            <a:r>
              <a:rPr b="0" lang="cs-CZ" sz="2200" spc="-15" strike="noStrike">
                <a:solidFill>
                  <a:srgbClr val="000000"/>
                </a:solidFill>
                <a:latin typeface="Tw Cen MT"/>
              </a:rPr>
              <a:t>dávat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realistické  cíle a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postupovat po </a:t>
            </a:r>
            <a:r>
              <a:rPr b="0" lang="cs-CZ" sz="2200" spc="9" strike="noStrike">
                <a:solidFill>
                  <a:srgbClr val="000000"/>
                </a:solidFill>
                <a:latin typeface="Tw Cen MT"/>
              </a:rPr>
              <a:t>malých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4" strike="noStrike">
                <a:solidFill>
                  <a:srgbClr val="000000"/>
                </a:solidFill>
                <a:latin typeface="Tw Cen MT"/>
              </a:rPr>
              <a:t>krocích.</a:t>
            </a:r>
            <a:endParaRPr b="0" lang="cs-CZ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TextShape 1"/>
          <p:cNvSpPr txBox="1"/>
          <p:nvPr/>
        </p:nvSpPr>
        <p:spPr>
          <a:xfrm>
            <a:off x="1935720" y="558000"/>
            <a:ext cx="8346240" cy="1872720"/>
          </a:xfrm>
          <a:prstGeom prst="rect">
            <a:avLst/>
          </a:prstGeom>
          <a:noFill/>
          <a:ln>
            <a:noFill/>
          </a:ln>
        </p:spPr>
        <p:txBody>
          <a:bodyPr lIns="0" rIns="0" tIns="13320" bIns="0">
            <a:noAutofit/>
          </a:bodyPr>
          <a:p>
            <a:pPr marL="12600" algn="ctr">
              <a:lnSpc>
                <a:spcPct val="100000"/>
              </a:lnSpc>
              <a:spcBef>
                <a:spcPts val="105"/>
              </a:spcBef>
            </a:pPr>
            <a:r>
              <a:rPr b="1" lang="cs-CZ" sz="5000" spc="-32" strike="noStrike">
                <a:solidFill>
                  <a:srgbClr val="1cace3"/>
                </a:solidFill>
                <a:latin typeface="Tw Cen MT Condensed"/>
              </a:rPr>
              <a:t>RODIČOVSTVÍ, RODIČOVSKÉ</a:t>
            </a:r>
            <a:r>
              <a:rPr b="1" lang="cs-CZ" sz="5000" spc="-140" strike="noStrike">
                <a:solidFill>
                  <a:srgbClr val="1cace3"/>
                </a:solidFill>
                <a:latin typeface="Tw Cen MT Condensed"/>
              </a:rPr>
              <a:t> </a:t>
            </a:r>
            <a:r>
              <a:rPr b="1" lang="cs-CZ" sz="5000" spc="-21" strike="noStrike">
                <a:solidFill>
                  <a:srgbClr val="1cace3"/>
                </a:solidFill>
                <a:latin typeface="Tw Cen MT Condensed"/>
              </a:rPr>
              <a:t>CHOVÁNÍ</a:t>
            </a:r>
            <a:br/>
            <a:r>
              <a:rPr b="1" lang="cs-CZ" sz="3600" spc="-7" strike="noStrike">
                <a:solidFill>
                  <a:srgbClr val="1cace3"/>
                </a:solidFill>
                <a:latin typeface="Tw Cen MT Condensed"/>
              </a:rPr>
              <a:t>/</a:t>
            </a:r>
            <a:r>
              <a:rPr b="1" i="1" lang="cs-CZ" sz="3600" spc="-126" strike="noStrike">
                <a:solidFill>
                  <a:srgbClr val="1cace3"/>
                </a:solidFill>
                <a:latin typeface="Tw Cen MT Condensed"/>
              </a:rPr>
              <a:t>PARENTING</a:t>
            </a:r>
            <a:r>
              <a:rPr b="1" i="1" lang="cs-CZ" sz="3600" spc="-120" strike="noStrike">
                <a:solidFill>
                  <a:srgbClr val="1cace3"/>
                </a:solidFill>
                <a:latin typeface="Tw Cen MT Condensed"/>
              </a:rPr>
              <a:t> </a:t>
            </a:r>
            <a:r>
              <a:rPr b="1" lang="cs-CZ" sz="3600" spc="-7" strike="noStrike">
                <a:solidFill>
                  <a:srgbClr val="1cace3"/>
                </a:solidFill>
                <a:latin typeface="Tw Cen MT Condensed"/>
              </a:rPr>
              <a:t>/</a:t>
            </a:r>
            <a:br/>
            <a:endParaRPr b="0" lang="cs-CZ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1" name="CustomShape 2"/>
          <p:cNvSpPr/>
          <p:nvPr/>
        </p:nvSpPr>
        <p:spPr>
          <a:xfrm>
            <a:off x="685800" y="2286000"/>
            <a:ext cx="10706400" cy="3368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4040" bIns="0">
            <a:spAutoFit/>
          </a:bodyPr>
          <a:p>
            <a:pPr marL="12600">
              <a:lnSpc>
                <a:spcPct val="100000"/>
              </a:lnSpc>
              <a:spcBef>
                <a:spcPts val="2010"/>
              </a:spcBef>
            </a:pPr>
            <a:r>
              <a:rPr b="0" i="1" lang="cs-CZ" sz="2200" spc="-1" strike="noStrike">
                <a:solidFill>
                  <a:srgbClr val="000000"/>
                </a:solidFill>
                <a:latin typeface="Tw Cen MT"/>
              </a:rPr>
              <a:t>„</a:t>
            </a:r>
            <a:r>
              <a:rPr b="0" i="1" lang="cs-CZ" sz="2200" spc="-1" strike="noStrike">
                <a:solidFill>
                  <a:srgbClr val="000000"/>
                </a:solidFill>
                <a:latin typeface="Tw Cen MT"/>
              </a:rPr>
              <a:t>Dobré </a:t>
            </a:r>
            <a:r>
              <a:rPr b="0" i="1" lang="cs-CZ" sz="2200" spc="-12" strike="noStrike">
                <a:solidFill>
                  <a:srgbClr val="000000"/>
                </a:solidFill>
                <a:latin typeface="Tw Cen MT"/>
              </a:rPr>
              <a:t>rodičovství </a:t>
            </a:r>
            <a:r>
              <a:rPr b="0" i="1" lang="cs-CZ" sz="2200" spc="-7" strike="noStrike">
                <a:solidFill>
                  <a:srgbClr val="000000"/>
                </a:solidFill>
                <a:latin typeface="Tw Cen MT"/>
              </a:rPr>
              <a:t>má </a:t>
            </a:r>
            <a:r>
              <a:rPr b="0" i="1" lang="cs-CZ" sz="2200" spc="-1" strike="noStrike">
                <a:solidFill>
                  <a:srgbClr val="000000"/>
                </a:solidFill>
                <a:latin typeface="Tw Cen MT"/>
              </a:rPr>
              <a:t>být </a:t>
            </a:r>
            <a:r>
              <a:rPr b="0" i="1" lang="cs-CZ" sz="2200" spc="-7" strike="noStrike">
                <a:solidFill>
                  <a:srgbClr val="000000"/>
                </a:solidFill>
                <a:latin typeface="Tw Cen MT"/>
              </a:rPr>
              <a:t>milující, pečlivé, pečující, </a:t>
            </a:r>
            <a:r>
              <a:rPr b="0" i="1" lang="cs-CZ" sz="2200" spc="-1" strike="noStrike">
                <a:solidFill>
                  <a:srgbClr val="000000"/>
                </a:solidFill>
                <a:latin typeface="Tw Cen MT"/>
              </a:rPr>
              <a:t>bezpečné, stálé, ochraňující a  </a:t>
            </a:r>
            <a:r>
              <a:rPr b="0" i="1" lang="cs-CZ" sz="2200" spc="-7" strike="noStrike">
                <a:solidFill>
                  <a:srgbClr val="000000"/>
                </a:solidFill>
                <a:latin typeface="Tw Cen MT"/>
              </a:rPr>
              <a:t>podpůrné. </a:t>
            </a:r>
            <a:r>
              <a:rPr b="0" i="1" lang="cs-CZ" sz="2200" spc="-26" strike="noStrike">
                <a:solidFill>
                  <a:srgbClr val="000000"/>
                </a:solidFill>
                <a:latin typeface="Tw Cen MT"/>
              </a:rPr>
              <a:t>Je </a:t>
            </a:r>
            <a:r>
              <a:rPr b="0" i="1" lang="cs-CZ" sz="2200" spc="-7" strike="noStrike">
                <a:solidFill>
                  <a:srgbClr val="000000"/>
                </a:solidFill>
                <a:latin typeface="Tw Cen MT"/>
              </a:rPr>
              <a:t>úhelným </a:t>
            </a:r>
            <a:r>
              <a:rPr b="0" i="1" lang="cs-CZ" sz="2200" spc="-1" strike="noStrike">
                <a:solidFill>
                  <a:srgbClr val="000000"/>
                </a:solidFill>
                <a:latin typeface="Tw Cen MT"/>
              </a:rPr>
              <a:t>kamenem zdravého </a:t>
            </a:r>
            <a:r>
              <a:rPr b="0" i="1" lang="cs-CZ" sz="2200" spc="-12" strike="noStrike">
                <a:solidFill>
                  <a:srgbClr val="000000"/>
                </a:solidFill>
                <a:latin typeface="Tw Cen MT"/>
              </a:rPr>
              <a:t>vývoje </a:t>
            </a:r>
            <a:r>
              <a:rPr b="0" i="1" lang="cs-CZ" sz="2200" spc="-7" strike="noStrike">
                <a:solidFill>
                  <a:srgbClr val="000000"/>
                </a:solidFill>
                <a:latin typeface="Tw Cen MT"/>
              </a:rPr>
              <a:t>dítěte.“ </a:t>
            </a:r>
            <a:r>
              <a:rPr b="0" lang="cs-CZ" sz="2200" spc="-15" strike="noStrike">
                <a:solidFill>
                  <a:srgbClr val="000000"/>
                </a:solidFill>
                <a:latin typeface="Tw Cen MT"/>
              </a:rPr>
              <a:t>(Pughe,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Philpot in Matoušek,  2014:</a:t>
            </a:r>
            <a:r>
              <a:rPr b="0" lang="cs-CZ" sz="2200" spc="9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46)</a:t>
            </a:r>
            <a:endParaRPr b="0" lang="cs-CZ" sz="2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b="0" lang="cs-CZ" sz="2200" spc="-1" strike="noStrike">
              <a:latin typeface="Arial"/>
            </a:endParaRPr>
          </a:p>
          <a:p>
            <a:pPr marL="12600">
              <a:lnSpc>
                <a:spcPct val="100000"/>
              </a:lnSpc>
            </a:pPr>
            <a:r>
              <a:rPr b="1" lang="cs-CZ" sz="2200" spc="-1" strike="noStrike">
                <a:solidFill>
                  <a:srgbClr val="1cace3"/>
                </a:solidFill>
                <a:latin typeface="Tw Cen MT"/>
              </a:rPr>
              <a:t>Biologická</a:t>
            </a:r>
            <a:r>
              <a:rPr b="1" lang="cs-CZ" sz="2200" spc="-1" strike="noStrike">
                <a:solidFill>
                  <a:srgbClr val="1cace3"/>
                </a:solidFill>
                <a:latin typeface="Tw Cen MT"/>
              </a:rPr>
              <a:t>	</a:t>
            </a:r>
            <a:r>
              <a:rPr b="1" lang="cs-CZ" sz="2200" spc="-1" strike="noStrike">
                <a:solidFill>
                  <a:srgbClr val="1cace3"/>
                </a:solidFill>
                <a:latin typeface="Tw Cen MT"/>
              </a:rPr>
              <a:t>rodina</a:t>
            </a:r>
            <a:r>
              <a:rPr b="1" lang="cs-CZ" sz="2200" spc="-1" strike="noStrike">
                <a:solidFill>
                  <a:srgbClr val="1cace3"/>
                </a:solidFill>
                <a:latin typeface="Tw Cen MT"/>
              </a:rPr>
              <a:t>	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–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o</a:t>
            </a:r>
            <a:r>
              <a:rPr b="0" lang="cs-CZ" sz="2200" spc="-55" strike="noStrike">
                <a:solidFill>
                  <a:srgbClr val="000000"/>
                </a:solidFill>
                <a:latin typeface="Tw Cen MT"/>
              </a:rPr>
              <a:t>b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vy</a:t>
            </a:r>
            <a:r>
              <a:rPr b="0" lang="cs-CZ" sz="2200" spc="4" strike="noStrike">
                <a:solidFill>
                  <a:srgbClr val="000000"/>
                </a:solidFill>
                <a:latin typeface="Tw Cen MT"/>
              </a:rPr>
              <a:t>k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l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e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lang="cs-CZ" sz="2200" spc="-46" strike="noStrike">
                <a:solidFill>
                  <a:srgbClr val="000000"/>
                </a:solidFill>
                <a:latin typeface="Tw Cen MT"/>
              </a:rPr>
              <a:t>r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od</a:t>
            </a:r>
            <a:r>
              <a:rPr b="0" lang="cs-CZ" sz="2200" spc="-15" strike="noStrike">
                <a:solidFill>
                  <a:srgbClr val="000000"/>
                </a:solidFill>
                <a:latin typeface="Tw Cen MT"/>
              </a:rPr>
              <a:t>i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na,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v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níž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je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alespoň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jede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n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z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lang="cs-CZ" sz="2200" spc="-46" strike="noStrike">
                <a:solidFill>
                  <a:srgbClr val="000000"/>
                </a:solidFill>
                <a:latin typeface="Tw Cen MT"/>
              </a:rPr>
              <a:t>r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odičů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biologi</a:t>
            </a:r>
            <a:r>
              <a:rPr b="0" lang="cs-CZ" sz="2200" spc="38" strike="noStrike">
                <a:solidFill>
                  <a:srgbClr val="000000"/>
                </a:solidFill>
                <a:latin typeface="Tw Cen MT"/>
              </a:rPr>
              <a:t>c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k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ý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m 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rodičem</a:t>
            </a:r>
            <a:r>
              <a:rPr b="0" lang="cs-CZ" sz="2200" spc="-15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dítěte.</a:t>
            </a:r>
            <a:endParaRPr b="0" lang="cs-CZ" sz="2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</a:pPr>
            <a:endParaRPr b="0" lang="cs-CZ" sz="2200" spc="-1" strike="noStrike">
              <a:latin typeface="Arial"/>
            </a:endParaRPr>
          </a:p>
          <a:p>
            <a:pPr marL="12600">
              <a:lnSpc>
                <a:spcPct val="100000"/>
              </a:lnSpc>
            </a:pP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Psychologické </a:t>
            </a:r>
            <a:r>
              <a:rPr b="1" lang="cs-CZ" sz="2200" spc="-12" strike="noStrike">
                <a:solidFill>
                  <a:srgbClr val="000000"/>
                </a:solidFill>
                <a:latin typeface="Tw Cen MT"/>
              </a:rPr>
              <a:t>rodičovství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– je buď spojeno s biologickým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rodičovstvím, </a:t>
            </a:r>
            <a:r>
              <a:rPr b="0" lang="cs-CZ" sz="2200" spc="-15" strike="noStrike">
                <a:solidFill>
                  <a:srgbClr val="000000"/>
                </a:solidFill>
                <a:latin typeface="Tw Cen MT"/>
              </a:rPr>
              <a:t>nebo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vznikne 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tak, že biologicky nepříbuzný dospělý pečuje o</a:t>
            </a:r>
            <a:r>
              <a:rPr b="0" lang="cs-CZ" sz="2200" spc="-46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dítě.</a:t>
            </a:r>
            <a:endParaRPr b="0" lang="cs-CZ" sz="2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b="0" lang="cs-CZ" sz="2200" spc="-1" strike="noStrike">
              <a:latin typeface="Arial"/>
            </a:endParaRPr>
          </a:p>
          <a:p>
            <a:pPr marL="12600">
              <a:lnSpc>
                <a:spcPct val="100000"/>
              </a:lnSpc>
            </a:pPr>
            <a:r>
              <a:rPr b="0" lang="cs-CZ" sz="2200" spc="4" strike="noStrike">
                <a:solidFill>
                  <a:srgbClr val="000000"/>
                </a:solidFill>
                <a:latin typeface="Tw Cen MT"/>
              </a:rPr>
              <a:t>Biologická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příbuznost s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dítětem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představuje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protektivní</a:t>
            </a:r>
            <a:r>
              <a:rPr b="0" lang="cs-CZ" sz="2200" spc="-55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26" strike="noStrike">
                <a:solidFill>
                  <a:srgbClr val="000000"/>
                </a:solidFill>
                <a:latin typeface="Tw Cen MT"/>
              </a:rPr>
              <a:t>faktor.</a:t>
            </a:r>
            <a:endParaRPr b="0" lang="cs-CZ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TextShape 1"/>
          <p:cNvSpPr txBox="1"/>
          <p:nvPr/>
        </p:nvSpPr>
        <p:spPr>
          <a:xfrm>
            <a:off x="1951920" y="588240"/>
            <a:ext cx="8348760" cy="1872720"/>
          </a:xfrm>
          <a:prstGeom prst="rect">
            <a:avLst/>
          </a:prstGeom>
          <a:noFill/>
          <a:ln>
            <a:noFill/>
          </a:ln>
        </p:spPr>
        <p:txBody>
          <a:bodyPr lIns="0" rIns="0" tIns="13320" bIns="0">
            <a:noAutofit/>
          </a:bodyPr>
          <a:p>
            <a:pPr marL="12600" algn="ctr">
              <a:lnSpc>
                <a:spcPct val="100000"/>
              </a:lnSpc>
              <a:spcBef>
                <a:spcPts val="105"/>
              </a:spcBef>
            </a:pPr>
            <a:r>
              <a:rPr b="1" lang="cs-CZ" sz="5000" spc="-32" strike="noStrike">
                <a:solidFill>
                  <a:srgbClr val="1cace3"/>
                </a:solidFill>
                <a:latin typeface="Tw Cen MT Condensed"/>
              </a:rPr>
              <a:t>RODIČOVSTVÍ, RODIČOVSKÉ</a:t>
            </a:r>
            <a:r>
              <a:rPr b="1" lang="cs-CZ" sz="5000" spc="-126" strike="noStrike">
                <a:solidFill>
                  <a:srgbClr val="1cace3"/>
                </a:solidFill>
                <a:latin typeface="Tw Cen MT Condensed"/>
              </a:rPr>
              <a:t> </a:t>
            </a:r>
            <a:r>
              <a:rPr b="1" lang="cs-CZ" sz="5000" spc="-21" strike="noStrike">
                <a:solidFill>
                  <a:srgbClr val="1cace3"/>
                </a:solidFill>
                <a:latin typeface="Tw Cen MT Condensed"/>
              </a:rPr>
              <a:t>CHOVÁNÍ</a:t>
            </a:r>
            <a:br/>
            <a:r>
              <a:rPr b="1" lang="cs-CZ" sz="3600" spc="-7" strike="noStrike">
                <a:solidFill>
                  <a:srgbClr val="1cace3"/>
                </a:solidFill>
                <a:latin typeface="Tw Cen MT Condensed"/>
              </a:rPr>
              <a:t>/</a:t>
            </a:r>
            <a:r>
              <a:rPr b="1" i="1" lang="cs-CZ" sz="3600" spc="-126" strike="noStrike">
                <a:solidFill>
                  <a:srgbClr val="1cace3"/>
                </a:solidFill>
                <a:latin typeface="Tw Cen MT Condensed"/>
              </a:rPr>
              <a:t>PARENTING</a:t>
            </a:r>
            <a:r>
              <a:rPr b="1" i="1" lang="cs-CZ" sz="3600" spc="-120" strike="noStrike">
                <a:solidFill>
                  <a:srgbClr val="1cace3"/>
                </a:solidFill>
                <a:latin typeface="Tw Cen MT Condensed"/>
              </a:rPr>
              <a:t> </a:t>
            </a:r>
            <a:r>
              <a:rPr b="1" lang="cs-CZ" sz="3600" spc="-7" strike="noStrike">
                <a:solidFill>
                  <a:srgbClr val="1cace3"/>
                </a:solidFill>
                <a:latin typeface="Tw Cen MT Condensed"/>
              </a:rPr>
              <a:t>/</a:t>
            </a:r>
            <a:br/>
            <a:endParaRPr b="0" lang="cs-CZ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3" name="CustomShape 2"/>
          <p:cNvSpPr/>
          <p:nvPr/>
        </p:nvSpPr>
        <p:spPr>
          <a:xfrm>
            <a:off x="762120" y="2209680"/>
            <a:ext cx="10931760" cy="4304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48400" bIns="0">
            <a:spAutoFit/>
          </a:bodyPr>
          <a:p>
            <a:pPr marL="12600">
              <a:lnSpc>
                <a:spcPct val="100000"/>
              </a:lnSpc>
              <a:spcBef>
                <a:spcPts val="1054"/>
              </a:spcBef>
            </a:pPr>
            <a:r>
              <a:rPr b="1" lang="cs-CZ" sz="2400" spc="-7" strike="noStrike">
                <a:solidFill>
                  <a:srgbClr val="1cace3"/>
                </a:solidFill>
                <a:latin typeface="Tw Cen MT"/>
              </a:rPr>
              <a:t>Instinktivní </a:t>
            </a:r>
            <a:r>
              <a:rPr b="1" lang="cs-CZ" sz="2400" spc="-12" strike="noStrike">
                <a:solidFill>
                  <a:srgbClr val="1cace3"/>
                </a:solidFill>
                <a:latin typeface="Tw Cen MT"/>
              </a:rPr>
              <a:t>rodičovské </a:t>
            </a:r>
            <a:r>
              <a:rPr b="1" lang="cs-CZ" sz="2400" spc="-15" strike="noStrike">
                <a:solidFill>
                  <a:srgbClr val="1cace3"/>
                </a:solidFill>
                <a:latin typeface="Tw Cen MT"/>
              </a:rPr>
              <a:t>chování </a:t>
            </a:r>
            <a:r>
              <a:rPr b="0" lang="cs-CZ" sz="2400" spc="-1" strike="noStrike">
                <a:solidFill>
                  <a:srgbClr val="000000"/>
                </a:solidFill>
                <a:latin typeface="Tw Cen MT"/>
              </a:rPr>
              <a:t>– je </a:t>
            </a:r>
            <a:r>
              <a:rPr b="0" lang="cs-CZ" sz="2400" spc="-7" strike="noStrike">
                <a:solidFill>
                  <a:srgbClr val="000000"/>
                </a:solidFill>
                <a:latin typeface="Tw Cen MT"/>
              </a:rPr>
              <a:t>ovlivněno mj. </a:t>
            </a:r>
            <a:r>
              <a:rPr b="0" lang="cs-CZ" sz="2400" spc="-12" strike="noStrike">
                <a:solidFill>
                  <a:srgbClr val="000000"/>
                </a:solidFill>
                <a:latin typeface="Tw Cen MT"/>
              </a:rPr>
              <a:t>kulturou, </a:t>
            </a:r>
            <a:r>
              <a:rPr b="0" lang="cs-CZ" sz="2400" spc="-7" strike="noStrike">
                <a:solidFill>
                  <a:srgbClr val="000000"/>
                </a:solidFill>
                <a:latin typeface="Tw Cen MT"/>
              </a:rPr>
              <a:t>jsou jej </a:t>
            </a:r>
            <a:r>
              <a:rPr b="0" lang="cs-CZ" sz="2400" spc="-1" strike="noStrike">
                <a:solidFill>
                  <a:srgbClr val="000000"/>
                </a:solidFill>
                <a:latin typeface="Tw Cen MT"/>
              </a:rPr>
              <a:t>schopny </a:t>
            </a:r>
            <a:r>
              <a:rPr b="0" lang="cs-CZ" sz="2400" spc="-7" strike="noStrike">
                <a:solidFill>
                  <a:srgbClr val="000000"/>
                </a:solidFill>
                <a:latin typeface="Tw Cen MT"/>
              </a:rPr>
              <a:t>děti </a:t>
            </a:r>
            <a:r>
              <a:rPr b="0" lang="cs-CZ" sz="2400" spc="-1" strike="noStrike">
                <a:solidFill>
                  <a:srgbClr val="000000"/>
                </a:solidFill>
                <a:latin typeface="Tw Cen MT"/>
              </a:rPr>
              <a:t>cca </a:t>
            </a:r>
            <a:r>
              <a:rPr b="0" lang="cs-CZ" sz="2400" spc="4" strike="noStrike">
                <a:solidFill>
                  <a:srgbClr val="000000"/>
                </a:solidFill>
                <a:latin typeface="Tw Cen MT"/>
              </a:rPr>
              <a:t>od </a:t>
            </a:r>
            <a:r>
              <a:rPr b="0" lang="cs-CZ" sz="2400" spc="-1" strike="noStrike">
                <a:solidFill>
                  <a:srgbClr val="000000"/>
                </a:solidFill>
                <a:latin typeface="Tw Cen MT"/>
              </a:rPr>
              <a:t>9  </a:t>
            </a:r>
            <a:r>
              <a:rPr b="0" lang="cs-CZ" sz="2400" spc="-7" strike="noStrike">
                <a:solidFill>
                  <a:srgbClr val="000000"/>
                </a:solidFill>
                <a:latin typeface="Tw Cen MT"/>
              </a:rPr>
              <a:t>let.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b="0" lang="cs-CZ" sz="2400" spc="-1" strike="noStrike">
              <a:latin typeface="Arial"/>
            </a:endParaRPr>
          </a:p>
          <a:p>
            <a:pPr marL="12600">
              <a:lnSpc>
                <a:spcPct val="100000"/>
              </a:lnSpc>
            </a:pPr>
            <a:r>
              <a:rPr b="1" lang="cs-CZ" sz="2400" spc="-12" strike="noStrike">
                <a:solidFill>
                  <a:srgbClr val="000000"/>
                </a:solidFill>
                <a:latin typeface="Tw Cen MT"/>
              </a:rPr>
              <a:t>Výchovné </a:t>
            </a:r>
            <a:r>
              <a:rPr b="1" lang="cs-CZ" sz="2400" spc="-1" strike="noStrike">
                <a:solidFill>
                  <a:srgbClr val="000000"/>
                </a:solidFill>
                <a:latin typeface="Tw Cen MT"/>
              </a:rPr>
              <a:t>předpoklady rodičů </a:t>
            </a:r>
            <a:r>
              <a:rPr b="0" lang="cs-CZ" sz="2400" spc="-1" strike="noStrike">
                <a:solidFill>
                  <a:srgbClr val="000000"/>
                </a:solidFill>
                <a:latin typeface="Tw Cen MT"/>
              </a:rPr>
              <a:t>– soubor </a:t>
            </a:r>
            <a:r>
              <a:rPr b="0" lang="cs-CZ" sz="2400" spc="-7" strike="noStrike">
                <a:solidFill>
                  <a:srgbClr val="000000"/>
                </a:solidFill>
                <a:latin typeface="Tw Cen MT"/>
              </a:rPr>
              <a:t>kritérií, </a:t>
            </a:r>
            <a:r>
              <a:rPr b="0" lang="cs-CZ" sz="2400" spc="-1" strike="noStrike">
                <a:solidFill>
                  <a:srgbClr val="000000"/>
                </a:solidFill>
                <a:latin typeface="Tw Cen MT"/>
              </a:rPr>
              <a:t>které </a:t>
            </a:r>
            <a:r>
              <a:rPr b="0" lang="cs-CZ" sz="2400" spc="-7" strike="noStrike">
                <a:solidFill>
                  <a:srgbClr val="000000"/>
                </a:solidFill>
                <a:latin typeface="Tw Cen MT"/>
              </a:rPr>
              <a:t>mají </a:t>
            </a:r>
            <a:r>
              <a:rPr b="0" lang="cs-CZ" sz="2400" spc="-1" strike="noStrike">
                <a:solidFill>
                  <a:srgbClr val="000000"/>
                </a:solidFill>
                <a:latin typeface="Tw Cen MT"/>
              </a:rPr>
              <a:t>sloužit např. k </a:t>
            </a:r>
            <a:r>
              <a:rPr b="0" lang="cs-CZ" sz="2400" spc="4" strike="noStrike">
                <a:solidFill>
                  <a:srgbClr val="000000"/>
                </a:solidFill>
                <a:latin typeface="Tw Cen MT"/>
              </a:rPr>
              <a:t>tomu, </a:t>
            </a:r>
            <a:r>
              <a:rPr b="0" lang="cs-CZ" sz="2400" spc="-21" strike="noStrike">
                <a:solidFill>
                  <a:srgbClr val="000000"/>
                </a:solidFill>
                <a:latin typeface="Tw Cen MT"/>
              </a:rPr>
              <a:t>když </a:t>
            </a:r>
            <a:r>
              <a:rPr b="0" lang="cs-CZ" sz="2400" spc="-12" strike="noStrike">
                <a:solidFill>
                  <a:srgbClr val="000000"/>
                </a:solidFill>
                <a:latin typeface="Tw Cen MT"/>
              </a:rPr>
              <a:t>se  </a:t>
            </a:r>
            <a:r>
              <a:rPr b="0" lang="cs-CZ" sz="2400" spc="-7" strike="noStrike">
                <a:solidFill>
                  <a:srgbClr val="000000"/>
                </a:solidFill>
                <a:latin typeface="Tw Cen MT"/>
              </a:rPr>
              <a:t>rozhoduje </a:t>
            </a:r>
            <a:r>
              <a:rPr b="0" lang="cs-CZ" sz="2400" spc="-1" strike="noStrike">
                <a:solidFill>
                  <a:srgbClr val="000000"/>
                </a:solidFill>
                <a:latin typeface="Tw Cen MT"/>
              </a:rPr>
              <a:t>o </a:t>
            </a:r>
            <a:r>
              <a:rPr b="0" lang="cs-CZ" sz="2400" spc="-7" strike="noStrike">
                <a:solidFill>
                  <a:srgbClr val="000000"/>
                </a:solidFill>
                <a:latin typeface="Tw Cen MT"/>
              </a:rPr>
              <a:t>tom, </a:t>
            </a:r>
            <a:r>
              <a:rPr b="0" lang="cs-CZ" sz="2400" spc="4" strike="noStrike">
                <a:solidFill>
                  <a:srgbClr val="000000"/>
                </a:solidFill>
                <a:latin typeface="Tw Cen MT"/>
              </a:rPr>
              <a:t>komu </a:t>
            </a:r>
            <a:r>
              <a:rPr b="0" lang="cs-CZ" sz="2400" spc="-7" strike="noStrike">
                <a:solidFill>
                  <a:srgbClr val="000000"/>
                </a:solidFill>
                <a:latin typeface="Tw Cen MT"/>
              </a:rPr>
              <a:t>má </a:t>
            </a:r>
            <a:r>
              <a:rPr b="0" lang="cs-CZ" sz="2400" spc="-1" strike="noStrike">
                <a:solidFill>
                  <a:srgbClr val="000000"/>
                </a:solidFill>
                <a:latin typeface="Tw Cen MT"/>
              </a:rPr>
              <a:t>být dítě </a:t>
            </a:r>
            <a:r>
              <a:rPr b="0" lang="cs-CZ" sz="2400" spc="-7" strike="noStrike">
                <a:solidFill>
                  <a:srgbClr val="000000"/>
                </a:solidFill>
                <a:latin typeface="Tw Cen MT"/>
              </a:rPr>
              <a:t>po </a:t>
            </a:r>
            <a:r>
              <a:rPr b="0" lang="cs-CZ" sz="2400" spc="-15" strike="noStrike">
                <a:solidFill>
                  <a:srgbClr val="000000"/>
                </a:solidFill>
                <a:latin typeface="Tw Cen MT"/>
              </a:rPr>
              <a:t>rozvodu</a:t>
            </a:r>
            <a:r>
              <a:rPr b="0" lang="cs-CZ" sz="2400" spc="-26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400" spc="-1" strike="noStrike">
                <a:solidFill>
                  <a:srgbClr val="000000"/>
                </a:solidFill>
                <a:latin typeface="Tw Cen MT"/>
              </a:rPr>
              <a:t>svěřeno: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b="0" lang="cs-CZ" sz="2400" spc="-1" strike="noStrike">
              <a:latin typeface="Arial"/>
            </a:endParaRPr>
          </a:p>
          <a:p>
            <a:pPr marL="355680" indent="-342720">
              <a:lnSpc>
                <a:spcPct val="100000"/>
              </a:lnSpc>
              <a:spcBef>
                <a:spcPts val="6"/>
              </a:spcBef>
              <a:buClr>
                <a:srgbClr val="000000"/>
              </a:buClr>
              <a:buFont typeface="Tw Cen MT"/>
              <a:buChar char="-"/>
            </a:pPr>
            <a:r>
              <a:rPr b="0" i="1" lang="cs-CZ" sz="2400" spc="-1" strike="noStrike">
                <a:solidFill>
                  <a:srgbClr val="000000"/>
                </a:solidFill>
                <a:latin typeface="Tw Cen MT"/>
              </a:rPr>
              <a:t>osobnost</a:t>
            </a:r>
            <a:r>
              <a:rPr b="0" i="1" lang="cs-CZ" sz="2400" spc="-12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i="1" lang="cs-CZ" sz="2400" spc="-26" strike="noStrike">
                <a:solidFill>
                  <a:srgbClr val="000000"/>
                </a:solidFill>
                <a:latin typeface="Tw Cen MT"/>
              </a:rPr>
              <a:t>rodiče,</a:t>
            </a:r>
            <a:endParaRPr b="0" lang="cs-CZ" sz="2400" spc="-1" strike="noStrike">
              <a:latin typeface="Arial"/>
            </a:endParaRPr>
          </a:p>
          <a:p>
            <a:pPr marL="355680" indent="-342720">
              <a:lnSpc>
                <a:spcPct val="100000"/>
              </a:lnSpc>
              <a:buClr>
                <a:srgbClr val="000000"/>
              </a:buClr>
              <a:buFont typeface="Tw Cen MT"/>
              <a:buChar char="-"/>
            </a:pPr>
            <a:r>
              <a:rPr b="0" i="1" lang="cs-CZ" sz="2400" spc="-1" strike="noStrike">
                <a:solidFill>
                  <a:srgbClr val="000000"/>
                </a:solidFill>
                <a:latin typeface="Tw Cen MT"/>
              </a:rPr>
              <a:t>vztah </a:t>
            </a:r>
            <a:r>
              <a:rPr b="0" i="1" lang="cs-CZ" sz="2400" spc="-7" strike="noStrike">
                <a:solidFill>
                  <a:srgbClr val="000000"/>
                </a:solidFill>
                <a:latin typeface="Tw Cen MT"/>
              </a:rPr>
              <a:t>rodiče </a:t>
            </a:r>
            <a:r>
              <a:rPr b="0" i="1" lang="cs-CZ" sz="2400" spc="-1" strike="noStrike">
                <a:solidFill>
                  <a:srgbClr val="000000"/>
                </a:solidFill>
                <a:latin typeface="Tw Cen MT"/>
              </a:rPr>
              <a:t>k</a:t>
            </a:r>
            <a:r>
              <a:rPr b="0" i="1" lang="cs-CZ" sz="2400" spc="-12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i="1" lang="cs-CZ" sz="2400" spc="-1" strike="noStrike">
                <a:solidFill>
                  <a:srgbClr val="000000"/>
                </a:solidFill>
                <a:latin typeface="Tw Cen MT"/>
              </a:rPr>
              <a:t>dítěti,</a:t>
            </a:r>
            <a:endParaRPr b="0" lang="cs-CZ" sz="2400" spc="-1" strike="noStrike">
              <a:latin typeface="Arial"/>
            </a:endParaRPr>
          </a:p>
          <a:p>
            <a:pPr marL="355680" indent="-342720">
              <a:lnSpc>
                <a:spcPct val="100000"/>
              </a:lnSpc>
              <a:buClr>
                <a:srgbClr val="000000"/>
              </a:buClr>
              <a:buFont typeface="Tw Cen MT"/>
              <a:buChar char="-"/>
            </a:pPr>
            <a:r>
              <a:rPr b="0" i="1" lang="cs-CZ" sz="2400" spc="4" strike="noStrike">
                <a:solidFill>
                  <a:srgbClr val="000000"/>
                </a:solidFill>
                <a:latin typeface="Tw Cen MT"/>
              </a:rPr>
              <a:t>mravní </a:t>
            </a:r>
            <a:r>
              <a:rPr b="0" i="1" lang="cs-CZ" sz="2400" spc="-21" strike="noStrike">
                <a:solidFill>
                  <a:srgbClr val="000000"/>
                </a:solidFill>
                <a:latin typeface="Tw Cen MT"/>
              </a:rPr>
              <a:t>úroveň</a:t>
            </a:r>
            <a:r>
              <a:rPr b="0" i="1" lang="cs-CZ" sz="2400" spc="-32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i="1" lang="cs-CZ" sz="2400" spc="-26" strike="noStrike">
                <a:solidFill>
                  <a:srgbClr val="000000"/>
                </a:solidFill>
                <a:latin typeface="Tw Cen MT"/>
              </a:rPr>
              <a:t>rodiče,</a:t>
            </a:r>
            <a:endParaRPr b="0" lang="cs-CZ" sz="2400" spc="-1" strike="noStrike">
              <a:latin typeface="Arial"/>
            </a:endParaRPr>
          </a:p>
          <a:p>
            <a:pPr marL="355680" indent="-342720">
              <a:lnSpc>
                <a:spcPct val="100000"/>
              </a:lnSpc>
              <a:buClr>
                <a:srgbClr val="000000"/>
              </a:buClr>
              <a:buFont typeface="Tw Cen MT"/>
              <a:buChar char="-"/>
            </a:pPr>
            <a:r>
              <a:rPr b="0" i="1" lang="cs-CZ" sz="2400" spc="-7" strike="noStrike">
                <a:solidFill>
                  <a:srgbClr val="000000"/>
                </a:solidFill>
                <a:latin typeface="Tw Cen MT"/>
              </a:rPr>
              <a:t>ekonomická </a:t>
            </a:r>
            <a:r>
              <a:rPr b="0" i="1" lang="cs-CZ" sz="2400" spc="-1" strike="noStrike">
                <a:solidFill>
                  <a:srgbClr val="000000"/>
                </a:solidFill>
                <a:latin typeface="Tw Cen MT"/>
              </a:rPr>
              <a:t>situace</a:t>
            </a:r>
            <a:r>
              <a:rPr b="0" i="1" lang="cs-CZ" sz="2400" spc="-12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i="1" lang="cs-CZ" sz="2400" spc="-26" strike="noStrike">
                <a:solidFill>
                  <a:srgbClr val="000000"/>
                </a:solidFill>
                <a:latin typeface="Tw Cen MT"/>
              </a:rPr>
              <a:t>rodiče,</a:t>
            </a:r>
            <a:endParaRPr b="0" lang="cs-CZ" sz="2400" spc="-1" strike="noStrike">
              <a:latin typeface="Arial"/>
            </a:endParaRPr>
          </a:p>
          <a:p>
            <a:pPr marL="355680" indent="-342720">
              <a:lnSpc>
                <a:spcPct val="100000"/>
              </a:lnSpc>
              <a:buClr>
                <a:srgbClr val="000000"/>
              </a:buClr>
              <a:buFont typeface="Tw Cen MT"/>
              <a:buChar char="-"/>
            </a:pPr>
            <a:r>
              <a:rPr b="0" i="1" lang="cs-CZ" sz="2400" spc="-7" strike="noStrike">
                <a:solidFill>
                  <a:srgbClr val="000000"/>
                </a:solidFill>
                <a:latin typeface="Tw Cen MT"/>
              </a:rPr>
              <a:t>možnost rodiče zachovat </a:t>
            </a:r>
            <a:r>
              <a:rPr b="0" i="1" lang="cs-CZ" sz="2400" spc="-1" strike="noStrike">
                <a:solidFill>
                  <a:srgbClr val="000000"/>
                </a:solidFill>
                <a:latin typeface="Tw Cen MT"/>
              </a:rPr>
              <a:t>stálé </a:t>
            </a:r>
            <a:r>
              <a:rPr b="0" i="1" lang="cs-CZ" sz="2400" spc="-7" strike="noStrike">
                <a:solidFill>
                  <a:srgbClr val="000000"/>
                </a:solidFill>
                <a:latin typeface="Tw Cen MT"/>
              </a:rPr>
              <a:t>prostředí</a:t>
            </a:r>
            <a:r>
              <a:rPr b="0" i="1" lang="cs-CZ" sz="2400" spc="4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i="1" lang="cs-CZ" sz="2400" spc="-1" strike="noStrike">
                <a:solidFill>
                  <a:srgbClr val="000000"/>
                </a:solidFill>
                <a:latin typeface="Tw Cen MT"/>
              </a:rPr>
              <a:t>apod.</a:t>
            </a:r>
            <a:endParaRPr b="0" lang="cs-CZ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TextShape 1"/>
          <p:cNvSpPr txBox="1"/>
          <p:nvPr/>
        </p:nvSpPr>
        <p:spPr>
          <a:xfrm>
            <a:off x="3629880" y="826920"/>
            <a:ext cx="5138640" cy="1158480"/>
          </a:xfrm>
          <a:prstGeom prst="rect">
            <a:avLst/>
          </a:prstGeom>
          <a:noFill/>
          <a:ln>
            <a:noFill/>
          </a:ln>
        </p:spPr>
        <p:txBody>
          <a:bodyPr lIns="0" rIns="0" tIns="13320" bIns="0">
            <a:noAutofit/>
          </a:bodyPr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b="1" lang="cs-CZ" sz="5000" spc="-12" strike="noStrike">
                <a:solidFill>
                  <a:srgbClr val="1cace3"/>
                </a:solidFill>
                <a:latin typeface="Tw Cen MT Condensed"/>
              </a:rPr>
              <a:t>ASPEKTY</a:t>
            </a:r>
            <a:r>
              <a:rPr b="1" lang="cs-CZ" sz="5000" spc="-131" strike="noStrike">
                <a:solidFill>
                  <a:srgbClr val="1cace3"/>
                </a:solidFill>
                <a:latin typeface="Tw Cen MT Condensed"/>
              </a:rPr>
              <a:t> </a:t>
            </a:r>
            <a:r>
              <a:rPr b="1" lang="cs-CZ" sz="5000" spc="-32" strike="noStrike">
                <a:solidFill>
                  <a:srgbClr val="1cace3"/>
                </a:solidFill>
                <a:latin typeface="Tw Cen MT Condensed"/>
              </a:rPr>
              <a:t>RODIČOVSTVÍ</a:t>
            </a:r>
            <a:endParaRPr b="0" lang="cs-CZ" sz="5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5" name="CustomShape 2"/>
          <p:cNvSpPr/>
          <p:nvPr/>
        </p:nvSpPr>
        <p:spPr>
          <a:xfrm>
            <a:off x="894240" y="2156760"/>
            <a:ext cx="4201560" cy="1688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355680" indent="-342720">
              <a:lnSpc>
                <a:spcPct val="100000"/>
              </a:lnSpc>
              <a:spcBef>
                <a:spcPts val="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Dosažitelnost</a:t>
            </a:r>
            <a:r>
              <a:rPr b="0" lang="cs-CZ" sz="2200" spc="-15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rodiče</a:t>
            </a:r>
            <a:endParaRPr b="0" lang="cs-CZ" sz="2200" spc="-1" strike="noStrike">
              <a:latin typeface="Arial"/>
            </a:endParaRPr>
          </a:p>
          <a:p>
            <a:pPr marL="3556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Citové reakce</a:t>
            </a:r>
            <a:r>
              <a:rPr b="0" lang="cs-CZ" sz="2200" spc="-21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rodiče</a:t>
            </a:r>
            <a:endParaRPr b="0" lang="cs-CZ" sz="2200" spc="-1" strike="noStrike">
              <a:latin typeface="Arial"/>
            </a:endParaRPr>
          </a:p>
          <a:p>
            <a:pPr marL="3556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Přijímání dítěte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ze </a:t>
            </a:r>
            <a:r>
              <a:rPr b="0" lang="cs-CZ" sz="2200" spc="-15" strike="noStrike">
                <a:solidFill>
                  <a:srgbClr val="000000"/>
                </a:solidFill>
                <a:latin typeface="Tw Cen MT"/>
              </a:rPr>
              <a:t>strany</a:t>
            </a:r>
            <a:r>
              <a:rPr b="0" lang="cs-CZ" sz="2200" spc="-26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15" strike="noStrike">
                <a:solidFill>
                  <a:srgbClr val="000000"/>
                </a:solidFill>
                <a:latin typeface="Tw Cen MT"/>
              </a:rPr>
              <a:t>rodiče</a:t>
            </a:r>
            <a:endParaRPr b="0" lang="cs-CZ" sz="2200" spc="-1" strike="noStrike">
              <a:latin typeface="Arial"/>
            </a:endParaRPr>
          </a:p>
          <a:p>
            <a:pPr marL="3556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Kooperativní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pečování</a:t>
            </a:r>
            <a:r>
              <a:rPr b="0" lang="cs-CZ" sz="2200" spc="-41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rodiče</a:t>
            </a:r>
            <a:endParaRPr b="0" lang="cs-CZ" sz="2200" spc="-1" strike="noStrike">
              <a:latin typeface="Arial"/>
            </a:endParaRPr>
          </a:p>
          <a:p>
            <a:pPr marL="3556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Začleňování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dítěte do</a:t>
            </a:r>
            <a:r>
              <a:rPr b="0" lang="cs-CZ" sz="2200" spc="-35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21" strike="noStrike">
                <a:solidFill>
                  <a:srgbClr val="000000"/>
                </a:solidFill>
                <a:latin typeface="Tw Cen MT"/>
              </a:rPr>
              <a:t>rodiny</a:t>
            </a:r>
            <a:endParaRPr b="0" lang="cs-CZ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extShape 1"/>
          <p:cNvSpPr txBox="1"/>
          <p:nvPr/>
        </p:nvSpPr>
        <p:spPr>
          <a:xfrm>
            <a:off x="4160160" y="0"/>
            <a:ext cx="4233960" cy="1157400"/>
          </a:xfrm>
          <a:prstGeom prst="rect">
            <a:avLst/>
          </a:prstGeom>
          <a:noFill/>
          <a:ln>
            <a:noFill/>
          </a:ln>
        </p:spPr>
        <p:txBody>
          <a:bodyPr lIns="0" rIns="0" tIns="12240" bIns="0">
            <a:noAutofit/>
          </a:bodyPr>
          <a:p>
            <a:pPr marL="12600">
              <a:lnSpc>
                <a:spcPct val="100000"/>
              </a:lnSpc>
              <a:spcBef>
                <a:spcPts val="96"/>
              </a:spcBef>
            </a:pPr>
            <a:r>
              <a:rPr b="1" lang="cs-CZ" sz="4000" spc="-15" strike="noStrike">
                <a:solidFill>
                  <a:srgbClr val="1cace3"/>
                </a:solidFill>
                <a:latin typeface="Tw Cen MT Condensed"/>
              </a:rPr>
              <a:t>PORUCHY</a:t>
            </a:r>
            <a:r>
              <a:rPr b="1" lang="cs-CZ" sz="4000" spc="-100" strike="noStrike">
                <a:solidFill>
                  <a:srgbClr val="1cace3"/>
                </a:solidFill>
                <a:latin typeface="Tw Cen MT Condensed"/>
              </a:rPr>
              <a:t> </a:t>
            </a:r>
            <a:r>
              <a:rPr b="1" lang="cs-CZ" sz="4000" spc="-32" strike="noStrike">
                <a:solidFill>
                  <a:srgbClr val="1cace3"/>
                </a:solidFill>
                <a:latin typeface="Tw Cen MT Condensed"/>
              </a:rPr>
              <a:t>RODIČOVSTVÍ</a:t>
            </a:r>
            <a:endParaRPr b="0" lang="cs-CZ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7" name="CustomShape 2"/>
          <p:cNvSpPr/>
          <p:nvPr/>
        </p:nvSpPr>
        <p:spPr>
          <a:xfrm>
            <a:off x="5143680" y="762120"/>
            <a:ext cx="2345400" cy="1081800"/>
          </a:xfrm>
          <a:custGeom>
            <a:avLst/>
            <a:gdLst/>
            <a:ahLst/>
            <a:rect l="l" t="t" r="r" b="b"/>
            <a:pathLst>
              <a:path w="2345690" h="1082039">
                <a:moveTo>
                  <a:pt x="2165096" y="0"/>
                </a:moveTo>
                <a:lnTo>
                  <a:pt x="180339" y="0"/>
                </a:lnTo>
                <a:lnTo>
                  <a:pt x="132409" y="6444"/>
                </a:lnTo>
                <a:lnTo>
                  <a:pt x="89332" y="24628"/>
                </a:lnTo>
                <a:lnTo>
                  <a:pt x="52831" y="52831"/>
                </a:lnTo>
                <a:lnTo>
                  <a:pt x="24628" y="89332"/>
                </a:lnTo>
                <a:lnTo>
                  <a:pt x="6444" y="132409"/>
                </a:lnTo>
                <a:lnTo>
                  <a:pt x="0" y="180339"/>
                </a:lnTo>
                <a:lnTo>
                  <a:pt x="0" y="901700"/>
                </a:lnTo>
                <a:lnTo>
                  <a:pt x="6444" y="949630"/>
                </a:lnTo>
                <a:lnTo>
                  <a:pt x="24628" y="992707"/>
                </a:lnTo>
                <a:lnTo>
                  <a:pt x="52831" y="1029208"/>
                </a:lnTo>
                <a:lnTo>
                  <a:pt x="89332" y="1057411"/>
                </a:lnTo>
                <a:lnTo>
                  <a:pt x="132409" y="1075595"/>
                </a:lnTo>
                <a:lnTo>
                  <a:pt x="180339" y="1082039"/>
                </a:lnTo>
                <a:lnTo>
                  <a:pt x="2165096" y="1082039"/>
                </a:lnTo>
                <a:lnTo>
                  <a:pt x="2213026" y="1075595"/>
                </a:lnTo>
                <a:lnTo>
                  <a:pt x="2256103" y="1057411"/>
                </a:lnTo>
                <a:lnTo>
                  <a:pt x="2292604" y="1029208"/>
                </a:lnTo>
                <a:lnTo>
                  <a:pt x="2320807" y="992707"/>
                </a:lnTo>
                <a:lnTo>
                  <a:pt x="2338991" y="949630"/>
                </a:lnTo>
                <a:lnTo>
                  <a:pt x="2345435" y="901700"/>
                </a:lnTo>
                <a:lnTo>
                  <a:pt x="2345435" y="180339"/>
                </a:lnTo>
                <a:lnTo>
                  <a:pt x="2338991" y="132409"/>
                </a:lnTo>
                <a:lnTo>
                  <a:pt x="2320807" y="89332"/>
                </a:lnTo>
                <a:lnTo>
                  <a:pt x="2292604" y="52831"/>
                </a:lnTo>
                <a:lnTo>
                  <a:pt x="2256103" y="24628"/>
                </a:lnTo>
                <a:lnTo>
                  <a:pt x="2213026" y="6444"/>
                </a:lnTo>
                <a:lnTo>
                  <a:pt x="2165096" y="0"/>
                </a:lnTo>
                <a:close/>
              </a:path>
            </a:pathLst>
          </a:custGeom>
          <a:solidFill>
            <a:srgbClr val="2583c5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8" name="CustomShape 3"/>
          <p:cNvSpPr/>
          <p:nvPr/>
        </p:nvSpPr>
        <p:spPr>
          <a:xfrm>
            <a:off x="5273280" y="978120"/>
            <a:ext cx="2088000" cy="56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8040" bIns="0">
            <a:spAutoFit/>
          </a:bodyPr>
          <a:p>
            <a:pPr marL="97920" indent="-85320">
              <a:lnSpc>
                <a:spcPts val="1959"/>
              </a:lnSpc>
              <a:spcBef>
                <a:spcPts val="536"/>
              </a:spcBef>
            </a:pPr>
            <a:r>
              <a:rPr b="1" lang="cs-CZ" sz="2000" spc="-1" strike="noStrike">
                <a:solidFill>
                  <a:srgbClr val="ffffff"/>
                </a:solidFill>
                <a:latin typeface="Tw Cen MT"/>
              </a:rPr>
              <a:t>Neschopnost</a:t>
            </a:r>
            <a:r>
              <a:rPr b="1" lang="cs-CZ" sz="2000" spc="-111" strike="noStrike">
                <a:solidFill>
                  <a:srgbClr val="ffffff"/>
                </a:solidFill>
                <a:latin typeface="Tw Cen MT"/>
              </a:rPr>
              <a:t> </a:t>
            </a:r>
            <a:r>
              <a:rPr b="1" lang="cs-CZ" sz="2000" spc="-1" strike="noStrike">
                <a:solidFill>
                  <a:srgbClr val="ffffff"/>
                </a:solidFill>
                <a:latin typeface="Tw Cen MT"/>
              </a:rPr>
              <a:t>rodiče  </a:t>
            </a:r>
            <a:r>
              <a:rPr b="1" lang="cs-CZ" sz="2000" spc="-7" strike="noStrike">
                <a:solidFill>
                  <a:srgbClr val="ffffff"/>
                </a:solidFill>
                <a:latin typeface="Tw Cen MT"/>
              </a:rPr>
              <a:t>sladit </a:t>
            </a:r>
            <a:r>
              <a:rPr b="1" lang="cs-CZ" sz="2000" spc="-1" strike="noStrike">
                <a:solidFill>
                  <a:srgbClr val="ffffff"/>
                </a:solidFill>
                <a:latin typeface="Tw Cen MT"/>
              </a:rPr>
              <a:t>se s</a:t>
            </a:r>
            <a:r>
              <a:rPr b="1" lang="cs-CZ" sz="2000" spc="-66" strike="noStrike">
                <a:solidFill>
                  <a:srgbClr val="ffffff"/>
                </a:solidFill>
                <a:latin typeface="Tw Cen MT"/>
              </a:rPr>
              <a:t> </a:t>
            </a:r>
            <a:r>
              <a:rPr b="1" lang="cs-CZ" sz="2000" spc="-1" strike="noStrike">
                <a:solidFill>
                  <a:srgbClr val="ffffff"/>
                </a:solidFill>
                <a:latin typeface="Tw Cen MT"/>
              </a:rPr>
              <a:t>dítětem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229" name="CustomShape 4"/>
          <p:cNvSpPr/>
          <p:nvPr/>
        </p:nvSpPr>
        <p:spPr>
          <a:xfrm>
            <a:off x="7583400" y="1632240"/>
            <a:ext cx="455760" cy="356400"/>
          </a:xfrm>
          <a:prstGeom prst="rect">
            <a:avLst/>
          </a:prstGeom>
          <a:blipFill rotWithShape="0">
            <a:blip r:embed="rId1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30" name="CustomShape 5"/>
          <p:cNvSpPr/>
          <p:nvPr/>
        </p:nvSpPr>
        <p:spPr>
          <a:xfrm>
            <a:off x="7619040" y="1654920"/>
            <a:ext cx="378720" cy="279720"/>
          </a:xfrm>
          <a:custGeom>
            <a:avLst/>
            <a:gdLst/>
            <a:ahLst/>
            <a:rect l="l" t="t" r="r" b="b"/>
            <a:pathLst>
              <a:path w="379095" h="280035">
                <a:moveTo>
                  <a:pt x="273431" y="240537"/>
                </a:moveTo>
                <a:lnTo>
                  <a:pt x="268224" y="244094"/>
                </a:lnTo>
                <a:lnTo>
                  <a:pt x="267262" y="249936"/>
                </a:lnTo>
                <a:lnTo>
                  <a:pt x="266319" y="254888"/>
                </a:lnTo>
                <a:lnTo>
                  <a:pt x="269875" y="260096"/>
                </a:lnTo>
                <a:lnTo>
                  <a:pt x="275336" y="260985"/>
                </a:lnTo>
                <a:lnTo>
                  <a:pt x="378841" y="279781"/>
                </a:lnTo>
                <a:lnTo>
                  <a:pt x="377023" y="274574"/>
                </a:lnTo>
                <a:lnTo>
                  <a:pt x="357377" y="274574"/>
                </a:lnTo>
                <a:lnTo>
                  <a:pt x="329504" y="250752"/>
                </a:lnTo>
                <a:lnTo>
                  <a:pt x="273431" y="240537"/>
                </a:lnTo>
                <a:close/>
                <a:moveTo>
                  <a:pt x="329504" y="250752"/>
                </a:moveTo>
                <a:lnTo>
                  <a:pt x="357377" y="274574"/>
                </a:lnTo>
                <a:lnTo>
                  <a:pt x="361079" y="270256"/>
                </a:lnTo>
                <a:lnTo>
                  <a:pt x="354457" y="270256"/>
                </a:lnTo>
                <a:lnTo>
                  <a:pt x="348898" y="254268"/>
                </a:lnTo>
                <a:lnTo>
                  <a:pt x="329504" y="250752"/>
                </a:lnTo>
                <a:close/>
                <a:moveTo>
                  <a:pt x="336676" y="172593"/>
                </a:moveTo>
                <a:lnTo>
                  <a:pt x="326390" y="176149"/>
                </a:lnTo>
                <a:lnTo>
                  <a:pt x="323723" y="181863"/>
                </a:lnTo>
                <a:lnTo>
                  <a:pt x="342438" y="235691"/>
                </a:lnTo>
                <a:lnTo>
                  <a:pt x="370332" y="259461"/>
                </a:lnTo>
                <a:lnTo>
                  <a:pt x="357377" y="274574"/>
                </a:lnTo>
                <a:lnTo>
                  <a:pt x="377023" y="274574"/>
                </a:lnTo>
                <a:lnTo>
                  <a:pt x="344170" y="180466"/>
                </a:lnTo>
                <a:lnTo>
                  <a:pt x="342392" y="175260"/>
                </a:lnTo>
                <a:lnTo>
                  <a:pt x="336676" y="172593"/>
                </a:lnTo>
                <a:close/>
                <a:moveTo>
                  <a:pt x="348898" y="254268"/>
                </a:moveTo>
                <a:lnTo>
                  <a:pt x="354457" y="270256"/>
                </a:lnTo>
                <a:lnTo>
                  <a:pt x="365633" y="257301"/>
                </a:lnTo>
                <a:lnTo>
                  <a:pt x="348898" y="254268"/>
                </a:lnTo>
                <a:close/>
                <a:moveTo>
                  <a:pt x="342438" y="235691"/>
                </a:moveTo>
                <a:lnTo>
                  <a:pt x="348898" y="254268"/>
                </a:lnTo>
                <a:lnTo>
                  <a:pt x="365633" y="257301"/>
                </a:lnTo>
                <a:lnTo>
                  <a:pt x="354457" y="270256"/>
                </a:lnTo>
                <a:lnTo>
                  <a:pt x="361079" y="270256"/>
                </a:lnTo>
                <a:lnTo>
                  <a:pt x="370332" y="259461"/>
                </a:lnTo>
                <a:lnTo>
                  <a:pt x="342438" y="235691"/>
                </a:lnTo>
                <a:close/>
                <a:moveTo>
                  <a:pt x="10287" y="0"/>
                </a:moveTo>
                <a:lnTo>
                  <a:pt x="0" y="16890"/>
                </a:lnTo>
                <a:lnTo>
                  <a:pt x="49275" y="47116"/>
                </a:lnTo>
                <a:lnTo>
                  <a:pt x="97663" y="78232"/>
                </a:lnTo>
                <a:lnTo>
                  <a:pt x="145415" y="110362"/>
                </a:lnTo>
                <a:lnTo>
                  <a:pt x="192405" y="143763"/>
                </a:lnTo>
                <a:lnTo>
                  <a:pt x="238506" y="178053"/>
                </a:lnTo>
                <a:lnTo>
                  <a:pt x="283972" y="213487"/>
                </a:lnTo>
                <a:lnTo>
                  <a:pt x="328549" y="249936"/>
                </a:lnTo>
                <a:lnTo>
                  <a:pt x="329504" y="250752"/>
                </a:lnTo>
                <a:lnTo>
                  <a:pt x="348898" y="254268"/>
                </a:lnTo>
                <a:lnTo>
                  <a:pt x="296037" y="197865"/>
                </a:lnTo>
                <a:lnTo>
                  <a:pt x="250444" y="162178"/>
                </a:lnTo>
                <a:lnTo>
                  <a:pt x="203835" y="127508"/>
                </a:lnTo>
                <a:lnTo>
                  <a:pt x="156464" y="93980"/>
                </a:lnTo>
                <a:lnTo>
                  <a:pt x="108331" y="61595"/>
                </a:lnTo>
                <a:lnTo>
                  <a:pt x="59563" y="30225"/>
                </a:lnTo>
                <a:lnTo>
                  <a:pt x="10287" y="0"/>
                </a:lnTo>
                <a:close/>
              </a:path>
            </a:pathLst>
          </a:custGeom>
          <a:solidFill>
            <a:srgbClr val="2583c5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31" name="CustomShape 6"/>
          <p:cNvSpPr/>
          <p:nvPr/>
        </p:nvSpPr>
        <p:spPr>
          <a:xfrm>
            <a:off x="7222320" y="2039040"/>
            <a:ext cx="2608920" cy="1081800"/>
          </a:xfrm>
          <a:custGeom>
            <a:avLst/>
            <a:gdLst/>
            <a:ahLst/>
            <a:rect l="l" t="t" r="r" b="b"/>
            <a:pathLst>
              <a:path w="2609215" h="1082039">
                <a:moveTo>
                  <a:pt x="2428748" y="0"/>
                </a:moveTo>
                <a:lnTo>
                  <a:pt x="180340" y="0"/>
                </a:lnTo>
                <a:lnTo>
                  <a:pt x="132409" y="6444"/>
                </a:lnTo>
                <a:lnTo>
                  <a:pt x="89332" y="24628"/>
                </a:lnTo>
                <a:lnTo>
                  <a:pt x="52832" y="52831"/>
                </a:lnTo>
                <a:lnTo>
                  <a:pt x="24628" y="89332"/>
                </a:lnTo>
                <a:lnTo>
                  <a:pt x="6444" y="132409"/>
                </a:lnTo>
                <a:lnTo>
                  <a:pt x="0" y="180339"/>
                </a:lnTo>
                <a:lnTo>
                  <a:pt x="0" y="901700"/>
                </a:lnTo>
                <a:lnTo>
                  <a:pt x="6444" y="949630"/>
                </a:lnTo>
                <a:lnTo>
                  <a:pt x="24628" y="992707"/>
                </a:lnTo>
                <a:lnTo>
                  <a:pt x="52832" y="1029208"/>
                </a:lnTo>
                <a:lnTo>
                  <a:pt x="89332" y="1057411"/>
                </a:lnTo>
                <a:lnTo>
                  <a:pt x="132409" y="1075595"/>
                </a:lnTo>
                <a:lnTo>
                  <a:pt x="180340" y="1082039"/>
                </a:lnTo>
                <a:lnTo>
                  <a:pt x="2428748" y="1082039"/>
                </a:lnTo>
                <a:lnTo>
                  <a:pt x="2476678" y="1075595"/>
                </a:lnTo>
                <a:lnTo>
                  <a:pt x="2519755" y="1057411"/>
                </a:lnTo>
                <a:lnTo>
                  <a:pt x="2556255" y="1029208"/>
                </a:lnTo>
                <a:lnTo>
                  <a:pt x="2584459" y="992707"/>
                </a:lnTo>
                <a:lnTo>
                  <a:pt x="2602643" y="949630"/>
                </a:lnTo>
                <a:lnTo>
                  <a:pt x="2609088" y="901700"/>
                </a:lnTo>
                <a:lnTo>
                  <a:pt x="2609088" y="180339"/>
                </a:lnTo>
                <a:lnTo>
                  <a:pt x="2602643" y="132409"/>
                </a:lnTo>
                <a:lnTo>
                  <a:pt x="2584459" y="89332"/>
                </a:lnTo>
                <a:lnTo>
                  <a:pt x="2556255" y="52831"/>
                </a:lnTo>
                <a:lnTo>
                  <a:pt x="2519755" y="24628"/>
                </a:lnTo>
                <a:lnTo>
                  <a:pt x="2476678" y="6444"/>
                </a:lnTo>
                <a:lnTo>
                  <a:pt x="2428748" y="0"/>
                </a:lnTo>
                <a:close/>
              </a:path>
            </a:pathLst>
          </a:custGeom>
          <a:solidFill>
            <a:srgbClr val="27ced6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32" name="CustomShape 7"/>
          <p:cNvSpPr/>
          <p:nvPr/>
        </p:nvSpPr>
        <p:spPr>
          <a:xfrm>
            <a:off x="7222320" y="2039040"/>
            <a:ext cx="2608920" cy="1081800"/>
          </a:xfrm>
          <a:custGeom>
            <a:avLst/>
            <a:gdLst/>
            <a:ahLst/>
            <a:rect l="l" t="t" r="r" b="b"/>
            <a:pathLst>
              <a:path w="2609215" h="1082039">
                <a:moveTo>
                  <a:pt x="0" y="180339"/>
                </a:moveTo>
                <a:lnTo>
                  <a:pt x="6444" y="132409"/>
                </a:lnTo>
                <a:lnTo>
                  <a:pt x="24628" y="89332"/>
                </a:lnTo>
                <a:lnTo>
                  <a:pt x="52832" y="52831"/>
                </a:lnTo>
                <a:lnTo>
                  <a:pt x="89332" y="24628"/>
                </a:lnTo>
                <a:lnTo>
                  <a:pt x="132409" y="6444"/>
                </a:lnTo>
                <a:lnTo>
                  <a:pt x="180340" y="0"/>
                </a:lnTo>
                <a:lnTo>
                  <a:pt x="2428748" y="0"/>
                </a:lnTo>
                <a:lnTo>
                  <a:pt x="2476678" y="6444"/>
                </a:lnTo>
                <a:lnTo>
                  <a:pt x="2519755" y="24628"/>
                </a:lnTo>
                <a:lnTo>
                  <a:pt x="2556255" y="52831"/>
                </a:lnTo>
                <a:lnTo>
                  <a:pt x="2584459" y="89332"/>
                </a:lnTo>
                <a:lnTo>
                  <a:pt x="2602643" y="132409"/>
                </a:lnTo>
                <a:lnTo>
                  <a:pt x="2609088" y="180339"/>
                </a:lnTo>
                <a:lnTo>
                  <a:pt x="2609088" y="901700"/>
                </a:lnTo>
                <a:lnTo>
                  <a:pt x="2602643" y="949630"/>
                </a:lnTo>
                <a:lnTo>
                  <a:pt x="2584459" y="992707"/>
                </a:lnTo>
                <a:lnTo>
                  <a:pt x="2556255" y="1029208"/>
                </a:lnTo>
                <a:lnTo>
                  <a:pt x="2519755" y="1057411"/>
                </a:lnTo>
                <a:lnTo>
                  <a:pt x="2476678" y="1075595"/>
                </a:lnTo>
                <a:lnTo>
                  <a:pt x="2428748" y="1082039"/>
                </a:lnTo>
                <a:lnTo>
                  <a:pt x="180340" y="1082039"/>
                </a:lnTo>
                <a:lnTo>
                  <a:pt x="132409" y="1075595"/>
                </a:lnTo>
                <a:lnTo>
                  <a:pt x="89332" y="1057411"/>
                </a:lnTo>
                <a:lnTo>
                  <a:pt x="52832" y="1029208"/>
                </a:lnTo>
                <a:lnTo>
                  <a:pt x="24628" y="992707"/>
                </a:lnTo>
                <a:lnTo>
                  <a:pt x="6444" y="949630"/>
                </a:lnTo>
                <a:lnTo>
                  <a:pt x="0" y="901700"/>
                </a:lnTo>
                <a:lnTo>
                  <a:pt x="0" y="180339"/>
                </a:lnTo>
                <a:close/>
              </a:path>
            </a:pathLst>
          </a:custGeom>
          <a:noFill/>
          <a:ln w="15120">
            <a:solidFill>
              <a:srgbClr val="ffffff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33" name="CustomShape 8"/>
          <p:cNvSpPr/>
          <p:nvPr/>
        </p:nvSpPr>
        <p:spPr>
          <a:xfrm>
            <a:off x="7438680" y="2254680"/>
            <a:ext cx="2177640" cy="56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8040" bIns="0">
            <a:spAutoFit/>
          </a:bodyPr>
          <a:p>
            <a:pPr marL="800640" indent="-788400">
              <a:lnSpc>
                <a:spcPts val="1959"/>
              </a:lnSpc>
              <a:spcBef>
                <a:spcPts val="536"/>
              </a:spcBef>
            </a:pPr>
            <a:r>
              <a:rPr b="1" lang="cs-CZ" sz="2000" spc="-1" strike="noStrike">
                <a:solidFill>
                  <a:srgbClr val="ffffff"/>
                </a:solidFill>
                <a:latin typeface="Tw Cen MT"/>
              </a:rPr>
              <a:t>Zanedbávání</a:t>
            </a:r>
            <a:r>
              <a:rPr b="1" lang="cs-CZ" sz="2000" spc="-106" strike="noStrike">
                <a:solidFill>
                  <a:srgbClr val="ffffff"/>
                </a:solidFill>
                <a:latin typeface="Tw Cen MT"/>
              </a:rPr>
              <a:t> </a:t>
            </a:r>
            <a:r>
              <a:rPr b="1" lang="cs-CZ" sz="2000" spc="-1" strike="noStrike">
                <a:solidFill>
                  <a:srgbClr val="ffffff"/>
                </a:solidFill>
                <a:latin typeface="Tw Cen MT"/>
              </a:rPr>
              <a:t>potřeb  </a:t>
            </a:r>
            <a:r>
              <a:rPr b="1" lang="cs-CZ" sz="2000" spc="-7" strike="noStrike">
                <a:solidFill>
                  <a:srgbClr val="ffffff"/>
                </a:solidFill>
                <a:latin typeface="Tw Cen MT"/>
              </a:rPr>
              <a:t>dítěte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234" name="CustomShape 9"/>
          <p:cNvSpPr/>
          <p:nvPr/>
        </p:nvSpPr>
        <p:spPr>
          <a:xfrm>
            <a:off x="8752320" y="3374280"/>
            <a:ext cx="191520" cy="9856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35" name="CustomShape 10"/>
          <p:cNvSpPr/>
          <p:nvPr/>
        </p:nvSpPr>
        <p:spPr>
          <a:xfrm>
            <a:off x="8791200" y="3405240"/>
            <a:ext cx="110160" cy="900000"/>
          </a:xfrm>
          <a:custGeom>
            <a:avLst/>
            <a:gdLst/>
            <a:ahLst/>
            <a:rect l="l" t="t" r="r" b="b"/>
            <a:pathLst>
              <a:path w="110490" h="900429">
                <a:moveTo>
                  <a:pt x="12700" y="787273"/>
                </a:moveTo>
                <a:lnTo>
                  <a:pt x="2539" y="791083"/>
                </a:lnTo>
                <a:lnTo>
                  <a:pt x="0" y="796925"/>
                </a:lnTo>
                <a:lnTo>
                  <a:pt x="1904" y="802005"/>
                </a:lnTo>
                <a:lnTo>
                  <a:pt x="39115" y="900303"/>
                </a:lnTo>
                <a:lnTo>
                  <a:pt x="53803" y="882650"/>
                </a:lnTo>
                <a:lnTo>
                  <a:pt x="52197" y="882650"/>
                </a:lnTo>
                <a:lnTo>
                  <a:pt x="32638" y="879348"/>
                </a:lnTo>
                <a:lnTo>
                  <a:pt x="38706" y="843193"/>
                </a:lnTo>
                <a:lnTo>
                  <a:pt x="20447" y="795020"/>
                </a:lnTo>
                <a:lnTo>
                  <a:pt x="18414" y="789813"/>
                </a:lnTo>
                <a:lnTo>
                  <a:pt x="12700" y="787273"/>
                </a:lnTo>
                <a:close/>
                <a:moveTo>
                  <a:pt x="38706" y="843193"/>
                </a:moveTo>
                <a:lnTo>
                  <a:pt x="32638" y="879348"/>
                </a:lnTo>
                <a:lnTo>
                  <a:pt x="52197" y="882650"/>
                </a:lnTo>
                <a:lnTo>
                  <a:pt x="53061" y="877443"/>
                </a:lnTo>
                <a:lnTo>
                  <a:pt x="51688" y="877443"/>
                </a:lnTo>
                <a:lnTo>
                  <a:pt x="34798" y="874649"/>
                </a:lnTo>
                <a:lnTo>
                  <a:pt x="45672" y="861570"/>
                </a:lnTo>
                <a:lnTo>
                  <a:pt x="38706" y="843193"/>
                </a:lnTo>
                <a:close/>
                <a:moveTo>
                  <a:pt x="100964" y="802005"/>
                </a:moveTo>
                <a:lnTo>
                  <a:pt x="94741" y="802640"/>
                </a:lnTo>
                <a:lnTo>
                  <a:pt x="91185" y="806831"/>
                </a:lnTo>
                <a:lnTo>
                  <a:pt x="58200" y="846502"/>
                </a:lnTo>
                <a:lnTo>
                  <a:pt x="52197" y="882650"/>
                </a:lnTo>
                <a:lnTo>
                  <a:pt x="53803" y="882650"/>
                </a:lnTo>
                <a:lnTo>
                  <a:pt x="106425" y="819404"/>
                </a:lnTo>
                <a:lnTo>
                  <a:pt x="109981" y="815213"/>
                </a:lnTo>
                <a:lnTo>
                  <a:pt x="109347" y="808990"/>
                </a:lnTo>
                <a:lnTo>
                  <a:pt x="105155" y="805561"/>
                </a:lnTo>
                <a:lnTo>
                  <a:pt x="100964" y="802005"/>
                </a:lnTo>
                <a:close/>
                <a:moveTo>
                  <a:pt x="45672" y="861570"/>
                </a:moveTo>
                <a:lnTo>
                  <a:pt x="34798" y="874649"/>
                </a:lnTo>
                <a:lnTo>
                  <a:pt x="51688" y="877443"/>
                </a:lnTo>
                <a:lnTo>
                  <a:pt x="45672" y="861570"/>
                </a:lnTo>
                <a:close/>
                <a:moveTo>
                  <a:pt x="58200" y="846502"/>
                </a:moveTo>
                <a:lnTo>
                  <a:pt x="45672" y="861570"/>
                </a:lnTo>
                <a:lnTo>
                  <a:pt x="51688" y="877443"/>
                </a:lnTo>
                <a:lnTo>
                  <a:pt x="53061" y="877443"/>
                </a:lnTo>
                <a:lnTo>
                  <a:pt x="58200" y="846502"/>
                </a:lnTo>
                <a:close/>
                <a:moveTo>
                  <a:pt x="48894" y="0"/>
                </a:moveTo>
                <a:lnTo>
                  <a:pt x="29463" y="3301"/>
                </a:lnTo>
                <a:lnTo>
                  <a:pt x="38734" y="59055"/>
                </a:lnTo>
                <a:lnTo>
                  <a:pt x="46862" y="114808"/>
                </a:lnTo>
                <a:lnTo>
                  <a:pt x="53593" y="170687"/>
                </a:lnTo>
                <a:lnTo>
                  <a:pt x="59181" y="226695"/>
                </a:lnTo>
                <a:lnTo>
                  <a:pt x="63626" y="282575"/>
                </a:lnTo>
                <a:lnTo>
                  <a:pt x="66675" y="338709"/>
                </a:lnTo>
                <a:lnTo>
                  <a:pt x="68579" y="394970"/>
                </a:lnTo>
                <a:lnTo>
                  <a:pt x="69214" y="450977"/>
                </a:lnTo>
                <a:lnTo>
                  <a:pt x="68448" y="507365"/>
                </a:lnTo>
                <a:lnTo>
                  <a:pt x="66675" y="563372"/>
                </a:lnTo>
                <a:lnTo>
                  <a:pt x="63626" y="619506"/>
                </a:lnTo>
                <a:lnTo>
                  <a:pt x="59181" y="675513"/>
                </a:lnTo>
                <a:lnTo>
                  <a:pt x="53593" y="731520"/>
                </a:lnTo>
                <a:lnTo>
                  <a:pt x="46735" y="787400"/>
                </a:lnTo>
                <a:lnTo>
                  <a:pt x="38706" y="843193"/>
                </a:lnTo>
                <a:lnTo>
                  <a:pt x="45672" y="861570"/>
                </a:lnTo>
                <a:lnTo>
                  <a:pt x="66421" y="789813"/>
                </a:lnTo>
                <a:lnTo>
                  <a:pt x="73278" y="733425"/>
                </a:lnTo>
                <a:lnTo>
                  <a:pt x="78993" y="677037"/>
                </a:lnTo>
                <a:lnTo>
                  <a:pt x="83311" y="620649"/>
                </a:lnTo>
                <a:lnTo>
                  <a:pt x="86381" y="563372"/>
                </a:lnTo>
                <a:lnTo>
                  <a:pt x="88266" y="507238"/>
                </a:lnTo>
                <a:lnTo>
                  <a:pt x="89026" y="450850"/>
                </a:lnTo>
                <a:lnTo>
                  <a:pt x="88264" y="394335"/>
                </a:lnTo>
                <a:lnTo>
                  <a:pt x="86359" y="337693"/>
                </a:lnTo>
                <a:lnTo>
                  <a:pt x="83311" y="281051"/>
                </a:lnTo>
                <a:lnTo>
                  <a:pt x="78993" y="224663"/>
                </a:lnTo>
                <a:lnTo>
                  <a:pt x="73278" y="168275"/>
                </a:lnTo>
                <a:lnTo>
                  <a:pt x="66421" y="111887"/>
                </a:lnTo>
                <a:lnTo>
                  <a:pt x="58292" y="55752"/>
                </a:lnTo>
                <a:lnTo>
                  <a:pt x="48894" y="0"/>
                </a:lnTo>
                <a:close/>
              </a:path>
            </a:pathLst>
          </a:custGeom>
          <a:solidFill>
            <a:srgbClr val="27ced6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36" name="CustomShape 11"/>
          <p:cNvSpPr/>
          <p:nvPr/>
        </p:nvSpPr>
        <p:spPr>
          <a:xfrm>
            <a:off x="7312320" y="4591800"/>
            <a:ext cx="2430360" cy="1081800"/>
          </a:xfrm>
          <a:custGeom>
            <a:avLst/>
            <a:gdLst/>
            <a:ahLst/>
            <a:rect l="l" t="t" r="r" b="b"/>
            <a:pathLst>
              <a:path w="2430779" h="1082039">
                <a:moveTo>
                  <a:pt x="2250440" y="0"/>
                </a:moveTo>
                <a:lnTo>
                  <a:pt x="180340" y="0"/>
                </a:lnTo>
                <a:lnTo>
                  <a:pt x="132409" y="6444"/>
                </a:lnTo>
                <a:lnTo>
                  <a:pt x="89332" y="24628"/>
                </a:lnTo>
                <a:lnTo>
                  <a:pt x="52832" y="52832"/>
                </a:lnTo>
                <a:lnTo>
                  <a:pt x="24628" y="89332"/>
                </a:lnTo>
                <a:lnTo>
                  <a:pt x="6444" y="132409"/>
                </a:lnTo>
                <a:lnTo>
                  <a:pt x="0" y="180339"/>
                </a:lnTo>
                <a:lnTo>
                  <a:pt x="0" y="901700"/>
                </a:lnTo>
                <a:lnTo>
                  <a:pt x="6444" y="949639"/>
                </a:lnTo>
                <a:lnTo>
                  <a:pt x="24628" y="992718"/>
                </a:lnTo>
                <a:lnTo>
                  <a:pt x="52832" y="1029217"/>
                </a:lnTo>
                <a:lnTo>
                  <a:pt x="89332" y="1057417"/>
                </a:lnTo>
                <a:lnTo>
                  <a:pt x="132409" y="1075597"/>
                </a:lnTo>
                <a:lnTo>
                  <a:pt x="180340" y="1082040"/>
                </a:lnTo>
                <a:lnTo>
                  <a:pt x="2250440" y="1082040"/>
                </a:lnTo>
                <a:lnTo>
                  <a:pt x="2298370" y="1075597"/>
                </a:lnTo>
                <a:lnTo>
                  <a:pt x="2341447" y="1057417"/>
                </a:lnTo>
                <a:lnTo>
                  <a:pt x="2377947" y="1029217"/>
                </a:lnTo>
                <a:lnTo>
                  <a:pt x="2406151" y="992718"/>
                </a:lnTo>
                <a:lnTo>
                  <a:pt x="2424335" y="949639"/>
                </a:lnTo>
                <a:lnTo>
                  <a:pt x="2430779" y="901700"/>
                </a:lnTo>
                <a:lnTo>
                  <a:pt x="2430779" y="180339"/>
                </a:lnTo>
                <a:lnTo>
                  <a:pt x="2424335" y="132409"/>
                </a:lnTo>
                <a:lnTo>
                  <a:pt x="2406151" y="89332"/>
                </a:lnTo>
                <a:lnTo>
                  <a:pt x="2377948" y="52832"/>
                </a:lnTo>
                <a:lnTo>
                  <a:pt x="2341447" y="24628"/>
                </a:lnTo>
                <a:lnTo>
                  <a:pt x="2298370" y="6444"/>
                </a:lnTo>
                <a:lnTo>
                  <a:pt x="2250440" y="0"/>
                </a:lnTo>
                <a:close/>
              </a:path>
            </a:pathLst>
          </a:custGeom>
          <a:solidFill>
            <a:srgbClr val="42b996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37" name="CustomShape 12"/>
          <p:cNvSpPr/>
          <p:nvPr/>
        </p:nvSpPr>
        <p:spPr>
          <a:xfrm>
            <a:off x="7566480" y="4932000"/>
            <a:ext cx="1921320" cy="31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1" lang="cs-CZ" sz="2000" spc="-15" strike="noStrike">
                <a:solidFill>
                  <a:srgbClr val="ffffff"/>
                </a:solidFill>
                <a:latin typeface="Tw Cen MT"/>
              </a:rPr>
              <a:t>Rozladění </a:t>
            </a:r>
            <a:r>
              <a:rPr b="1" lang="cs-CZ" sz="2000" spc="-1" strike="noStrike">
                <a:solidFill>
                  <a:srgbClr val="ffffff"/>
                </a:solidFill>
                <a:latin typeface="Tw Cen MT"/>
              </a:rPr>
              <a:t>u</a:t>
            </a:r>
            <a:r>
              <a:rPr b="1" lang="cs-CZ" sz="2000" spc="-26" strike="noStrike">
                <a:solidFill>
                  <a:srgbClr val="ffffff"/>
                </a:solidFill>
                <a:latin typeface="Tw Cen MT"/>
              </a:rPr>
              <a:t> </a:t>
            </a:r>
            <a:r>
              <a:rPr b="1" lang="cs-CZ" sz="2000" spc="-7" strike="noStrike">
                <a:solidFill>
                  <a:srgbClr val="ffffff"/>
                </a:solidFill>
                <a:latin typeface="Tw Cen MT"/>
              </a:rPr>
              <a:t>dítěte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238" name="CustomShape 13"/>
          <p:cNvSpPr/>
          <p:nvPr/>
        </p:nvSpPr>
        <p:spPr>
          <a:xfrm>
            <a:off x="7463160" y="5769720"/>
            <a:ext cx="558720" cy="410040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39" name="CustomShape 14"/>
          <p:cNvSpPr/>
          <p:nvPr/>
        </p:nvSpPr>
        <p:spPr>
          <a:xfrm>
            <a:off x="7503840" y="5792400"/>
            <a:ext cx="474480" cy="327240"/>
          </a:xfrm>
          <a:custGeom>
            <a:avLst/>
            <a:gdLst/>
            <a:ahLst/>
            <a:rect l="l" t="t" r="r" b="b"/>
            <a:pathLst>
              <a:path w="474979" h="327660">
                <a:moveTo>
                  <a:pt x="63500" y="227926"/>
                </a:moveTo>
                <a:lnTo>
                  <a:pt x="57403" y="229425"/>
                </a:lnTo>
                <a:lnTo>
                  <a:pt x="54482" y="234099"/>
                </a:lnTo>
                <a:lnTo>
                  <a:pt x="0" y="324078"/>
                </a:lnTo>
                <a:lnTo>
                  <a:pt x="110617" y="327406"/>
                </a:lnTo>
                <a:lnTo>
                  <a:pt x="114878" y="323392"/>
                </a:lnTo>
                <a:lnTo>
                  <a:pt x="21971" y="323392"/>
                </a:lnTo>
                <a:lnTo>
                  <a:pt x="12573" y="305981"/>
                </a:lnTo>
                <a:lnTo>
                  <a:pt x="44783" y="288457"/>
                </a:lnTo>
                <a:lnTo>
                  <a:pt x="71500" y="244373"/>
                </a:lnTo>
                <a:lnTo>
                  <a:pt x="74295" y="239687"/>
                </a:lnTo>
                <a:lnTo>
                  <a:pt x="72771" y="233603"/>
                </a:lnTo>
                <a:lnTo>
                  <a:pt x="68199" y="230759"/>
                </a:lnTo>
                <a:lnTo>
                  <a:pt x="63500" y="227926"/>
                </a:lnTo>
                <a:close/>
                <a:moveTo>
                  <a:pt x="44783" y="288457"/>
                </a:moveTo>
                <a:lnTo>
                  <a:pt x="12573" y="305981"/>
                </a:lnTo>
                <a:lnTo>
                  <a:pt x="21971" y="323392"/>
                </a:lnTo>
                <a:lnTo>
                  <a:pt x="28560" y="319811"/>
                </a:lnTo>
                <a:lnTo>
                  <a:pt x="25780" y="319811"/>
                </a:lnTo>
                <a:lnTo>
                  <a:pt x="17652" y="304787"/>
                </a:lnTo>
                <a:lnTo>
                  <a:pt x="34886" y="304787"/>
                </a:lnTo>
                <a:lnTo>
                  <a:pt x="44783" y="288457"/>
                </a:lnTo>
                <a:close/>
                <a:moveTo>
                  <a:pt x="54177" y="305887"/>
                </a:moveTo>
                <a:lnTo>
                  <a:pt x="21971" y="323392"/>
                </a:lnTo>
                <a:lnTo>
                  <a:pt x="114878" y="323392"/>
                </a:lnTo>
                <a:lnTo>
                  <a:pt x="115188" y="323100"/>
                </a:lnTo>
                <a:lnTo>
                  <a:pt x="115316" y="317639"/>
                </a:lnTo>
                <a:lnTo>
                  <a:pt x="115570" y="312166"/>
                </a:lnTo>
                <a:lnTo>
                  <a:pt x="111251" y="307606"/>
                </a:lnTo>
                <a:lnTo>
                  <a:pt x="54177" y="305887"/>
                </a:lnTo>
                <a:close/>
                <a:moveTo>
                  <a:pt x="17652" y="304787"/>
                </a:moveTo>
                <a:lnTo>
                  <a:pt x="25780" y="319811"/>
                </a:lnTo>
                <a:lnTo>
                  <a:pt x="34577" y="305297"/>
                </a:lnTo>
                <a:lnTo>
                  <a:pt x="17652" y="304787"/>
                </a:lnTo>
                <a:close/>
                <a:moveTo>
                  <a:pt x="34577" y="305297"/>
                </a:moveTo>
                <a:lnTo>
                  <a:pt x="25780" y="319811"/>
                </a:lnTo>
                <a:lnTo>
                  <a:pt x="28560" y="319811"/>
                </a:lnTo>
                <a:lnTo>
                  <a:pt x="54177" y="305887"/>
                </a:lnTo>
                <a:lnTo>
                  <a:pt x="34577" y="305297"/>
                </a:lnTo>
                <a:close/>
                <a:moveTo>
                  <a:pt x="462025" y="0"/>
                </a:moveTo>
                <a:lnTo>
                  <a:pt x="407416" y="45148"/>
                </a:lnTo>
                <a:lnTo>
                  <a:pt x="351789" y="88595"/>
                </a:lnTo>
                <a:lnTo>
                  <a:pt x="295148" y="130441"/>
                </a:lnTo>
                <a:lnTo>
                  <a:pt x="237235" y="170764"/>
                </a:lnTo>
                <a:lnTo>
                  <a:pt x="178307" y="209372"/>
                </a:lnTo>
                <a:lnTo>
                  <a:pt x="118363" y="246367"/>
                </a:lnTo>
                <a:lnTo>
                  <a:pt x="57276" y="281660"/>
                </a:lnTo>
                <a:lnTo>
                  <a:pt x="44783" y="288457"/>
                </a:lnTo>
                <a:lnTo>
                  <a:pt x="34577" y="305297"/>
                </a:lnTo>
                <a:lnTo>
                  <a:pt x="128650" y="263232"/>
                </a:lnTo>
                <a:lnTo>
                  <a:pt x="189229" y="225945"/>
                </a:lnTo>
                <a:lnTo>
                  <a:pt x="248666" y="187020"/>
                </a:lnTo>
                <a:lnTo>
                  <a:pt x="306958" y="146380"/>
                </a:lnTo>
                <a:lnTo>
                  <a:pt x="363981" y="104203"/>
                </a:lnTo>
                <a:lnTo>
                  <a:pt x="419988" y="60413"/>
                </a:lnTo>
                <a:lnTo>
                  <a:pt x="474599" y="15265"/>
                </a:lnTo>
                <a:lnTo>
                  <a:pt x="462025" y="0"/>
                </a:lnTo>
                <a:close/>
                <a:moveTo>
                  <a:pt x="34886" y="304787"/>
                </a:moveTo>
                <a:lnTo>
                  <a:pt x="17652" y="304787"/>
                </a:lnTo>
                <a:lnTo>
                  <a:pt x="34577" y="305297"/>
                </a:lnTo>
                <a:lnTo>
                  <a:pt x="34886" y="304787"/>
                </a:lnTo>
                <a:close/>
              </a:path>
            </a:pathLst>
          </a:custGeom>
          <a:solidFill>
            <a:srgbClr val="42b996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40" name="CustomShape 15"/>
          <p:cNvSpPr/>
          <p:nvPr/>
        </p:nvSpPr>
        <p:spPr>
          <a:xfrm>
            <a:off x="5298840" y="5867280"/>
            <a:ext cx="2036160" cy="990360"/>
          </a:xfrm>
          <a:custGeom>
            <a:avLst/>
            <a:gdLst/>
            <a:ahLst/>
            <a:rect l="l" t="t" r="r" b="b"/>
            <a:pathLst>
              <a:path w="2036445" h="990600">
                <a:moveTo>
                  <a:pt x="1855724" y="0"/>
                </a:moveTo>
                <a:lnTo>
                  <a:pt x="180339" y="0"/>
                </a:lnTo>
                <a:lnTo>
                  <a:pt x="132409" y="6442"/>
                </a:lnTo>
                <a:lnTo>
                  <a:pt x="89332" y="24622"/>
                </a:lnTo>
                <a:lnTo>
                  <a:pt x="52831" y="52822"/>
                </a:lnTo>
                <a:lnTo>
                  <a:pt x="24628" y="89321"/>
                </a:lnTo>
                <a:lnTo>
                  <a:pt x="6444" y="132400"/>
                </a:lnTo>
                <a:lnTo>
                  <a:pt x="0" y="180340"/>
                </a:lnTo>
                <a:lnTo>
                  <a:pt x="0" y="901694"/>
                </a:lnTo>
                <a:lnTo>
                  <a:pt x="6444" y="949637"/>
                </a:lnTo>
                <a:lnTo>
                  <a:pt x="23733" y="990597"/>
                </a:lnTo>
                <a:lnTo>
                  <a:pt x="2012330" y="990597"/>
                </a:lnTo>
                <a:lnTo>
                  <a:pt x="2029619" y="949637"/>
                </a:lnTo>
                <a:lnTo>
                  <a:pt x="2036063" y="901694"/>
                </a:lnTo>
                <a:lnTo>
                  <a:pt x="2036063" y="180340"/>
                </a:lnTo>
                <a:lnTo>
                  <a:pt x="2029619" y="132400"/>
                </a:lnTo>
                <a:lnTo>
                  <a:pt x="2011435" y="89321"/>
                </a:lnTo>
                <a:lnTo>
                  <a:pt x="1983231" y="52822"/>
                </a:lnTo>
                <a:lnTo>
                  <a:pt x="1946731" y="24622"/>
                </a:lnTo>
                <a:lnTo>
                  <a:pt x="1903654" y="6442"/>
                </a:lnTo>
                <a:lnTo>
                  <a:pt x="1855724" y="0"/>
                </a:lnTo>
                <a:close/>
              </a:path>
            </a:pathLst>
          </a:custGeom>
          <a:solidFill>
            <a:srgbClr val="3d875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41" name="CustomShape 16"/>
          <p:cNvSpPr/>
          <p:nvPr/>
        </p:nvSpPr>
        <p:spPr>
          <a:xfrm>
            <a:off x="5298840" y="6047640"/>
            <a:ext cx="23760" cy="810000"/>
          </a:xfrm>
          <a:custGeom>
            <a:avLst/>
            <a:gdLst/>
            <a:ahLst/>
            <a:rect l="l" t="t" r="r" b="b"/>
            <a:pathLst>
              <a:path w="24129" h="810259">
                <a:moveTo>
                  <a:pt x="23733" y="810257"/>
                </a:moveTo>
                <a:lnTo>
                  <a:pt x="6444" y="769297"/>
                </a:lnTo>
                <a:lnTo>
                  <a:pt x="0" y="721354"/>
                </a:lnTo>
                <a:lnTo>
                  <a:pt x="0" y="0"/>
                </a:lnTo>
              </a:path>
            </a:pathLst>
          </a:custGeom>
          <a:noFill/>
          <a:ln w="15120">
            <a:solidFill>
              <a:srgbClr val="ffffff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42" name="CustomShape 17"/>
          <p:cNvSpPr/>
          <p:nvPr/>
        </p:nvSpPr>
        <p:spPr>
          <a:xfrm>
            <a:off x="5446440" y="6084360"/>
            <a:ext cx="1740960" cy="56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8040" bIns="0">
            <a:spAutoFit/>
          </a:bodyPr>
          <a:p>
            <a:pPr marL="568800" indent="-555840">
              <a:lnSpc>
                <a:spcPts val="1959"/>
              </a:lnSpc>
              <a:spcBef>
                <a:spcPts val="536"/>
              </a:spcBef>
            </a:pPr>
            <a:r>
              <a:rPr b="1" lang="cs-CZ" sz="2000" spc="-7" strike="noStrike">
                <a:solidFill>
                  <a:srgbClr val="ffffff"/>
                </a:solidFill>
                <a:latin typeface="Tw Cen MT"/>
              </a:rPr>
              <a:t>Hyperaktivace</a:t>
            </a:r>
            <a:r>
              <a:rPr b="1" lang="cs-CZ" sz="2000" spc="-55" strike="noStrike">
                <a:solidFill>
                  <a:srgbClr val="ffffff"/>
                </a:solidFill>
                <a:latin typeface="Tw Cen MT"/>
              </a:rPr>
              <a:t> </a:t>
            </a:r>
            <a:r>
              <a:rPr b="1" lang="cs-CZ" sz="2000" spc="-1" strike="noStrike">
                <a:solidFill>
                  <a:srgbClr val="ffffff"/>
                </a:solidFill>
                <a:latin typeface="Tw Cen MT"/>
              </a:rPr>
              <a:t>x  </a:t>
            </a:r>
            <a:r>
              <a:rPr b="1" lang="cs-CZ" sz="2000" spc="-7" strike="noStrike">
                <a:solidFill>
                  <a:srgbClr val="ffffff"/>
                </a:solidFill>
                <a:latin typeface="Tw Cen MT"/>
              </a:rPr>
              <a:t>útlum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243" name="CustomShape 18"/>
          <p:cNvSpPr/>
          <p:nvPr/>
        </p:nvSpPr>
        <p:spPr>
          <a:xfrm>
            <a:off x="4620960" y="5771160"/>
            <a:ext cx="558720" cy="410040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44" name="CustomShape 19"/>
          <p:cNvSpPr/>
          <p:nvPr/>
        </p:nvSpPr>
        <p:spPr>
          <a:xfrm>
            <a:off x="4663080" y="5799960"/>
            <a:ext cx="472680" cy="325440"/>
          </a:xfrm>
          <a:custGeom>
            <a:avLst/>
            <a:gdLst/>
            <a:ahLst/>
            <a:rect l="l" t="t" r="r" b="b"/>
            <a:pathLst>
              <a:path w="473075" h="325754">
                <a:moveTo>
                  <a:pt x="30243" y="25039"/>
                </a:moveTo>
                <a:lnTo>
                  <a:pt x="104520" y="96761"/>
                </a:lnTo>
                <a:lnTo>
                  <a:pt x="161670" y="138925"/>
                </a:lnTo>
                <a:lnTo>
                  <a:pt x="219963" y="179565"/>
                </a:lnTo>
                <a:lnTo>
                  <a:pt x="279400" y="218490"/>
                </a:lnTo>
                <a:lnTo>
                  <a:pt x="339851" y="255778"/>
                </a:lnTo>
                <a:lnTo>
                  <a:pt x="401319" y="291338"/>
                </a:lnTo>
                <a:lnTo>
                  <a:pt x="463550" y="325145"/>
                </a:lnTo>
                <a:lnTo>
                  <a:pt x="473075" y="307746"/>
                </a:lnTo>
                <a:lnTo>
                  <a:pt x="410844" y="273926"/>
                </a:lnTo>
                <a:lnTo>
                  <a:pt x="349757" y="238620"/>
                </a:lnTo>
                <a:lnTo>
                  <a:pt x="289687" y="201612"/>
                </a:lnTo>
                <a:lnTo>
                  <a:pt x="230885" y="163004"/>
                </a:lnTo>
                <a:lnTo>
                  <a:pt x="172973" y="122669"/>
                </a:lnTo>
                <a:lnTo>
                  <a:pt x="116331" y="80835"/>
                </a:lnTo>
                <a:lnTo>
                  <a:pt x="60705" y="37363"/>
                </a:lnTo>
                <a:lnTo>
                  <a:pt x="49674" y="28234"/>
                </a:lnTo>
                <a:lnTo>
                  <a:pt x="30243" y="25039"/>
                </a:lnTo>
                <a:close/>
                <a:moveTo>
                  <a:pt x="0" y="0"/>
                </a:moveTo>
                <a:lnTo>
                  <a:pt x="36194" y="98755"/>
                </a:lnTo>
                <a:lnTo>
                  <a:pt x="38100" y="103898"/>
                </a:lnTo>
                <a:lnTo>
                  <a:pt x="43814" y="106527"/>
                </a:lnTo>
                <a:lnTo>
                  <a:pt x="54101" y="102755"/>
                </a:lnTo>
                <a:lnTo>
                  <a:pt x="56768" y="97066"/>
                </a:lnTo>
                <a:lnTo>
                  <a:pt x="54863" y="91935"/>
                </a:lnTo>
                <a:lnTo>
                  <a:pt x="37020" y="43452"/>
                </a:lnTo>
                <a:lnTo>
                  <a:pt x="8889" y="20154"/>
                </a:lnTo>
                <a:lnTo>
                  <a:pt x="21462" y="4889"/>
                </a:lnTo>
                <a:lnTo>
                  <a:pt x="29738" y="4889"/>
                </a:lnTo>
                <a:lnTo>
                  <a:pt x="0" y="0"/>
                </a:lnTo>
                <a:close/>
                <a:moveTo>
                  <a:pt x="21462" y="4889"/>
                </a:moveTo>
                <a:lnTo>
                  <a:pt x="8889" y="20154"/>
                </a:lnTo>
                <a:lnTo>
                  <a:pt x="37020" y="43452"/>
                </a:lnTo>
                <a:lnTo>
                  <a:pt x="30243" y="25039"/>
                </a:lnTo>
                <a:lnTo>
                  <a:pt x="13588" y="22301"/>
                </a:lnTo>
                <a:lnTo>
                  <a:pt x="24383" y="9118"/>
                </a:lnTo>
                <a:lnTo>
                  <a:pt x="26573" y="9118"/>
                </a:lnTo>
                <a:lnTo>
                  <a:pt x="21462" y="4889"/>
                </a:lnTo>
                <a:close/>
                <a:moveTo>
                  <a:pt x="29738" y="4889"/>
                </a:moveTo>
                <a:lnTo>
                  <a:pt x="21462" y="4889"/>
                </a:lnTo>
                <a:lnTo>
                  <a:pt x="49674" y="28234"/>
                </a:lnTo>
                <a:lnTo>
                  <a:pt x="106044" y="37503"/>
                </a:lnTo>
                <a:lnTo>
                  <a:pt x="111125" y="33845"/>
                </a:lnTo>
                <a:lnTo>
                  <a:pt x="112902" y="23050"/>
                </a:lnTo>
                <a:lnTo>
                  <a:pt x="109219" y="17957"/>
                </a:lnTo>
                <a:lnTo>
                  <a:pt x="29738" y="4889"/>
                </a:lnTo>
                <a:close/>
                <a:moveTo>
                  <a:pt x="26573" y="9118"/>
                </a:moveTo>
                <a:lnTo>
                  <a:pt x="24383" y="9118"/>
                </a:lnTo>
                <a:lnTo>
                  <a:pt x="30243" y="25039"/>
                </a:lnTo>
                <a:lnTo>
                  <a:pt x="49674" y="28234"/>
                </a:lnTo>
                <a:lnTo>
                  <a:pt x="26573" y="9118"/>
                </a:lnTo>
                <a:close/>
                <a:moveTo>
                  <a:pt x="24383" y="9118"/>
                </a:moveTo>
                <a:lnTo>
                  <a:pt x="13588" y="22301"/>
                </a:lnTo>
                <a:lnTo>
                  <a:pt x="30243" y="25039"/>
                </a:lnTo>
                <a:lnTo>
                  <a:pt x="24383" y="9118"/>
                </a:lnTo>
                <a:close/>
              </a:path>
            </a:pathLst>
          </a:custGeom>
          <a:solidFill>
            <a:srgbClr val="3d875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45" name="CustomShape 20"/>
          <p:cNvSpPr/>
          <p:nvPr/>
        </p:nvSpPr>
        <p:spPr>
          <a:xfrm>
            <a:off x="2866680" y="4591800"/>
            <a:ext cx="2479320" cy="1081800"/>
          </a:xfrm>
          <a:custGeom>
            <a:avLst/>
            <a:gdLst/>
            <a:ahLst/>
            <a:rect l="l" t="t" r="r" b="b"/>
            <a:pathLst>
              <a:path w="2479675" h="1082039">
                <a:moveTo>
                  <a:pt x="2299208" y="0"/>
                </a:moveTo>
                <a:lnTo>
                  <a:pt x="180339" y="0"/>
                </a:lnTo>
                <a:lnTo>
                  <a:pt x="132409" y="6444"/>
                </a:lnTo>
                <a:lnTo>
                  <a:pt x="89332" y="24628"/>
                </a:lnTo>
                <a:lnTo>
                  <a:pt x="52832" y="52832"/>
                </a:lnTo>
                <a:lnTo>
                  <a:pt x="24628" y="89332"/>
                </a:lnTo>
                <a:lnTo>
                  <a:pt x="6444" y="132409"/>
                </a:lnTo>
                <a:lnTo>
                  <a:pt x="0" y="180339"/>
                </a:lnTo>
                <a:lnTo>
                  <a:pt x="0" y="901700"/>
                </a:lnTo>
                <a:lnTo>
                  <a:pt x="6444" y="949639"/>
                </a:lnTo>
                <a:lnTo>
                  <a:pt x="24628" y="992718"/>
                </a:lnTo>
                <a:lnTo>
                  <a:pt x="52831" y="1029217"/>
                </a:lnTo>
                <a:lnTo>
                  <a:pt x="89332" y="1057417"/>
                </a:lnTo>
                <a:lnTo>
                  <a:pt x="132409" y="1075597"/>
                </a:lnTo>
                <a:lnTo>
                  <a:pt x="180339" y="1082040"/>
                </a:lnTo>
                <a:lnTo>
                  <a:pt x="2299208" y="1082040"/>
                </a:lnTo>
                <a:lnTo>
                  <a:pt x="2347138" y="1075597"/>
                </a:lnTo>
                <a:lnTo>
                  <a:pt x="2390215" y="1057417"/>
                </a:lnTo>
                <a:lnTo>
                  <a:pt x="2426716" y="1029217"/>
                </a:lnTo>
                <a:lnTo>
                  <a:pt x="2454919" y="992718"/>
                </a:lnTo>
                <a:lnTo>
                  <a:pt x="2473103" y="949639"/>
                </a:lnTo>
                <a:lnTo>
                  <a:pt x="2479547" y="901700"/>
                </a:lnTo>
                <a:lnTo>
                  <a:pt x="2479547" y="180339"/>
                </a:lnTo>
                <a:lnTo>
                  <a:pt x="2473103" y="132409"/>
                </a:lnTo>
                <a:lnTo>
                  <a:pt x="2454919" y="89332"/>
                </a:lnTo>
                <a:lnTo>
                  <a:pt x="2426716" y="52832"/>
                </a:lnTo>
                <a:lnTo>
                  <a:pt x="2390215" y="24628"/>
                </a:lnTo>
                <a:lnTo>
                  <a:pt x="2347138" y="6444"/>
                </a:lnTo>
                <a:lnTo>
                  <a:pt x="2299208" y="0"/>
                </a:lnTo>
                <a:close/>
              </a:path>
            </a:pathLst>
          </a:custGeom>
          <a:solidFill>
            <a:srgbClr val="61a29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46" name="CustomShape 21"/>
          <p:cNvSpPr/>
          <p:nvPr/>
        </p:nvSpPr>
        <p:spPr>
          <a:xfrm>
            <a:off x="2866680" y="4591800"/>
            <a:ext cx="2479320" cy="1081800"/>
          </a:xfrm>
          <a:custGeom>
            <a:avLst/>
            <a:gdLst/>
            <a:ahLst/>
            <a:rect l="l" t="t" r="r" b="b"/>
            <a:pathLst>
              <a:path w="2479675" h="1082039">
                <a:moveTo>
                  <a:pt x="0" y="180339"/>
                </a:moveTo>
                <a:lnTo>
                  <a:pt x="6444" y="132409"/>
                </a:lnTo>
                <a:lnTo>
                  <a:pt x="24628" y="89332"/>
                </a:lnTo>
                <a:lnTo>
                  <a:pt x="52832" y="52832"/>
                </a:lnTo>
                <a:lnTo>
                  <a:pt x="89332" y="24628"/>
                </a:lnTo>
                <a:lnTo>
                  <a:pt x="132409" y="6444"/>
                </a:lnTo>
                <a:lnTo>
                  <a:pt x="180339" y="0"/>
                </a:lnTo>
                <a:lnTo>
                  <a:pt x="2299208" y="0"/>
                </a:lnTo>
                <a:lnTo>
                  <a:pt x="2347138" y="6444"/>
                </a:lnTo>
                <a:lnTo>
                  <a:pt x="2390215" y="24628"/>
                </a:lnTo>
                <a:lnTo>
                  <a:pt x="2426716" y="52832"/>
                </a:lnTo>
                <a:lnTo>
                  <a:pt x="2454919" y="89332"/>
                </a:lnTo>
                <a:lnTo>
                  <a:pt x="2473103" y="132409"/>
                </a:lnTo>
                <a:lnTo>
                  <a:pt x="2479547" y="180339"/>
                </a:lnTo>
                <a:lnTo>
                  <a:pt x="2479547" y="901700"/>
                </a:lnTo>
                <a:lnTo>
                  <a:pt x="2473103" y="949639"/>
                </a:lnTo>
                <a:lnTo>
                  <a:pt x="2454919" y="992718"/>
                </a:lnTo>
                <a:lnTo>
                  <a:pt x="2426716" y="1029217"/>
                </a:lnTo>
                <a:lnTo>
                  <a:pt x="2390215" y="1057417"/>
                </a:lnTo>
                <a:lnTo>
                  <a:pt x="2347138" y="1075597"/>
                </a:lnTo>
                <a:lnTo>
                  <a:pt x="2299208" y="1082040"/>
                </a:lnTo>
                <a:lnTo>
                  <a:pt x="180339" y="1082040"/>
                </a:lnTo>
                <a:lnTo>
                  <a:pt x="132409" y="1075597"/>
                </a:lnTo>
                <a:lnTo>
                  <a:pt x="89332" y="1057417"/>
                </a:lnTo>
                <a:lnTo>
                  <a:pt x="52831" y="1029217"/>
                </a:lnTo>
                <a:lnTo>
                  <a:pt x="24628" y="992718"/>
                </a:lnTo>
                <a:lnTo>
                  <a:pt x="6444" y="949639"/>
                </a:lnTo>
                <a:lnTo>
                  <a:pt x="0" y="901700"/>
                </a:lnTo>
                <a:lnTo>
                  <a:pt x="0" y="180339"/>
                </a:lnTo>
                <a:close/>
              </a:path>
            </a:pathLst>
          </a:custGeom>
          <a:noFill/>
          <a:ln w="15120">
            <a:solidFill>
              <a:srgbClr val="ffffff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47" name="CustomShape 22"/>
          <p:cNvSpPr/>
          <p:nvPr/>
        </p:nvSpPr>
        <p:spPr>
          <a:xfrm>
            <a:off x="3304440" y="4682880"/>
            <a:ext cx="1603080" cy="81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720" algn="ctr">
              <a:lnSpc>
                <a:spcPts val="2180"/>
              </a:lnSpc>
              <a:spcBef>
                <a:spcPts val="99"/>
              </a:spcBef>
            </a:pPr>
            <a:r>
              <a:rPr b="1" lang="cs-CZ" sz="2000" spc="-21" strike="noStrike">
                <a:solidFill>
                  <a:srgbClr val="ffffff"/>
                </a:solidFill>
                <a:latin typeface="Tw Cen MT"/>
              </a:rPr>
              <a:t>Posilování</a:t>
            </a:r>
            <a:endParaRPr b="0" lang="cs-CZ" sz="2000" spc="-1" strike="noStrike">
              <a:latin typeface="Arial"/>
            </a:endParaRPr>
          </a:p>
          <a:p>
            <a:pPr marL="12240" algn="ctr">
              <a:lnSpc>
                <a:spcPts val="1959"/>
              </a:lnSpc>
              <a:spcBef>
                <a:spcPts val="215"/>
              </a:spcBef>
            </a:pPr>
            <a:r>
              <a:rPr b="1" lang="cs-CZ" sz="2000" spc="-1" strike="noStrike">
                <a:solidFill>
                  <a:srgbClr val="ffffff"/>
                </a:solidFill>
                <a:latin typeface="Tw Cen MT"/>
              </a:rPr>
              <a:t>neadek</a:t>
            </a:r>
            <a:r>
              <a:rPr b="1" lang="cs-CZ" sz="2000" spc="4" strike="noStrike">
                <a:solidFill>
                  <a:srgbClr val="ffffff"/>
                </a:solidFill>
                <a:latin typeface="Tw Cen MT"/>
              </a:rPr>
              <a:t>v</a:t>
            </a:r>
            <a:r>
              <a:rPr b="1" lang="cs-CZ" sz="2000" spc="-1" strike="noStrike">
                <a:solidFill>
                  <a:srgbClr val="ffffff"/>
                </a:solidFill>
                <a:latin typeface="Tw Cen MT"/>
              </a:rPr>
              <a:t>á</a:t>
            </a:r>
            <a:r>
              <a:rPr b="1" lang="cs-CZ" sz="2000" spc="-12" strike="noStrike">
                <a:solidFill>
                  <a:srgbClr val="ffffff"/>
                </a:solidFill>
                <a:latin typeface="Tw Cen MT"/>
              </a:rPr>
              <a:t>t</a:t>
            </a:r>
            <a:r>
              <a:rPr b="1" lang="cs-CZ" sz="2000" spc="-1" strike="noStrike">
                <a:solidFill>
                  <a:srgbClr val="ffffff"/>
                </a:solidFill>
                <a:latin typeface="Tw Cen MT"/>
              </a:rPr>
              <a:t>ního  jednání</a:t>
            </a:r>
            <a:r>
              <a:rPr b="1" lang="cs-CZ" sz="2000" spc="-75" strike="noStrike">
                <a:solidFill>
                  <a:srgbClr val="ffffff"/>
                </a:solidFill>
                <a:latin typeface="Tw Cen MT"/>
              </a:rPr>
              <a:t> </a:t>
            </a:r>
            <a:r>
              <a:rPr b="1" lang="cs-CZ" sz="2000" spc="-1" strike="noStrike">
                <a:solidFill>
                  <a:srgbClr val="ffffff"/>
                </a:solidFill>
                <a:latin typeface="Tw Cen MT"/>
              </a:rPr>
              <a:t>rodiče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248" name="CustomShape 23"/>
          <p:cNvSpPr/>
          <p:nvPr/>
        </p:nvSpPr>
        <p:spPr>
          <a:xfrm>
            <a:off x="3699000" y="3387600"/>
            <a:ext cx="192600" cy="976680"/>
          </a:xfrm>
          <a:prstGeom prst="rect">
            <a:avLst/>
          </a:prstGeom>
          <a:blipFill rotWithShape="0">
            <a:blip r:embed="rId5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49" name="CustomShape 24"/>
          <p:cNvSpPr/>
          <p:nvPr/>
        </p:nvSpPr>
        <p:spPr>
          <a:xfrm>
            <a:off x="3734280" y="3407040"/>
            <a:ext cx="110160" cy="900000"/>
          </a:xfrm>
          <a:custGeom>
            <a:avLst/>
            <a:gdLst/>
            <a:ahLst/>
            <a:rect l="l" t="t" r="r" b="b"/>
            <a:pathLst>
              <a:path w="110489" h="900429">
                <a:moveTo>
                  <a:pt x="64309" y="38859"/>
                </a:moveTo>
                <a:lnTo>
                  <a:pt x="43561" y="110617"/>
                </a:lnTo>
                <a:lnTo>
                  <a:pt x="36576" y="166877"/>
                </a:lnTo>
                <a:lnTo>
                  <a:pt x="30988" y="223393"/>
                </a:lnTo>
                <a:lnTo>
                  <a:pt x="26543" y="279781"/>
                </a:lnTo>
                <a:lnTo>
                  <a:pt x="23473" y="337058"/>
                </a:lnTo>
                <a:lnTo>
                  <a:pt x="21587" y="393192"/>
                </a:lnTo>
                <a:lnTo>
                  <a:pt x="21082" y="449453"/>
                </a:lnTo>
                <a:lnTo>
                  <a:pt x="21590" y="506095"/>
                </a:lnTo>
                <a:lnTo>
                  <a:pt x="23495" y="562737"/>
                </a:lnTo>
                <a:lnTo>
                  <a:pt x="26543" y="619379"/>
                </a:lnTo>
                <a:lnTo>
                  <a:pt x="30988" y="675767"/>
                </a:lnTo>
                <a:lnTo>
                  <a:pt x="36703" y="732155"/>
                </a:lnTo>
                <a:lnTo>
                  <a:pt x="43561" y="788416"/>
                </a:lnTo>
                <a:lnTo>
                  <a:pt x="51689" y="844550"/>
                </a:lnTo>
                <a:lnTo>
                  <a:pt x="60960" y="900430"/>
                </a:lnTo>
                <a:lnTo>
                  <a:pt x="80518" y="897128"/>
                </a:lnTo>
                <a:lnTo>
                  <a:pt x="71247" y="841375"/>
                </a:lnTo>
                <a:lnTo>
                  <a:pt x="63119" y="785622"/>
                </a:lnTo>
                <a:lnTo>
                  <a:pt x="56261" y="729742"/>
                </a:lnTo>
                <a:lnTo>
                  <a:pt x="50673" y="673735"/>
                </a:lnTo>
                <a:lnTo>
                  <a:pt x="46355" y="617728"/>
                </a:lnTo>
                <a:lnTo>
                  <a:pt x="43307" y="561594"/>
                </a:lnTo>
                <a:lnTo>
                  <a:pt x="41402" y="505460"/>
                </a:lnTo>
                <a:lnTo>
                  <a:pt x="40894" y="449325"/>
                </a:lnTo>
                <a:lnTo>
                  <a:pt x="41410" y="392938"/>
                </a:lnTo>
                <a:lnTo>
                  <a:pt x="43307" y="337058"/>
                </a:lnTo>
                <a:lnTo>
                  <a:pt x="46355" y="280797"/>
                </a:lnTo>
                <a:lnTo>
                  <a:pt x="50800" y="224917"/>
                </a:lnTo>
                <a:lnTo>
                  <a:pt x="56388" y="168910"/>
                </a:lnTo>
                <a:lnTo>
                  <a:pt x="63119" y="113030"/>
                </a:lnTo>
                <a:lnTo>
                  <a:pt x="71260" y="57197"/>
                </a:lnTo>
                <a:lnTo>
                  <a:pt x="64309" y="38859"/>
                </a:lnTo>
                <a:close/>
                <a:moveTo>
                  <a:pt x="77483" y="17780"/>
                </a:moveTo>
                <a:lnTo>
                  <a:pt x="57785" y="17780"/>
                </a:lnTo>
                <a:lnTo>
                  <a:pt x="77343" y="21082"/>
                </a:lnTo>
                <a:lnTo>
                  <a:pt x="71260" y="57197"/>
                </a:lnTo>
                <a:lnTo>
                  <a:pt x="89535" y="105410"/>
                </a:lnTo>
                <a:lnTo>
                  <a:pt x="91440" y="110617"/>
                </a:lnTo>
                <a:lnTo>
                  <a:pt x="97155" y="113157"/>
                </a:lnTo>
                <a:lnTo>
                  <a:pt x="102362" y="111251"/>
                </a:lnTo>
                <a:lnTo>
                  <a:pt x="107442" y="109220"/>
                </a:lnTo>
                <a:lnTo>
                  <a:pt x="109982" y="103505"/>
                </a:lnTo>
                <a:lnTo>
                  <a:pt x="108077" y="98425"/>
                </a:lnTo>
                <a:lnTo>
                  <a:pt x="77483" y="17780"/>
                </a:lnTo>
                <a:close/>
                <a:moveTo>
                  <a:pt x="70739" y="0"/>
                </a:moveTo>
                <a:lnTo>
                  <a:pt x="3556" y="80899"/>
                </a:lnTo>
                <a:lnTo>
                  <a:pt x="0" y="85089"/>
                </a:lnTo>
                <a:lnTo>
                  <a:pt x="635" y="91439"/>
                </a:lnTo>
                <a:lnTo>
                  <a:pt x="4826" y="94869"/>
                </a:lnTo>
                <a:lnTo>
                  <a:pt x="9017" y="98425"/>
                </a:lnTo>
                <a:lnTo>
                  <a:pt x="15240" y="97789"/>
                </a:lnTo>
                <a:lnTo>
                  <a:pt x="18796" y="93599"/>
                </a:lnTo>
                <a:lnTo>
                  <a:pt x="51781" y="53927"/>
                </a:lnTo>
                <a:lnTo>
                  <a:pt x="57785" y="17780"/>
                </a:lnTo>
                <a:lnTo>
                  <a:pt x="77483" y="17780"/>
                </a:lnTo>
                <a:lnTo>
                  <a:pt x="70739" y="0"/>
                </a:lnTo>
                <a:close/>
                <a:moveTo>
                  <a:pt x="77022" y="22987"/>
                </a:moveTo>
                <a:lnTo>
                  <a:pt x="58293" y="22987"/>
                </a:lnTo>
                <a:lnTo>
                  <a:pt x="75184" y="25781"/>
                </a:lnTo>
                <a:lnTo>
                  <a:pt x="64309" y="38859"/>
                </a:lnTo>
                <a:lnTo>
                  <a:pt x="71260" y="57197"/>
                </a:lnTo>
                <a:lnTo>
                  <a:pt x="77022" y="22987"/>
                </a:lnTo>
                <a:close/>
                <a:moveTo>
                  <a:pt x="57785" y="17780"/>
                </a:moveTo>
                <a:lnTo>
                  <a:pt x="51781" y="53927"/>
                </a:lnTo>
                <a:lnTo>
                  <a:pt x="64309" y="38859"/>
                </a:lnTo>
                <a:lnTo>
                  <a:pt x="58293" y="22987"/>
                </a:lnTo>
                <a:lnTo>
                  <a:pt x="77022" y="22987"/>
                </a:lnTo>
                <a:lnTo>
                  <a:pt x="77343" y="21082"/>
                </a:lnTo>
                <a:lnTo>
                  <a:pt x="57785" y="17780"/>
                </a:lnTo>
                <a:close/>
                <a:moveTo>
                  <a:pt x="58293" y="22987"/>
                </a:moveTo>
                <a:lnTo>
                  <a:pt x="64309" y="38859"/>
                </a:lnTo>
                <a:lnTo>
                  <a:pt x="75184" y="25781"/>
                </a:lnTo>
                <a:lnTo>
                  <a:pt x="58293" y="22987"/>
                </a:lnTo>
                <a:close/>
              </a:path>
            </a:pathLst>
          </a:custGeom>
          <a:solidFill>
            <a:srgbClr val="61a29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50" name="CustomShape 25"/>
          <p:cNvSpPr/>
          <p:nvPr/>
        </p:nvSpPr>
        <p:spPr>
          <a:xfrm>
            <a:off x="2490120" y="2039040"/>
            <a:ext cx="3230640" cy="1081800"/>
          </a:xfrm>
          <a:custGeom>
            <a:avLst/>
            <a:gdLst/>
            <a:ahLst/>
            <a:rect l="l" t="t" r="r" b="b"/>
            <a:pathLst>
              <a:path w="3230879" h="1082039">
                <a:moveTo>
                  <a:pt x="3050539" y="0"/>
                </a:moveTo>
                <a:lnTo>
                  <a:pt x="180339" y="0"/>
                </a:lnTo>
                <a:lnTo>
                  <a:pt x="132409" y="6444"/>
                </a:lnTo>
                <a:lnTo>
                  <a:pt x="89332" y="24628"/>
                </a:lnTo>
                <a:lnTo>
                  <a:pt x="52831" y="52831"/>
                </a:lnTo>
                <a:lnTo>
                  <a:pt x="24628" y="89332"/>
                </a:lnTo>
                <a:lnTo>
                  <a:pt x="6444" y="132409"/>
                </a:lnTo>
                <a:lnTo>
                  <a:pt x="0" y="180339"/>
                </a:lnTo>
                <a:lnTo>
                  <a:pt x="0" y="901700"/>
                </a:lnTo>
                <a:lnTo>
                  <a:pt x="6444" y="949630"/>
                </a:lnTo>
                <a:lnTo>
                  <a:pt x="24628" y="992707"/>
                </a:lnTo>
                <a:lnTo>
                  <a:pt x="52832" y="1029208"/>
                </a:lnTo>
                <a:lnTo>
                  <a:pt x="89332" y="1057411"/>
                </a:lnTo>
                <a:lnTo>
                  <a:pt x="132409" y="1075595"/>
                </a:lnTo>
                <a:lnTo>
                  <a:pt x="180339" y="1082039"/>
                </a:lnTo>
                <a:lnTo>
                  <a:pt x="3050539" y="1082039"/>
                </a:lnTo>
                <a:lnTo>
                  <a:pt x="3098470" y="1075595"/>
                </a:lnTo>
                <a:lnTo>
                  <a:pt x="3141547" y="1057411"/>
                </a:lnTo>
                <a:lnTo>
                  <a:pt x="3178048" y="1029208"/>
                </a:lnTo>
                <a:lnTo>
                  <a:pt x="3206251" y="992707"/>
                </a:lnTo>
                <a:lnTo>
                  <a:pt x="3224435" y="949630"/>
                </a:lnTo>
                <a:lnTo>
                  <a:pt x="3230880" y="901700"/>
                </a:lnTo>
                <a:lnTo>
                  <a:pt x="3230880" y="180339"/>
                </a:lnTo>
                <a:lnTo>
                  <a:pt x="3224435" y="132409"/>
                </a:lnTo>
                <a:lnTo>
                  <a:pt x="3206251" y="89332"/>
                </a:lnTo>
                <a:lnTo>
                  <a:pt x="3178047" y="52831"/>
                </a:lnTo>
                <a:lnTo>
                  <a:pt x="3141547" y="24628"/>
                </a:lnTo>
                <a:lnTo>
                  <a:pt x="3098470" y="6444"/>
                </a:lnTo>
                <a:lnTo>
                  <a:pt x="3050539" y="0"/>
                </a:lnTo>
                <a:close/>
              </a:path>
            </a:pathLst>
          </a:custGeom>
          <a:solidFill>
            <a:srgbClr val="2f525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51" name="CustomShape 26"/>
          <p:cNvSpPr/>
          <p:nvPr/>
        </p:nvSpPr>
        <p:spPr>
          <a:xfrm>
            <a:off x="2665080" y="2130120"/>
            <a:ext cx="2883240" cy="81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8040" bIns="0">
            <a:spAutoFit/>
          </a:bodyPr>
          <a:p>
            <a:pPr marL="12600" algn="ctr">
              <a:lnSpc>
                <a:spcPts val="1959"/>
              </a:lnSpc>
              <a:spcBef>
                <a:spcPts val="536"/>
              </a:spcBef>
            </a:pPr>
            <a:r>
              <a:rPr b="1" lang="cs-CZ" sz="2000" spc="-1" strike="noStrike">
                <a:solidFill>
                  <a:srgbClr val="ffffff"/>
                </a:solidFill>
                <a:latin typeface="Tw Cen MT"/>
              </a:rPr>
              <a:t>Násilné </a:t>
            </a:r>
            <a:r>
              <a:rPr b="1" lang="cs-CZ" sz="2000" spc="-12" strike="noStrike">
                <a:solidFill>
                  <a:srgbClr val="ffffff"/>
                </a:solidFill>
                <a:latin typeface="Tw Cen MT"/>
              </a:rPr>
              <a:t>chování </a:t>
            </a:r>
            <a:r>
              <a:rPr b="1" lang="cs-CZ" sz="2000" spc="-1" strike="noStrike">
                <a:solidFill>
                  <a:srgbClr val="ffffff"/>
                </a:solidFill>
                <a:latin typeface="Tw Cen MT"/>
              </a:rPr>
              <a:t>vůči</a:t>
            </a:r>
            <a:r>
              <a:rPr b="1" lang="cs-CZ" sz="2000" spc="-66" strike="noStrike">
                <a:solidFill>
                  <a:srgbClr val="ffffff"/>
                </a:solidFill>
                <a:latin typeface="Tw Cen MT"/>
              </a:rPr>
              <a:t> </a:t>
            </a:r>
            <a:r>
              <a:rPr b="1" lang="cs-CZ" sz="2000" spc="-7" strike="noStrike">
                <a:solidFill>
                  <a:srgbClr val="ffffff"/>
                </a:solidFill>
                <a:latin typeface="Tw Cen MT"/>
              </a:rPr>
              <a:t>dítěte  </a:t>
            </a:r>
            <a:r>
              <a:rPr b="1" lang="cs-CZ" sz="2000" spc="-1" strike="noStrike">
                <a:solidFill>
                  <a:srgbClr val="ffffff"/>
                </a:solidFill>
                <a:latin typeface="Tw Cen MT"/>
              </a:rPr>
              <a:t>nebo </a:t>
            </a:r>
            <a:r>
              <a:rPr b="1" lang="cs-CZ" sz="2000" spc="-7" strike="noStrike">
                <a:solidFill>
                  <a:srgbClr val="ffffff"/>
                </a:solidFill>
                <a:latin typeface="Tw Cen MT"/>
              </a:rPr>
              <a:t>jiné </a:t>
            </a:r>
            <a:r>
              <a:rPr b="1" lang="cs-CZ" sz="2000" spc="-15" strike="noStrike">
                <a:solidFill>
                  <a:srgbClr val="ffffff"/>
                </a:solidFill>
                <a:latin typeface="Tw Cen MT"/>
              </a:rPr>
              <a:t>formy </a:t>
            </a:r>
            <a:r>
              <a:rPr b="1" lang="cs-CZ" sz="2000" spc="4" strike="noStrike">
                <a:solidFill>
                  <a:srgbClr val="ffffff"/>
                </a:solidFill>
                <a:latin typeface="Tw Cen MT"/>
              </a:rPr>
              <a:t>špatného  </a:t>
            </a:r>
            <a:r>
              <a:rPr b="1" lang="cs-CZ" sz="2000" spc="-7" strike="noStrike">
                <a:solidFill>
                  <a:srgbClr val="ffffff"/>
                </a:solidFill>
                <a:latin typeface="Tw Cen MT"/>
              </a:rPr>
              <a:t>zacházení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252" name="CustomShape 27"/>
          <p:cNvSpPr/>
          <p:nvPr/>
        </p:nvSpPr>
        <p:spPr>
          <a:xfrm>
            <a:off x="4632480" y="1662840"/>
            <a:ext cx="377640" cy="275760"/>
          </a:xfrm>
          <a:custGeom>
            <a:avLst/>
            <a:gdLst/>
            <a:ahLst/>
            <a:rect l="l" t="t" r="r" b="b"/>
            <a:pathLst>
              <a:path w="377825" h="276225">
                <a:moveTo>
                  <a:pt x="356451" y="13060"/>
                </a:moveTo>
                <a:lnTo>
                  <a:pt x="276351" y="56134"/>
                </a:lnTo>
                <a:lnTo>
                  <a:pt x="228219" y="88518"/>
                </a:lnTo>
                <a:lnTo>
                  <a:pt x="180975" y="122047"/>
                </a:lnTo>
                <a:lnTo>
                  <a:pt x="134493" y="156590"/>
                </a:lnTo>
                <a:lnTo>
                  <a:pt x="88900" y="192277"/>
                </a:lnTo>
                <a:lnTo>
                  <a:pt x="43942" y="228853"/>
                </a:lnTo>
                <a:lnTo>
                  <a:pt x="0" y="266446"/>
                </a:lnTo>
                <a:lnTo>
                  <a:pt x="8255" y="276098"/>
                </a:lnTo>
                <a:lnTo>
                  <a:pt x="52197" y="238505"/>
                </a:lnTo>
                <a:lnTo>
                  <a:pt x="96900" y="202056"/>
                </a:lnTo>
                <a:lnTo>
                  <a:pt x="142367" y="166624"/>
                </a:lnTo>
                <a:lnTo>
                  <a:pt x="188595" y="132206"/>
                </a:lnTo>
                <a:lnTo>
                  <a:pt x="235585" y="98933"/>
                </a:lnTo>
                <a:lnTo>
                  <a:pt x="283337" y="66675"/>
                </a:lnTo>
                <a:lnTo>
                  <a:pt x="331978" y="35560"/>
                </a:lnTo>
                <a:lnTo>
                  <a:pt x="350437" y="24228"/>
                </a:lnTo>
                <a:lnTo>
                  <a:pt x="356451" y="13060"/>
                </a:lnTo>
                <a:close/>
                <a:moveTo>
                  <a:pt x="377210" y="1142"/>
                </a:moveTo>
                <a:lnTo>
                  <a:pt x="363855" y="1142"/>
                </a:lnTo>
                <a:lnTo>
                  <a:pt x="370459" y="11937"/>
                </a:lnTo>
                <a:lnTo>
                  <a:pt x="350437" y="24228"/>
                </a:lnTo>
                <a:lnTo>
                  <a:pt x="319786" y="81152"/>
                </a:lnTo>
                <a:lnTo>
                  <a:pt x="318135" y="84327"/>
                </a:lnTo>
                <a:lnTo>
                  <a:pt x="319278" y="88137"/>
                </a:lnTo>
                <a:lnTo>
                  <a:pt x="325374" y="91439"/>
                </a:lnTo>
                <a:lnTo>
                  <a:pt x="329311" y="90297"/>
                </a:lnTo>
                <a:lnTo>
                  <a:pt x="377210" y="1142"/>
                </a:lnTo>
                <a:close/>
                <a:moveTo>
                  <a:pt x="365331" y="3555"/>
                </a:moveTo>
                <a:lnTo>
                  <a:pt x="361569" y="3555"/>
                </a:lnTo>
                <a:lnTo>
                  <a:pt x="367284" y="12826"/>
                </a:lnTo>
                <a:lnTo>
                  <a:pt x="356451" y="13060"/>
                </a:lnTo>
                <a:lnTo>
                  <a:pt x="350437" y="24228"/>
                </a:lnTo>
                <a:lnTo>
                  <a:pt x="370459" y="11937"/>
                </a:lnTo>
                <a:lnTo>
                  <a:pt x="365331" y="3555"/>
                </a:lnTo>
                <a:close/>
                <a:moveTo>
                  <a:pt x="377825" y="0"/>
                </a:moveTo>
                <a:lnTo>
                  <a:pt x="278765" y="2031"/>
                </a:lnTo>
                <a:lnTo>
                  <a:pt x="275336" y="2159"/>
                </a:lnTo>
                <a:lnTo>
                  <a:pt x="272542" y="5079"/>
                </a:lnTo>
                <a:lnTo>
                  <a:pt x="272669" y="12064"/>
                </a:lnTo>
                <a:lnTo>
                  <a:pt x="275590" y="14859"/>
                </a:lnTo>
                <a:lnTo>
                  <a:pt x="279019" y="14731"/>
                </a:lnTo>
                <a:lnTo>
                  <a:pt x="343867" y="13332"/>
                </a:lnTo>
                <a:lnTo>
                  <a:pt x="363855" y="1142"/>
                </a:lnTo>
                <a:lnTo>
                  <a:pt x="377210" y="1142"/>
                </a:lnTo>
                <a:lnTo>
                  <a:pt x="377825" y="0"/>
                </a:lnTo>
                <a:close/>
                <a:moveTo>
                  <a:pt x="363855" y="1142"/>
                </a:moveTo>
                <a:lnTo>
                  <a:pt x="343867" y="13332"/>
                </a:lnTo>
                <a:lnTo>
                  <a:pt x="356451" y="13060"/>
                </a:lnTo>
                <a:lnTo>
                  <a:pt x="361569" y="3555"/>
                </a:lnTo>
                <a:lnTo>
                  <a:pt x="365331" y="3555"/>
                </a:lnTo>
                <a:lnTo>
                  <a:pt x="363855" y="1142"/>
                </a:lnTo>
                <a:close/>
                <a:moveTo>
                  <a:pt x="361569" y="3555"/>
                </a:moveTo>
                <a:lnTo>
                  <a:pt x="356451" y="13060"/>
                </a:lnTo>
                <a:lnTo>
                  <a:pt x="367284" y="12826"/>
                </a:lnTo>
                <a:lnTo>
                  <a:pt x="361569" y="3555"/>
                </a:lnTo>
                <a:close/>
              </a:path>
            </a:pathLst>
          </a:custGeom>
          <a:solidFill>
            <a:srgbClr val="2583c5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TextShape 1"/>
          <p:cNvSpPr txBox="1"/>
          <p:nvPr/>
        </p:nvSpPr>
        <p:spPr>
          <a:xfrm>
            <a:off x="4572000" y="762120"/>
            <a:ext cx="3052800" cy="1158480"/>
          </a:xfrm>
          <a:prstGeom prst="rect">
            <a:avLst/>
          </a:prstGeom>
          <a:noFill/>
          <a:ln>
            <a:noFill/>
          </a:ln>
        </p:spPr>
        <p:txBody>
          <a:bodyPr lIns="0" rIns="0" tIns="13320" bIns="0">
            <a:noAutofit/>
          </a:bodyPr>
          <a:p>
            <a:pPr marL="20880">
              <a:lnSpc>
                <a:spcPct val="100000"/>
              </a:lnSpc>
              <a:spcBef>
                <a:spcPts val="105"/>
              </a:spcBef>
            </a:pPr>
            <a:r>
              <a:rPr b="1" lang="cs-CZ" sz="5000" spc="-35" strike="noStrike">
                <a:solidFill>
                  <a:srgbClr val="1cace3"/>
                </a:solidFill>
                <a:latin typeface="Tw Cen MT Condensed"/>
              </a:rPr>
              <a:t>PARTNERSTVÍ</a:t>
            </a:r>
            <a:endParaRPr b="0" lang="cs-CZ" sz="5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4" name="CustomShape 2"/>
          <p:cNvSpPr/>
          <p:nvPr/>
        </p:nvSpPr>
        <p:spPr>
          <a:xfrm>
            <a:off x="886320" y="2092320"/>
            <a:ext cx="10672560" cy="1689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355680" indent="-342720">
              <a:lnSpc>
                <a:spcPct val="100000"/>
              </a:lnSpc>
              <a:spcBef>
                <a:spcPts val="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Obtížně definovatelné</a:t>
            </a:r>
            <a:endParaRPr b="0" lang="cs-CZ" sz="2200" spc="-1" strike="noStrike">
              <a:latin typeface="Arial"/>
            </a:endParaRPr>
          </a:p>
          <a:p>
            <a:pPr marL="355680" indent="-342720">
              <a:lnSpc>
                <a:spcPct val="100000"/>
              </a:lnSpc>
              <a:spcBef>
                <a:spcPts val="6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Fakt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legalizace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v současné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době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ztrácí na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4" strike="noStrike">
                <a:solidFill>
                  <a:srgbClr val="000000"/>
                </a:solidFill>
                <a:latin typeface="Tw Cen MT"/>
              </a:rPr>
              <a:t>významu</a:t>
            </a:r>
            <a:endParaRPr b="0" lang="cs-CZ" sz="2200" spc="-1" strike="noStrike">
              <a:latin typeface="Arial"/>
            </a:endParaRPr>
          </a:p>
          <a:p>
            <a:pPr marL="3556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Není </a:t>
            </a:r>
            <a:r>
              <a:rPr b="0" lang="cs-CZ" sz="2200" spc="-21" strike="noStrike">
                <a:solidFill>
                  <a:srgbClr val="000000"/>
                </a:solidFill>
                <a:latin typeface="Tw Cen MT"/>
              </a:rPr>
              <a:t>vždy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stvrzeno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úřadem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4" strike="noStrike">
                <a:solidFill>
                  <a:srgbClr val="000000"/>
                </a:solidFill>
                <a:latin typeface="Tw Cen MT"/>
              </a:rPr>
              <a:t>(církví)</a:t>
            </a:r>
            <a:endParaRPr b="0" lang="cs-CZ" sz="2200" spc="-1" strike="noStrike">
              <a:latin typeface="Arial"/>
            </a:endParaRPr>
          </a:p>
          <a:p>
            <a:pPr marL="3556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Urču</a:t>
            </a:r>
            <a:r>
              <a:rPr b="0" lang="cs-CZ" sz="2200" spc="4" strike="noStrike">
                <a:solidFill>
                  <a:srgbClr val="000000"/>
                </a:solidFill>
                <a:latin typeface="Tw Cen MT"/>
              </a:rPr>
              <a:t>j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í</a:t>
            </a:r>
            <a:r>
              <a:rPr b="0" lang="cs-CZ" sz="2200" spc="-15" strike="noStrike">
                <a:solidFill>
                  <a:srgbClr val="000000"/>
                </a:solidFill>
                <a:latin typeface="Tw Cen MT"/>
              </a:rPr>
              <a:t>c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í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m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zn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a</a:t>
            </a:r>
            <a:r>
              <a:rPr b="0" lang="cs-CZ" sz="2200" spc="-46" strike="noStrike">
                <a:solidFill>
                  <a:srgbClr val="000000"/>
                </a:solidFill>
                <a:latin typeface="Tw Cen MT"/>
              </a:rPr>
              <a:t>k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em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ne</a:t>
            </a:r>
            <a:r>
              <a:rPr b="0" lang="cs-CZ" sz="2200" spc="4" strike="noStrike">
                <a:solidFill>
                  <a:srgbClr val="000000"/>
                </a:solidFill>
                <a:latin typeface="Tw Cen MT"/>
              </a:rPr>
              <a:t>n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í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už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ani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fakt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společného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lang="cs-CZ" sz="2200" spc="-126" strike="noStrike">
                <a:solidFill>
                  <a:srgbClr val="000000"/>
                </a:solidFill>
                <a:latin typeface="Tw Cen MT"/>
              </a:rPr>
              <a:t>b</a:t>
            </a:r>
            <a:r>
              <a:rPr b="0" lang="cs-CZ" sz="2200" spc="-100" strike="noStrike">
                <a:solidFill>
                  <a:srgbClr val="000000"/>
                </a:solidFill>
                <a:latin typeface="Tw Cen MT"/>
              </a:rPr>
              <a:t>y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dlení,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z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ně</a:t>
            </a:r>
            <a:r>
              <a:rPr b="0" lang="cs-CZ" sz="2200" spc="4" strike="noStrike">
                <a:solidFill>
                  <a:srgbClr val="000000"/>
                </a:solidFill>
                <a:latin typeface="Tw Cen MT"/>
              </a:rPr>
              <a:t>h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ož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v</a:t>
            </a:r>
            <a:r>
              <a:rPr b="0" lang="cs-CZ" sz="2200" spc="-72" strike="noStrike">
                <a:solidFill>
                  <a:srgbClr val="000000"/>
                </a:solidFill>
                <a:latin typeface="Tw Cen MT"/>
              </a:rPr>
              <a:t>y</a:t>
            </a:r>
            <a:r>
              <a:rPr b="0" lang="cs-CZ" sz="2200" spc="77" strike="noStrike">
                <a:solidFill>
                  <a:srgbClr val="000000"/>
                </a:solidFill>
                <a:latin typeface="Tw Cen MT"/>
              </a:rPr>
              <a:t>c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hází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te</a:t>
            </a:r>
            <a:r>
              <a:rPr b="0" lang="cs-CZ" sz="2200" spc="49" strike="noStrike">
                <a:solidFill>
                  <a:srgbClr val="000000"/>
                </a:solidFill>
                <a:latin typeface="Tw Cen MT"/>
              </a:rPr>
              <a:t>r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mín 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nesezdané</a:t>
            </a:r>
            <a:r>
              <a:rPr b="0" lang="cs-CZ" sz="2200" spc="-15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soužití</a:t>
            </a:r>
            <a:endParaRPr b="0" lang="cs-CZ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TextShape 1"/>
          <p:cNvSpPr txBox="1"/>
          <p:nvPr/>
        </p:nvSpPr>
        <p:spPr>
          <a:xfrm>
            <a:off x="4824000" y="846360"/>
            <a:ext cx="3456000" cy="1537200"/>
          </a:xfrm>
          <a:prstGeom prst="rect">
            <a:avLst/>
          </a:prstGeom>
          <a:noFill/>
          <a:ln>
            <a:noFill/>
          </a:ln>
        </p:spPr>
        <p:txBody>
          <a:bodyPr lIns="0" rIns="0" tIns="13320" bIns="0">
            <a:noAutofit/>
          </a:bodyPr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b="1" lang="cs-CZ" sz="5000" spc="-222" strike="noStrike">
                <a:solidFill>
                  <a:srgbClr val="1cace3"/>
                </a:solidFill>
                <a:latin typeface="Tw Cen MT Condensed"/>
              </a:rPr>
              <a:t>P</a:t>
            </a:r>
            <a:r>
              <a:rPr b="1" lang="cs-CZ" sz="5000" spc="-1" strike="noStrike">
                <a:solidFill>
                  <a:srgbClr val="1cace3"/>
                </a:solidFill>
                <a:latin typeface="Tw Cen MT Condensed"/>
              </a:rPr>
              <a:t>A</a:t>
            </a:r>
            <a:r>
              <a:rPr b="1" lang="cs-CZ" sz="5000" spc="-60" strike="noStrike">
                <a:solidFill>
                  <a:srgbClr val="1cace3"/>
                </a:solidFill>
                <a:latin typeface="Tw Cen MT Condensed"/>
              </a:rPr>
              <a:t>R</a:t>
            </a:r>
            <a:r>
              <a:rPr b="1" lang="cs-CZ" sz="5000" spc="-1" strike="noStrike">
                <a:solidFill>
                  <a:srgbClr val="1cace3"/>
                </a:solidFill>
                <a:latin typeface="Tw Cen MT Condensed"/>
              </a:rPr>
              <a:t>T</a:t>
            </a:r>
            <a:r>
              <a:rPr b="1" lang="cs-CZ" sz="5000" spc="-26" strike="noStrike">
                <a:solidFill>
                  <a:srgbClr val="1cace3"/>
                </a:solidFill>
                <a:latin typeface="Tw Cen MT Condensed"/>
              </a:rPr>
              <a:t>N</a:t>
            </a:r>
            <a:r>
              <a:rPr b="1" lang="cs-CZ" sz="5000" spc="-1" strike="noStrike">
                <a:solidFill>
                  <a:srgbClr val="1cace3"/>
                </a:solidFill>
                <a:latin typeface="Tw Cen MT Condensed"/>
              </a:rPr>
              <a:t>E</a:t>
            </a:r>
            <a:r>
              <a:rPr b="1" lang="cs-CZ" sz="5000" spc="-32" strike="noStrike">
                <a:solidFill>
                  <a:srgbClr val="1cace3"/>
                </a:solidFill>
                <a:latin typeface="Tw Cen MT Condensed"/>
              </a:rPr>
              <a:t>R</a:t>
            </a:r>
            <a:r>
              <a:rPr b="1" lang="cs-CZ" sz="5000" spc="-21" strike="noStrike">
                <a:solidFill>
                  <a:srgbClr val="1cace3"/>
                </a:solidFill>
                <a:latin typeface="Tw Cen MT Condensed"/>
              </a:rPr>
              <a:t>S</a:t>
            </a:r>
            <a:r>
              <a:rPr b="1" lang="cs-CZ" sz="5000" spc="-1" strike="noStrike">
                <a:solidFill>
                  <a:srgbClr val="1cace3"/>
                </a:solidFill>
                <a:latin typeface="Tw Cen MT Condensed"/>
              </a:rPr>
              <a:t>T</a:t>
            </a:r>
            <a:r>
              <a:rPr b="1" lang="cs-CZ" sz="5000" spc="-32" strike="noStrike">
                <a:solidFill>
                  <a:srgbClr val="1cace3"/>
                </a:solidFill>
                <a:latin typeface="Tw Cen MT Condensed"/>
              </a:rPr>
              <a:t>V</a:t>
            </a:r>
            <a:r>
              <a:rPr b="1" lang="cs-CZ" sz="5000" spc="-1" strike="noStrike">
                <a:solidFill>
                  <a:srgbClr val="1cace3"/>
                </a:solidFill>
                <a:latin typeface="Tw Cen MT Condensed"/>
              </a:rPr>
              <a:t>Í</a:t>
            </a:r>
            <a:endParaRPr b="0" lang="cs-CZ" sz="5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6" name="CustomShape 2"/>
          <p:cNvSpPr/>
          <p:nvPr/>
        </p:nvSpPr>
        <p:spPr>
          <a:xfrm>
            <a:off x="838440" y="3204360"/>
            <a:ext cx="3186000" cy="135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355680" indent="-342720">
              <a:lnSpc>
                <a:spcPct val="100000"/>
              </a:lnSpc>
              <a:spcBef>
                <a:spcPts val="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Opovržení,</a:t>
            </a:r>
            <a:r>
              <a:rPr b="0" lang="cs-CZ" sz="2200" spc="-60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9" strike="noStrike">
                <a:solidFill>
                  <a:srgbClr val="000000"/>
                </a:solidFill>
                <a:latin typeface="Tw Cen MT"/>
              </a:rPr>
              <a:t>znechucení</a:t>
            </a:r>
            <a:endParaRPr b="0" lang="cs-CZ" sz="2200" spc="-1" strike="noStrike">
              <a:latin typeface="Arial"/>
            </a:endParaRPr>
          </a:p>
          <a:p>
            <a:pPr marL="355680" indent="-342720">
              <a:lnSpc>
                <a:spcPct val="100000"/>
              </a:lnSpc>
              <a:spcBef>
                <a:spcPts val="6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Ofenzivnost</a:t>
            </a:r>
            <a:endParaRPr b="0" lang="cs-CZ" sz="2200" spc="-1" strike="noStrike">
              <a:latin typeface="Arial"/>
            </a:endParaRPr>
          </a:p>
          <a:p>
            <a:pPr marL="3556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Stěžování si,</a:t>
            </a:r>
            <a:r>
              <a:rPr b="0" lang="cs-CZ" sz="2200" spc="-75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kritizování</a:t>
            </a:r>
            <a:endParaRPr b="0" lang="cs-CZ" sz="2200" spc="-1" strike="noStrike">
              <a:latin typeface="Arial"/>
            </a:endParaRPr>
          </a:p>
          <a:p>
            <a:pPr marL="3556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2200" spc="4" strike="noStrike">
                <a:solidFill>
                  <a:srgbClr val="000000"/>
                </a:solidFill>
                <a:latin typeface="Tw Cen MT"/>
              </a:rPr>
              <a:t>Obstrukce</a:t>
            </a:r>
            <a:endParaRPr b="0" lang="cs-CZ" sz="2200" spc="-1" strike="noStrike">
              <a:latin typeface="Arial"/>
            </a:endParaRPr>
          </a:p>
        </p:txBody>
      </p:sp>
      <p:sp>
        <p:nvSpPr>
          <p:cNvPr id="257" name="CustomShape 3"/>
          <p:cNvSpPr/>
          <p:nvPr/>
        </p:nvSpPr>
        <p:spPr>
          <a:xfrm>
            <a:off x="838440" y="2107440"/>
            <a:ext cx="8510400" cy="683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1" lang="cs-CZ" sz="2200" spc="-21" strike="noStrike">
                <a:solidFill>
                  <a:srgbClr val="000000"/>
                </a:solidFill>
                <a:latin typeface="Tw Cen MT"/>
              </a:rPr>
              <a:t>Nejrizikovější</a:t>
            </a:r>
            <a:r>
              <a:rPr b="1" lang="cs-CZ" sz="2200" spc="-60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1" lang="cs-CZ" sz="2200" spc="-21" strike="noStrike">
                <a:solidFill>
                  <a:srgbClr val="000000"/>
                </a:solidFill>
                <a:latin typeface="Tw Cen MT"/>
              </a:rPr>
              <a:t>způsoby</a:t>
            </a:r>
            <a:r>
              <a:rPr b="1" lang="cs-CZ" sz="2200" spc="-26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partnerského</a:t>
            </a: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Nesoulad v</a:t>
            </a:r>
            <a:r>
              <a:rPr b="1" lang="cs-CZ" sz="2200" spc="-100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1" lang="cs-CZ" sz="2200" spc="9" strike="noStrike">
                <a:solidFill>
                  <a:srgbClr val="000000"/>
                </a:solidFill>
                <a:latin typeface="Tw Cen MT"/>
              </a:rPr>
              <a:t>partnerství:  </a:t>
            </a:r>
            <a:r>
              <a:rPr b="1" lang="cs-CZ" sz="2200" spc="-26" strike="noStrike">
                <a:solidFill>
                  <a:srgbClr val="000000"/>
                </a:solidFill>
                <a:latin typeface="Tw Cen MT"/>
              </a:rPr>
              <a:t>chování:</a:t>
            </a:r>
            <a:endParaRPr b="0" lang="cs-CZ" sz="2200" spc="-1" strike="noStrike">
              <a:latin typeface="Arial"/>
            </a:endParaRPr>
          </a:p>
        </p:txBody>
      </p:sp>
      <p:sp>
        <p:nvSpPr>
          <p:cNvPr id="258" name="CustomShape 4"/>
          <p:cNvSpPr/>
          <p:nvPr/>
        </p:nvSpPr>
        <p:spPr>
          <a:xfrm>
            <a:off x="6342120" y="2838960"/>
            <a:ext cx="3747240" cy="1688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355680" indent="-342720">
              <a:lnSpc>
                <a:spcPct val="100000"/>
              </a:lnSpc>
              <a:spcBef>
                <a:spcPts val="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Zvýšené</a:t>
            </a:r>
            <a:r>
              <a:rPr b="0" lang="cs-CZ" sz="2200" spc="-21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pečování</a:t>
            </a:r>
            <a:endParaRPr b="0" lang="cs-CZ" sz="2200" spc="-1" strike="noStrike">
              <a:latin typeface="Arial"/>
            </a:endParaRPr>
          </a:p>
          <a:p>
            <a:pPr marL="3556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Zaujetí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komplementární</a:t>
            </a:r>
            <a:r>
              <a:rPr b="0" lang="cs-CZ" sz="2200" spc="-46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15" strike="noStrike">
                <a:solidFill>
                  <a:srgbClr val="000000"/>
                </a:solidFill>
                <a:latin typeface="Tw Cen MT"/>
              </a:rPr>
              <a:t>role</a:t>
            </a:r>
            <a:endParaRPr b="0" lang="cs-CZ" sz="2200" spc="-1" strike="noStrike">
              <a:latin typeface="Arial"/>
            </a:endParaRPr>
          </a:p>
          <a:p>
            <a:pPr marL="3556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2200" spc="4" strike="noStrike">
                <a:solidFill>
                  <a:srgbClr val="000000"/>
                </a:solidFill>
                <a:latin typeface="Tw Cen MT"/>
              </a:rPr>
              <a:t>Nekritická</a:t>
            </a:r>
            <a:r>
              <a:rPr b="0" lang="cs-CZ" sz="2200" spc="-32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identifikace</a:t>
            </a:r>
            <a:endParaRPr b="0" lang="cs-CZ" sz="2200" spc="-1" strike="noStrike">
              <a:latin typeface="Arial"/>
            </a:endParaRPr>
          </a:p>
          <a:p>
            <a:pPr marL="3556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Opouzdření</a:t>
            </a:r>
            <a:endParaRPr b="0" lang="cs-CZ" sz="2200" spc="-1" strike="noStrike">
              <a:latin typeface="Arial"/>
            </a:endParaRPr>
          </a:p>
          <a:p>
            <a:pPr marL="3556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Omezení</a:t>
            </a:r>
            <a:r>
              <a:rPr b="0" lang="cs-CZ" sz="2200" spc="-21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interakce</a:t>
            </a:r>
            <a:endParaRPr b="0" lang="cs-CZ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TextShape 1"/>
          <p:cNvSpPr txBox="1"/>
          <p:nvPr/>
        </p:nvSpPr>
        <p:spPr>
          <a:xfrm>
            <a:off x="2262600" y="718920"/>
            <a:ext cx="7754400" cy="1158480"/>
          </a:xfrm>
          <a:prstGeom prst="rect">
            <a:avLst/>
          </a:prstGeom>
          <a:noFill/>
          <a:ln>
            <a:noFill/>
          </a:ln>
        </p:spPr>
        <p:txBody>
          <a:bodyPr lIns="0" rIns="0" tIns="13320" bIns="0">
            <a:noAutofit/>
          </a:bodyPr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b="1" lang="cs-CZ" sz="5000" spc="77" strike="noStrike">
                <a:solidFill>
                  <a:srgbClr val="1cace3"/>
                </a:solidFill>
                <a:latin typeface="Tw Cen MT Condensed"/>
              </a:rPr>
              <a:t>ZÁKLADNÍ </a:t>
            </a:r>
            <a:r>
              <a:rPr b="1" lang="cs-CZ" sz="5000" spc="69" strike="noStrike">
                <a:solidFill>
                  <a:srgbClr val="1cace3"/>
                </a:solidFill>
                <a:latin typeface="Tw Cen MT Condensed"/>
              </a:rPr>
              <a:t>KOMPETENCE</a:t>
            </a:r>
            <a:r>
              <a:rPr b="1" lang="cs-CZ" sz="5000" spc="267" strike="noStrike">
                <a:solidFill>
                  <a:srgbClr val="1cace3"/>
                </a:solidFill>
                <a:latin typeface="Tw Cen MT Condensed"/>
              </a:rPr>
              <a:t> </a:t>
            </a:r>
            <a:r>
              <a:rPr b="1" lang="cs-CZ" sz="5000" spc="43" strike="noStrike">
                <a:solidFill>
                  <a:srgbClr val="1cace3"/>
                </a:solidFill>
                <a:latin typeface="Tw Cen MT Condensed"/>
              </a:rPr>
              <a:t>RODINY:</a:t>
            </a:r>
            <a:endParaRPr b="0" lang="cs-CZ" sz="5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0" name="CustomShape 2"/>
          <p:cNvSpPr/>
          <p:nvPr/>
        </p:nvSpPr>
        <p:spPr>
          <a:xfrm>
            <a:off x="820440" y="2057400"/>
            <a:ext cx="10914120" cy="3106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zajištění stabilního příjmu,</a:t>
            </a:r>
            <a:endParaRPr b="0" lang="cs-CZ" sz="22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hospodaření s příjmy,</a:t>
            </a:r>
            <a:endParaRPr b="0" lang="cs-CZ" sz="22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zajištění bydlení,</a:t>
            </a:r>
            <a:endParaRPr b="0" lang="cs-CZ" sz="22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udržování domácnosti, které odpovídá potřebám členů rodiny.</a:t>
            </a:r>
            <a:endParaRPr b="0" lang="cs-CZ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200" spc="-1" strike="noStrike">
                <a:solidFill>
                  <a:srgbClr val="00b0f0"/>
                </a:solidFill>
                <a:latin typeface="Tw Cen MT"/>
              </a:rPr>
              <a:t>Mezi další významné kompetence členů rodiny např. patří:</a:t>
            </a:r>
            <a:endParaRPr b="0" lang="cs-CZ" sz="22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slaďování fungování rodiny (schopnost řešit konflikty, rodinná harmonie), komunikace se širší rodinou,</a:t>
            </a:r>
            <a:endParaRPr b="0" lang="cs-CZ" sz="22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vnímání potřeb dětí apod. (Matoušek, 2013)</a:t>
            </a:r>
            <a:endParaRPr b="0" lang="cs-CZ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TextShape 1"/>
          <p:cNvSpPr txBox="1"/>
          <p:nvPr/>
        </p:nvSpPr>
        <p:spPr>
          <a:xfrm>
            <a:off x="4903560" y="839520"/>
            <a:ext cx="1945800" cy="1158480"/>
          </a:xfrm>
          <a:prstGeom prst="rect">
            <a:avLst/>
          </a:prstGeom>
          <a:noFill/>
          <a:ln>
            <a:noFill/>
          </a:ln>
        </p:spPr>
        <p:txBody>
          <a:bodyPr lIns="0" rIns="0" tIns="13320" bIns="0">
            <a:noAutofit/>
          </a:bodyPr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b="1" lang="cs-CZ" sz="5000" spc="89" strike="noStrike">
                <a:solidFill>
                  <a:srgbClr val="1cace3"/>
                </a:solidFill>
                <a:latin typeface="Tw Cen MT Condensed"/>
              </a:rPr>
              <a:t>Z</a:t>
            </a:r>
            <a:r>
              <a:rPr b="1" lang="cs-CZ" sz="5000" spc="94" strike="noStrike">
                <a:solidFill>
                  <a:srgbClr val="1cace3"/>
                </a:solidFill>
                <a:latin typeface="Tw Cen MT Condensed"/>
              </a:rPr>
              <a:t>D</a:t>
            </a:r>
            <a:r>
              <a:rPr b="1" lang="cs-CZ" sz="5000" spc="4" strike="noStrike">
                <a:solidFill>
                  <a:srgbClr val="1cace3"/>
                </a:solidFill>
                <a:latin typeface="Tw Cen MT Condensed"/>
              </a:rPr>
              <a:t>R</a:t>
            </a:r>
            <a:r>
              <a:rPr b="1" lang="cs-CZ" sz="5000" spc="89" strike="noStrike">
                <a:solidFill>
                  <a:srgbClr val="1cace3"/>
                </a:solidFill>
                <a:latin typeface="Tw Cen MT Condensed"/>
              </a:rPr>
              <a:t>O</a:t>
            </a:r>
            <a:r>
              <a:rPr b="1" lang="cs-CZ" sz="5000" spc="94" strike="noStrike">
                <a:solidFill>
                  <a:srgbClr val="1cace3"/>
                </a:solidFill>
                <a:latin typeface="Tw Cen MT Condensed"/>
              </a:rPr>
              <a:t>J</a:t>
            </a:r>
            <a:r>
              <a:rPr b="1" lang="cs-CZ" sz="5000" spc="89" strike="noStrike">
                <a:solidFill>
                  <a:srgbClr val="1cace3"/>
                </a:solidFill>
                <a:latin typeface="Tw Cen MT Condensed"/>
              </a:rPr>
              <a:t>E</a:t>
            </a:r>
            <a:r>
              <a:rPr b="1" lang="cs-CZ" sz="5000" spc="-1" strike="noStrike">
                <a:solidFill>
                  <a:srgbClr val="1cace3"/>
                </a:solidFill>
                <a:latin typeface="Tw Cen MT Condensed"/>
              </a:rPr>
              <a:t>:</a:t>
            </a:r>
            <a:endParaRPr b="0" lang="cs-CZ" sz="5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2" name="TextShape 2"/>
          <p:cNvSpPr txBox="1"/>
          <p:nvPr/>
        </p:nvSpPr>
        <p:spPr>
          <a:xfrm>
            <a:off x="677160" y="2007360"/>
            <a:ext cx="10837080" cy="3936960"/>
          </a:xfrm>
          <a:prstGeom prst="rect">
            <a:avLst/>
          </a:prstGeom>
          <a:noFill/>
          <a:ln>
            <a:noFill/>
          </a:ln>
        </p:spPr>
        <p:txBody>
          <a:bodyPr lIns="0" rIns="0" tIns="49680" bIns="0">
            <a:noAutofit/>
          </a:bodyPr>
          <a:p>
            <a:pPr marL="267480">
              <a:lnSpc>
                <a:spcPts val="2381"/>
              </a:lnSpc>
              <a:spcBef>
                <a:spcPts val="391"/>
              </a:spcBef>
            </a:pPr>
            <a:r>
              <a:rPr b="0" lang="cs-CZ" sz="2200" spc="-21" strike="noStrike">
                <a:solidFill>
                  <a:srgbClr val="000000"/>
                </a:solidFill>
                <a:latin typeface="Tw Cen MT"/>
              </a:rPr>
              <a:t>MATOUŠEK, </a:t>
            </a:r>
            <a:r>
              <a:rPr b="0" lang="cs-CZ" sz="2200" spc="4" strike="noStrike">
                <a:solidFill>
                  <a:srgbClr val="000000"/>
                </a:solidFill>
                <a:latin typeface="Tw Cen MT"/>
              </a:rPr>
              <a:t>Oldřich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a Hana </a:t>
            </a:r>
            <a:r>
              <a:rPr b="0" lang="cs-CZ" sz="2200" spc="-26" strike="noStrike">
                <a:solidFill>
                  <a:srgbClr val="000000"/>
                </a:solidFill>
                <a:latin typeface="Tw Cen MT"/>
              </a:rPr>
              <a:t>PAZLAROVÁ. </a:t>
            </a:r>
            <a:r>
              <a:rPr b="0" i="1" lang="cs-CZ" sz="2200" spc="-21" strike="noStrike">
                <a:solidFill>
                  <a:srgbClr val="000000"/>
                </a:solidFill>
                <a:latin typeface="Tw Cen MT"/>
              </a:rPr>
              <a:t>Podpora </a:t>
            </a:r>
            <a:r>
              <a:rPr b="0" i="1" lang="cs-CZ" sz="2200" spc="-12" strike="noStrike">
                <a:solidFill>
                  <a:srgbClr val="000000"/>
                </a:solidFill>
                <a:latin typeface="Tw Cen MT"/>
              </a:rPr>
              <a:t>rodiny: </a:t>
            </a:r>
            <a:r>
              <a:rPr b="0" i="1" lang="cs-CZ" sz="2200" spc="-7" strike="noStrike">
                <a:solidFill>
                  <a:srgbClr val="000000"/>
                </a:solidFill>
                <a:latin typeface="Tw Cen MT"/>
              </a:rPr>
              <a:t>manuál </a:t>
            </a:r>
            <a:r>
              <a:rPr b="0" i="1" lang="cs-CZ" sz="2200" spc="-12" strike="noStrike">
                <a:solidFill>
                  <a:srgbClr val="000000"/>
                </a:solidFill>
                <a:latin typeface="Tw Cen MT"/>
              </a:rPr>
              <a:t>pro </a:t>
            </a:r>
            <a:r>
              <a:rPr b="0" i="1" lang="cs-CZ" sz="2200" spc="-7" strike="noStrike">
                <a:solidFill>
                  <a:srgbClr val="000000"/>
                </a:solidFill>
                <a:latin typeface="Tw Cen MT"/>
              </a:rPr>
              <a:t>pomáhající profese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. 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Praha: Portál,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2014. ISBN</a:t>
            </a:r>
            <a:r>
              <a:rPr b="0" lang="cs-CZ" sz="2200" spc="69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978-80-262-0697-2.</a:t>
            </a:r>
            <a:endParaRPr b="0" lang="cs-CZ" sz="2200" spc="-1" strike="noStrike">
              <a:solidFill>
                <a:srgbClr val="000000"/>
              </a:solidFill>
              <a:latin typeface="Calibri"/>
            </a:endParaRPr>
          </a:p>
          <a:p>
            <a:pPr marL="267480">
              <a:lnSpc>
                <a:spcPts val="2591"/>
              </a:lnSpc>
              <a:spcBef>
                <a:spcPts val="1386"/>
              </a:spcBef>
            </a:pPr>
            <a:r>
              <a:rPr b="0" lang="cs-CZ" sz="2400" spc="-21" strike="noStrike">
                <a:solidFill>
                  <a:srgbClr val="000000"/>
                </a:solidFill>
                <a:latin typeface="Tw Cen MT"/>
              </a:rPr>
              <a:t>MATOUŠEK, </a:t>
            </a:r>
            <a:r>
              <a:rPr b="0" lang="cs-CZ" sz="2400" spc="9" strike="noStrike">
                <a:solidFill>
                  <a:srgbClr val="000000"/>
                </a:solidFill>
                <a:latin typeface="Tw Cen MT"/>
              </a:rPr>
              <a:t>Oldřich </a:t>
            </a:r>
            <a:r>
              <a:rPr b="0" lang="cs-CZ" sz="2400" spc="-1" strike="noStrike">
                <a:solidFill>
                  <a:srgbClr val="000000"/>
                </a:solidFill>
                <a:latin typeface="Tw Cen MT"/>
              </a:rPr>
              <a:t>a Hana </a:t>
            </a:r>
            <a:r>
              <a:rPr b="0" lang="cs-CZ" sz="2400" spc="-26" strike="noStrike">
                <a:solidFill>
                  <a:srgbClr val="000000"/>
                </a:solidFill>
                <a:latin typeface="Tw Cen MT"/>
              </a:rPr>
              <a:t>PAZLAROVÁ. </a:t>
            </a:r>
            <a:r>
              <a:rPr b="0" i="1" lang="cs-CZ" sz="2400" spc="-1" strike="noStrike">
                <a:solidFill>
                  <a:srgbClr val="000000"/>
                </a:solidFill>
                <a:latin typeface="Tw Cen MT"/>
              </a:rPr>
              <a:t>Hodnocení </a:t>
            </a:r>
            <a:r>
              <a:rPr b="0" i="1" lang="cs-CZ" sz="2400" spc="-7" strike="noStrike">
                <a:solidFill>
                  <a:srgbClr val="000000"/>
                </a:solidFill>
                <a:latin typeface="Tw Cen MT"/>
              </a:rPr>
              <a:t>ohroženého </a:t>
            </a:r>
            <a:r>
              <a:rPr b="0" i="1" lang="cs-CZ" sz="2400" spc="-1" strike="noStrike">
                <a:solidFill>
                  <a:srgbClr val="000000"/>
                </a:solidFill>
                <a:latin typeface="Tw Cen MT"/>
              </a:rPr>
              <a:t>dítěte a </a:t>
            </a:r>
            <a:r>
              <a:rPr b="0" i="1" lang="cs-CZ" sz="2400" spc="-7" strike="noStrike">
                <a:solidFill>
                  <a:srgbClr val="000000"/>
                </a:solidFill>
                <a:latin typeface="Tw Cen MT"/>
              </a:rPr>
              <a:t>rodiny: </a:t>
            </a:r>
            <a:r>
              <a:rPr b="0" i="1" lang="cs-CZ" sz="2400" spc="-1" strike="noStrike">
                <a:solidFill>
                  <a:srgbClr val="000000"/>
                </a:solidFill>
                <a:latin typeface="Tw Cen MT"/>
              </a:rPr>
              <a:t>v  </a:t>
            </a:r>
            <a:r>
              <a:rPr b="0" i="1" lang="cs-CZ" sz="2400" spc="-12" strike="noStrike">
                <a:solidFill>
                  <a:srgbClr val="000000"/>
                </a:solidFill>
                <a:latin typeface="Tw Cen MT"/>
              </a:rPr>
              <a:t>kontextu plánování </a:t>
            </a:r>
            <a:r>
              <a:rPr b="0" i="1" lang="cs-CZ" sz="2400" spc="-1" strike="noStrike">
                <a:solidFill>
                  <a:srgbClr val="000000"/>
                </a:solidFill>
                <a:latin typeface="Tw Cen MT"/>
              </a:rPr>
              <a:t>péče</a:t>
            </a:r>
            <a:r>
              <a:rPr b="0" lang="cs-CZ" sz="2400" spc="-1" strike="noStrike">
                <a:solidFill>
                  <a:srgbClr val="000000"/>
                </a:solidFill>
                <a:latin typeface="Tw Cen MT"/>
              </a:rPr>
              <a:t>. </a:t>
            </a:r>
            <a:r>
              <a:rPr b="0" lang="cs-CZ" sz="2400" spc="-7" strike="noStrike">
                <a:solidFill>
                  <a:srgbClr val="000000"/>
                </a:solidFill>
                <a:latin typeface="Tw Cen MT"/>
              </a:rPr>
              <a:t>2., </a:t>
            </a:r>
            <a:r>
              <a:rPr b="0" lang="cs-CZ" sz="2400" spc="-12" strike="noStrike">
                <a:solidFill>
                  <a:srgbClr val="000000"/>
                </a:solidFill>
                <a:latin typeface="Tw Cen MT"/>
              </a:rPr>
              <a:t>rozš. </a:t>
            </a:r>
            <a:r>
              <a:rPr b="0" lang="cs-CZ" sz="2400" spc="-26" strike="noStrike">
                <a:solidFill>
                  <a:srgbClr val="000000"/>
                </a:solidFill>
                <a:latin typeface="Tw Cen MT"/>
              </a:rPr>
              <a:t>vyd. </a:t>
            </a:r>
            <a:r>
              <a:rPr b="0" lang="cs-CZ" sz="2400" spc="-7" strike="noStrike">
                <a:solidFill>
                  <a:srgbClr val="000000"/>
                </a:solidFill>
                <a:latin typeface="Tw Cen MT"/>
              </a:rPr>
              <a:t>Praha: </a:t>
            </a:r>
            <a:r>
              <a:rPr b="0" lang="cs-CZ" sz="2400" spc="-15" strike="noStrike">
                <a:solidFill>
                  <a:srgbClr val="000000"/>
                </a:solidFill>
                <a:latin typeface="Tw Cen MT"/>
              </a:rPr>
              <a:t>Portál, </a:t>
            </a:r>
            <a:r>
              <a:rPr b="0" lang="cs-CZ" sz="2400" spc="-12" strike="noStrike">
                <a:solidFill>
                  <a:srgbClr val="000000"/>
                </a:solidFill>
                <a:latin typeface="Tw Cen MT"/>
              </a:rPr>
              <a:t>2014. </a:t>
            </a:r>
            <a:r>
              <a:rPr b="0" lang="cs-CZ" sz="2400" spc="-7" strike="noStrike">
                <a:solidFill>
                  <a:srgbClr val="000000"/>
                </a:solidFill>
                <a:latin typeface="Tw Cen MT"/>
              </a:rPr>
              <a:t>ISBN</a:t>
            </a:r>
            <a:r>
              <a:rPr b="0" lang="cs-CZ" sz="2400" spc="134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400" spc="-12" strike="noStrike">
                <a:solidFill>
                  <a:srgbClr val="000000"/>
                </a:solidFill>
                <a:latin typeface="Tw Cen MT"/>
              </a:rPr>
              <a:t>978-80-262-0522-7.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267480">
              <a:lnSpc>
                <a:spcPts val="2381"/>
              </a:lnSpc>
              <a:spcBef>
                <a:spcPts val="1409"/>
              </a:spcBef>
            </a:pPr>
            <a:r>
              <a:rPr b="0" lang="cs-CZ" sz="2200" spc="-21" strike="noStrike">
                <a:solidFill>
                  <a:srgbClr val="000000"/>
                </a:solidFill>
                <a:latin typeface="Tw Cen MT"/>
              </a:rPr>
              <a:t>MATOUŠEK, </a:t>
            </a:r>
            <a:r>
              <a:rPr b="0" lang="cs-CZ" sz="2200" spc="4" strike="noStrike">
                <a:solidFill>
                  <a:srgbClr val="000000"/>
                </a:solidFill>
                <a:latin typeface="Tw Cen MT"/>
              </a:rPr>
              <a:t>Oldřich,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KŘIŠŤAN,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Alois,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ed. </a:t>
            </a:r>
            <a:r>
              <a:rPr b="0" i="1" lang="cs-CZ" sz="2200" spc="-1" strike="noStrike">
                <a:solidFill>
                  <a:srgbClr val="000000"/>
                </a:solidFill>
                <a:latin typeface="Tw Cen MT"/>
              </a:rPr>
              <a:t>Encyklopedie </a:t>
            </a:r>
            <a:r>
              <a:rPr b="0" i="1" lang="cs-CZ" sz="2200" spc="-7" strike="noStrike">
                <a:solidFill>
                  <a:srgbClr val="000000"/>
                </a:solidFill>
                <a:latin typeface="Tw Cen MT"/>
              </a:rPr>
              <a:t>sociální práce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.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Praha: Portál,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2013. ISBN  978-80-262-0366-7.</a:t>
            </a:r>
            <a:endParaRPr b="0" lang="cs-CZ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extShape 1"/>
          <p:cNvSpPr txBox="1"/>
          <p:nvPr/>
        </p:nvSpPr>
        <p:spPr>
          <a:xfrm>
            <a:off x="2718720" y="758520"/>
            <a:ext cx="6342120" cy="1537200"/>
          </a:xfrm>
          <a:prstGeom prst="rect">
            <a:avLst/>
          </a:prstGeom>
          <a:noFill/>
          <a:ln>
            <a:noFill/>
          </a:ln>
        </p:spPr>
        <p:txBody>
          <a:bodyPr lIns="0" rIns="0" tIns="13320" bIns="0">
            <a:noAutofit/>
          </a:bodyPr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b="1" lang="cs-CZ" sz="5000" spc="94" strike="noStrike">
                <a:solidFill>
                  <a:srgbClr val="1cace3"/>
                </a:solidFill>
                <a:latin typeface="Tw Cen MT Condensed"/>
              </a:rPr>
              <a:t>D</a:t>
            </a:r>
            <a:r>
              <a:rPr b="1" lang="cs-CZ" sz="5000" spc="89" strike="noStrike">
                <a:solidFill>
                  <a:srgbClr val="1cace3"/>
                </a:solidFill>
                <a:latin typeface="Tw Cen MT Condensed"/>
              </a:rPr>
              <a:t>OPO</a:t>
            </a:r>
            <a:r>
              <a:rPr b="1" lang="cs-CZ" sz="5000" spc="94" strike="noStrike">
                <a:solidFill>
                  <a:srgbClr val="1cace3"/>
                </a:solidFill>
                <a:latin typeface="Tw Cen MT Condensed"/>
              </a:rPr>
              <a:t>R</a:t>
            </a:r>
            <a:r>
              <a:rPr b="1" lang="cs-CZ" sz="5000" spc="97" strike="noStrike">
                <a:solidFill>
                  <a:srgbClr val="1cace3"/>
                </a:solidFill>
                <a:latin typeface="Tw Cen MT Condensed"/>
              </a:rPr>
              <a:t>UČ</a:t>
            </a:r>
            <a:r>
              <a:rPr b="1" lang="cs-CZ" sz="5000" spc="89" strike="noStrike">
                <a:solidFill>
                  <a:srgbClr val="1cace3"/>
                </a:solidFill>
                <a:latin typeface="Tw Cen MT Condensed"/>
              </a:rPr>
              <a:t>E</a:t>
            </a:r>
            <a:r>
              <a:rPr b="1" lang="cs-CZ" sz="5000" spc="94" strike="noStrike">
                <a:solidFill>
                  <a:srgbClr val="1cace3"/>
                </a:solidFill>
                <a:latin typeface="Tw Cen MT Condensed"/>
              </a:rPr>
              <a:t>N</a:t>
            </a:r>
            <a:r>
              <a:rPr b="1" lang="cs-CZ" sz="5000" spc="-1" strike="noStrike">
                <a:solidFill>
                  <a:srgbClr val="1cace3"/>
                </a:solidFill>
                <a:latin typeface="Tw Cen MT Condensed"/>
              </a:rPr>
              <a:t>Á</a:t>
            </a:r>
            <a:r>
              <a:rPr b="1" lang="cs-CZ" sz="5000" spc="-1" strike="noStrike">
                <a:solidFill>
                  <a:srgbClr val="1cace3"/>
                </a:solidFill>
                <a:latin typeface="Tw Cen MT Condensed"/>
              </a:rPr>
              <a:t>	</a:t>
            </a:r>
            <a:r>
              <a:rPr b="1" lang="cs-CZ" sz="5000" spc="83" strike="noStrike">
                <a:solidFill>
                  <a:srgbClr val="1cace3"/>
                </a:solidFill>
                <a:latin typeface="Tw Cen MT Condensed"/>
              </a:rPr>
              <a:t>L</a:t>
            </a:r>
            <a:r>
              <a:rPr b="1" lang="cs-CZ" sz="5000" spc="94" strike="noStrike">
                <a:solidFill>
                  <a:srgbClr val="1cace3"/>
                </a:solidFill>
                <a:latin typeface="Tw Cen MT Condensed"/>
              </a:rPr>
              <a:t>IT</a:t>
            </a:r>
            <a:r>
              <a:rPr b="1" lang="cs-CZ" sz="5000" spc="89" strike="noStrike">
                <a:solidFill>
                  <a:srgbClr val="1cace3"/>
                </a:solidFill>
                <a:latin typeface="Tw Cen MT Condensed"/>
              </a:rPr>
              <a:t>E</a:t>
            </a:r>
            <a:r>
              <a:rPr b="1" lang="cs-CZ" sz="5000" spc="94" strike="noStrike">
                <a:solidFill>
                  <a:srgbClr val="1cace3"/>
                </a:solidFill>
                <a:latin typeface="Tw Cen MT Condensed"/>
              </a:rPr>
              <a:t>R</a:t>
            </a:r>
            <a:r>
              <a:rPr b="1" lang="cs-CZ" sz="5000" spc="-151" strike="noStrike">
                <a:solidFill>
                  <a:srgbClr val="1cace3"/>
                </a:solidFill>
                <a:latin typeface="Tw Cen MT Condensed"/>
              </a:rPr>
              <a:t>A</a:t>
            </a:r>
            <a:r>
              <a:rPr b="1" lang="cs-CZ" sz="5000" spc="94" strike="noStrike">
                <a:solidFill>
                  <a:srgbClr val="1cace3"/>
                </a:solidFill>
                <a:latin typeface="Tw Cen MT Condensed"/>
              </a:rPr>
              <a:t>T</a:t>
            </a:r>
            <a:r>
              <a:rPr b="1" lang="cs-CZ" sz="5000" spc="97" strike="noStrike">
                <a:solidFill>
                  <a:srgbClr val="1cace3"/>
                </a:solidFill>
                <a:latin typeface="Tw Cen MT Condensed"/>
              </a:rPr>
              <a:t>U</a:t>
            </a:r>
            <a:r>
              <a:rPr b="1" lang="cs-CZ" sz="5000" spc="94" strike="noStrike">
                <a:solidFill>
                  <a:srgbClr val="1cace3"/>
                </a:solidFill>
                <a:latin typeface="Tw Cen MT Condensed"/>
              </a:rPr>
              <a:t>R</a:t>
            </a:r>
            <a:r>
              <a:rPr b="1" lang="cs-CZ" sz="5000" spc="-1" strike="noStrike">
                <a:solidFill>
                  <a:srgbClr val="1cace3"/>
                </a:solidFill>
                <a:latin typeface="Tw Cen MT Condensed"/>
              </a:rPr>
              <a:t>A</a:t>
            </a:r>
            <a:endParaRPr b="0" lang="cs-CZ" sz="5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6" name="CustomShape 2"/>
          <p:cNvSpPr/>
          <p:nvPr/>
        </p:nvSpPr>
        <p:spPr>
          <a:xfrm>
            <a:off x="907200" y="1761120"/>
            <a:ext cx="10028880" cy="4823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3920" bIns="0">
            <a:spAutoFit/>
          </a:bodyPr>
          <a:p>
            <a:pPr marL="12600">
              <a:lnSpc>
                <a:spcPts val="1939"/>
              </a:lnSpc>
              <a:spcBef>
                <a:spcPts val="346"/>
              </a:spcBef>
            </a:pPr>
            <a:r>
              <a:rPr b="0" lang="cs-CZ" sz="1800" spc="-7" strike="noStrike">
                <a:solidFill>
                  <a:srgbClr val="000000"/>
                </a:solidFill>
                <a:latin typeface="Tw Cen MT"/>
              </a:rPr>
              <a:t>BECHYŇOVÁ, Věra. </a:t>
            </a:r>
            <a:r>
              <a:rPr b="0" i="1" lang="cs-CZ" sz="1800" spc="-7" strike="noStrike">
                <a:solidFill>
                  <a:srgbClr val="000000"/>
                </a:solidFill>
                <a:latin typeface="Tw Cen MT"/>
              </a:rPr>
              <a:t>Případové </a:t>
            </a:r>
            <a:r>
              <a:rPr b="0" i="1" lang="cs-CZ" sz="1800" spc="-12" strike="noStrike">
                <a:solidFill>
                  <a:srgbClr val="000000"/>
                </a:solidFill>
                <a:latin typeface="Tw Cen MT"/>
              </a:rPr>
              <a:t>konference: </a:t>
            </a:r>
            <a:r>
              <a:rPr b="0" i="1" lang="cs-CZ" sz="1800" spc="-1" strike="noStrike">
                <a:solidFill>
                  <a:srgbClr val="000000"/>
                </a:solidFill>
                <a:latin typeface="Tw Cen MT"/>
              </a:rPr>
              <a:t>praktický </a:t>
            </a:r>
            <a:r>
              <a:rPr b="0" i="1" lang="cs-CZ" sz="1800" spc="-7" strike="noStrike">
                <a:solidFill>
                  <a:srgbClr val="000000"/>
                </a:solidFill>
                <a:latin typeface="Tw Cen MT"/>
              </a:rPr>
              <a:t>průvodce pro </a:t>
            </a:r>
            <a:r>
              <a:rPr b="0" i="1" lang="cs-CZ" sz="1800" spc="-1" strike="noStrike">
                <a:solidFill>
                  <a:srgbClr val="000000"/>
                </a:solidFill>
                <a:latin typeface="Tw Cen MT"/>
              </a:rPr>
              <a:t>práci s </a:t>
            </a:r>
            <a:r>
              <a:rPr b="0" i="1" lang="cs-CZ" sz="1800" spc="-7" strike="noStrike">
                <a:solidFill>
                  <a:srgbClr val="000000"/>
                </a:solidFill>
                <a:latin typeface="Tw Cen MT"/>
              </a:rPr>
              <a:t>ohroženou </a:t>
            </a:r>
            <a:r>
              <a:rPr b="0" i="1" lang="cs-CZ" sz="1800" spc="-1" strike="noStrike">
                <a:solidFill>
                  <a:srgbClr val="000000"/>
                </a:solidFill>
                <a:latin typeface="Tw Cen MT"/>
              </a:rPr>
              <a:t>rodinou</a:t>
            </a:r>
            <a:r>
              <a:rPr b="0" lang="cs-CZ" sz="1800" spc="-1" strike="noStrike">
                <a:solidFill>
                  <a:srgbClr val="000000"/>
                </a:solidFill>
                <a:latin typeface="Tw Cen MT"/>
              </a:rPr>
              <a:t>. </a:t>
            </a:r>
            <a:r>
              <a:rPr b="0" lang="cs-CZ" sz="1800" spc="-7" strike="noStrike">
                <a:solidFill>
                  <a:srgbClr val="000000"/>
                </a:solidFill>
                <a:latin typeface="Tw Cen MT"/>
              </a:rPr>
              <a:t>Praha: </a:t>
            </a:r>
            <a:r>
              <a:rPr b="0" lang="cs-CZ" sz="1800" spc="-12" strike="noStrike">
                <a:solidFill>
                  <a:srgbClr val="000000"/>
                </a:solidFill>
                <a:latin typeface="Tw Cen MT"/>
              </a:rPr>
              <a:t>Portál,  </a:t>
            </a:r>
            <a:r>
              <a:rPr b="0" lang="cs-CZ" sz="1800" spc="-1" strike="noStrike">
                <a:solidFill>
                  <a:srgbClr val="000000"/>
                </a:solidFill>
                <a:latin typeface="Tw Cen MT"/>
              </a:rPr>
              <a:t>2012. </a:t>
            </a:r>
            <a:r>
              <a:rPr b="0" lang="cs-CZ" sz="1800" spc="-7" strike="noStrike">
                <a:solidFill>
                  <a:srgbClr val="000000"/>
                </a:solidFill>
                <a:latin typeface="Tw Cen MT"/>
              </a:rPr>
              <a:t>ISBN</a:t>
            </a:r>
            <a:r>
              <a:rPr b="0" lang="cs-CZ" sz="1800" spc="-26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1800" spc="-7" strike="noStrike">
                <a:solidFill>
                  <a:srgbClr val="000000"/>
                </a:solidFill>
                <a:latin typeface="Tw Cen MT"/>
              </a:rPr>
              <a:t>978-80-262-0181-6.</a:t>
            </a:r>
            <a:endParaRPr b="0" lang="cs-CZ" sz="1800" spc="-1" strike="noStrike">
              <a:latin typeface="Arial"/>
            </a:endParaRPr>
          </a:p>
          <a:p>
            <a:pPr marL="12600">
              <a:lnSpc>
                <a:spcPts val="1939"/>
              </a:lnSpc>
              <a:spcBef>
                <a:spcPts val="1400"/>
              </a:spcBef>
            </a:pPr>
            <a:r>
              <a:rPr b="0" lang="cs-CZ" sz="1800" spc="-7" strike="noStrike">
                <a:solidFill>
                  <a:srgbClr val="000000"/>
                </a:solidFill>
                <a:latin typeface="Tw Cen MT"/>
              </a:rPr>
              <a:t>BECHYŇOVÁ, Věra </a:t>
            </a:r>
            <a:r>
              <a:rPr b="0" lang="cs-CZ" sz="1800" spc="-1" strike="noStrike">
                <a:solidFill>
                  <a:srgbClr val="000000"/>
                </a:solidFill>
                <a:latin typeface="Tw Cen MT"/>
              </a:rPr>
              <a:t>a </a:t>
            </a:r>
            <a:r>
              <a:rPr b="0" lang="cs-CZ" sz="1800" spc="4" strike="noStrike">
                <a:solidFill>
                  <a:srgbClr val="000000"/>
                </a:solidFill>
                <a:latin typeface="Tw Cen MT"/>
              </a:rPr>
              <a:t>Marta </a:t>
            </a:r>
            <a:r>
              <a:rPr b="0" lang="cs-CZ" sz="1800" spc="-12" strike="noStrike">
                <a:solidFill>
                  <a:srgbClr val="000000"/>
                </a:solidFill>
                <a:latin typeface="Tw Cen MT"/>
              </a:rPr>
              <a:t>KONVIČKOVÁ. </a:t>
            </a:r>
            <a:r>
              <a:rPr b="0" i="1" lang="cs-CZ" sz="1800" spc="-1" strike="noStrike">
                <a:solidFill>
                  <a:srgbClr val="000000"/>
                </a:solidFill>
                <a:latin typeface="Tw Cen MT"/>
              </a:rPr>
              <a:t>Sanace </a:t>
            </a:r>
            <a:r>
              <a:rPr b="0" i="1" lang="cs-CZ" sz="1800" spc="-7" strike="noStrike">
                <a:solidFill>
                  <a:srgbClr val="000000"/>
                </a:solidFill>
                <a:latin typeface="Tw Cen MT"/>
              </a:rPr>
              <a:t>rodiny: </a:t>
            </a:r>
            <a:r>
              <a:rPr b="0" i="1" lang="cs-CZ" sz="1800" spc="-1" strike="noStrike">
                <a:solidFill>
                  <a:srgbClr val="000000"/>
                </a:solidFill>
                <a:latin typeface="Tw Cen MT"/>
              </a:rPr>
              <a:t>[sociální práce s </a:t>
            </a:r>
            <a:r>
              <a:rPr b="0" i="1" lang="cs-CZ" sz="1800" spc="-7" strike="noStrike">
                <a:solidFill>
                  <a:srgbClr val="000000"/>
                </a:solidFill>
                <a:latin typeface="Tw Cen MT"/>
              </a:rPr>
              <a:t>dysfunkčními </a:t>
            </a:r>
            <a:r>
              <a:rPr b="0" i="1" lang="cs-CZ" sz="1800" spc="-1" strike="noStrike">
                <a:solidFill>
                  <a:srgbClr val="000000"/>
                </a:solidFill>
                <a:latin typeface="Tw Cen MT"/>
              </a:rPr>
              <a:t>rodinami]</a:t>
            </a:r>
            <a:r>
              <a:rPr b="0" lang="cs-CZ" sz="1800" spc="-1" strike="noStrike">
                <a:solidFill>
                  <a:srgbClr val="000000"/>
                </a:solidFill>
                <a:latin typeface="Tw Cen MT"/>
              </a:rPr>
              <a:t>. </a:t>
            </a:r>
            <a:r>
              <a:rPr b="0" lang="cs-CZ" sz="1800" spc="-32" strike="noStrike">
                <a:solidFill>
                  <a:srgbClr val="000000"/>
                </a:solidFill>
                <a:latin typeface="Tw Cen MT"/>
              </a:rPr>
              <a:t>Vyd. </a:t>
            </a:r>
            <a:r>
              <a:rPr b="0" lang="cs-CZ" sz="1800" spc="-1" strike="noStrike">
                <a:solidFill>
                  <a:srgbClr val="000000"/>
                </a:solidFill>
                <a:latin typeface="Tw Cen MT"/>
              </a:rPr>
              <a:t>2.  </a:t>
            </a:r>
            <a:r>
              <a:rPr b="0" lang="cs-CZ" sz="1800" spc="-7" strike="noStrike">
                <a:solidFill>
                  <a:srgbClr val="000000"/>
                </a:solidFill>
                <a:latin typeface="Tw Cen MT"/>
              </a:rPr>
              <a:t>Praha: </a:t>
            </a:r>
            <a:r>
              <a:rPr b="0" lang="cs-CZ" sz="1800" spc="-12" strike="noStrike">
                <a:solidFill>
                  <a:srgbClr val="000000"/>
                </a:solidFill>
                <a:latin typeface="Tw Cen MT"/>
              </a:rPr>
              <a:t>Portál, </a:t>
            </a:r>
            <a:r>
              <a:rPr b="0" lang="cs-CZ" sz="1800" spc="-1" strike="noStrike">
                <a:solidFill>
                  <a:srgbClr val="000000"/>
                </a:solidFill>
                <a:latin typeface="Tw Cen MT"/>
              </a:rPr>
              <a:t>2011. </a:t>
            </a:r>
            <a:r>
              <a:rPr b="0" lang="cs-CZ" sz="1800" spc="-7" strike="noStrike">
                <a:solidFill>
                  <a:srgbClr val="000000"/>
                </a:solidFill>
                <a:latin typeface="Tw Cen MT"/>
              </a:rPr>
              <a:t>ISBN</a:t>
            </a:r>
            <a:r>
              <a:rPr b="0" lang="cs-CZ" sz="1800" spc="-32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1800" spc="-7" strike="noStrike">
                <a:solidFill>
                  <a:srgbClr val="000000"/>
                </a:solidFill>
                <a:latin typeface="Tw Cen MT"/>
              </a:rPr>
              <a:t>978-80-262-0031-4.</a:t>
            </a:r>
            <a:endParaRPr b="0" lang="cs-CZ" sz="1800" spc="-1" strike="noStrike">
              <a:latin typeface="Arial"/>
            </a:endParaRPr>
          </a:p>
          <a:p>
            <a:pPr marL="12600">
              <a:lnSpc>
                <a:spcPts val="1939"/>
              </a:lnSpc>
              <a:spcBef>
                <a:spcPts val="1414"/>
              </a:spcBef>
            </a:pPr>
            <a:r>
              <a:rPr b="0" lang="cs-CZ" sz="1800" spc="-15" strike="noStrike">
                <a:solidFill>
                  <a:srgbClr val="000000"/>
                </a:solidFill>
                <a:latin typeface="Tw Cen MT"/>
              </a:rPr>
              <a:t>MATOUŠEK, </a:t>
            </a:r>
            <a:r>
              <a:rPr b="0" lang="cs-CZ" sz="1800" spc="4" strike="noStrike">
                <a:solidFill>
                  <a:srgbClr val="000000"/>
                </a:solidFill>
                <a:latin typeface="Tw Cen MT"/>
              </a:rPr>
              <a:t>Oldřich </a:t>
            </a:r>
            <a:r>
              <a:rPr b="0" lang="cs-CZ" sz="1800" spc="-1" strike="noStrike">
                <a:solidFill>
                  <a:srgbClr val="000000"/>
                </a:solidFill>
                <a:latin typeface="Tw Cen MT"/>
              </a:rPr>
              <a:t>a Hana </a:t>
            </a:r>
            <a:r>
              <a:rPr b="0" lang="cs-CZ" sz="1800" spc="-21" strike="noStrike">
                <a:solidFill>
                  <a:srgbClr val="000000"/>
                </a:solidFill>
                <a:latin typeface="Tw Cen MT"/>
              </a:rPr>
              <a:t>PAZLAROVÁ. </a:t>
            </a:r>
            <a:r>
              <a:rPr b="0" i="1" lang="cs-CZ" sz="1800" spc="-15" strike="noStrike">
                <a:solidFill>
                  <a:srgbClr val="000000"/>
                </a:solidFill>
                <a:latin typeface="Tw Cen MT"/>
              </a:rPr>
              <a:t>Podpora </a:t>
            </a:r>
            <a:r>
              <a:rPr b="0" i="1" lang="cs-CZ" sz="1800" spc="-7" strike="noStrike">
                <a:solidFill>
                  <a:srgbClr val="000000"/>
                </a:solidFill>
                <a:latin typeface="Tw Cen MT"/>
              </a:rPr>
              <a:t>rodiny: manuál pro pomáhající profese</a:t>
            </a:r>
            <a:r>
              <a:rPr b="0" lang="cs-CZ" sz="1800" spc="-7" strike="noStrike">
                <a:solidFill>
                  <a:srgbClr val="000000"/>
                </a:solidFill>
                <a:latin typeface="Tw Cen MT"/>
              </a:rPr>
              <a:t>. Praha: </a:t>
            </a:r>
            <a:r>
              <a:rPr b="0" lang="cs-CZ" sz="1800" spc="-12" strike="noStrike">
                <a:solidFill>
                  <a:srgbClr val="000000"/>
                </a:solidFill>
                <a:latin typeface="Tw Cen MT"/>
              </a:rPr>
              <a:t>Portál,  </a:t>
            </a:r>
            <a:r>
              <a:rPr b="0" lang="cs-CZ" sz="1800" spc="-1" strike="noStrike">
                <a:solidFill>
                  <a:srgbClr val="000000"/>
                </a:solidFill>
                <a:latin typeface="Tw Cen MT"/>
              </a:rPr>
              <a:t>2014. </a:t>
            </a:r>
            <a:r>
              <a:rPr b="0" lang="cs-CZ" sz="1800" spc="-7" strike="noStrike">
                <a:solidFill>
                  <a:srgbClr val="000000"/>
                </a:solidFill>
                <a:latin typeface="Tw Cen MT"/>
              </a:rPr>
              <a:t>ISBN</a:t>
            </a:r>
            <a:r>
              <a:rPr b="0" lang="cs-CZ" sz="1800" spc="-26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1800" spc="-7" strike="noStrike">
                <a:solidFill>
                  <a:srgbClr val="000000"/>
                </a:solidFill>
                <a:latin typeface="Tw Cen MT"/>
              </a:rPr>
              <a:t>978-80-262-0697-2.</a:t>
            </a:r>
            <a:endParaRPr b="0" lang="cs-CZ" sz="1800" spc="-1" strike="noStrike">
              <a:latin typeface="Arial"/>
            </a:endParaRPr>
          </a:p>
          <a:p>
            <a:pPr marL="12600">
              <a:lnSpc>
                <a:spcPts val="1939"/>
              </a:lnSpc>
              <a:spcBef>
                <a:spcPts val="1414"/>
              </a:spcBef>
            </a:pPr>
            <a:r>
              <a:rPr b="0" lang="cs-CZ" sz="1800" spc="-15" strike="noStrike">
                <a:solidFill>
                  <a:srgbClr val="000000"/>
                </a:solidFill>
                <a:latin typeface="Tw Cen MT"/>
              </a:rPr>
              <a:t>MATOUŠEK, </a:t>
            </a:r>
            <a:r>
              <a:rPr b="0" lang="cs-CZ" sz="1800" spc="4" strike="noStrike">
                <a:solidFill>
                  <a:srgbClr val="000000"/>
                </a:solidFill>
                <a:latin typeface="Tw Cen MT"/>
              </a:rPr>
              <a:t>Oldřich. </a:t>
            </a:r>
            <a:r>
              <a:rPr b="0" i="1" lang="cs-CZ" sz="1800" spc="-1" strike="noStrike">
                <a:solidFill>
                  <a:srgbClr val="000000"/>
                </a:solidFill>
                <a:latin typeface="Tw Cen MT"/>
              </a:rPr>
              <a:t>Metody a řízení sociální práce</a:t>
            </a:r>
            <a:r>
              <a:rPr b="0" lang="cs-CZ" sz="1800" spc="-1" strike="noStrike">
                <a:solidFill>
                  <a:srgbClr val="000000"/>
                </a:solidFill>
                <a:latin typeface="Tw Cen MT"/>
              </a:rPr>
              <a:t>. 3., aktualiz. a dopl. </a:t>
            </a:r>
            <a:r>
              <a:rPr b="0" lang="cs-CZ" sz="1800" spc="-21" strike="noStrike">
                <a:solidFill>
                  <a:srgbClr val="000000"/>
                </a:solidFill>
                <a:latin typeface="Tw Cen MT"/>
              </a:rPr>
              <a:t>vyd. </a:t>
            </a:r>
            <a:r>
              <a:rPr b="0" lang="cs-CZ" sz="1800" spc="-7" strike="noStrike">
                <a:solidFill>
                  <a:srgbClr val="000000"/>
                </a:solidFill>
                <a:latin typeface="Tw Cen MT"/>
              </a:rPr>
              <a:t>Praha: </a:t>
            </a:r>
            <a:r>
              <a:rPr b="0" lang="cs-CZ" sz="1800" spc="-12" strike="noStrike">
                <a:solidFill>
                  <a:srgbClr val="000000"/>
                </a:solidFill>
                <a:latin typeface="Tw Cen MT"/>
              </a:rPr>
              <a:t>Portál, </a:t>
            </a:r>
            <a:r>
              <a:rPr b="0" lang="cs-CZ" sz="1800" spc="-1" strike="noStrike">
                <a:solidFill>
                  <a:srgbClr val="000000"/>
                </a:solidFill>
                <a:latin typeface="Tw Cen MT"/>
              </a:rPr>
              <a:t>2013. </a:t>
            </a:r>
            <a:r>
              <a:rPr b="0" lang="cs-CZ" sz="1800" spc="-7" strike="noStrike">
                <a:solidFill>
                  <a:srgbClr val="000000"/>
                </a:solidFill>
                <a:latin typeface="Tw Cen MT"/>
              </a:rPr>
              <a:t>ISBN </a:t>
            </a:r>
            <a:r>
              <a:rPr b="0" lang="cs-CZ" sz="1800" spc="-1" strike="noStrike">
                <a:solidFill>
                  <a:srgbClr val="000000"/>
                </a:solidFill>
                <a:latin typeface="Tw Cen MT"/>
              </a:rPr>
              <a:t>978-  </a:t>
            </a:r>
            <a:r>
              <a:rPr b="0" lang="cs-CZ" sz="1800" spc="-7" strike="noStrike">
                <a:solidFill>
                  <a:srgbClr val="000000"/>
                </a:solidFill>
                <a:latin typeface="Tw Cen MT"/>
              </a:rPr>
              <a:t>80-262-0213-4.</a:t>
            </a:r>
            <a:endParaRPr b="0" lang="cs-CZ" sz="1800" spc="-1" strike="noStrike">
              <a:latin typeface="Arial"/>
            </a:endParaRPr>
          </a:p>
          <a:p>
            <a:pPr marL="12600">
              <a:lnSpc>
                <a:spcPts val="1939"/>
              </a:lnSpc>
              <a:spcBef>
                <a:spcPts val="1400"/>
              </a:spcBef>
            </a:pPr>
            <a:r>
              <a:rPr b="0" lang="cs-CZ" sz="1800" spc="-15" strike="noStrike">
                <a:solidFill>
                  <a:srgbClr val="000000"/>
                </a:solidFill>
                <a:latin typeface="Tw Cen MT"/>
              </a:rPr>
              <a:t>MATOUŠEK, </a:t>
            </a:r>
            <a:r>
              <a:rPr b="0" lang="cs-CZ" sz="1800" spc="4" strike="noStrike">
                <a:solidFill>
                  <a:srgbClr val="000000"/>
                </a:solidFill>
                <a:latin typeface="Tw Cen MT"/>
              </a:rPr>
              <a:t>Oldřich, </a:t>
            </a:r>
            <a:r>
              <a:rPr b="0" lang="cs-CZ" sz="1800" spc="-1" strike="noStrike">
                <a:solidFill>
                  <a:srgbClr val="000000"/>
                </a:solidFill>
                <a:latin typeface="Tw Cen MT"/>
              </a:rPr>
              <a:t>KŘIŠŤAN, </a:t>
            </a:r>
            <a:r>
              <a:rPr b="0" lang="cs-CZ" sz="1800" spc="-12" strike="noStrike">
                <a:solidFill>
                  <a:srgbClr val="000000"/>
                </a:solidFill>
                <a:latin typeface="Tw Cen MT"/>
              </a:rPr>
              <a:t>Alois, </a:t>
            </a:r>
            <a:r>
              <a:rPr b="0" lang="cs-CZ" sz="1800" spc="-1" strike="noStrike">
                <a:solidFill>
                  <a:srgbClr val="000000"/>
                </a:solidFill>
                <a:latin typeface="Tw Cen MT"/>
              </a:rPr>
              <a:t>ed. </a:t>
            </a:r>
            <a:r>
              <a:rPr b="0" i="1" lang="cs-CZ" sz="1800" spc="-1" strike="noStrike">
                <a:solidFill>
                  <a:srgbClr val="000000"/>
                </a:solidFill>
                <a:latin typeface="Tw Cen MT"/>
              </a:rPr>
              <a:t>Encyklopedie sociální práce</a:t>
            </a:r>
            <a:r>
              <a:rPr b="0" lang="cs-CZ" sz="1800" spc="-1" strike="noStrike">
                <a:solidFill>
                  <a:srgbClr val="000000"/>
                </a:solidFill>
                <a:latin typeface="Tw Cen MT"/>
              </a:rPr>
              <a:t>. </a:t>
            </a:r>
            <a:r>
              <a:rPr b="0" lang="cs-CZ" sz="1800" spc="-7" strike="noStrike">
                <a:solidFill>
                  <a:srgbClr val="000000"/>
                </a:solidFill>
                <a:latin typeface="Tw Cen MT"/>
              </a:rPr>
              <a:t>Praha: </a:t>
            </a:r>
            <a:r>
              <a:rPr b="0" lang="cs-CZ" sz="1800" spc="-12" strike="noStrike">
                <a:solidFill>
                  <a:srgbClr val="000000"/>
                </a:solidFill>
                <a:latin typeface="Tw Cen MT"/>
              </a:rPr>
              <a:t>Portál, </a:t>
            </a:r>
            <a:r>
              <a:rPr b="0" lang="cs-CZ" sz="1800" spc="-1" strike="noStrike">
                <a:solidFill>
                  <a:srgbClr val="000000"/>
                </a:solidFill>
                <a:latin typeface="Tw Cen MT"/>
              </a:rPr>
              <a:t>2013. </a:t>
            </a:r>
            <a:r>
              <a:rPr b="0" lang="cs-CZ" sz="1800" spc="-7" strike="noStrike">
                <a:solidFill>
                  <a:srgbClr val="000000"/>
                </a:solidFill>
                <a:latin typeface="Tw Cen MT"/>
              </a:rPr>
              <a:t>ISBN 978-80-262-  0366-7.</a:t>
            </a:r>
            <a:endParaRPr b="0" lang="cs-CZ" sz="1800" spc="-1" strike="noStrike">
              <a:latin typeface="Arial"/>
            </a:endParaRPr>
          </a:p>
          <a:p>
            <a:pPr marL="12600">
              <a:lnSpc>
                <a:spcPts val="1939"/>
              </a:lnSpc>
              <a:spcBef>
                <a:spcPts val="1409"/>
              </a:spcBef>
            </a:pPr>
            <a:r>
              <a:rPr b="0" lang="cs-CZ" sz="1800" spc="-15" strike="noStrike">
                <a:solidFill>
                  <a:srgbClr val="000000"/>
                </a:solidFill>
                <a:latin typeface="Tw Cen MT"/>
              </a:rPr>
              <a:t>MATOUŠEK, </a:t>
            </a:r>
            <a:r>
              <a:rPr b="0" lang="cs-CZ" sz="1800" spc="4" strike="noStrike">
                <a:solidFill>
                  <a:srgbClr val="000000"/>
                </a:solidFill>
                <a:latin typeface="Tw Cen MT"/>
              </a:rPr>
              <a:t>Oldřich. </a:t>
            </a:r>
            <a:r>
              <a:rPr b="0" i="1" lang="cs-CZ" sz="1800" spc="-12" strike="noStrike">
                <a:solidFill>
                  <a:srgbClr val="000000"/>
                </a:solidFill>
                <a:latin typeface="Tw Cen MT"/>
              </a:rPr>
              <a:t>Rodina jako </a:t>
            </a:r>
            <a:r>
              <a:rPr b="0" i="1" lang="cs-CZ" sz="1800" spc="-7" strike="noStrike">
                <a:solidFill>
                  <a:srgbClr val="000000"/>
                </a:solidFill>
                <a:latin typeface="Tw Cen MT"/>
              </a:rPr>
              <a:t>instituce </a:t>
            </a:r>
            <a:r>
              <a:rPr b="0" i="1" lang="cs-CZ" sz="1800" spc="-1" strike="noStrike">
                <a:solidFill>
                  <a:srgbClr val="000000"/>
                </a:solidFill>
                <a:latin typeface="Tw Cen MT"/>
              </a:rPr>
              <a:t>a </a:t>
            </a:r>
            <a:r>
              <a:rPr b="0" i="1" lang="cs-CZ" sz="1800" spc="-12" strike="noStrike">
                <a:solidFill>
                  <a:srgbClr val="000000"/>
                </a:solidFill>
                <a:latin typeface="Tw Cen MT"/>
              </a:rPr>
              <a:t>vztahová </a:t>
            </a:r>
            <a:r>
              <a:rPr b="0" i="1" lang="cs-CZ" sz="1800" spc="-1" strike="noStrike">
                <a:solidFill>
                  <a:srgbClr val="000000"/>
                </a:solidFill>
                <a:latin typeface="Tw Cen MT"/>
              </a:rPr>
              <a:t>síť</a:t>
            </a:r>
            <a:r>
              <a:rPr b="0" lang="cs-CZ" sz="1800" spc="-1" strike="noStrike">
                <a:solidFill>
                  <a:srgbClr val="000000"/>
                </a:solidFill>
                <a:latin typeface="Tw Cen MT"/>
              </a:rPr>
              <a:t>. 3., </a:t>
            </a:r>
            <a:r>
              <a:rPr b="0" lang="cs-CZ" sz="1800" spc="-12" strike="noStrike">
                <a:solidFill>
                  <a:srgbClr val="000000"/>
                </a:solidFill>
                <a:latin typeface="Tw Cen MT"/>
              </a:rPr>
              <a:t>rozš. </a:t>
            </a:r>
            <a:r>
              <a:rPr b="0" lang="cs-CZ" sz="1800" spc="-1" strike="noStrike">
                <a:solidFill>
                  <a:srgbClr val="000000"/>
                </a:solidFill>
                <a:latin typeface="Tw Cen MT"/>
              </a:rPr>
              <a:t>a </a:t>
            </a:r>
            <a:r>
              <a:rPr b="0" lang="cs-CZ" sz="1800" spc="-7" strike="noStrike">
                <a:solidFill>
                  <a:srgbClr val="000000"/>
                </a:solidFill>
                <a:latin typeface="Tw Cen MT"/>
              </a:rPr>
              <a:t>přeprac. </a:t>
            </a:r>
            <a:r>
              <a:rPr b="0" lang="cs-CZ" sz="1800" spc="-21" strike="noStrike">
                <a:solidFill>
                  <a:srgbClr val="000000"/>
                </a:solidFill>
                <a:latin typeface="Tw Cen MT"/>
              </a:rPr>
              <a:t>vyd. </a:t>
            </a:r>
            <a:r>
              <a:rPr b="0" lang="cs-CZ" sz="1800" spc="-7" strike="noStrike">
                <a:solidFill>
                  <a:srgbClr val="000000"/>
                </a:solidFill>
                <a:latin typeface="Tw Cen MT"/>
              </a:rPr>
              <a:t>Praha: </a:t>
            </a:r>
            <a:r>
              <a:rPr b="0" lang="cs-CZ" sz="1800" spc="-1" strike="noStrike">
                <a:solidFill>
                  <a:srgbClr val="000000"/>
                </a:solidFill>
                <a:latin typeface="Tw Cen MT"/>
              </a:rPr>
              <a:t>Sociologické  nakladatelství, 2003. Studijní </a:t>
            </a:r>
            <a:r>
              <a:rPr b="0" lang="cs-CZ" sz="1800" spc="-12" strike="noStrike">
                <a:solidFill>
                  <a:srgbClr val="000000"/>
                </a:solidFill>
                <a:latin typeface="Tw Cen MT"/>
              </a:rPr>
              <a:t>texty </a:t>
            </a:r>
            <a:r>
              <a:rPr b="0" lang="cs-CZ" sz="1800" spc="-1" strike="noStrike">
                <a:solidFill>
                  <a:srgbClr val="000000"/>
                </a:solidFill>
                <a:latin typeface="Tw Cen MT"/>
              </a:rPr>
              <a:t>(Sociologické </a:t>
            </a:r>
            <a:r>
              <a:rPr b="0" lang="cs-CZ" sz="1800" spc="-7" strike="noStrike">
                <a:solidFill>
                  <a:srgbClr val="000000"/>
                </a:solidFill>
                <a:latin typeface="Tw Cen MT"/>
              </a:rPr>
              <a:t>nakladatelství). ISBN</a:t>
            </a:r>
            <a:r>
              <a:rPr b="0" lang="cs-CZ" sz="1800" spc="-80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1800" spc="-1" strike="noStrike">
                <a:solidFill>
                  <a:srgbClr val="000000"/>
                </a:solidFill>
                <a:latin typeface="Tw Cen MT"/>
              </a:rPr>
              <a:t>80-86429-19-9.</a:t>
            </a:r>
            <a:endParaRPr b="0" lang="cs-CZ" sz="1800" spc="-1" strike="noStrike">
              <a:latin typeface="Arial"/>
            </a:endParaRPr>
          </a:p>
          <a:p>
            <a:pPr marL="12600">
              <a:lnSpc>
                <a:spcPts val="2055"/>
              </a:lnSpc>
              <a:spcBef>
                <a:spcPts val="1165"/>
              </a:spcBef>
            </a:pPr>
            <a:r>
              <a:rPr b="0" lang="cs-CZ" sz="1800" spc="-15" strike="noStrike">
                <a:solidFill>
                  <a:srgbClr val="000000"/>
                </a:solidFill>
                <a:latin typeface="Tw Cen MT"/>
              </a:rPr>
              <a:t>MATOUŠEK, </a:t>
            </a:r>
            <a:r>
              <a:rPr b="0" lang="cs-CZ" sz="1800" spc="9" strike="noStrike">
                <a:solidFill>
                  <a:srgbClr val="000000"/>
                </a:solidFill>
                <a:latin typeface="Tw Cen MT"/>
              </a:rPr>
              <a:t>Oldřich </a:t>
            </a:r>
            <a:r>
              <a:rPr b="0" lang="cs-CZ" sz="1800" spc="-1" strike="noStrike">
                <a:solidFill>
                  <a:srgbClr val="000000"/>
                </a:solidFill>
                <a:latin typeface="Tw Cen MT"/>
              </a:rPr>
              <a:t>a Hana </a:t>
            </a:r>
            <a:r>
              <a:rPr b="0" lang="cs-CZ" sz="1800" spc="-21" strike="noStrike">
                <a:solidFill>
                  <a:srgbClr val="000000"/>
                </a:solidFill>
                <a:latin typeface="Tw Cen MT"/>
              </a:rPr>
              <a:t>PAZLAROVÁ. </a:t>
            </a:r>
            <a:r>
              <a:rPr b="0" i="1" lang="cs-CZ" sz="1800" spc="-1" strike="noStrike">
                <a:solidFill>
                  <a:srgbClr val="000000"/>
                </a:solidFill>
                <a:latin typeface="Tw Cen MT"/>
              </a:rPr>
              <a:t>Hodnocení </a:t>
            </a:r>
            <a:r>
              <a:rPr b="0" i="1" lang="cs-CZ" sz="1800" spc="-7" strike="noStrike">
                <a:solidFill>
                  <a:srgbClr val="000000"/>
                </a:solidFill>
                <a:latin typeface="Tw Cen MT"/>
              </a:rPr>
              <a:t>ohroženého </a:t>
            </a:r>
            <a:r>
              <a:rPr b="0" i="1" lang="cs-CZ" sz="1800" spc="-1" strike="noStrike">
                <a:solidFill>
                  <a:srgbClr val="000000"/>
                </a:solidFill>
                <a:latin typeface="Tw Cen MT"/>
              </a:rPr>
              <a:t>dítěte a </a:t>
            </a:r>
            <a:r>
              <a:rPr b="0" i="1" lang="cs-CZ" sz="1800" spc="-7" strike="noStrike">
                <a:solidFill>
                  <a:srgbClr val="000000"/>
                </a:solidFill>
                <a:latin typeface="Tw Cen MT"/>
              </a:rPr>
              <a:t>rodiny: </a:t>
            </a:r>
            <a:r>
              <a:rPr b="0" i="1" lang="cs-CZ" sz="1800" spc="-1" strike="noStrike">
                <a:solidFill>
                  <a:srgbClr val="000000"/>
                </a:solidFill>
                <a:latin typeface="Tw Cen MT"/>
              </a:rPr>
              <a:t>v </a:t>
            </a:r>
            <a:r>
              <a:rPr b="0" i="1" lang="cs-CZ" sz="1800" spc="-12" strike="noStrike">
                <a:solidFill>
                  <a:srgbClr val="000000"/>
                </a:solidFill>
                <a:latin typeface="Tw Cen MT"/>
              </a:rPr>
              <a:t>kontextu plánování </a:t>
            </a:r>
            <a:r>
              <a:rPr b="0" i="1" lang="cs-CZ" sz="1800" spc="-1" strike="noStrike">
                <a:solidFill>
                  <a:srgbClr val="000000"/>
                </a:solidFill>
                <a:latin typeface="Tw Cen MT"/>
              </a:rPr>
              <a:t>péče</a:t>
            </a:r>
            <a:r>
              <a:rPr b="0" lang="cs-CZ" sz="1800" spc="-1" strike="noStrike">
                <a:solidFill>
                  <a:srgbClr val="000000"/>
                </a:solidFill>
                <a:latin typeface="Tw Cen MT"/>
              </a:rPr>
              <a:t>.</a:t>
            </a:r>
            <a:r>
              <a:rPr b="0" lang="cs-CZ" sz="1800" spc="77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1800" spc="-1" strike="noStrike">
                <a:solidFill>
                  <a:srgbClr val="000000"/>
                </a:solidFill>
                <a:latin typeface="Tw Cen MT"/>
              </a:rPr>
              <a:t>2.,</a:t>
            </a:r>
            <a:endParaRPr b="0" lang="cs-CZ" sz="1800" spc="-1" strike="noStrike">
              <a:latin typeface="Arial"/>
            </a:endParaRPr>
          </a:p>
          <a:p>
            <a:pPr marL="12600">
              <a:lnSpc>
                <a:spcPts val="2055"/>
              </a:lnSpc>
            </a:pPr>
            <a:r>
              <a:rPr b="0" lang="cs-CZ" sz="1800" spc="-12" strike="noStrike">
                <a:solidFill>
                  <a:srgbClr val="000000"/>
                </a:solidFill>
                <a:latin typeface="Tw Cen MT"/>
              </a:rPr>
              <a:t>rozš. </a:t>
            </a:r>
            <a:r>
              <a:rPr b="0" lang="cs-CZ" sz="1800" spc="-21" strike="noStrike">
                <a:solidFill>
                  <a:srgbClr val="000000"/>
                </a:solidFill>
                <a:latin typeface="Tw Cen MT"/>
              </a:rPr>
              <a:t>vyd. </a:t>
            </a:r>
            <a:r>
              <a:rPr b="0" lang="cs-CZ" sz="1800" spc="-7" strike="noStrike">
                <a:solidFill>
                  <a:srgbClr val="000000"/>
                </a:solidFill>
                <a:latin typeface="Tw Cen MT"/>
              </a:rPr>
              <a:t>Praha: </a:t>
            </a:r>
            <a:r>
              <a:rPr b="0" lang="cs-CZ" sz="1800" spc="-12" strike="noStrike">
                <a:solidFill>
                  <a:srgbClr val="000000"/>
                </a:solidFill>
                <a:latin typeface="Tw Cen MT"/>
              </a:rPr>
              <a:t>Portál, </a:t>
            </a:r>
            <a:r>
              <a:rPr b="0" lang="cs-CZ" sz="1800" spc="-1" strike="noStrike">
                <a:solidFill>
                  <a:srgbClr val="000000"/>
                </a:solidFill>
                <a:latin typeface="Tw Cen MT"/>
              </a:rPr>
              <a:t>2014. </a:t>
            </a:r>
            <a:r>
              <a:rPr b="0" lang="cs-CZ" sz="1800" spc="-7" strike="noStrike">
                <a:solidFill>
                  <a:srgbClr val="000000"/>
                </a:solidFill>
                <a:latin typeface="Tw Cen MT"/>
              </a:rPr>
              <a:t>ISBN</a:t>
            </a:r>
            <a:r>
              <a:rPr b="0" lang="cs-CZ" sz="1800" spc="-1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1800" spc="-7" strike="noStrike">
                <a:solidFill>
                  <a:srgbClr val="000000"/>
                </a:solidFill>
                <a:latin typeface="Tw Cen MT"/>
              </a:rPr>
              <a:t>978-80-262-0522-7.</a:t>
            </a: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TextShape 1"/>
          <p:cNvSpPr txBox="1"/>
          <p:nvPr/>
        </p:nvSpPr>
        <p:spPr>
          <a:xfrm>
            <a:off x="2989800" y="759240"/>
            <a:ext cx="6333840" cy="1158480"/>
          </a:xfrm>
          <a:prstGeom prst="rect">
            <a:avLst/>
          </a:prstGeom>
          <a:noFill/>
          <a:ln>
            <a:noFill/>
          </a:ln>
        </p:spPr>
        <p:txBody>
          <a:bodyPr lIns="0" rIns="0" tIns="13320" bIns="0">
            <a:noAutofit/>
          </a:bodyPr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b="1" lang="cs-CZ" sz="5000" spc="77" strike="noStrike">
                <a:solidFill>
                  <a:srgbClr val="1cace3"/>
                </a:solidFill>
                <a:latin typeface="Tw Cen MT Condensed"/>
              </a:rPr>
              <a:t>DOPORUČENÁ</a:t>
            </a:r>
            <a:r>
              <a:rPr b="1" lang="cs-CZ" sz="5000" spc="77" strike="noStrike">
                <a:solidFill>
                  <a:srgbClr val="1cace3"/>
                </a:solidFill>
                <a:latin typeface="Tw Cen MT Condensed"/>
              </a:rPr>
              <a:t>	</a:t>
            </a:r>
            <a:r>
              <a:rPr b="1" lang="cs-CZ" sz="5000" spc="52" strike="noStrike">
                <a:solidFill>
                  <a:srgbClr val="1cace3"/>
                </a:solidFill>
                <a:latin typeface="Tw Cen MT Condensed"/>
              </a:rPr>
              <a:t>LITERATURA</a:t>
            </a:r>
            <a:endParaRPr b="0" lang="cs-CZ" sz="5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8" name="CustomShape 2"/>
          <p:cNvSpPr/>
          <p:nvPr/>
        </p:nvSpPr>
        <p:spPr>
          <a:xfrm>
            <a:off x="844560" y="1675440"/>
            <a:ext cx="10763640" cy="3664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07280" bIns="0">
            <a:spAutoFit/>
          </a:bodyPr>
          <a:p>
            <a:pPr marL="12600">
              <a:lnSpc>
                <a:spcPct val="100000"/>
              </a:lnSpc>
              <a:spcBef>
                <a:spcPts val="845"/>
              </a:spcBef>
            </a:pPr>
            <a:r>
              <a:rPr b="0" lang="cs-CZ" sz="1800" spc="-1" strike="noStrike">
                <a:solidFill>
                  <a:srgbClr val="000000"/>
                </a:solidFill>
                <a:latin typeface="Tw Cen MT"/>
              </a:rPr>
              <a:t>MOŽNÝ, </a:t>
            </a:r>
            <a:r>
              <a:rPr b="0" lang="cs-CZ" sz="1800" spc="-21" strike="noStrike">
                <a:solidFill>
                  <a:srgbClr val="000000"/>
                </a:solidFill>
                <a:latin typeface="Tw Cen MT"/>
              </a:rPr>
              <a:t>Ivo. </a:t>
            </a:r>
            <a:r>
              <a:rPr b="0" i="1" lang="cs-CZ" sz="1800" spc="-1" strike="noStrike">
                <a:solidFill>
                  <a:srgbClr val="000000"/>
                </a:solidFill>
                <a:latin typeface="Tw Cen MT"/>
              </a:rPr>
              <a:t>Moderní </a:t>
            </a:r>
            <a:r>
              <a:rPr b="0" i="1" lang="cs-CZ" sz="1800" spc="-7" strike="noStrike">
                <a:solidFill>
                  <a:srgbClr val="000000"/>
                </a:solidFill>
                <a:latin typeface="Tw Cen MT"/>
              </a:rPr>
              <a:t>rodina: </a:t>
            </a:r>
            <a:r>
              <a:rPr b="0" i="1" lang="cs-CZ" sz="1800" spc="-1" strike="noStrike">
                <a:solidFill>
                  <a:srgbClr val="000000"/>
                </a:solidFill>
                <a:latin typeface="Tw Cen MT"/>
              </a:rPr>
              <a:t>(mýty a skutečnosti)</a:t>
            </a:r>
            <a:r>
              <a:rPr b="0" lang="cs-CZ" sz="1800" spc="-1" strike="noStrike">
                <a:solidFill>
                  <a:srgbClr val="000000"/>
                </a:solidFill>
                <a:latin typeface="Tw Cen MT"/>
              </a:rPr>
              <a:t>. </a:t>
            </a:r>
            <a:r>
              <a:rPr b="0" lang="cs-CZ" sz="1800" spc="4" strike="noStrike">
                <a:solidFill>
                  <a:srgbClr val="000000"/>
                </a:solidFill>
                <a:latin typeface="Tw Cen MT"/>
              </a:rPr>
              <a:t>Brno: </a:t>
            </a:r>
            <a:r>
              <a:rPr b="0" lang="cs-CZ" sz="1800" spc="-1" strike="noStrike">
                <a:solidFill>
                  <a:srgbClr val="000000"/>
                </a:solidFill>
                <a:latin typeface="Tw Cen MT"/>
              </a:rPr>
              <a:t>Blok, 1990. </a:t>
            </a:r>
            <a:r>
              <a:rPr b="0" lang="cs-CZ" sz="1800" spc="-7" strike="noStrike">
                <a:solidFill>
                  <a:srgbClr val="000000"/>
                </a:solidFill>
                <a:latin typeface="Tw Cen MT"/>
              </a:rPr>
              <a:t>ISBN 80-7029-018-8.</a:t>
            </a:r>
            <a:endParaRPr b="0" lang="cs-CZ" sz="18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845"/>
              </a:spcBef>
            </a:pPr>
            <a:r>
              <a:rPr b="0" lang="cs-CZ" sz="1800" spc="-1" strike="noStrike">
                <a:solidFill>
                  <a:srgbClr val="000000"/>
                </a:solidFill>
                <a:latin typeface="Tw Cen MT"/>
              </a:rPr>
              <a:t>MOŽNÝ, </a:t>
            </a:r>
            <a:r>
              <a:rPr b="0" lang="cs-CZ" sz="1800" spc="-21" strike="noStrike">
                <a:solidFill>
                  <a:srgbClr val="000000"/>
                </a:solidFill>
                <a:latin typeface="Tw Cen MT"/>
              </a:rPr>
              <a:t>Ivo. </a:t>
            </a:r>
            <a:r>
              <a:rPr b="0" i="1" lang="cs-CZ" sz="1800" spc="-12" strike="noStrike">
                <a:solidFill>
                  <a:srgbClr val="000000"/>
                </a:solidFill>
                <a:latin typeface="Tw Cen MT"/>
              </a:rPr>
              <a:t>Rodina </a:t>
            </a:r>
            <a:r>
              <a:rPr b="0" i="1" lang="cs-CZ" sz="1800" spc="-1" strike="noStrike">
                <a:solidFill>
                  <a:srgbClr val="000000"/>
                </a:solidFill>
                <a:latin typeface="Tw Cen MT"/>
              </a:rPr>
              <a:t>a společnost</a:t>
            </a:r>
            <a:r>
              <a:rPr b="0" lang="cs-CZ" sz="1800" spc="-1" strike="noStrike">
                <a:solidFill>
                  <a:srgbClr val="000000"/>
                </a:solidFill>
                <a:latin typeface="Tw Cen MT"/>
              </a:rPr>
              <a:t>. 2., </a:t>
            </a:r>
            <a:r>
              <a:rPr b="0" lang="cs-CZ" sz="1800" spc="-32" strike="noStrike">
                <a:solidFill>
                  <a:srgbClr val="000000"/>
                </a:solidFill>
                <a:latin typeface="Tw Cen MT"/>
              </a:rPr>
              <a:t>upr. </a:t>
            </a:r>
            <a:r>
              <a:rPr b="0" lang="cs-CZ" sz="1800" spc="-21" strike="noStrike">
                <a:solidFill>
                  <a:srgbClr val="000000"/>
                </a:solidFill>
                <a:latin typeface="Tw Cen MT"/>
              </a:rPr>
              <a:t>vyd. </a:t>
            </a:r>
            <a:r>
              <a:rPr b="0" lang="cs-CZ" sz="1800" spc="-12" strike="noStrike">
                <a:solidFill>
                  <a:srgbClr val="000000"/>
                </a:solidFill>
                <a:latin typeface="Tw Cen MT"/>
              </a:rPr>
              <a:t>Ilustroval </a:t>
            </a:r>
            <a:r>
              <a:rPr b="0" lang="cs-CZ" sz="1800" spc="-1" strike="noStrike">
                <a:solidFill>
                  <a:srgbClr val="000000"/>
                </a:solidFill>
                <a:latin typeface="Tw Cen MT"/>
              </a:rPr>
              <a:t>Vladimír JIRÁNEK. </a:t>
            </a:r>
            <a:r>
              <a:rPr b="0" lang="cs-CZ" sz="1800" spc="-7" strike="noStrike">
                <a:solidFill>
                  <a:srgbClr val="000000"/>
                </a:solidFill>
                <a:latin typeface="Tw Cen MT"/>
              </a:rPr>
              <a:t>Praha: </a:t>
            </a:r>
            <a:r>
              <a:rPr b="0" lang="cs-CZ" sz="1800" spc="-1" strike="noStrike">
                <a:solidFill>
                  <a:srgbClr val="000000"/>
                </a:solidFill>
                <a:latin typeface="Tw Cen MT"/>
              </a:rPr>
              <a:t>Sociologické </a:t>
            </a:r>
            <a:r>
              <a:rPr b="0" lang="cs-CZ" sz="1800" spc="-7" strike="noStrike">
                <a:solidFill>
                  <a:srgbClr val="000000"/>
                </a:solidFill>
                <a:latin typeface="Tw Cen MT"/>
              </a:rPr>
              <a:t>nakladatelství </a:t>
            </a:r>
            <a:r>
              <a:rPr b="0" lang="cs-CZ" sz="1800" spc="-1" strike="noStrike">
                <a:solidFill>
                  <a:srgbClr val="000000"/>
                </a:solidFill>
                <a:latin typeface="Tw Cen MT"/>
              </a:rPr>
              <a:t>(SLON),  2008. Studijní </a:t>
            </a:r>
            <a:r>
              <a:rPr b="0" lang="cs-CZ" sz="1800" spc="-12" strike="noStrike">
                <a:solidFill>
                  <a:srgbClr val="000000"/>
                </a:solidFill>
                <a:latin typeface="Tw Cen MT"/>
              </a:rPr>
              <a:t>texty </a:t>
            </a:r>
            <a:r>
              <a:rPr b="0" lang="cs-CZ" sz="1800" spc="-1" strike="noStrike">
                <a:solidFill>
                  <a:srgbClr val="000000"/>
                </a:solidFill>
                <a:latin typeface="Tw Cen MT"/>
              </a:rPr>
              <a:t>(Sociologické nakladatelství). </a:t>
            </a:r>
            <a:r>
              <a:rPr b="0" lang="cs-CZ" sz="1800" spc="-7" strike="noStrike">
                <a:solidFill>
                  <a:srgbClr val="000000"/>
                </a:solidFill>
                <a:latin typeface="Tw Cen MT"/>
              </a:rPr>
              <a:t>ISBN</a:t>
            </a:r>
            <a:r>
              <a:rPr b="0" lang="cs-CZ" sz="1800" spc="-52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1800" spc="-7" strike="noStrike">
                <a:solidFill>
                  <a:srgbClr val="000000"/>
                </a:solidFill>
                <a:latin typeface="Tw Cen MT"/>
              </a:rPr>
              <a:t>978-80-86429-87-8.</a:t>
            </a:r>
            <a:endParaRPr b="0" lang="cs-CZ" sz="18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845"/>
              </a:spcBef>
            </a:pPr>
            <a:r>
              <a:rPr b="0" lang="cs-CZ" sz="1800" spc="-7" strike="noStrike">
                <a:solidFill>
                  <a:srgbClr val="000000"/>
                </a:solidFill>
                <a:latin typeface="Tw Cen MT"/>
              </a:rPr>
              <a:t>MOZ</a:t>
            </a:r>
            <a:r>
              <a:rPr b="0" lang="cs-CZ" sz="1800" spc="-7" strike="noStrike">
                <a:solidFill>
                  <a:srgbClr val="000000"/>
                </a:solidFill>
                <a:latin typeface="Arial"/>
              </a:rPr>
              <a:t>̌</a:t>
            </a:r>
            <a:r>
              <a:rPr b="0" lang="cs-CZ" sz="1800" spc="-7" strike="noStrike">
                <a:solidFill>
                  <a:srgbClr val="000000"/>
                </a:solidFill>
                <a:latin typeface="Tw Cen MT"/>
              </a:rPr>
              <a:t>NY</a:t>
            </a:r>
            <a:r>
              <a:rPr b="0" lang="cs-CZ" sz="1800" spc="-7" strike="noStrike">
                <a:solidFill>
                  <a:srgbClr val="000000"/>
                </a:solidFill>
                <a:latin typeface="Arial"/>
              </a:rPr>
              <a:t>́</a:t>
            </a:r>
            <a:r>
              <a:rPr b="0" lang="cs-CZ" sz="1800" spc="-7" strike="noStrike">
                <a:solidFill>
                  <a:srgbClr val="000000"/>
                </a:solidFill>
                <a:latin typeface="Tw Cen MT"/>
              </a:rPr>
              <a:t>, </a:t>
            </a:r>
            <a:r>
              <a:rPr b="0" lang="cs-CZ" sz="1800" spc="-21" strike="noStrike">
                <a:solidFill>
                  <a:srgbClr val="000000"/>
                </a:solidFill>
                <a:latin typeface="Tw Cen MT"/>
              </a:rPr>
              <a:t>Ivo. </a:t>
            </a:r>
            <a:r>
              <a:rPr b="0" i="1" lang="cs-CZ" sz="1800" spc="-1" strike="noStrike">
                <a:solidFill>
                  <a:srgbClr val="000000"/>
                </a:solidFill>
                <a:latin typeface="Tw Cen MT"/>
              </a:rPr>
              <a:t>Sociologie </a:t>
            </a:r>
            <a:r>
              <a:rPr b="0" i="1" lang="cs-CZ" sz="1800" spc="-7" strike="noStrike">
                <a:solidFill>
                  <a:srgbClr val="000000"/>
                </a:solidFill>
                <a:latin typeface="Tw Cen MT"/>
              </a:rPr>
              <a:t>rodiny</a:t>
            </a:r>
            <a:r>
              <a:rPr b="0" lang="cs-CZ" sz="1800" spc="-7" strike="noStrike">
                <a:solidFill>
                  <a:srgbClr val="000000"/>
                </a:solidFill>
                <a:latin typeface="Tw Cen MT"/>
              </a:rPr>
              <a:t>. Praha: </a:t>
            </a:r>
            <a:r>
              <a:rPr b="0" lang="cs-CZ" sz="1800" spc="-1" strike="noStrike">
                <a:solidFill>
                  <a:srgbClr val="000000"/>
                </a:solidFill>
                <a:latin typeface="Tw Cen MT"/>
              </a:rPr>
              <a:t>Sociologické nakl., 1999. </a:t>
            </a:r>
            <a:r>
              <a:rPr b="0" lang="cs-CZ" sz="1800" spc="-7" strike="noStrike">
                <a:solidFill>
                  <a:srgbClr val="000000"/>
                </a:solidFill>
                <a:latin typeface="Tw Cen MT"/>
              </a:rPr>
              <a:t>ISBN</a:t>
            </a:r>
            <a:r>
              <a:rPr b="0" lang="cs-CZ" sz="1800" spc="9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1800" spc="-7" strike="noStrike">
                <a:solidFill>
                  <a:srgbClr val="000000"/>
                </a:solidFill>
                <a:latin typeface="Tw Cen MT"/>
              </a:rPr>
              <a:t>8085850753.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 marL="74880">
              <a:lnSpc>
                <a:spcPts val="1834"/>
              </a:lnSpc>
              <a:spcBef>
                <a:spcPts val="1361"/>
              </a:spcBef>
            </a:pPr>
            <a:r>
              <a:rPr b="0" i="1" lang="cs-CZ" sz="1800" spc="-1" strike="noStrike">
                <a:solidFill>
                  <a:srgbClr val="000000"/>
                </a:solidFill>
                <a:latin typeface="Tw Cen MT"/>
              </a:rPr>
              <a:t>Manuál </a:t>
            </a:r>
            <a:r>
              <a:rPr b="0" i="1" lang="cs-CZ" sz="1800" spc="-7" strike="noStrike">
                <a:solidFill>
                  <a:srgbClr val="000000"/>
                </a:solidFill>
                <a:latin typeface="Tw Cen MT"/>
              </a:rPr>
              <a:t>implementace vyhodnocování </a:t>
            </a:r>
            <a:r>
              <a:rPr b="0" i="1" lang="cs-CZ" sz="1800" spc="-1" strike="noStrike">
                <a:solidFill>
                  <a:srgbClr val="000000"/>
                </a:solidFill>
                <a:latin typeface="Tw Cen MT"/>
              </a:rPr>
              <a:t>situace dítěte a </a:t>
            </a:r>
            <a:r>
              <a:rPr b="0" i="1" lang="cs-CZ" sz="1800" spc="-7" strike="noStrike">
                <a:solidFill>
                  <a:srgbClr val="000000"/>
                </a:solidFill>
                <a:latin typeface="Tw Cen MT"/>
              </a:rPr>
              <a:t>rodiny </a:t>
            </a:r>
            <a:r>
              <a:rPr b="0" i="1" lang="cs-CZ" sz="1800" spc="-1" strike="noStrike">
                <a:solidFill>
                  <a:srgbClr val="000000"/>
                </a:solidFill>
                <a:latin typeface="Tw Cen MT"/>
              </a:rPr>
              <a:t>a </a:t>
            </a:r>
            <a:r>
              <a:rPr b="0" i="1" lang="cs-CZ" sz="1800" spc="-15" strike="noStrike">
                <a:solidFill>
                  <a:srgbClr val="000000"/>
                </a:solidFill>
                <a:latin typeface="Tw Cen MT"/>
              </a:rPr>
              <a:t>tvorby </a:t>
            </a:r>
            <a:r>
              <a:rPr b="0" i="1" lang="cs-CZ" sz="1800" spc="-7" strike="noStrike">
                <a:solidFill>
                  <a:srgbClr val="000000"/>
                </a:solidFill>
                <a:latin typeface="Tw Cen MT"/>
              </a:rPr>
              <a:t>individuálního plánu </a:t>
            </a:r>
            <a:r>
              <a:rPr b="0" i="1" lang="cs-CZ" sz="1800" spc="-1" strike="noStrike">
                <a:solidFill>
                  <a:srgbClr val="000000"/>
                </a:solidFill>
                <a:latin typeface="Tw Cen MT"/>
              </a:rPr>
              <a:t>ochrany dítěte: </a:t>
            </a:r>
            <a:r>
              <a:rPr b="0" i="1" lang="cs-CZ" sz="1800" spc="-7" strike="noStrike">
                <a:solidFill>
                  <a:srgbClr val="000000"/>
                </a:solidFill>
                <a:latin typeface="Tw Cen MT"/>
              </a:rPr>
              <a:t>pro</a:t>
            </a:r>
            <a:r>
              <a:rPr b="0" i="1" lang="cs-CZ" sz="1800" spc="109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i="1" lang="cs-CZ" sz="1800" spc="-15" strike="noStrike">
                <a:solidFill>
                  <a:srgbClr val="000000"/>
                </a:solidFill>
                <a:latin typeface="Tw Cen MT"/>
              </a:rPr>
              <a:t>orgány</a:t>
            </a:r>
            <a:endParaRPr b="0" lang="cs-CZ" sz="1800" spc="-1" strike="noStrike">
              <a:latin typeface="Arial"/>
            </a:endParaRPr>
          </a:p>
          <a:p>
            <a:pPr marL="74880">
              <a:lnSpc>
                <a:spcPts val="1834"/>
              </a:lnSpc>
            </a:pPr>
            <a:r>
              <a:rPr b="0" i="1" lang="cs-CZ" sz="1800" spc="-1" strike="noStrike">
                <a:solidFill>
                  <a:srgbClr val="000000"/>
                </a:solidFill>
                <a:latin typeface="Tw Cen MT"/>
              </a:rPr>
              <a:t>sociálně-právní ochrany</a:t>
            </a:r>
            <a:r>
              <a:rPr b="0" lang="cs-CZ" sz="1800" spc="-1" strike="noStrike">
                <a:solidFill>
                  <a:srgbClr val="000000"/>
                </a:solidFill>
                <a:latin typeface="Tw Cen MT"/>
              </a:rPr>
              <a:t>. </a:t>
            </a:r>
            <a:r>
              <a:rPr b="0" lang="cs-CZ" sz="1800" spc="-7" strike="noStrike">
                <a:solidFill>
                  <a:srgbClr val="000000"/>
                </a:solidFill>
                <a:latin typeface="Tw Cen MT"/>
              </a:rPr>
              <a:t>Praha: </a:t>
            </a:r>
            <a:r>
              <a:rPr b="0" lang="cs-CZ" sz="1800" spc="-46" strike="noStrike">
                <a:solidFill>
                  <a:srgbClr val="000000"/>
                </a:solidFill>
                <a:latin typeface="Tw Cen MT"/>
              </a:rPr>
              <a:t>MSPV, </a:t>
            </a:r>
            <a:r>
              <a:rPr b="0" lang="cs-CZ" sz="1800" spc="-1" strike="noStrike">
                <a:solidFill>
                  <a:srgbClr val="000000"/>
                </a:solidFill>
                <a:latin typeface="Tw Cen MT"/>
              </a:rPr>
              <a:t>2014. </a:t>
            </a:r>
            <a:r>
              <a:rPr b="0" lang="cs-CZ" sz="1800" spc="-7" strike="noStrike">
                <a:solidFill>
                  <a:srgbClr val="000000"/>
                </a:solidFill>
                <a:latin typeface="Tw Cen MT"/>
              </a:rPr>
              <a:t>ISBN</a:t>
            </a:r>
            <a:r>
              <a:rPr b="0" lang="cs-CZ" sz="1800" spc="29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1800" spc="-7" strike="noStrike">
                <a:solidFill>
                  <a:srgbClr val="000000"/>
                </a:solidFill>
                <a:latin typeface="Tw Cen MT"/>
              </a:rPr>
              <a:t>978-80-7421-101-0.</a:t>
            </a:r>
            <a:endParaRPr b="0" lang="cs-CZ" sz="1800" spc="-1" strike="noStrike">
              <a:latin typeface="Arial"/>
            </a:endParaRPr>
          </a:p>
          <a:p>
            <a:pPr marL="74880">
              <a:lnSpc>
                <a:spcPct val="70000"/>
              </a:lnSpc>
              <a:spcBef>
                <a:spcPts val="1406"/>
              </a:spcBef>
            </a:pPr>
            <a:r>
              <a:rPr b="0" i="1" lang="cs-CZ" sz="1800" spc="-7" strike="noStrike">
                <a:solidFill>
                  <a:srgbClr val="000000"/>
                </a:solidFill>
                <a:latin typeface="Tw Cen MT"/>
              </a:rPr>
              <a:t>Úmluva </a:t>
            </a:r>
            <a:r>
              <a:rPr b="0" i="1" lang="cs-CZ" sz="1800" spc="-1" strike="noStrike">
                <a:solidFill>
                  <a:srgbClr val="000000"/>
                </a:solidFill>
                <a:latin typeface="Tw Cen MT"/>
              </a:rPr>
              <a:t>o právech dítěte a </a:t>
            </a:r>
            <a:r>
              <a:rPr b="0" i="1" lang="cs-CZ" sz="1800" spc="-7" strike="noStrike">
                <a:solidFill>
                  <a:srgbClr val="000000"/>
                </a:solidFill>
                <a:latin typeface="Tw Cen MT"/>
              </a:rPr>
              <a:t>související </a:t>
            </a:r>
            <a:r>
              <a:rPr b="0" i="1" lang="cs-CZ" sz="1800" spc="-1" strike="noStrike">
                <a:solidFill>
                  <a:srgbClr val="000000"/>
                </a:solidFill>
                <a:latin typeface="Tw Cen MT"/>
              </a:rPr>
              <a:t>dokumenty</a:t>
            </a:r>
            <a:r>
              <a:rPr b="0" lang="cs-CZ" sz="1800" spc="-1" strike="noStrike">
                <a:solidFill>
                  <a:srgbClr val="000000"/>
                </a:solidFill>
                <a:latin typeface="Tw Cen MT"/>
              </a:rPr>
              <a:t>. </a:t>
            </a:r>
            <a:r>
              <a:rPr b="0" lang="cs-CZ" sz="1800" spc="-7" strike="noStrike">
                <a:solidFill>
                  <a:srgbClr val="000000"/>
                </a:solidFill>
                <a:latin typeface="Tw Cen MT"/>
              </a:rPr>
              <a:t>Praha: Ministerstvo </a:t>
            </a:r>
            <a:r>
              <a:rPr b="0" lang="cs-CZ" sz="1800" spc="-1" strike="noStrike">
                <a:solidFill>
                  <a:srgbClr val="000000"/>
                </a:solidFill>
                <a:latin typeface="Tw Cen MT"/>
              </a:rPr>
              <a:t>práce a </a:t>
            </a:r>
            <a:r>
              <a:rPr b="0" lang="cs-CZ" sz="1800" spc="4" strike="noStrike">
                <a:solidFill>
                  <a:srgbClr val="000000"/>
                </a:solidFill>
                <a:latin typeface="Tw Cen MT"/>
              </a:rPr>
              <a:t>sociálních </a:t>
            </a:r>
            <a:r>
              <a:rPr b="0" lang="cs-CZ" sz="1800" spc="-1" strike="noStrike">
                <a:solidFill>
                  <a:srgbClr val="000000"/>
                </a:solidFill>
                <a:latin typeface="Tw Cen MT"/>
              </a:rPr>
              <a:t>věcí ČR, 2016. </a:t>
            </a:r>
            <a:r>
              <a:rPr b="0" lang="cs-CZ" sz="1800" spc="-7" strike="noStrike">
                <a:solidFill>
                  <a:srgbClr val="000000"/>
                </a:solidFill>
                <a:latin typeface="Tw Cen MT"/>
              </a:rPr>
              <a:t>ISBN 978-80-  7421-120-1.</a:t>
            </a:r>
            <a:endParaRPr b="0" lang="cs-CZ" sz="1800" spc="-1" strike="noStrike">
              <a:latin typeface="Arial"/>
            </a:endParaRPr>
          </a:p>
          <a:p>
            <a:pPr marL="74880">
              <a:lnSpc>
                <a:spcPct val="100000"/>
              </a:lnSpc>
              <a:spcBef>
                <a:spcPts val="754"/>
              </a:spcBef>
            </a:pPr>
            <a:r>
              <a:rPr b="0" i="1" lang="cs-CZ" sz="1800" spc="-7" strike="noStrike">
                <a:solidFill>
                  <a:srgbClr val="000000"/>
                </a:solidFill>
                <a:latin typeface="Tw Cen MT"/>
              </a:rPr>
              <a:t>Národní </a:t>
            </a:r>
            <a:r>
              <a:rPr b="0" i="1" lang="cs-CZ" sz="1800" spc="-1" strike="noStrike">
                <a:solidFill>
                  <a:srgbClr val="000000"/>
                </a:solidFill>
                <a:latin typeface="Tw Cen MT"/>
              </a:rPr>
              <a:t>strategie ochrany práv dětí / </a:t>
            </a:r>
            <a:r>
              <a:rPr b="0" i="1" lang="cs-CZ" sz="1800" spc="-12" strike="noStrike">
                <a:solidFill>
                  <a:srgbClr val="000000"/>
                </a:solidFill>
                <a:latin typeface="Tw Cen MT"/>
              </a:rPr>
              <a:t>„Právo </a:t>
            </a:r>
            <a:r>
              <a:rPr b="0" i="1" lang="cs-CZ" sz="1800" spc="-7" strike="noStrike">
                <a:solidFill>
                  <a:srgbClr val="000000"/>
                </a:solidFill>
                <a:latin typeface="Tw Cen MT"/>
              </a:rPr>
              <a:t>na </a:t>
            </a:r>
            <a:r>
              <a:rPr b="0" i="1" lang="cs-CZ" sz="1800" spc="-1" strike="noStrike">
                <a:solidFill>
                  <a:srgbClr val="000000"/>
                </a:solidFill>
                <a:latin typeface="Tw Cen MT"/>
              </a:rPr>
              <a:t>dětství“</a:t>
            </a:r>
            <a:r>
              <a:rPr b="0" i="1" lang="cs-CZ" sz="1800" spc="43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1800" spc="-12" strike="noStrike" u="sng">
                <a:solidFill>
                  <a:srgbClr val="000000"/>
                </a:solidFill>
                <a:uFillTx/>
                <a:latin typeface="Tw Cen MT"/>
                <a:hlinkClick r:id="rId1"/>
              </a:rPr>
              <a:t>(http://ww</a:t>
            </a:r>
            <a:r>
              <a:rPr b="0" lang="cs-CZ" sz="1800" spc="-12" strike="noStrike">
                <a:solidFill>
                  <a:srgbClr val="000000"/>
                </a:solidFill>
                <a:latin typeface="Tw Cen MT"/>
              </a:rPr>
              <a:t>w</a:t>
            </a:r>
            <a:r>
              <a:rPr b="0" lang="cs-CZ" sz="1800" spc="-12" strike="noStrike" u="sng">
                <a:solidFill>
                  <a:srgbClr val="000000"/>
                </a:solidFill>
                <a:uFillTx/>
                <a:latin typeface="Tw Cen MT"/>
                <a:hlinkClick r:id="rId2"/>
              </a:rPr>
              <a:t>.mpsv.cz/files/clanky/14309/NSOPD.pdf)</a:t>
            </a:r>
            <a:endParaRPr b="0" lang="cs-CZ" sz="1800" spc="-1" strike="noStrike">
              <a:latin typeface="Arial"/>
            </a:endParaRPr>
          </a:p>
          <a:p>
            <a:pPr marL="74880">
              <a:lnSpc>
                <a:spcPct val="100000"/>
              </a:lnSpc>
              <a:spcBef>
                <a:spcPts val="746"/>
              </a:spcBef>
            </a:pPr>
            <a:r>
              <a:rPr b="0" lang="cs-CZ" sz="1800" spc="-1" strike="noStrike">
                <a:solidFill>
                  <a:srgbClr val="000000"/>
                </a:solidFill>
                <a:latin typeface="Tw Cen MT"/>
              </a:rPr>
              <a:t>Dokumenty k </a:t>
            </a:r>
            <a:r>
              <a:rPr b="0" i="1" lang="cs-CZ" sz="1800" spc="-7" strike="noStrike">
                <a:solidFill>
                  <a:srgbClr val="000000"/>
                </a:solidFill>
                <a:latin typeface="Tw Cen MT"/>
              </a:rPr>
              <a:t>„Transformaci </a:t>
            </a:r>
            <a:r>
              <a:rPr b="0" i="1" lang="cs-CZ" sz="1800" spc="-1" strike="noStrike">
                <a:solidFill>
                  <a:srgbClr val="000000"/>
                </a:solidFill>
                <a:latin typeface="Tw Cen MT"/>
              </a:rPr>
              <a:t>systému péče o </a:t>
            </a:r>
            <a:r>
              <a:rPr b="0" i="1" lang="cs-CZ" sz="1800" spc="-7" strike="noStrike">
                <a:solidFill>
                  <a:srgbClr val="000000"/>
                </a:solidFill>
                <a:latin typeface="Tw Cen MT"/>
              </a:rPr>
              <a:t>ohrožené</a:t>
            </a:r>
            <a:r>
              <a:rPr b="0" i="1" lang="cs-CZ" sz="1800" spc="-66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i="1" lang="cs-CZ" sz="1800" spc="-7" strike="noStrike">
                <a:solidFill>
                  <a:srgbClr val="000000"/>
                </a:solidFill>
                <a:latin typeface="Tw Cen MT"/>
              </a:rPr>
              <a:t>děti“</a:t>
            </a: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extShape 1"/>
          <p:cNvSpPr txBox="1"/>
          <p:nvPr/>
        </p:nvSpPr>
        <p:spPr>
          <a:xfrm>
            <a:off x="2989800" y="838080"/>
            <a:ext cx="6333840" cy="1158480"/>
          </a:xfrm>
          <a:prstGeom prst="rect">
            <a:avLst/>
          </a:prstGeom>
          <a:noFill/>
          <a:ln>
            <a:noFill/>
          </a:ln>
        </p:spPr>
        <p:txBody>
          <a:bodyPr lIns="0" rIns="0" tIns="13320" bIns="0">
            <a:noAutofit/>
          </a:bodyPr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b="1" lang="cs-CZ" sz="5000" spc="77" strike="noStrike">
                <a:solidFill>
                  <a:srgbClr val="1cace3"/>
                </a:solidFill>
                <a:latin typeface="Tw Cen MT Condensed"/>
              </a:rPr>
              <a:t>POŽADAVKY K ATESTACI</a:t>
            </a:r>
            <a:endParaRPr b="0" lang="cs-CZ" sz="5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0" name="CustomShape 2"/>
          <p:cNvSpPr/>
          <p:nvPr/>
        </p:nvSpPr>
        <p:spPr>
          <a:xfrm>
            <a:off x="775080" y="1981080"/>
            <a:ext cx="10763640" cy="491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07280" bIns="0">
            <a:spAutoFit/>
          </a:bodyPr>
          <a:p>
            <a:pPr marL="12600">
              <a:lnSpc>
                <a:spcPts val="3030"/>
              </a:lnSpc>
              <a:spcBef>
                <a:spcPts val="476"/>
              </a:spcBef>
            </a:pP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Klasifikovaný</a:t>
            </a:r>
            <a:r>
              <a:rPr b="0" lang="cs-CZ" sz="2200" spc="168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zápočet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-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písemný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test z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probíraných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témat a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řešení příkladů 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z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21" strike="noStrike">
                <a:solidFill>
                  <a:srgbClr val="000000"/>
                </a:solidFill>
                <a:latin typeface="Tw Cen MT"/>
              </a:rPr>
              <a:t>praxe.</a:t>
            </a:r>
            <a:endParaRPr b="0" lang="cs-CZ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extShape 1"/>
          <p:cNvSpPr txBox="1"/>
          <p:nvPr/>
        </p:nvSpPr>
        <p:spPr>
          <a:xfrm>
            <a:off x="5102640" y="788760"/>
            <a:ext cx="1860840" cy="1158480"/>
          </a:xfrm>
          <a:prstGeom prst="rect">
            <a:avLst/>
          </a:prstGeom>
          <a:noFill/>
          <a:ln>
            <a:noFill/>
          </a:ln>
        </p:spPr>
        <p:txBody>
          <a:bodyPr lIns="0" rIns="0" tIns="13320" bIns="0">
            <a:noAutofit/>
          </a:bodyPr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b="1" lang="cs-CZ" sz="5000" spc="4" strike="noStrike">
                <a:solidFill>
                  <a:srgbClr val="1cace3"/>
                </a:solidFill>
                <a:latin typeface="Tw Cen MT Condensed"/>
              </a:rPr>
              <a:t>R</a:t>
            </a:r>
            <a:r>
              <a:rPr b="1" lang="cs-CZ" sz="5000" spc="89" strike="noStrike">
                <a:solidFill>
                  <a:srgbClr val="1cace3"/>
                </a:solidFill>
                <a:latin typeface="Tw Cen MT Condensed"/>
              </a:rPr>
              <a:t>O</a:t>
            </a:r>
            <a:r>
              <a:rPr b="1" lang="cs-CZ" sz="5000" spc="94" strike="noStrike">
                <a:solidFill>
                  <a:srgbClr val="1cace3"/>
                </a:solidFill>
                <a:latin typeface="Tw Cen MT Condensed"/>
              </a:rPr>
              <a:t>D</a:t>
            </a:r>
            <a:r>
              <a:rPr b="1" lang="cs-CZ" sz="5000" spc="89" strike="noStrike">
                <a:solidFill>
                  <a:srgbClr val="1cace3"/>
                </a:solidFill>
                <a:latin typeface="Tw Cen MT Condensed"/>
              </a:rPr>
              <a:t>IN</a:t>
            </a:r>
            <a:r>
              <a:rPr b="1" lang="cs-CZ" sz="5000" spc="-1" strike="noStrike">
                <a:solidFill>
                  <a:srgbClr val="1cace3"/>
                </a:solidFill>
                <a:latin typeface="Tw Cen MT Condensed"/>
              </a:rPr>
              <a:t>A</a:t>
            </a:r>
            <a:endParaRPr b="0" lang="cs-CZ" sz="5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762120" y="1828800"/>
            <a:ext cx="10905840" cy="3989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52280" bIns="0">
            <a:spAutoFit/>
          </a:bodyPr>
          <a:p>
            <a:pPr marL="119880" indent="-107640" algn="just">
              <a:lnSpc>
                <a:spcPct val="100000"/>
              </a:lnSpc>
              <a:spcBef>
                <a:spcPts val="1199"/>
              </a:spcBef>
              <a:buClr>
                <a:srgbClr val="313131"/>
              </a:buClr>
              <a:buSzPct val="96000"/>
              <a:buFont typeface="Arial"/>
              <a:buChar char="•"/>
            </a:pP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Neexistuje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jednotná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definice </a:t>
            </a:r>
            <a:r>
              <a:rPr b="0" lang="cs-CZ" sz="2200" spc="-21" strike="noStrike">
                <a:solidFill>
                  <a:srgbClr val="000000"/>
                </a:solidFill>
                <a:latin typeface="Tw Cen MT"/>
              </a:rPr>
              <a:t>rodiny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(psychologická, sociologická, demografická</a:t>
            </a:r>
            <a:r>
              <a:rPr b="0" lang="cs-CZ" sz="2200" spc="52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definice)</a:t>
            </a:r>
            <a:endParaRPr b="0" lang="cs-CZ" sz="2200" spc="-1" strike="noStrike">
              <a:latin typeface="Arial"/>
            </a:endParaRPr>
          </a:p>
          <a:p>
            <a:pPr marL="103680" indent="-91080" algn="just">
              <a:lnSpc>
                <a:spcPts val="2591"/>
              </a:lnSpc>
              <a:spcBef>
                <a:spcPts val="1434"/>
              </a:spcBef>
              <a:buClr>
                <a:srgbClr val="313131"/>
              </a:buClr>
              <a:buSzPct val="96000"/>
              <a:buFont typeface="Arial"/>
              <a:buChar char="•"/>
            </a:pP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Dle Giddense: </a:t>
            </a:r>
            <a:r>
              <a:rPr b="1" i="1" lang="cs-CZ" sz="2200" spc="-7" strike="noStrike">
                <a:solidFill>
                  <a:srgbClr val="1cace3"/>
                </a:solidFill>
                <a:latin typeface="Tw Cen MT"/>
              </a:rPr>
              <a:t>„Rodina </a:t>
            </a:r>
            <a:r>
              <a:rPr b="1" i="1" lang="cs-CZ" sz="2200" spc="-1" strike="noStrike">
                <a:solidFill>
                  <a:srgbClr val="1cace3"/>
                </a:solidFill>
                <a:latin typeface="Tw Cen MT"/>
              </a:rPr>
              <a:t>představuje skupinu osob přímo </a:t>
            </a:r>
            <a:r>
              <a:rPr b="1" i="1" lang="cs-CZ" sz="2200" spc="4" strike="noStrike">
                <a:solidFill>
                  <a:srgbClr val="1cace3"/>
                </a:solidFill>
                <a:latin typeface="Tw Cen MT"/>
              </a:rPr>
              <a:t>spjatých </a:t>
            </a:r>
            <a:r>
              <a:rPr b="1" i="1" lang="cs-CZ" sz="2200" spc="-7" strike="noStrike">
                <a:solidFill>
                  <a:srgbClr val="1cace3"/>
                </a:solidFill>
                <a:latin typeface="Tw Cen MT"/>
              </a:rPr>
              <a:t>příbuzenskými </a:t>
            </a:r>
            <a:r>
              <a:rPr b="1" i="1" lang="cs-CZ" sz="2200" spc="-32" strike="noStrike">
                <a:solidFill>
                  <a:srgbClr val="1cace3"/>
                </a:solidFill>
                <a:latin typeface="Tw Cen MT"/>
              </a:rPr>
              <a:t>vztahy,</a:t>
            </a:r>
            <a:r>
              <a:rPr b="1" i="1" lang="cs-CZ" sz="2200" spc="-160" strike="noStrike">
                <a:solidFill>
                  <a:srgbClr val="1cace3"/>
                </a:solidFill>
                <a:latin typeface="Tw Cen MT"/>
              </a:rPr>
              <a:t> </a:t>
            </a:r>
            <a:r>
              <a:rPr b="1" i="1" lang="cs-CZ" sz="2200" spc="-1" strike="noStrike">
                <a:solidFill>
                  <a:srgbClr val="1cace3"/>
                </a:solidFill>
                <a:latin typeface="Tw Cen MT"/>
              </a:rPr>
              <a:t>jejíž  dospělí </a:t>
            </a:r>
            <a:r>
              <a:rPr b="1" i="1" lang="cs-CZ" sz="2200" spc="-12" strike="noStrike">
                <a:solidFill>
                  <a:srgbClr val="1cace3"/>
                </a:solidFill>
                <a:latin typeface="Tw Cen MT"/>
              </a:rPr>
              <a:t>členové </a:t>
            </a:r>
            <a:r>
              <a:rPr b="1" i="1" lang="cs-CZ" sz="2200" spc="-1" strike="noStrike">
                <a:solidFill>
                  <a:srgbClr val="1cace3"/>
                </a:solidFill>
                <a:latin typeface="Tw Cen MT"/>
              </a:rPr>
              <a:t>jsou </a:t>
            </a:r>
            <a:r>
              <a:rPr b="1" i="1" lang="cs-CZ" sz="2200" spc="-12" strike="noStrike">
                <a:solidFill>
                  <a:srgbClr val="1cace3"/>
                </a:solidFill>
                <a:latin typeface="Tw Cen MT"/>
              </a:rPr>
              <a:t>odpovědni </a:t>
            </a:r>
            <a:r>
              <a:rPr b="1" i="1" lang="cs-CZ" sz="2200" spc="-1" strike="noStrike">
                <a:solidFill>
                  <a:srgbClr val="1cace3"/>
                </a:solidFill>
                <a:latin typeface="Tw Cen MT"/>
              </a:rPr>
              <a:t>za </a:t>
            </a:r>
            <a:r>
              <a:rPr b="1" i="1" lang="cs-CZ" sz="2200" spc="-12" strike="noStrike">
                <a:solidFill>
                  <a:srgbClr val="1cace3"/>
                </a:solidFill>
                <a:latin typeface="Tw Cen MT"/>
              </a:rPr>
              <a:t>výchovu </a:t>
            </a:r>
            <a:r>
              <a:rPr b="1" i="1" lang="cs-CZ" sz="2200" spc="-1" strike="noStrike">
                <a:solidFill>
                  <a:srgbClr val="1cace3"/>
                </a:solidFill>
                <a:latin typeface="Tw Cen MT"/>
              </a:rPr>
              <a:t>dětí.“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(Sociologie, 1999, s.</a:t>
            </a:r>
            <a:r>
              <a:rPr b="0" lang="cs-CZ" sz="2200" spc="-15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156.)</a:t>
            </a:r>
            <a:endParaRPr b="0" lang="cs-CZ" sz="2200" spc="-1" strike="noStrike">
              <a:latin typeface="Arial"/>
            </a:endParaRPr>
          </a:p>
          <a:p>
            <a:pPr marL="103680" indent="-91080" algn="just">
              <a:lnSpc>
                <a:spcPts val="2591"/>
              </a:lnSpc>
              <a:spcBef>
                <a:spcPts val="1409"/>
              </a:spcBef>
              <a:buClr>
                <a:srgbClr val="313131"/>
              </a:buClr>
              <a:buSzPct val="96000"/>
              <a:buFont typeface="Arial"/>
              <a:buChar char="•"/>
            </a:pPr>
            <a:r>
              <a:rPr b="0" lang="cs-CZ" sz="2200" spc="-26" strike="noStrike">
                <a:solidFill>
                  <a:srgbClr val="000000"/>
                </a:solidFill>
                <a:latin typeface="Tw Cen MT"/>
              </a:rPr>
              <a:t>Podle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psychologického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slovníku je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rodina </a:t>
            </a:r>
            <a:r>
              <a:rPr b="1" i="1" lang="cs-CZ" sz="2200" spc="-1" strike="noStrike">
                <a:solidFill>
                  <a:srgbClr val="1cace3"/>
                </a:solidFill>
                <a:latin typeface="Tw Cen MT"/>
              </a:rPr>
              <a:t>„společenská skupina spojená manželstvím nebo  </a:t>
            </a:r>
            <a:r>
              <a:rPr b="1" i="1" lang="cs-CZ" sz="2200" spc="-12" strike="noStrike">
                <a:solidFill>
                  <a:srgbClr val="1cace3"/>
                </a:solidFill>
                <a:latin typeface="Tw Cen MT"/>
              </a:rPr>
              <a:t>pokrevními </a:t>
            </a:r>
            <a:r>
              <a:rPr b="1" i="1" lang="cs-CZ" sz="2200" spc="-32" strike="noStrike">
                <a:solidFill>
                  <a:srgbClr val="1cace3"/>
                </a:solidFill>
                <a:latin typeface="Tw Cen MT"/>
              </a:rPr>
              <a:t>vztahy, </a:t>
            </a:r>
            <a:r>
              <a:rPr b="1" i="1" lang="cs-CZ" sz="2200" spc="-7" strike="noStrike">
                <a:solidFill>
                  <a:srgbClr val="1cace3"/>
                </a:solidFill>
                <a:latin typeface="Tw Cen MT"/>
              </a:rPr>
              <a:t>odpovědností </a:t>
            </a:r>
            <a:r>
              <a:rPr b="1" i="1" lang="cs-CZ" sz="2200" spc="-1" strike="noStrike">
                <a:solidFill>
                  <a:srgbClr val="1cace3"/>
                </a:solidFill>
                <a:latin typeface="Tw Cen MT"/>
              </a:rPr>
              <a:t>a vzájemnou pomocí“</a:t>
            </a:r>
            <a:r>
              <a:rPr b="0" i="1" lang="cs-CZ" sz="2200" spc="-1" strike="noStrike">
                <a:solidFill>
                  <a:srgbClr val="000000"/>
                </a:solidFill>
                <a:latin typeface="Tw Cen MT"/>
              </a:rPr>
              <a:t>.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(Psychologický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slovník, 2000, </a:t>
            </a:r>
            <a:r>
              <a:rPr b="0" lang="cs-CZ" sz="2200" spc="-46" strike="noStrike">
                <a:solidFill>
                  <a:srgbClr val="000000"/>
                </a:solidFill>
                <a:latin typeface="Tw Cen MT"/>
              </a:rPr>
              <a:t>str. 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512)</a:t>
            </a:r>
            <a:endParaRPr b="0" lang="cs-CZ" sz="2200" spc="-1" strike="noStrike">
              <a:latin typeface="Arial"/>
            </a:endParaRPr>
          </a:p>
          <a:p>
            <a:pPr marL="119880" indent="-107640" algn="just">
              <a:lnSpc>
                <a:spcPts val="2735"/>
              </a:lnSpc>
              <a:spcBef>
                <a:spcPts val="1080"/>
              </a:spcBef>
              <a:buClr>
                <a:srgbClr val="313131"/>
              </a:buClr>
              <a:buSzPct val="96000"/>
              <a:buFont typeface="Arial"/>
              <a:buChar char="•"/>
            </a:pP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Např.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Matoušek, </a:t>
            </a:r>
            <a:r>
              <a:rPr b="0" lang="cs-CZ" sz="2200" spc="-26" strike="noStrike">
                <a:solidFill>
                  <a:srgbClr val="000000"/>
                </a:solidFill>
                <a:latin typeface="Tw Cen MT"/>
              </a:rPr>
              <a:t>Pazlarová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uvádějí,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že: </a:t>
            </a:r>
            <a:r>
              <a:rPr b="1" i="1" lang="cs-CZ" sz="2200" spc="-7" strike="noStrike">
                <a:solidFill>
                  <a:srgbClr val="1cace3"/>
                </a:solidFill>
                <a:latin typeface="Tw Cen MT"/>
              </a:rPr>
              <a:t>„V </a:t>
            </a:r>
            <a:r>
              <a:rPr b="1" i="1" lang="cs-CZ" sz="2200" spc="-1" strike="noStrike">
                <a:solidFill>
                  <a:srgbClr val="1cace3"/>
                </a:solidFill>
                <a:latin typeface="Tw Cen MT"/>
              </a:rPr>
              <a:t>současnosti </a:t>
            </a:r>
            <a:r>
              <a:rPr b="1" i="1" lang="cs-CZ" sz="2200" spc="-26" strike="noStrike">
                <a:solidFill>
                  <a:srgbClr val="1cace3"/>
                </a:solidFill>
                <a:latin typeface="Tw Cen MT"/>
              </a:rPr>
              <a:t>by </a:t>
            </a:r>
            <a:r>
              <a:rPr b="1" i="1" lang="cs-CZ" sz="2200" spc="-15" strike="noStrike">
                <a:solidFill>
                  <a:srgbClr val="1cace3"/>
                </a:solidFill>
                <a:latin typeface="Tw Cen MT"/>
              </a:rPr>
              <a:t>bylo </a:t>
            </a:r>
            <a:r>
              <a:rPr b="1" i="1" lang="cs-CZ" sz="2200" spc="-1" strike="noStrike">
                <a:solidFill>
                  <a:srgbClr val="1cace3"/>
                </a:solidFill>
                <a:latin typeface="Tw Cen MT"/>
              </a:rPr>
              <a:t>přiměřenější než o</a:t>
            </a:r>
            <a:r>
              <a:rPr b="1" i="1" lang="cs-CZ" sz="2200" spc="9" strike="noStrike">
                <a:solidFill>
                  <a:srgbClr val="1cace3"/>
                </a:solidFill>
                <a:latin typeface="Tw Cen MT"/>
              </a:rPr>
              <a:t> </a:t>
            </a:r>
            <a:r>
              <a:rPr b="1" i="1" lang="cs-CZ" sz="2200" spc="-1" strike="noStrike">
                <a:solidFill>
                  <a:srgbClr val="1cace3"/>
                </a:solidFill>
                <a:latin typeface="Tw Cen MT"/>
              </a:rPr>
              <a:t>rodině</a:t>
            </a:r>
            <a:endParaRPr b="0" lang="cs-CZ" sz="2200" spc="-1" strike="noStrike">
              <a:latin typeface="Arial"/>
            </a:endParaRPr>
          </a:p>
          <a:p>
            <a:pPr marL="103680">
              <a:lnSpc>
                <a:spcPts val="2594"/>
              </a:lnSpc>
            </a:pPr>
            <a:r>
              <a:rPr b="1" i="1" lang="cs-CZ" sz="2200" spc="-1" strike="noStrike">
                <a:solidFill>
                  <a:srgbClr val="1cace3"/>
                </a:solidFill>
                <a:latin typeface="Tw Cen MT"/>
              </a:rPr>
              <a:t>mluvit o rodinném soužití lidí. Jádrem tohoto soužití, pokud spolu dospělí žijí, je </a:t>
            </a:r>
            <a:r>
              <a:rPr b="1" i="1" lang="cs-CZ" sz="2200" spc="-15" strike="noStrike">
                <a:solidFill>
                  <a:srgbClr val="1cace3"/>
                </a:solidFill>
                <a:latin typeface="Tw Cen MT"/>
              </a:rPr>
              <a:t>citová</a:t>
            </a:r>
            <a:r>
              <a:rPr b="1" i="1" lang="cs-CZ" sz="2200" spc="-131" strike="noStrike">
                <a:solidFill>
                  <a:srgbClr val="1cace3"/>
                </a:solidFill>
                <a:latin typeface="Tw Cen MT"/>
              </a:rPr>
              <a:t> </a:t>
            </a:r>
            <a:r>
              <a:rPr b="1" i="1" lang="cs-CZ" sz="2200" spc="-12" strike="noStrike">
                <a:solidFill>
                  <a:srgbClr val="1cace3"/>
                </a:solidFill>
                <a:latin typeface="Tw Cen MT"/>
              </a:rPr>
              <a:t>vazba.</a:t>
            </a:r>
            <a:endParaRPr b="0" lang="cs-CZ" sz="2200" spc="-1" strike="noStrike">
              <a:latin typeface="Arial"/>
            </a:endParaRPr>
          </a:p>
          <a:p>
            <a:pPr marL="103680">
              <a:lnSpc>
                <a:spcPts val="2591"/>
              </a:lnSpc>
              <a:spcBef>
                <a:spcPts val="184"/>
              </a:spcBef>
            </a:pPr>
            <a:r>
              <a:rPr b="1" i="1" lang="cs-CZ" sz="2200" spc="-1" strike="noStrike">
                <a:solidFill>
                  <a:srgbClr val="1cace3"/>
                </a:solidFill>
                <a:latin typeface="Tw Cen MT"/>
              </a:rPr>
              <a:t>… </a:t>
            </a:r>
            <a:r>
              <a:rPr b="1" i="1" lang="cs-CZ" sz="2200" spc="-1" strike="noStrike">
                <a:solidFill>
                  <a:srgbClr val="1cace3"/>
                </a:solidFill>
                <a:latin typeface="Tw Cen MT"/>
              </a:rPr>
              <a:t>Souběžně </a:t>
            </a:r>
            <a:r>
              <a:rPr b="1" i="1" lang="cs-CZ" sz="2200" spc="-7" strike="noStrike">
                <a:solidFill>
                  <a:srgbClr val="1cace3"/>
                </a:solidFill>
                <a:latin typeface="Tw Cen MT"/>
              </a:rPr>
              <a:t>existuje </a:t>
            </a:r>
            <a:r>
              <a:rPr b="1" i="1" lang="cs-CZ" sz="2200" spc="-1" strike="noStrike">
                <a:solidFill>
                  <a:srgbClr val="1cace3"/>
                </a:solidFill>
                <a:latin typeface="Tw Cen MT"/>
              </a:rPr>
              <a:t>množství </a:t>
            </a:r>
            <a:r>
              <a:rPr b="1" i="1" lang="cs-CZ" sz="2200" spc="4" strike="noStrike">
                <a:solidFill>
                  <a:srgbClr val="1cace3"/>
                </a:solidFill>
                <a:latin typeface="Tw Cen MT"/>
              </a:rPr>
              <a:t>forem </a:t>
            </a:r>
            <a:r>
              <a:rPr b="1" i="1" lang="cs-CZ" sz="2200" spc="-1" strike="noStrike">
                <a:solidFill>
                  <a:srgbClr val="1cace3"/>
                </a:solidFill>
                <a:latin typeface="Tw Cen MT"/>
              </a:rPr>
              <a:t>rodinného soužití zahrnující všechny </a:t>
            </a:r>
            <a:r>
              <a:rPr b="1" i="1" lang="cs-CZ" sz="2200" spc="-7" strike="noStrike">
                <a:solidFill>
                  <a:srgbClr val="1cace3"/>
                </a:solidFill>
                <a:latin typeface="Tw Cen MT"/>
              </a:rPr>
              <a:t>myslitelné  </a:t>
            </a:r>
            <a:r>
              <a:rPr b="1" i="1" lang="cs-CZ" sz="2200" spc="-12" strike="noStrike">
                <a:solidFill>
                  <a:srgbClr val="1cace3"/>
                </a:solidFill>
                <a:latin typeface="Tw Cen MT"/>
              </a:rPr>
              <a:t>kombinace </a:t>
            </a:r>
            <a:r>
              <a:rPr b="1" i="1" lang="cs-CZ" sz="2200" spc="-1" strike="noStrike">
                <a:solidFill>
                  <a:srgbClr val="1cace3"/>
                </a:solidFill>
                <a:latin typeface="Tw Cen MT"/>
              </a:rPr>
              <a:t>biologického</a:t>
            </a:r>
            <a:r>
              <a:rPr b="1" i="1" lang="cs-CZ" sz="2200" spc="-1" strike="noStrike">
                <a:solidFill>
                  <a:srgbClr val="1cace3"/>
                </a:solidFill>
                <a:latin typeface="Tw Cen MT"/>
              </a:rPr>
              <a:t>	</a:t>
            </a:r>
            <a:r>
              <a:rPr b="1" i="1" lang="cs-CZ" sz="2200" spc="-7" strike="noStrike">
                <a:solidFill>
                  <a:srgbClr val="1cace3"/>
                </a:solidFill>
                <a:latin typeface="Tw Cen MT"/>
              </a:rPr>
              <a:t>příbuzenství, </a:t>
            </a:r>
            <a:r>
              <a:rPr b="1" i="1" lang="cs-CZ" sz="2200" spc="-12" strike="noStrike">
                <a:solidFill>
                  <a:srgbClr val="1cace3"/>
                </a:solidFill>
                <a:latin typeface="Tw Cen MT"/>
              </a:rPr>
              <a:t>legalizovaných </a:t>
            </a:r>
            <a:r>
              <a:rPr b="1" i="1" lang="cs-CZ" sz="2200" spc="-1" strike="noStrike">
                <a:solidFill>
                  <a:srgbClr val="1cace3"/>
                </a:solidFill>
                <a:latin typeface="Tw Cen MT"/>
              </a:rPr>
              <a:t>i </a:t>
            </a:r>
            <a:r>
              <a:rPr b="1" i="1" lang="cs-CZ" sz="2200" spc="-12" strike="noStrike">
                <a:solidFill>
                  <a:srgbClr val="1cace3"/>
                </a:solidFill>
                <a:latin typeface="Tw Cen MT"/>
              </a:rPr>
              <a:t>nelegalizovaných </a:t>
            </a:r>
            <a:r>
              <a:rPr b="1" i="1" lang="cs-CZ" sz="2200" spc="-1" strike="noStrike">
                <a:solidFill>
                  <a:srgbClr val="1cace3"/>
                </a:solidFill>
                <a:latin typeface="Tw Cen MT"/>
              </a:rPr>
              <a:t>vztahů</a:t>
            </a:r>
            <a:r>
              <a:rPr b="1" i="1" lang="cs-CZ" sz="2200" spc="-114" strike="noStrike">
                <a:solidFill>
                  <a:srgbClr val="1cace3"/>
                </a:solidFill>
                <a:latin typeface="Tw Cen MT"/>
              </a:rPr>
              <a:t> </a:t>
            </a:r>
            <a:r>
              <a:rPr b="1" i="1" lang="cs-CZ" sz="2200" spc="-7" strike="noStrike">
                <a:solidFill>
                  <a:srgbClr val="1cace3"/>
                </a:solidFill>
                <a:latin typeface="Tw Cen MT"/>
              </a:rPr>
              <a:t>mezi  </a:t>
            </a:r>
            <a:r>
              <a:rPr b="1" i="1" lang="cs-CZ" sz="2200" spc="-1" strike="noStrike">
                <a:solidFill>
                  <a:srgbClr val="1cace3"/>
                </a:solidFill>
                <a:latin typeface="Tw Cen MT"/>
              </a:rPr>
              <a:t>dospělými, </a:t>
            </a:r>
            <a:r>
              <a:rPr b="1" i="1" lang="cs-CZ" sz="2200" spc="-7" strike="noStrike">
                <a:solidFill>
                  <a:srgbClr val="1cace3"/>
                </a:solidFill>
                <a:latin typeface="Tw Cen MT"/>
              </a:rPr>
              <a:t>mezi </a:t>
            </a:r>
            <a:r>
              <a:rPr b="1" i="1" lang="cs-CZ" sz="2200" spc="-1" strike="noStrike">
                <a:solidFill>
                  <a:srgbClr val="1cace3"/>
                </a:solidFill>
                <a:latin typeface="Tw Cen MT"/>
              </a:rPr>
              <a:t>dospělými a dětmi či </a:t>
            </a:r>
            <a:r>
              <a:rPr b="1" i="1" lang="cs-CZ" sz="2200" spc="-7" strike="noStrike">
                <a:solidFill>
                  <a:srgbClr val="1cace3"/>
                </a:solidFill>
                <a:latin typeface="Tw Cen MT"/>
              </a:rPr>
              <a:t>mezi </a:t>
            </a:r>
            <a:r>
              <a:rPr b="1" i="1" lang="cs-CZ" sz="2200" spc="-1" strike="noStrike">
                <a:solidFill>
                  <a:srgbClr val="1cace3"/>
                </a:solidFill>
                <a:latin typeface="Tw Cen MT"/>
              </a:rPr>
              <a:t>samotnými </a:t>
            </a:r>
            <a:r>
              <a:rPr b="1" i="1" lang="cs-CZ" sz="2200" spc="4" strike="noStrike">
                <a:solidFill>
                  <a:srgbClr val="1cace3"/>
                </a:solidFill>
                <a:latin typeface="Tw Cen MT"/>
              </a:rPr>
              <a:t>dětmi.“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(2010, </a:t>
            </a:r>
            <a:r>
              <a:rPr b="0" lang="cs-CZ" sz="2200" spc="-46" strike="noStrike">
                <a:solidFill>
                  <a:srgbClr val="000000"/>
                </a:solidFill>
                <a:latin typeface="Tw Cen MT"/>
              </a:rPr>
              <a:t>str.</a:t>
            </a:r>
            <a:r>
              <a:rPr b="0" lang="cs-CZ" sz="2200" spc="-111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13)</a:t>
            </a:r>
            <a:endParaRPr b="0" lang="cs-CZ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TextShape 1"/>
          <p:cNvSpPr txBox="1"/>
          <p:nvPr/>
        </p:nvSpPr>
        <p:spPr>
          <a:xfrm>
            <a:off x="3048840" y="788760"/>
            <a:ext cx="6071040" cy="1158480"/>
          </a:xfrm>
          <a:prstGeom prst="rect">
            <a:avLst/>
          </a:prstGeom>
          <a:noFill/>
          <a:ln>
            <a:noFill/>
          </a:ln>
        </p:spPr>
        <p:txBody>
          <a:bodyPr lIns="0" rIns="0" tIns="13320" bIns="0">
            <a:noAutofit/>
          </a:bodyPr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b="1" lang="cs-CZ" sz="5000" spc="77" strike="noStrike">
                <a:solidFill>
                  <a:srgbClr val="1cace3"/>
                </a:solidFill>
                <a:latin typeface="Tw Cen MT Condensed"/>
              </a:rPr>
              <a:t>SOUČASNÉ </a:t>
            </a:r>
            <a:r>
              <a:rPr b="1" lang="cs-CZ" sz="5000" spc="-26" strike="noStrike">
                <a:solidFill>
                  <a:srgbClr val="1cace3"/>
                </a:solidFill>
                <a:latin typeface="Tw Cen MT Condensed"/>
              </a:rPr>
              <a:t>TRENDY,</a:t>
            </a:r>
            <a:r>
              <a:rPr b="1" lang="cs-CZ" sz="5000" spc="267" strike="noStrike">
                <a:solidFill>
                  <a:srgbClr val="1cace3"/>
                </a:solidFill>
                <a:latin typeface="Tw Cen MT Condensed"/>
              </a:rPr>
              <a:t> </a:t>
            </a:r>
            <a:r>
              <a:rPr b="1" lang="cs-CZ" sz="5000" spc="69" strike="noStrike">
                <a:solidFill>
                  <a:srgbClr val="1cace3"/>
                </a:solidFill>
                <a:latin typeface="Tw Cen MT Condensed"/>
              </a:rPr>
              <a:t>VLIVY</a:t>
            </a:r>
            <a:endParaRPr b="0" lang="cs-CZ" sz="5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4" name="TextShape 2"/>
          <p:cNvSpPr txBox="1"/>
          <p:nvPr/>
        </p:nvSpPr>
        <p:spPr>
          <a:xfrm>
            <a:off x="844920" y="1740600"/>
            <a:ext cx="10312560" cy="4205880"/>
          </a:xfrm>
          <a:prstGeom prst="rect">
            <a:avLst/>
          </a:prstGeom>
          <a:noFill/>
          <a:ln>
            <a:noFill/>
          </a:ln>
        </p:spPr>
        <p:txBody>
          <a:bodyPr lIns="0" rIns="0" tIns="12600" bIns="0">
            <a:noAutofit/>
          </a:bodyPr>
          <a:p>
            <a:pPr>
              <a:lnSpc>
                <a:spcPct val="100000"/>
              </a:lnSpc>
            </a:pPr>
            <a:r>
              <a:rPr b="0" lang="cs-CZ" sz="2200" spc="-7" strike="noStrike">
                <a:solidFill>
                  <a:srgbClr val="313131"/>
                </a:solidFill>
                <a:latin typeface="Tw Cen MT"/>
              </a:rPr>
              <a:t>Nesezdaná</a:t>
            </a:r>
            <a:r>
              <a:rPr b="0" lang="cs-CZ" sz="2200" spc="-80" strike="noStrike">
                <a:solidFill>
                  <a:srgbClr val="313131"/>
                </a:solidFill>
                <a:latin typeface="Tw Cen MT"/>
              </a:rPr>
              <a:t> </a:t>
            </a:r>
            <a:r>
              <a:rPr b="0" lang="cs-CZ" sz="2200" spc="-1" strike="noStrike">
                <a:solidFill>
                  <a:srgbClr val="313131"/>
                </a:solidFill>
                <a:latin typeface="Tw Cen MT"/>
              </a:rPr>
              <a:t>soužití  </a:t>
            </a:r>
            <a:endParaRPr b="0" lang="cs-CZ" sz="2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b="0" lang="cs-CZ" sz="2200" spc="-15" strike="noStrike">
                <a:solidFill>
                  <a:srgbClr val="313131"/>
                </a:solidFill>
                <a:latin typeface="Tw Cen MT"/>
              </a:rPr>
              <a:t>Rozvodovost</a:t>
            </a:r>
            <a:endParaRPr b="0" lang="cs-CZ" sz="2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b="0" lang="cs-CZ" sz="2200" spc="-12" strike="noStrike">
                <a:solidFill>
                  <a:srgbClr val="313131"/>
                </a:solidFill>
                <a:latin typeface="Tw Cen MT"/>
              </a:rPr>
              <a:t>Život </a:t>
            </a:r>
            <a:r>
              <a:rPr b="0" lang="cs-CZ" sz="2200" spc="-7" strike="noStrike">
                <a:solidFill>
                  <a:srgbClr val="313131"/>
                </a:solidFill>
                <a:latin typeface="Tw Cen MT"/>
              </a:rPr>
              <a:t>bez </a:t>
            </a:r>
            <a:r>
              <a:rPr b="0" lang="cs-CZ" sz="2200" spc="4" strike="noStrike">
                <a:solidFill>
                  <a:srgbClr val="313131"/>
                </a:solidFill>
                <a:latin typeface="Tw Cen MT"/>
              </a:rPr>
              <a:t>trvalého</a:t>
            </a:r>
            <a:r>
              <a:rPr b="0" lang="cs-CZ" sz="2200" spc="-21" strike="noStrike">
                <a:solidFill>
                  <a:srgbClr val="313131"/>
                </a:solidFill>
                <a:latin typeface="Tw Cen MT"/>
              </a:rPr>
              <a:t> </a:t>
            </a:r>
            <a:r>
              <a:rPr b="0" lang="cs-CZ" sz="2200" spc="-1" strike="noStrike">
                <a:solidFill>
                  <a:srgbClr val="313131"/>
                </a:solidFill>
                <a:latin typeface="Tw Cen MT"/>
              </a:rPr>
              <a:t>partnera</a:t>
            </a:r>
            <a:endParaRPr b="0" lang="cs-CZ" sz="2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b="0" lang="cs-CZ" sz="2200" spc="-7" strike="noStrike">
                <a:solidFill>
                  <a:srgbClr val="313131"/>
                </a:solidFill>
                <a:latin typeface="Tw Cen MT"/>
              </a:rPr>
              <a:t>Bezdětnost</a:t>
            </a:r>
            <a:endParaRPr b="0" lang="cs-CZ" sz="2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b="0" lang="cs-CZ" sz="2200" spc="-7" strike="noStrike">
                <a:solidFill>
                  <a:srgbClr val="313131"/>
                </a:solidFill>
                <a:latin typeface="Tw Cen MT"/>
              </a:rPr>
              <a:t>Mateřství </a:t>
            </a:r>
            <a:r>
              <a:rPr b="0" lang="cs-CZ" sz="2200" spc="-1" strike="noStrike">
                <a:solidFill>
                  <a:srgbClr val="313131"/>
                </a:solidFill>
                <a:latin typeface="Tw Cen MT"/>
              </a:rPr>
              <a:t>bez partnera  </a:t>
            </a:r>
            <a:endParaRPr b="0" lang="cs-CZ" sz="2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b="0" lang="cs-CZ" sz="2200" spc="-1" strike="noStrike">
                <a:solidFill>
                  <a:srgbClr val="313131"/>
                </a:solidFill>
                <a:latin typeface="Tw Cen MT"/>
              </a:rPr>
              <a:t>Snižuje se </a:t>
            </a:r>
            <a:r>
              <a:rPr b="0" lang="cs-CZ" sz="2200" spc="-7" strike="noStrike">
                <a:solidFill>
                  <a:srgbClr val="313131"/>
                </a:solidFill>
                <a:latin typeface="Tw Cen MT"/>
              </a:rPr>
              <a:t>stabilita</a:t>
            </a:r>
            <a:r>
              <a:rPr b="0" lang="cs-CZ" sz="2200" spc="-72" strike="noStrike">
                <a:solidFill>
                  <a:srgbClr val="313131"/>
                </a:solidFill>
                <a:latin typeface="Tw Cen MT"/>
              </a:rPr>
              <a:t> </a:t>
            </a:r>
            <a:r>
              <a:rPr b="0" lang="cs-CZ" sz="2200" spc="-26" strike="noStrike">
                <a:solidFill>
                  <a:srgbClr val="313131"/>
                </a:solidFill>
                <a:latin typeface="Tw Cen MT"/>
              </a:rPr>
              <a:t>rodiny</a:t>
            </a:r>
            <a:endParaRPr b="0" lang="cs-CZ" sz="2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b="0" lang="cs-CZ" sz="2200" spc="-7" strike="noStrike">
                <a:solidFill>
                  <a:srgbClr val="313131"/>
                </a:solidFill>
                <a:latin typeface="Tw Cen MT"/>
              </a:rPr>
              <a:t>Plánované</a:t>
            </a:r>
            <a:r>
              <a:rPr b="0" lang="cs-CZ" sz="2200" spc="-21" strike="noStrike">
                <a:solidFill>
                  <a:srgbClr val="313131"/>
                </a:solidFill>
                <a:latin typeface="Tw Cen MT"/>
              </a:rPr>
              <a:t> </a:t>
            </a:r>
            <a:r>
              <a:rPr b="0" lang="cs-CZ" sz="2200" spc="-7" strike="noStrike">
                <a:solidFill>
                  <a:srgbClr val="313131"/>
                </a:solidFill>
                <a:latin typeface="Tw Cen MT"/>
              </a:rPr>
              <a:t>rodičovství</a:t>
            </a:r>
            <a:endParaRPr b="0" lang="cs-CZ" sz="2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b="0" lang="cs-CZ" sz="2200" spc="-12" strike="noStrike">
                <a:solidFill>
                  <a:srgbClr val="313131"/>
                </a:solidFill>
                <a:latin typeface="Tw Cen MT"/>
              </a:rPr>
              <a:t>Vysoká </a:t>
            </a:r>
            <a:r>
              <a:rPr b="0" lang="cs-CZ" sz="2200" spc="-1" strike="noStrike">
                <a:solidFill>
                  <a:srgbClr val="313131"/>
                </a:solidFill>
                <a:latin typeface="Tw Cen MT"/>
              </a:rPr>
              <a:t>zaměstnanost a </a:t>
            </a:r>
            <a:r>
              <a:rPr b="0" lang="cs-CZ" sz="2200" spc="-7" strike="noStrike">
                <a:solidFill>
                  <a:srgbClr val="313131"/>
                </a:solidFill>
                <a:latin typeface="Tw Cen MT"/>
              </a:rPr>
              <a:t>vzdělanost žen</a:t>
            </a:r>
            <a:r>
              <a:rPr b="0" lang="cs-CZ" sz="2200" spc="503" strike="noStrike">
                <a:solidFill>
                  <a:srgbClr val="313131"/>
                </a:solidFill>
                <a:latin typeface="Tw Cen MT"/>
              </a:rPr>
              <a:t> </a:t>
            </a:r>
            <a:r>
              <a:rPr b="0" lang="cs-CZ" sz="2200" spc="-1" strike="noStrike">
                <a:solidFill>
                  <a:srgbClr val="313131"/>
                </a:solidFill>
                <a:latin typeface="Tw Cen MT"/>
              </a:rPr>
              <a:t>a </a:t>
            </a:r>
            <a:r>
              <a:rPr b="0" lang="cs-CZ" sz="2200" spc="-15" strike="noStrike">
                <a:solidFill>
                  <a:srgbClr val="313131"/>
                </a:solidFill>
                <a:latin typeface="Tw Cen MT"/>
              </a:rPr>
              <a:t>zároveň </a:t>
            </a:r>
            <a:r>
              <a:rPr b="0" lang="cs-CZ" sz="2200" spc="-1" strike="noStrike">
                <a:solidFill>
                  <a:srgbClr val="313131"/>
                </a:solidFill>
                <a:latin typeface="Tw Cen MT"/>
              </a:rPr>
              <a:t>péče o </a:t>
            </a:r>
            <a:r>
              <a:rPr b="0" lang="cs-CZ" sz="2200" spc="-7" strike="noStrike">
                <a:solidFill>
                  <a:srgbClr val="313131"/>
                </a:solidFill>
                <a:latin typeface="Tw Cen MT"/>
              </a:rPr>
              <a:t>domácnost  </a:t>
            </a:r>
            <a:r>
              <a:rPr b="0" lang="cs-CZ" sz="2200" spc="-12" strike="noStrike">
                <a:solidFill>
                  <a:srgbClr val="313131"/>
                </a:solidFill>
                <a:latin typeface="Tw Cen MT"/>
              </a:rPr>
              <a:t>Dvoukariérový </a:t>
            </a:r>
            <a:r>
              <a:rPr b="0" lang="cs-CZ" sz="2200" spc="-7" strike="noStrike">
                <a:solidFill>
                  <a:srgbClr val="313131"/>
                </a:solidFill>
                <a:latin typeface="Tw Cen MT"/>
              </a:rPr>
              <a:t>model</a:t>
            </a:r>
            <a:r>
              <a:rPr b="0" lang="cs-CZ" sz="2200" spc="-60" strike="noStrike">
                <a:solidFill>
                  <a:srgbClr val="313131"/>
                </a:solidFill>
                <a:latin typeface="Tw Cen MT"/>
              </a:rPr>
              <a:t> </a:t>
            </a:r>
            <a:r>
              <a:rPr b="0" lang="cs-CZ" sz="2200" spc="-21" strike="noStrike">
                <a:solidFill>
                  <a:srgbClr val="313131"/>
                </a:solidFill>
                <a:latin typeface="Tw Cen MT"/>
              </a:rPr>
              <a:t>rodiny</a:t>
            </a:r>
            <a:endParaRPr b="0" lang="cs-CZ" sz="2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b="0" lang="cs-CZ" sz="2200" spc="-7" strike="noStrike">
                <a:solidFill>
                  <a:srgbClr val="313131"/>
                </a:solidFill>
                <a:latin typeface="Tw Cen MT"/>
              </a:rPr>
              <a:t>Důraz </a:t>
            </a:r>
            <a:r>
              <a:rPr b="0" lang="cs-CZ" sz="2200" spc="-1" strike="noStrike">
                <a:solidFill>
                  <a:srgbClr val="313131"/>
                </a:solidFill>
                <a:latin typeface="Tw Cen MT"/>
              </a:rPr>
              <a:t>na </a:t>
            </a:r>
            <a:r>
              <a:rPr b="0" lang="cs-CZ" sz="2200" spc="-7" strike="noStrike">
                <a:solidFill>
                  <a:srgbClr val="313131"/>
                </a:solidFill>
                <a:latin typeface="Tw Cen MT"/>
              </a:rPr>
              <a:t>materiální </a:t>
            </a:r>
            <a:r>
              <a:rPr b="0" lang="cs-CZ" sz="2200" spc="-1" strike="noStrike">
                <a:solidFill>
                  <a:srgbClr val="313131"/>
                </a:solidFill>
                <a:latin typeface="Tw Cen MT"/>
              </a:rPr>
              <a:t>hodnoty a</a:t>
            </a:r>
            <a:r>
              <a:rPr b="0" lang="cs-CZ" sz="2200" spc="528" strike="noStrike">
                <a:solidFill>
                  <a:srgbClr val="313131"/>
                </a:solidFill>
                <a:latin typeface="Tw Cen MT"/>
              </a:rPr>
              <a:t> </a:t>
            </a:r>
            <a:r>
              <a:rPr b="0" lang="cs-CZ" sz="2200" spc="-7" strike="noStrike">
                <a:solidFill>
                  <a:srgbClr val="313131"/>
                </a:solidFill>
                <a:latin typeface="Tw Cen MT"/>
              </a:rPr>
              <a:t>zvyšování </a:t>
            </a:r>
            <a:r>
              <a:rPr b="0" lang="cs-CZ" sz="2200" spc="-12" strike="noStrike">
                <a:solidFill>
                  <a:srgbClr val="313131"/>
                </a:solidFill>
                <a:latin typeface="Tw Cen MT"/>
              </a:rPr>
              <a:t>životní</a:t>
            </a:r>
            <a:r>
              <a:rPr b="0" lang="cs-CZ" sz="2200" spc="-32" strike="noStrike">
                <a:solidFill>
                  <a:srgbClr val="313131"/>
                </a:solidFill>
                <a:latin typeface="Tw Cen MT"/>
              </a:rPr>
              <a:t> </a:t>
            </a:r>
            <a:r>
              <a:rPr b="0" lang="cs-CZ" sz="2200" spc="-12" strike="noStrike">
                <a:solidFill>
                  <a:srgbClr val="313131"/>
                </a:solidFill>
                <a:latin typeface="Tw Cen MT"/>
              </a:rPr>
              <a:t>úrovně</a:t>
            </a:r>
            <a:endParaRPr b="0" lang="cs-CZ" sz="2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b="0" lang="cs-CZ" sz="2200" spc="-7" strike="noStrike">
                <a:solidFill>
                  <a:srgbClr val="313131"/>
                </a:solidFill>
                <a:latin typeface="Tw Cen MT"/>
              </a:rPr>
              <a:t>Atd.</a:t>
            </a:r>
            <a:endParaRPr b="0" lang="cs-CZ" sz="2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106"/>
              </a:spcBef>
            </a:pPr>
            <a:endParaRPr b="0" lang="cs-CZ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extShape 1"/>
          <p:cNvSpPr txBox="1"/>
          <p:nvPr/>
        </p:nvSpPr>
        <p:spPr>
          <a:xfrm>
            <a:off x="5456160" y="772200"/>
            <a:ext cx="1073520" cy="1158480"/>
          </a:xfrm>
          <a:prstGeom prst="rect">
            <a:avLst/>
          </a:prstGeom>
          <a:noFill/>
          <a:ln>
            <a:noFill/>
          </a:ln>
        </p:spPr>
        <p:txBody>
          <a:bodyPr lIns="0" rIns="0" tIns="13320" bIns="0">
            <a:noAutofit/>
          </a:bodyPr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b="1" lang="cs-CZ" sz="5000" spc="94" strike="noStrike">
                <a:solidFill>
                  <a:srgbClr val="1cace3"/>
                </a:solidFill>
                <a:latin typeface="Tw Cen MT Condensed"/>
              </a:rPr>
              <a:t>D</a:t>
            </a:r>
            <a:r>
              <a:rPr b="1" lang="cs-CZ" sz="5000" spc="89" strike="noStrike">
                <a:solidFill>
                  <a:srgbClr val="1cace3"/>
                </a:solidFill>
                <a:latin typeface="Tw Cen MT Condensed"/>
              </a:rPr>
              <a:t>ÍT</a:t>
            </a:r>
            <a:r>
              <a:rPr b="1" lang="cs-CZ" sz="5000" spc="-1" strike="noStrike">
                <a:solidFill>
                  <a:srgbClr val="1cace3"/>
                </a:solidFill>
                <a:latin typeface="Tw Cen MT Condensed"/>
              </a:rPr>
              <a:t>Ě</a:t>
            </a:r>
            <a:endParaRPr b="0" lang="cs-CZ" sz="5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6" name="CustomShape 2"/>
          <p:cNvSpPr/>
          <p:nvPr/>
        </p:nvSpPr>
        <p:spPr>
          <a:xfrm>
            <a:off x="817920" y="1783800"/>
            <a:ext cx="10989000" cy="203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19880" indent="-107640">
              <a:lnSpc>
                <a:spcPts val="2735"/>
              </a:lnSpc>
              <a:spcBef>
                <a:spcPts val="99"/>
              </a:spcBef>
              <a:buClr>
                <a:srgbClr val="313131"/>
              </a:buClr>
              <a:buSzPct val="96000"/>
              <a:buFont typeface="Arial"/>
              <a:buChar char="•"/>
            </a:pPr>
            <a:r>
              <a:rPr b="0" lang="cs-CZ" sz="2200" spc="-32" strike="noStrike">
                <a:solidFill>
                  <a:srgbClr val="000000"/>
                </a:solidFill>
                <a:latin typeface="Tw Cen MT"/>
              </a:rPr>
              <a:t>Podle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Úmluvy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o </a:t>
            </a:r>
            <a:r>
              <a:rPr b="0" lang="cs-CZ" sz="2200" spc="4" strike="noStrike">
                <a:solidFill>
                  <a:srgbClr val="000000"/>
                </a:solidFill>
                <a:latin typeface="Tw Cen MT"/>
              </a:rPr>
              <a:t>právech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dítěte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se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dítětem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rozumí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každá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lidská </a:t>
            </a:r>
            <a:r>
              <a:rPr b="0" lang="cs-CZ" sz="2200" spc="-21" strike="noStrike">
                <a:solidFill>
                  <a:srgbClr val="000000"/>
                </a:solidFill>
                <a:latin typeface="Tw Cen MT"/>
              </a:rPr>
              <a:t>bytost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mladší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osmnácti</a:t>
            </a:r>
            <a:r>
              <a:rPr b="0" lang="cs-CZ" sz="2200" spc="534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let,</a:t>
            </a:r>
            <a:endParaRPr b="0" lang="cs-CZ" sz="2200" spc="-1" strike="noStrike">
              <a:latin typeface="Arial"/>
            </a:endParaRPr>
          </a:p>
          <a:p>
            <a:pPr marL="103680">
              <a:lnSpc>
                <a:spcPts val="2735"/>
              </a:lnSpc>
            </a:pP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pokud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podle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právního řádu,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jenž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se na dítě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vztahuje,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není zletilosti dosaženo</a:t>
            </a:r>
            <a:r>
              <a:rPr b="0" lang="cs-CZ" sz="2200" spc="-97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15" strike="noStrike">
                <a:solidFill>
                  <a:srgbClr val="000000"/>
                </a:solidFill>
                <a:latin typeface="Tw Cen MT"/>
              </a:rPr>
              <a:t>dříve.</a:t>
            </a:r>
            <a:endParaRPr b="0" lang="cs-CZ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6"/>
              </a:spcBef>
            </a:pPr>
            <a:endParaRPr b="0" lang="cs-CZ" sz="2200" spc="-1" strike="noStrike">
              <a:latin typeface="Arial"/>
            </a:endParaRPr>
          </a:p>
          <a:p>
            <a:pPr marL="103680" indent="-91080">
              <a:lnSpc>
                <a:spcPts val="2591"/>
              </a:lnSpc>
              <a:buClr>
                <a:srgbClr val="313131"/>
              </a:buClr>
              <a:buSzPct val="96000"/>
              <a:buFont typeface="Arial"/>
              <a:buChar char="•"/>
            </a:pP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Zájem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dítěte </a:t>
            </a:r>
            <a:r>
              <a:rPr b="0" lang="cs-CZ" sz="2200" spc="9" strike="noStrike">
                <a:solidFill>
                  <a:srgbClr val="000000"/>
                </a:solidFill>
                <a:latin typeface="Tw Cen MT"/>
              </a:rPr>
              <a:t>musí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být předním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hlediskem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při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jakékoli činnosti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týkající se dětí bez ohledu  na </a:t>
            </a:r>
            <a:r>
              <a:rPr b="0" lang="cs-CZ" sz="2200" spc="-32" strike="noStrike">
                <a:solidFill>
                  <a:srgbClr val="000000"/>
                </a:solidFill>
                <a:latin typeface="Tw Cen MT"/>
              </a:rPr>
              <a:t>to,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jaké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subjekty ji realizují </a:t>
            </a:r>
            <a:r>
              <a:rPr b="0" lang="cs-CZ" sz="2200" spc="-35" strike="noStrike">
                <a:solidFill>
                  <a:srgbClr val="000000"/>
                </a:solidFill>
                <a:latin typeface="Tw Cen MT"/>
              </a:rPr>
              <a:t>(soudy, </a:t>
            </a:r>
            <a:r>
              <a:rPr b="0" lang="cs-CZ" sz="2200" spc="-32" strike="noStrike">
                <a:solidFill>
                  <a:srgbClr val="000000"/>
                </a:solidFill>
                <a:latin typeface="Tw Cen MT"/>
              </a:rPr>
              <a:t>OSPOD,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NNO</a:t>
            </a:r>
            <a:r>
              <a:rPr b="0" lang="cs-CZ" sz="2200" spc="29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apod.)</a:t>
            </a:r>
            <a:endParaRPr b="0" lang="cs-CZ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extShape 1"/>
          <p:cNvSpPr txBox="1"/>
          <p:nvPr/>
        </p:nvSpPr>
        <p:spPr>
          <a:xfrm>
            <a:off x="3442320" y="772560"/>
            <a:ext cx="5106960" cy="1158480"/>
          </a:xfrm>
          <a:prstGeom prst="rect">
            <a:avLst/>
          </a:prstGeom>
          <a:noFill/>
          <a:ln>
            <a:noFill/>
          </a:ln>
        </p:spPr>
        <p:txBody>
          <a:bodyPr lIns="0" rIns="0" tIns="13320" bIns="0">
            <a:noAutofit/>
          </a:bodyPr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b="1" lang="cs-CZ" sz="5000" spc="58" strike="noStrike">
                <a:solidFill>
                  <a:srgbClr val="1cace3"/>
                </a:solidFill>
                <a:latin typeface="Tw Cen MT Condensed"/>
              </a:rPr>
              <a:t>LEGISLATIVNÍ</a:t>
            </a:r>
            <a:r>
              <a:rPr b="1" lang="cs-CZ" sz="5000" spc="162" strike="noStrike">
                <a:solidFill>
                  <a:srgbClr val="1cace3"/>
                </a:solidFill>
                <a:latin typeface="Tw Cen MT Condensed"/>
              </a:rPr>
              <a:t> </a:t>
            </a:r>
            <a:r>
              <a:rPr b="1" lang="cs-CZ" sz="5000" spc="72" strike="noStrike">
                <a:solidFill>
                  <a:srgbClr val="1cace3"/>
                </a:solidFill>
                <a:latin typeface="Tw Cen MT Condensed"/>
              </a:rPr>
              <a:t>RÁMEC:</a:t>
            </a:r>
            <a:endParaRPr b="0" lang="cs-CZ" sz="5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8" name="CustomShape 2"/>
          <p:cNvSpPr/>
          <p:nvPr/>
        </p:nvSpPr>
        <p:spPr>
          <a:xfrm>
            <a:off x="799200" y="1788120"/>
            <a:ext cx="10948320" cy="48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3840" bIns="0">
            <a:spAutoFit/>
          </a:bodyPr>
          <a:p>
            <a:pPr marL="103680">
              <a:lnSpc>
                <a:spcPct val="100000"/>
              </a:lnSpc>
              <a:spcBef>
                <a:spcPts val="975"/>
              </a:spcBef>
            </a:pP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z. č. 2/1993 </a:t>
            </a:r>
            <a:r>
              <a:rPr b="1" lang="cs-CZ" sz="2200" spc="-21" strike="noStrike">
                <a:solidFill>
                  <a:srgbClr val="000000"/>
                </a:solidFill>
                <a:latin typeface="Tw Cen MT"/>
              </a:rPr>
              <a:t>Sb., </a:t>
            </a: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LISTINA ZÁKLADNÍCH PRÁV A</a:t>
            </a:r>
            <a:r>
              <a:rPr b="1" lang="cs-CZ" sz="2200" spc="69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1" lang="cs-CZ" sz="2200" spc="-21" strike="noStrike">
                <a:solidFill>
                  <a:srgbClr val="000000"/>
                </a:solidFill>
                <a:latin typeface="Tw Cen MT"/>
              </a:rPr>
              <a:t>SVOBOD</a:t>
            </a:r>
            <a:endParaRPr b="0" lang="cs-CZ" sz="2200" spc="-1" strike="noStrike">
              <a:latin typeface="Arial"/>
            </a:endParaRPr>
          </a:p>
          <a:p>
            <a:pPr marL="12600">
              <a:lnSpc>
                <a:spcPct val="80000"/>
              </a:lnSpc>
              <a:spcBef>
                <a:spcPts val="1406"/>
              </a:spcBef>
            </a:pPr>
            <a:r>
              <a:rPr b="0" i="1" lang="cs-CZ" sz="2200" spc="-1" strike="noStrike">
                <a:solidFill>
                  <a:srgbClr val="1cace3"/>
                </a:solidFill>
                <a:latin typeface="Tw Cen MT"/>
              </a:rPr>
              <a:t>Ústavněprávní </a:t>
            </a:r>
            <a:r>
              <a:rPr b="0" i="1" lang="cs-CZ" sz="2200" spc="-7" strike="noStrike">
                <a:solidFill>
                  <a:srgbClr val="1cace3"/>
                </a:solidFill>
                <a:latin typeface="Tw Cen MT"/>
              </a:rPr>
              <a:t>základ </a:t>
            </a:r>
            <a:r>
              <a:rPr b="0" i="1" lang="cs-CZ" sz="2200" spc="-1" strike="noStrike">
                <a:solidFill>
                  <a:srgbClr val="1cace3"/>
                </a:solidFill>
                <a:latin typeface="Tw Cen MT"/>
              </a:rPr>
              <a:t>ochrany </a:t>
            </a:r>
            <a:r>
              <a:rPr b="0" i="1" lang="cs-CZ" sz="2200" spc="-12" strike="noStrike">
                <a:solidFill>
                  <a:srgbClr val="1cace3"/>
                </a:solidFill>
                <a:latin typeface="Tw Cen MT"/>
              </a:rPr>
              <a:t>rodiny </a:t>
            </a:r>
            <a:r>
              <a:rPr b="0" i="1" lang="cs-CZ" sz="2200" spc="-7" strike="noStrike">
                <a:solidFill>
                  <a:srgbClr val="1cace3"/>
                </a:solidFill>
                <a:latin typeface="Tw Cen MT"/>
              </a:rPr>
              <a:t>a </a:t>
            </a:r>
            <a:r>
              <a:rPr b="0" i="1" lang="cs-CZ" sz="2200" spc="-12" strike="noStrike">
                <a:solidFill>
                  <a:srgbClr val="1cace3"/>
                </a:solidFill>
                <a:latin typeface="Tw Cen MT"/>
              </a:rPr>
              <a:t>rodičovství </a:t>
            </a:r>
            <a:r>
              <a:rPr b="0" i="1" lang="cs-CZ" sz="2200" spc="-7" strike="noStrike">
                <a:solidFill>
                  <a:srgbClr val="1cace3"/>
                </a:solidFill>
                <a:latin typeface="Tw Cen MT"/>
              </a:rPr>
              <a:t>je obsažen v </a:t>
            </a:r>
            <a:r>
              <a:rPr b="1" i="1" lang="cs-CZ" sz="2200" spc="-7" strike="noStrike">
                <a:solidFill>
                  <a:srgbClr val="1cace3"/>
                </a:solidFill>
                <a:latin typeface="Tw Cen MT"/>
              </a:rPr>
              <a:t>článku 32 </a:t>
            </a:r>
            <a:r>
              <a:rPr b="0" i="1" lang="cs-CZ" sz="2200" spc="-15" strike="noStrike">
                <a:solidFill>
                  <a:srgbClr val="1cace3"/>
                </a:solidFill>
                <a:latin typeface="Tw Cen MT"/>
              </a:rPr>
              <a:t>Listiny. </a:t>
            </a:r>
            <a:r>
              <a:rPr b="0" i="1" lang="cs-CZ" sz="2200" spc="4" strike="noStrike">
                <a:solidFill>
                  <a:srgbClr val="1cace3"/>
                </a:solidFill>
                <a:latin typeface="Tw Cen MT"/>
              </a:rPr>
              <a:t>První </a:t>
            </a:r>
            <a:r>
              <a:rPr b="0" i="1" lang="cs-CZ" sz="2200" spc="-1" strike="noStrike">
                <a:solidFill>
                  <a:srgbClr val="1cace3"/>
                </a:solidFill>
                <a:latin typeface="Tw Cen MT"/>
              </a:rPr>
              <a:t>odstavec  </a:t>
            </a:r>
            <a:r>
              <a:rPr b="0" i="1" lang="cs-CZ" sz="2200" spc="-7" strike="noStrike">
                <a:solidFill>
                  <a:srgbClr val="1cace3"/>
                </a:solidFill>
                <a:latin typeface="Tw Cen MT"/>
              </a:rPr>
              <a:t>vytváří legislativní rámec </a:t>
            </a:r>
            <a:r>
              <a:rPr b="0" i="1" lang="cs-CZ" sz="2200" spc="-12" strike="noStrike">
                <a:solidFill>
                  <a:srgbClr val="1cace3"/>
                </a:solidFill>
                <a:latin typeface="Tw Cen MT"/>
              </a:rPr>
              <a:t>pro </a:t>
            </a:r>
            <a:r>
              <a:rPr b="0" i="1" lang="cs-CZ" sz="2200" spc="-7" strike="noStrike">
                <a:solidFill>
                  <a:srgbClr val="1cace3"/>
                </a:solidFill>
                <a:latin typeface="Tw Cen MT"/>
              </a:rPr>
              <a:t>právní </a:t>
            </a:r>
            <a:r>
              <a:rPr b="0" i="1" lang="cs-CZ" sz="2200" spc="-1" strike="noStrike">
                <a:solidFill>
                  <a:srgbClr val="1cace3"/>
                </a:solidFill>
                <a:latin typeface="Tw Cen MT"/>
              </a:rPr>
              <a:t>ochranu </a:t>
            </a:r>
            <a:r>
              <a:rPr b="0" i="1" lang="cs-CZ" sz="2200" spc="-46" strike="noStrike">
                <a:solidFill>
                  <a:srgbClr val="1cace3"/>
                </a:solidFill>
                <a:latin typeface="Tw Cen MT"/>
              </a:rPr>
              <a:t>rodiny, </a:t>
            </a:r>
            <a:r>
              <a:rPr b="0" i="1" lang="cs-CZ" sz="2200" spc="-1" strike="noStrike">
                <a:solidFill>
                  <a:srgbClr val="1cace3"/>
                </a:solidFill>
                <a:latin typeface="Tw Cen MT"/>
              </a:rPr>
              <a:t>odstavec dva </a:t>
            </a:r>
            <a:r>
              <a:rPr b="0" i="1" lang="cs-CZ" sz="2200" spc="-7" strike="noStrike">
                <a:solidFill>
                  <a:srgbClr val="1cace3"/>
                </a:solidFill>
                <a:latin typeface="Tw Cen MT"/>
              </a:rPr>
              <a:t>pak zaručuje zvláštní</a:t>
            </a:r>
            <a:r>
              <a:rPr b="0" i="1" lang="cs-CZ" sz="2200" spc="344" strike="noStrike">
                <a:solidFill>
                  <a:srgbClr val="1cace3"/>
                </a:solidFill>
                <a:latin typeface="Tw Cen MT"/>
              </a:rPr>
              <a:t> </a:t>
            </a:r>
            <a:r>
              <a:rPr b="0" i="1" lang="cs-CZ" sz="2200" spc="-7" strike="noStrike">
                <a:solidFill>
                  <a:srgbClr val="1cace3"/>
                </a:solidFill>
                <a:latin typeface="Tw Cen MT"/>
              </a:rPr>
              <a:t>péči</a:t>
            </a:r>
            <a:endParaRPr b="0" lang="cs-CZ" sz="2200" spc="-1" strike="noStrike">
              <a:latin typeface="Arial"/>
            </a:endParaRPr>
          </a:p>
          <a:p>
            <a:pPr marL="12600">
              <a:lnSpc>
                <a:spcPct val="80000"/>
              </a:lnSpc>
            </a:pPr>
            <a:r>
              <a:rPr b="0" i="1" lang="cs-CZ" sz="2200" spc="-7" strike="noStrike">
                <a:solidFill>
                  <a:srgbClr val="1cace3"/>
                </a:solidFill>
                <a:latin typeface="Tw Cen MT"/>
              </a:rPr>
              <a:t>těhotným ženám. Třetí </a:t>
            </a:r>
            <a:r>
              <a:rPr b="0" i="1" lang="cs-CZ" sz="2200" spc="-1" strike="noStrike">
                <a:solidFill>
                  <a:srgbClr val="1cace3"/>
                </a:solidFill>
                <a:latin typeface="Tw Cen MT"/>
              </a:rPr>
              <a:t>odstavec </a:t>
            </a:r>
            <a:r>
              <a:rPr b="0" i="1" lang="cs-CZ" sz="2200" spc="-7" strike="noStrike">
                <a:solidFill>
                  <a:srgbClr val="1cace3"/>
                </a:solidFill>
                <a:latin typeface="Tw Cen MT"/>
              </a:rPr>
              <a:t>potvrzuje obecně </a:t>
            </a:r>
            <a:r>
              <a:rPr b="0" i="1" lang="cs-CZ" sz="2200" spc="4" strike="noStrike">
                <a:solidFill>
                  <a:srgbClr val="1cace3"/>
                </a:solidFill>
                <a:latin typeface="Tw Cen MT"/>
              </a:rPr>
              <a:t>platnou </a:t>
            </a:r>
            <a:r>
              <a:rPr b="0" i="1" lang="cs-CZ" sz="2200" spc="-7" strike="noStrike">
                <a:solidFill>
                  <a:srgbClr val="1cace3"/>
                </a:solidFill>
                <a:latin typeface="Tw Cen MT"/>
              </a:rPr>
              <a:t>zásadu </a:t>
            </a:r>
            <a:r>
              <a:rPr b="0" i="1" lang="cs-CZ" sz="2200" spc="-15" strike="noStrike">
                <a:solidFill>
                  <a:srgbClr val="1cace3"/>
                </a:solidFill>
                <a:latin typeface="Tw Cen MT"/>
              </a:rPr>
              <a:t>rovnosti </a:t>
            </a:r>
            <a:r>
              <a:rPr b="0" i="1" lang="cs-CZ" sz="2200" spc="-7" strike="noStrike">
                <a:solidFill>
                  <a:srgbClr val="1cace3"/>
                </a:solidFill>
                <a:latin typeface="Tw Cen MT"/>
              </a:rPr>
              <a:t>a </a:t>
            </a:r>
            <a:r>
              <a:rPr b="0" i="1" lang="cs-CZ" sz="2200" spc="-12" strike="noStrike">
                <a:solidFill>
                  <a:srgbClr val="1cace3"/>
                </a:solidFill>
                <a:latin typeface="Tw Cen MT"/>
              </a:rPr>
              <a:t>zakotvuje </a:t>
            </a:r>
            <a:r>
              <a:rPr b="0" i="1" lang="cs-CZ" sz="2200" spc="-21" strike="noStrike">
                <a:solidFill>
                  <a:srgbClr val="1cace3"/>
                </a:solidFill>
                <a:latin typeface="Tw Cen MT"/>
              </a:rPr>
              <a:t>rovné  </a:t>
            </a:r>
            <a:r>
              <a:rPr b="0" i="1" lang="cs-CZ" sz="2200" spc="-1" strike="noStrike">
                <a:solidFill>
                  <a:srgbClr val="1cace3"/>
                </a:solidFill>
                <a:latin typeface="Tw Cen MT"/>
              </a:rPr>
              <a:t>postavení </a:t>
            </a:r>
            <a:r>
              <a:rPr b="0" i="1" lang="cs-CZ" sz="2200" spc="-7" strike="noStrike">
                <a:solidFill>
                  <a:srgbClr val="1cace3"/>
                </a:solidFill>
                <a:latin typeface="Tw Cen MT"/>
              </a:rPr>
              <a:t>manželských i mimomanželských dětí. Článek 32 odst. 4 Listiny garantuje </a:t>
            </a:r>
            <a:r>
              <a:rPr b="0" i="1" lang="cs-CZ" sz="2200" spc="-12" strike="noStrike">
                <a:solidFill>
                  <a:srgbClr val="1cace3"/>
                </a:solidFill>
                <a:latin typeface="Tw Cen MT"/>
              </a:rPr>
              <a:t>rodičům </a:t>
            </a:r>
            <a:r>
              <a:rPr b="0" i="1" lang="cs-CZ" sz="2200" spc="-15" strike="noStrike">
                <a:solidFill>
                  <a:srgbClr val="1cace3"/>
                </a:solidFill>
                <a:latin typeface="Tw Cen MT"/>
              </a:rPr>
              <a:t>právo  </a:t>
            </a:r>
            <a:r>
              <a:rPr b="0" i="1" lang="cs-CZ" sz="2200" spc="-12" strike="noStrike">
                <a:solidFill>
                  <a:srgbClr val="1cace3"/>
                </a:solidFill>
                <a:latin typeface="Tw Cen MT"/>
              </a:rPr>
              <a:t>pečovat </a:t>
            </a:r>
            <a:r>
              <a:rPr b="0" i="1" lang="cs-CZ" sz="2200" spc="-7" strike="noStrike">
                <a:solidFill>
                  <a:srgbClr val="1cace3"/>
                </a:solidFill>
                <a:latin typeface="Tw Cen MT"/>
              </a:rPr>
              <a:t>a </a:t>
            </a:r>
            <a:r>
              <a:rPr b="0" i="1" lang="cs-CZ" sz="2200" spc="-12" strike="noStrike">
                <a:solidFill>
                  <a:srgbClr val="1cace3"/>
                </a:solidFill>
                <a:latin typeface="Tw Cen MT"/>
              </a:rPr>
              <a:t>vychovávat </a:t>
            </a:r>
            <a:r>
              <a:rPr b="0" i="1" lang="cs-CZ" sz="2200" spc="-7" strike="noStrike">
                <a:solidFill>
                  <a:srgbClr val="1cace3"/>
                </a:solidFill>
                <a:latin typeface="Tw Cen MT"/>
              </a:rPr>
              <a:t>děti a </a:t>
            </a:r>
            <a:r>
              <a:rPr b="0" i="1" lang="cs-CZ" sz="2200" spc="-1" strike="noStrike">
                <a:solidFill>
                  <a:srgbClr val="1cace3"/>
                </a:solidFill>
                <a:latin typeface="Tw Cen MT"/>
              </a:rPr>
              <a:t>naopak </a:t>
            </a:r>
            <a:r>
              <a:rPr b="0" i="1" lang="cs-CZ" sz="2200" spc="-7" strike="noStrike">
                <a:solidFill>
                  <a:srgbClr val="1cace3"/>
                </a:solidFill>
                <a:latin typeface="Tw Cen MT"/>
              </a:rPr>
              <a:t>dětem zajišťuje </a:t>
            </a:r>
            <a:r>
              <a:rPr b="0" i="1" lang="cs-CZ" sz="2200" spc="-15" strike="noStrike">
                <a:solidFill>
                  <a:srgbClr val="1cace3"/>
                </a:solidFill>
                <a:latin typeface="Tw Cen MT"/>
              </a:rPr>
              <a:t>právo </a:t>
            </a:r>
            <a:r>
              <a:rPr b="0" i="1" lang="cs-CZ" sz="2200" spc="-7" strike="noStrike">
                <a:solidFill>
                  <a:srgbClr val="1cace3"/>
                </a:solidFill>
                <a:latin typeface="Tw Cen MT"/>
              </a:rPr>
              <a:t>na </a:t>
            </a:r>
            <a:r>
              <a:rPr b="0" i="1" lang="cs-CZ" sz="2200" spc="-15" strike="noStrike">
                <a:solidFill>
                  <a:srgbClr val="1cace3"/>
                </a:solidFill>
                <a:latin typeface="Tw Cen MT"/>
              </a:rPr>
              <a:t>rodičovskou </a:t>
            </a:r>
            <a:r>
              <a:rPr b="0" i="1" lang="cs-CZ" sz="2200" spc="-12" strike="noStrike">
                <a:solidFill>
                  <a:srgbClr val="1cace3"/>
                </a:solidFill>
                <a:latin typeface="Tw Cen MT"/>
              </a:rPr>
              <a:t>výchovu </a:t>
            </a:r>
            <a:r>
              <a:rPr b="0" i="1" lang="cs-CZ" sz="2200" spc="-7" strike="noStrike">
                <a:solidFill>
                  <a:srgbClr val="1cace3"/>
                </a:solidFill>
                <a:latin typeface="Tw Cen MT"/>
              </a:rPr>
              <a:t>a péči. </a:t>
            </a:r>
            <a:r>
              <a:rPr b="0" i="1" lang="cs-CZ" sz="2200" spc="-1" strike="noStrike">
                <a:solidFill>
                  <a:srgbClr val="1cace3"/>
                </a:solidFill>
                <a:latin typeface="Tw Cen MT"/>
              </a:rPr>
              <a:t>Odstavec  </a:t>
            </a:r>
            <a:r>
              <a:rPr b="0" i="1" lang="cs-CZ" sz="2200" spc="-7" strike="noStrike">
                <a:solidFill>
                  <a:srgbClr val="1cace3"/>
                </a:solidFill>
                <a:latin typeface="Tw Cen MT"/>
              </a:rPr>
              <a:t>pátý </a:t>
            </a:r>
            <a:r>
              <a:rPr b="0" i="1" lang="cs-CZ" sz="2200" spc="-12" strike="noStrike">
                <a:solidFill>
                  <a:srgbClr val="1cace3"/>
                </a:solidFill>
                <a:latin typeface="Tw Cen MT"/>
              </a:rPr>
              <a:t>zakotvuje </a:t>
            </a:r>
            <a:r>
              <a:rPr b="0" i="1" lang="cs-CZ" sz="2200" spc="-15" strike="noStrike">
                <a:solidFill>
                  <a:srgbClr val="1cace3"/>
                </a:solidFill>
                <a:latin typeface="Tw Cen MT"/>
              </a:rPr>
              <a:t>právo </a:t>
            </a:r>
            <a:r>
              <a:rPr b="0" i="1" lang="cs-CZ" sz="2200" spc="-7" strike="noStrike">
                <a:solidFill>
                  <a:srgbClr val="1cace3"/>
                </a:solidFill>
                <a:latin typeface="Tw Cen MT"/>
              </a:rPr>
              <a:t>na státní</a:t>
            </a:r>
            <a:r>
              <a:rPr b="0" i="1" lang="cs-CZ" sz="2200" spc="94" strike="noStrike">
                <a:solidFill>
                  <a:srgbClr val="1cace3"/>
                </a:solidFill>
                <a:latin typeface="Tw Cen MT"/>
              </a:rPr>
              <a:t> </a:t>
            </a:r>
            <a:r>
              <a:rPr b="0" i="1" lang="cs-CZ" sz="2200" spc="-7" strike="noStrike">
                <a:solidFill>
                  <a:srgbClr val="1cace3"/>
                </a:solidFill>
                <a:latin typeface="Tw Cen MT"/>
              </a:rPr>
              <a:t>pomoc.</a:t>
            </a:r>
            <a:endParaRPr b="0" lang="cs-CZ" sz="2200" spc="-1" strike="noStrike">
              <a:latin typeface="Arial"/>
            </a:endParaRPr>
          </a:p>
          <a:p>
            <a:pPr marL="103680">
              <a:lnSpc>
                <a:spcPct val="100000"/>
              </a:lnSpc>
              <a:spcBef>
                <a:spcPts val="865"/>
              </a:spcBef>
            </a:pP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z. č. 89/2012 </a:t>
            </a:r>
            <a:r>
              <a:rPr b="1" lang="cs-CZ" sz="2200" spc="-21" strike="noStrike">
                <a:solidFill>
                  <a:srgbClr val="000000"/>
                </a:solidFill>
                <a:latin typeface="Tw Cen MT"/>
              </a:rPr>
              <a:t>Sb., </a:t>
            </a: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občanský</a:t>
            </a:r>
            <a:r>
              <a:rPr b="1" lang="cs-CZ" sz="2200" spc="9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zákoník</a:t>
            </a:r>
            <a:endParaRPr b="0" lang="cs-CZ" sz="2200" spc="-1" strike="noStrike">
              <a:latin typeface="Arial"/>
            </a:endParaRPr>
          </a:p>
          <a:p>
            <a:pPr marL="103680">
              <a:lnSpc>
                <a:spcPct val="100000"/>
              </a:lnSpc>
              <a:spcBef>
                <a:spcPts val="879"/>
              </a:spcBef>
            </a:pP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z. č. </a:t>
            </a:r>
            <a:r>
              <a:rPr b="1" lang="cs-CZ" sz="2200" spc="-12" strike="noStrike">
                <a:solidFill>
                  <a:srgbClr val="000000"/>
                </a:solidFill>
                <a:latin typeface="Tw Cen MT"/>
              </a:rPr>
              <a:t>359/1999 </a:t>
            </a:r>
            <a:r>
              <a:rPr b="1" lang="cs-CZ" sz="2200" spc="-15" strike="noStrike">
                <a:solidFill>
                  <a:srgbClr val="000000"/>
                </a:solidFill>
                <a:latin typeface="Tw Cen MT"/>
              </a:rPr>
              <a:t>sb., </a:t>
            </a: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o sociálně-právní </a:t>
            </a:r>
            <a:r>
              <a:rPr b="1" lang="cs-CZ" sz="2200" spc="-1" strike="noStrike">
                <a:solidFill>
                  <a:srgbClr val="000000"/>
                </a:solidFill>
                <a:latin typeface="Tw Cen MT"/>
              </a:rPr>
              <a:t>ochraně </a:t>
            </a: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dětí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, </a:t>
            </a:r>
            <a:r>
              <a:rPr b="0" lang="cs-CZ" sz="2200" spc="-32" strike="noStrike">
                <a:solidFill>
                  <a:srgbClr val="000000"/>
                </a:solidFill>
                <a:latin typeface="Tw Cen MT"/>
              </a:rPr>
              <a:t>ve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znění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pozdějších</a:t>
            </a:r>
            <a:r>
              <a:rPr b="0" lang="cs-CZ" sz="2200" spc="162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předpisů</a:t>
            </a:r>
            <a:endParaRPr b="0" lang="cs-CZ" sz="2200" spc="-1" strike="noStrike">
              <a:latin typeface="Arial"/>
            </a:endParaRPr>
          </a:p>
          <a:p>
            <a:pPr marL="103680">
              <a:lnSpc>
                <a:spcPct val="80000"/>
              </a:lnSpc>
              <a:spcBef>
                <a:spcPts val="1406"/>
              </a:spcBef>
            </a:pP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z. č. </a:t>
            </a:r>
            <a:r>
              <a:rPr b="1" lang="cs-CZ" sz="2200" spc="-12" strike="noStrike">
                <a:solidFill>
                  <a:srgbClr val="000000"/>
                </a:solidFill>
                <a:latin typeface="Tw Cen MT"/>
              </a:rPr>
              <a:t>108/2006 </a:t>
            </a:r>
            <a:r>
              <a:rPr b="1" lang="cs-CZ" sz="2200" spc="-15" strike="noStrike">
                <a:solidFill>
                  <a:srgbClr val="000000"/>
                </a:solidFill>
                <a:latin typeface="Tw Cen MT"/>
              </a:rPr>
              <a:t>Sb., </a:t>
            </a: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o sociálních službách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, a </a:t>
            </a: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vyhláška č. </a:t>
            </a:r>
            <a:r>
              <a:rPr b="1" lang="cs-CZ" sz="2200" spc="-12" strike="noStrike">
                <a:solidFill>
                  <a:srgbClr val="000000"/>
                </a:solidFill>
                <a:latin typeface="Tw Cen MT"/>
              </a:rPr>
              <a:t>505/2006 </a:t>
            </a:r>
            <a:r>
              <a:rPr b="1" lang="cs-CZ" sz="2200" spc="-15" strike="noStrike">
                <a:solidFill>
                  <a:srgbClr val="000000"/>
                </a:solidFill>
                <a:latin typeface="Tw Cen MT"/>
              </a:rPr>
              <a:t>Sb.</a:t>
            </a:r>
            <a:r>
              <a:rPr b="0" lang="cs-CZ" sz="2200" spc="-15" strike="noStrike">
                <a:solidFill>
                  <a:srgbClr val="000000"/>
                </a:solidFill>
                <a:latin typeface="Tw Cen MT"/>
              </a:rPr>
              <a:t>,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kterou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se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provádí 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některá </a:t>
            </a:r>
            <a:r>
              <a:rPr b="0" lang="cs-CZ" sz="2200" spc="-12" strike="noStrike">
                <a:solidFill>
                  <a:srgbClr val="000000"/>
                </a:solidFill>
                <a:latin typeface="Tw Cen MT"/>
              </a:rPr>
              <a:t>ustanovení zákona </a:t>
            </a:r>
            <a:r>
              <a:rPr b="0" lang="cs-CZ" sz="2200" spc="-7" strike="noStrike">
                <a:solidFill>
                  <a:srgbClr val="000000"/>
                </a:solidFill>
                <a:latin typeface="Tw Cen MT"/>
              </a:rPr>
              <a:t>o </a:t>
            </a:r>
            <a:r>
              <a:rPr b="0" lang="cs-CZ" sz="2200" spc="-1" strike="noStrike">
                <a:solidFill>
                  <a:srgbClr val="000000"/>
                </a:solidFill>
                <a:latin typeface="Tw Cen MT"/>
              </a:rPr>
              <a:t>sociálních</a:t>
            </a:r>
            <a:r>
              <a:rPr b="0" lang="cs-CZ" sz="2200" spc="154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cs-CZ" sz="2200" spc="4" strike="noStrike">
                <a:solidFill>
                  <a:srgbClr val="000000"/>
                </a:solidFill>
                <a:latin typeface="Tw Cen MT"/>
              </a:rPr>
              <a:t>službách</a:t>
            </a:r>
            <a:endParaRPr b="0" lang="cs-CZ" sz="2200" spc="-1" strike="noStrike">
              <a:latin typeface="Arial"/>
            </a:endParaRPr>
          </a:p>
          <a:p>
            <a:pPr marL="103680">
              <a:lnSpc>
                <a:spcPts val="2375"/>
              </a:lnSpc>
              <a:spcBef>
                <a:spcPts val="859"/>
              </a:spcBef>
            </a:pP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z.</a:t>
            </a: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č.</a:t>
            </a: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1" lang="cs-CZ" sz="2200" spc="-12" strike="noStrike">
                <a:solidFill>
                  <a:srgbClr val="000000"/>
                </a:solidFill>
                <a:latin typeface="Tw Cen MT"/>
              </a:rPr>
              <a:t>109/2002</a:t>
            </a:r>
            <a:r>
              <a:rPr b="1" lang="cs-CZ" sz="2200" spc="-12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1" lang="cs-CZ" sz="2200" spc="-21" strike="noStrike">
                <a:solidFill>
                  <a:srgbClr val="000000"/>
                </a:solidFill>
                <a:latin typeface="Tw Cen MT"/>
              </a:rPr>
              <a:t>Sb.,</a:t>
            </a:r>
            <a:r>
              <a:rPr b="1" lang="cs-CZ" sz="2200" spc="-2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o</a:t>
            </a: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1" lang="cs-CZ" sz="2200" spc="-12" strike="noStrike">
                <a:solidFill>
                  <a:srgbClr val="000000"/>
                </a:solidFill>
                <a:latin typeface="Tw Cen MT"/>
              </a:rPr>
              <a:t>výkonu</a:t>
            </a:r>
            <a:r>
              <a:rPr b="1" lang="cs-CZ" sz="2200" spc="-12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1" lang="cs-CZ" sz="2200" spc="-12" strike="noStrike">
                <a:solidFill>
                  <a:srgbClr val="000000"/>
                </a:solidFill>
                <a:latin typeface="Tw Cen MT"/>
              </a:rPr>
              <a:t>ústavní</a:t>
            </a:r>
            <a:r>
              <a:rPr b="1" lang="cs-CZ" sz="2200" spc="-12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1" lang="cs-CZ" sz="2200" spc="-15" strike="noStrike">
                <a:solidFill>
                  <a:srgbClr val="000000"/>
                </a:solidFill>
                <a:latin typeface="Tw Cen MT"/>
              </a:rPr>
              <a:t>výchovy</a:t>
            </a:r>
            <a:r>
              <a:rPr b="1" lang="cs-CZ" sz="2200" spc="-15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nebo</a:t>
            </a: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ochranné</a:t>
            </a: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1" lang="cs-CZ" sz="2200" spc="-21" strike="noStrike">
                <a:solidFill>
                  <a:srgbClr val="000000"/>
                </a:solidFill>
                <a:latin typeface="Tw Cen MT"/>
              </a:rPr>
              <a:t>výchovy</a:t>
            </a:r>
            <a:r>
              <a:rPr b="1" lang="cs-CZ" sz="2200" spc="-2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1" lang="cs-CZ" sz="2200" spc="-21" strike="noStrike">
                <a:solidFill>
                  <a:srgbClr val="000000"/>
                </a:solidFill>
                <a:latin typeface="Tw Cen MT"/>
              </a:rPr>
              <a:t>ve</a:t>
            </a:r>
            <a:r>
              <a:rPr b="1" lang="cs-CZ" sz="2200" spc="-21" strike="noStrike">
                <a:solidFill>
                  <a:srgbClr val="000000"/>
                </a:solidFill>
                <a:latin typeface="Tw Cen MT"/>
              </a:rPr>
              <a:t>	</a:t>
            </a:r>
            <a:r>
              <a:rPr b="1" lang="cs-CZ" sz="2200" spc="-12" strike="noStrike">
                <a:solidFill>
                  <a:srgbClr val="000000"/>
                </a:solidFill>
                <a:latin typeface="Tw Cen MT"/>
              </a:rPr>
              <a:t>školských</a:t>
            </a:r>
            <a:endParaRPr b="0" lang="cs-CZ" sz="2200" spc="-1" strike="noStrike">
              <a:latin typeface="Arial"/>
            </a:endParaRPr>
          </a:p>
          <a:p>
            <a:pPr marL="103680">
              <a:lnSpc>
                <a:spcPts val="2375"/>
              </a:lnSpc>
            </a:pP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zařízeních a o preventivně </a:t>
            </a:r>
            <a:r>
              <a:rPr b="1" lang="cs-CZ" sz="2200" spc="-15" strike="noStrike">
                <a:solidFill>
                  <a:srgbClr val="000000"/>
                </a:solidFill>
                <a:latin typeface="Tw Cen MT"/>
              </a:rPr>
              <a:t>výchovné </a:t>
            </a: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péči </a:t>
            </a:r>
            <a:r>
              <a:rPr b="1" lang="cs-CZ" sz="2200" spc="-21" strike="noStrike">
                <a:solidFill>
                  <a:srgbClr val="000000"/>
                </a:solidFill>
                <a:latin typeface="Tw Cen MT"/>
              </a:rPr>
              <a:t>ve </a:t>
            </a: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školských</a:t>
            </a:r>
            <a:r>
              <a:rPr b="1" lang="cs-CZ" sz="2200" spc="9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1" lang="cs-CZ" sz="2200" spc="-7" strike="noStrike">
                <a:solidFill>
                  <a:srgbClr val="000000"/>
                </a:solidFill>
                <a:latin typeface="Tw Cen MT"/>
              </a:rPr>
              <a:t>zařízeních</a:t>
            </a:r>
            <a:endParaRPr b="0" lang="cs-CZ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Application>LibreOffice/6.3.4.2$Windows_x86 LibreOffice_project/60da17e045e08f1793c57c00ba83cdfce946d0aa</Application>
  <Words>2091</Words>
  <Paragraphs>194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2020-02-04T15:58:37Z</dcterms:created>
  <dc:creator>Iva Poláčková</dc:creator>
  <dc:description/>
  <dc:language>cs-CZ</dc:language>
  <cp:lastModifiedBy/>
  <dcterms:modified xsi:type="dcterms:W3CDTF">2020-02-05T19:05:05Z</dcterms:modified>
  <cp:revision>5</cp:revision>
  <dc:subject/>
  <dc:title>Sociální práce s rodinami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reated">
    <vt:filetime>2019-04-16T00:00:00Z</vt:filetime>
  </property>
  <property fmtid="{D5CDD505-2E9C-101B-9397-08002B2CF9AE}" pid="4" name="Creator">
    <vt:lpwstr>Microsoft® PowerPoint® 2013</vt:lpwstr>
  </property>
  <property fmtid="{D5CDD505-2E9C-101B-9397-08002B2CF9AE}" pid="5" name="HiddenSlides">
    <vt:i4>0</vt:i4>
  </property>
  <property fmtid="{D5CDD505-2E9C-101B-9397-08002B2CF9AE}" pid="6" name="HyperlinksChanged">
    <vt:bool>0</vt:bool>
  </property>
  <property fmtid="{D5CDD505-2E9C-101B-9397-08002B2CF9AE}" pid="7" name="LastSaved">
    <vt:filetime>2020-02-04T00:00:00Z</vt:filetime>
  </property>
  <property fmtid="{D5CDD505-2E9C-101B-9397-08002B2CF9AE}" pid="8" name="LinksUpToDate">
    <vt:bool>0</vt:bool>
  </property>
  <property fmtid="{D5CDD505-2E9C-101B-9397-08002B2CF9AE}" pid="9" name="MMClips">
    <vt:i4>0</vt:i4>
  </property>
  <property fmtid="{D5CDD505-2E9C-101B-9397-08002B2CF9AE}" pid="10" name="Notes">
    <vt:i4>0</vt:i4>
  </property>
  <property fmtid="{D5CDD505-2E9C-101B-9397-08002B2CF9AE}" pid="11" name="PresentationFormat">
    <vt:lpwstr>Širokoúhlá obrazovka</vt:lpwstr>
  </property>
  <property fmtid="{D5CDD505-2E9C-101B-9397-08002B2CF9AE}" pid="12" name="ScaleCrop">
    <vt:bool>0</vt:bool>
  </property>
  <property fmtid="{D5CDD505-2E9C-101B-9397-08002B2CF9AE}" pid="13" name="ShareDoc">
    <vt:bool>0</vt:bool>
  </property>
  <property fmtid="{D5CDD505-2E9C-101B-9397-08002B2CF9AE}" pid="14" name="Slides">
    <vt:i4>29</vt:i4>
  </property>
</Properties>
</file>