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63" r:id="rId5"/>
    <p:sldId id="262" r:id="rId6"/>
    <p:sldId id="258" r:id="rId7"/>
    <p:sldId id="265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08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478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23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7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4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97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253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65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64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62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1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1F129-CDC5-4BB0-8F99-A45F2F2139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ABA6-6C07-4E7B-B504-2D63EBE264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85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Zahrada v zahradní terapii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Výběrový kurz Úvod do zahradní terapie, </a:t>
            </a:r>
            <a:r>
              <a:rPr lang="cs-CZ" b="1" dirty="0" smtClean="0"/>
              <a:t>29. </a:t>
            </a:r>
            <a:r>
              <a:rPr lang="cs-CZ" b="1" dirty="0" smtClean="0"/>
              <a:t>3. </a:t>
            </a:r>
            <a:r>
              <a:rPr lang="cs-CZ" b="1" dirty="0" smtClean="0"/>
              <a:t>2019, </a:t>
            </a:r>
            <a:r>
              <a:rPr lang="cs-CZ" b="1" dirty="0" smtClean="0"/>
              <a:t>VOŠ </a:t>
            </a:r>
            <a:r>
              <a:rPr lang="cs-CZ" b="1" dirty="0" err="1" smtClean="0"/>
              <a:t>Jabok</a:t>
            </a:r>
            <a:endParaRPr lang="cs-CZ" b="1" dirty="0" smtClean="0"/>
          </a:p>
          <a:p>
            <a:r>
              <a:rPr lang="cs-CZ" b="1" dirty="0" smtClean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784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Kolem lidských obydlí od nepaměti</a:t>
            </a:r>
          </a:p>
          <a:p>
            <a:r>
              <a:rPr lang="cs-CZ" dirty="0" smtClean="0"/>
              <a:t>Obraz zahrady Eden na zemi, Rajská zahrada, kláštery</a:t>
            </a:r>
          </a:p>
          <a:p>
            <a:r>
              <a:rPr lang="cs-CZ" dirty="0" smtClean="0"/>
              <a:t>Zahrada – slovo písemně </a:t>
            </a:r>
            <a:r>
              <a:rPr lang="cs-CZ" dirty="0"/>
              <a:t>zaznamenané </a:t>
            </a:r>
            <a:r>
              <a:rPr lang="cs-CZ" dirty="0" smtClean="0"/>
              <a:t>roku </a:t>
            </a:r>
            <a:r>
              <a:rPr lang="cs-CZ" dirty="0"/>
              <a:t>1250. </a:t>
            </a:r>
            <a:r>
              <a:rPr lang="cs-CZ" dirty="0" smtClean="0"/>
              <a:t>Název města </a:t>
            </a:r>
            <a:r>
              <a:rPr lang="cs-CZ" b="1" i="1" dirty="0" err="1"/>
              <a:t>Sagard</a:t>
            </a:r>
            <a:r>
              <a:rPr lang="cs-CZ" dirty="0"/>
              <a:t> na ostrově Rujana, </a:t>
            </a:r>
            <a:r>
              <a:rPr lang="cs-CZ" dirty="0" smtClean="0"/>
              <a:t>v</a:t>
            </a:r>
            <a:r>
              <a:rPr lang="cs-CZ" dirty="0"/>
              <a:t> praslovanštině znamená město s hradbou (Za-hrad). </a:t>
            </a:r>
            <a:endParaRPr lang="cs-CZ" dirty="0" smtClean="0"/>
          </a:p>
          <a:p>
            <a:r>
              <a:rPr lang="cs-CZ" dirty="0" smtClean="0"/>
              <a:t>Přenesený význam – ohrazené </a:t>
            </a:r>
            <a:r>
              <a:rPr lang="cs-CZ" dirty="0"/>
              <a:t>místo. </a:t>
            </a:r>
            <a:r>
              <a:rPr lang="cs-CZ" dirty="0" smtClean="0"/>
              <a:t>Ohrazené – chráněné před nežádoucími </a:t>
            </a:r>
            <a:r>
              <a:rPr lang="cs-CZ" dirty="0"/>
              <a:t>zásahy zvenčí a také před nebezpečnou a divokou přírodou. </a:t>
            </a:r>
            <a:endParaRPr lang="cs-CZ" dirty="0" smtClean="0"/>
          </a:p>
          <a:p>
            <a:r>
              <a:rPr lang="cs-CZ" dirty="0" smtClean="0"/>
              <a:t>Za </a:t>
            </a:r>
            <a:r>
              <a:rPr lang="cs-CZ" dirty="0"/>
              <a:t>hradbou (za plotem) mohlo být kultivováno – osázeno, obděláváno, využíváno. </a:t>
            </a:r>
            <a:r>
              <a:rPr lang="cs-CZ" dirty="0" smtClean="0"/>
              <a:t> </a:t>
            </a:r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900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Zahrada jako bezpečné místo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kde člověk pobývá, kde žije, kde se setkává</a:t>
            </a:r>
          </a:p>
          <a:p>
            <a:pPr lvl="0"/>
            <a:r>
              <a:rPr lang="cs-CZ" dirty="0"/>
              <a:t>kde se člověk stará o to, co roste</a:t>
            </a:r>
          </a:p>
          <a:p>
            <a:pPr lvl="0"/>
            <a:r>
              <a:rPr lang="cs-CZ" dirty="0"/>
              <a:t>kde člověk může být kreativní</a:t>
            </a:r>
          </a:p>
          <a:p>
            <a:pPr lvl="0"/>
            <a:r>
              <a:rPr lang="cs-CZ" dirty="0"/>
              <a:t>které člověk vlastní, které mu patří</a:t>
            </a:r>
          </a:p>
          <a:p>
            <a:pPr lvl="0"/>
            <a:r>
              <a:rPr lang="cs-CZ" dirty="0"/>
              <a:t>které se časem vyvíjí</a:t>
            </a:r>
          </a:p>
          <a:p>
            <a:pPr lvl="0"/>
            <a:r>
              <a:rPr lang="cs-CZ" dirty="0"/>
              <a:t>které odráží vlastní identitu</a:t>
            </a:r>
          </a:p>
          <a:p>
            <a:pPr lvl="0"/>
            <a:r>
              <a:rPr lang="cs-CZ" dirty="0"/>
              <a:t>které umožňuje kontrolu a poskytuje svobodu</a:t>
            </a:r>
          </a:p>
          <a:p>
            <a:pPr lvl="0"/>
            <a:r>
              <a:rPr lang="cs-CZ" dirty="0"/>
              <a:t>které umožňuje produktivní činnost</a:t>
            </a:r>
          </a:p>
          <a:p>
            <a:pPr lvl="0"/>
            <a:r>
              <a:rPr lang="cs-CZ" dirty="0"/>
              <a:t>kam se člověk může </a:t>
            </a:r>
            <a:r>
              <a:rPr lang="cs-CZ" dirty="0" smtClean="0"/>
              <a:t>uchýlit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3964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Přínosy zahradní práce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Pohyb</a:t>
            </a:r>
          </a:p>
          <a:p>
            <a:r>
              <a:rPr lang="cs-CZ" dirty="0" smtClean="0"/>
              <a:t>Snížení stresu</a:t>
            </a:r>
          </a:p>
          <a:p>
            <a:r>
              <a:rPr lang="cs-CZ" dirty="0" smtClean="0"/>
              <a:t>Uvolnění</a:t>
            </a:r>
          </a:p>
          <a:p>
            <a:r>
              <a:rPr lang="cs-CZ" dirty="0" smtClean="0"/>
              <a:t>Redukce agresivity</a:t>
            </a:r>
          </a:p>
          <a:p>
            <a:r>
              <a:rPr lang="cs-CZ" dirty="0" smtClean="0"/>
              <a:t>Redukce medikace</a:t>
            </a:r>
          </a:p>
          <a:p>
            <a:r>
              <a:rPr lang="cs-CZ" dirty="0" smtClean="0"/>
              <a:t>Zlepšení spánku</a:t>
            </a:r>
          </a:p>
          <a:p>
            <a:r>
              <a:rPr lang="cs-CZ" dirty="0" smtClean="0"/>
              <a:t>Zlepšení sociálních vztahů</a:t>
            </a:r>
          </a:p>
          <a:p>
            <a:r>
              <a:rPr lang="cs-CZ" dirty="0" smtClean="0"/>
              <a:t>Naděje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665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Hodnoty zahradní práce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Estetické potěšení</a:t>
            </a:r>
          </a:p>
          <a:p>
            <a:r>
              <a:rPr lang="cs-CZ" dirty="0" smtClean="0"/>
              <a:t>Fyzická závislost na rostlinách</a:t>
            </a:r>
          </a:p>
          <a:p>
            <a:r>
              <a:rPr lang="cs-CZ" dirty="0" smtClean="0"/>
              <a:t>Pěstování a péče o rostliny</a:t>
            </a:r>
          </a:p>
          <a:p>
            <a:r>
              <a:rPr lang="cs-CZ" dirty="0" smtClean="0"/>
              <a:t>Sociální interakce (Diane </a:t>
            </a:r>
            <a:r>
              <a:rPr lang="cs-CZ" dirty="0" err="1" smtClean="0"/>
              <a:t>Relf</a:t>
            </a:r>
            <a:r>
              <a:rPr lang="cs-CZ" dirty="0" smtClean="0"/>
              <a:t>, 1999)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068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Terapeutická zahrada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Pro koho je, cílová skupina, účel – terapeutický záměr zahrady</a:t>
            </a:r>
          </a:p>
          <a:p>
            <a:r>
              <a:rPr lang="cs-CZ" dirty="0" smtClean="0"/>
              <a:t>Odborný audit</a:t>
            </a:r>
          </a:p>
          <a:p>
            <a:r>
              <a:rPr lang="cs-CZ" dirty="0" smtClean="0"/>
              <a:t>Komunitní plánování (správce, provozní pracovník, sociální, rehabilitační, terapeutický personál, vedení zařízení, klienti / uživatelé)</a:t>
            </a:r>
          </a:p>
          <a:p>
            <a:r>
              <a:rPr lang="cs-CZ" dirty="0" smtClean="0"/>
              <a:t>Financování</a:t>
            </a:r>
          </a:p>
          <a:p>
            <a:r>
              <a:rPr lang="cs-CZ" dirty="0" smtClean="0"/>
              <a:t>Vypracování plánu zahrady</a:t>
            </a:r>
          </a:p>
          <a:p>
            <a:r>
              <a:rPr lang="cs-CZ" dirty="0" smtClean="0"/>
              <a:t>Harmonogram postupu úprav a výsadeb, údržby, odpovědnosti</a:t>
            </a:r>
          </a:p>
          <a:p>
            <a:r>
              <a:rPr lang="cs-CZ" dirty="0" smtClean="0"/>
              <a:t>Realizace (firma, uživatelé, rodinní příslušníci i dobrovolníci)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618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Obvyklé prvky terapeutické zahrady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Bylinkový záhon / bylinková spirála</a:t>
            </a:r>
          </a:p>
          <a:p>
            <a:r>
              <a:rPr lang="cs-CZ" dirty="0" smtClean="0"/>
              <a:t>Vyvýšený záhon / zeleninové kolečko</a:t>
            </a:r>
          </a:p>
          <a:p>
            <a:r>
              <a:rPr lang="cs-CZ" dirty="0" smtClean="0"/>
              <a:t>(Ukázkový) kompost</a:t>
            </a:r>
          </a:p>
          <a:p>
            <a:r>
              <a:rPr lang="cs-CZ" dirty="0" smtClean="0"/>
              <a:t>Divočina / louka</a:t>
            </a:r>
          </a:p>
          <a:p>
            <a:r>
              <a:rPr lang="cs-CZ" dirty="0" smtClean="0"/>
              <a:t>Jedlé keře</a:t>
            </a:r>
          </a:p>
          <a:p>
            <a:r>
              <a:rPr lang="cs-CZ" dirty="0" smtClean="0"/>
              <a:t>Zvukové hřiště (</a:t>
            </a:r>
            <a:r>
              <a:rPr lang="cs-CZ" dirty="0" err="1" smtClean="0"/>
              <a:t>dendrofony</a:t>
            </a:r>
            <a:r>
              <a:rPr lang="cs-CZ" dirty="0" smtClean="0"/>
              <a:t>)</a:t>
            </a:r>
          </a:p>
          <a:p>
            <a:r>
              <a:rPr lang="cs-CZ" dirty="0" smtClean="0"/>
              <a:t>Vodní prvek </a:t>
            </a:r>
          </a:p>
          <a:p>
            <a:r>
              <a:rPr lang="cs-CZ" dirty="0" smtClean="0"/>
              <a:t>Skrýš</a:t>
            </a:r>
          </a:p>
          <a:p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Smíšené trvalkové záhony</a:t>
            </a:r>
          </a:p>
          <a:p>
            <a:r>
              <a:rPr lang="cs-CZ" dirty="0" smtClean="0"/>
              <a:t>Toaleta</a:t>
            </a:r>
          </a:p>
          <a:p>
            <a:r>
              <a:rPr lang="cs-CZ" dirty="0" smtClean="0"/>
              <a:t>Stinné místo / altán</a:t>
            </a:r>
          </a:p>
          <a:p>
            <a:r>
              <a:rPr lang="cs-CZ" dirty="0" smtClean="0"/>
              <a:t>Ohniště</a:t>
            </a:r>
          </a:p>
          <a:p>
            <a:r>
              <a:rPr lang="cs-CZ" dirty="0" smtClean="0"/>
              <a:t>Tlející kmen / pařez</a:t>
            </a:r>
          </a:p>
          <a:p>
            <a:r>
              <a:rPr lang="cs-CZ" dirty="0" smtClean="0"/>
              <a:t>Herní kopeček</a:t>
            </a:r>
          </a:p>
          <a:p>
            <a:r>
              <a:rPr lang="cs-CZ" dirty="0" smtClean="0"/>
              <a:t>Vrbová chýše</a:t>
            </a:r>
          </a:p>
          <a:p>
            <a:r>
              <a:rPr lang="cs-CZ" dirty="0" smtClean="0"/>
              <a:t>Vzrostlé stromy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02425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Words>262</Words>
  <Application>Microsoft Office PowerPoint</Application>
  <PresentationFormat>Širokoúhlá obrazovka</PresentationFormat>
  <Paragraphs>58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Zahrada v zahradní terapii</vt:lpstr>
      <vt:lpstr>Zahrada</vt:lpstr>
      <vt:lpstr>Zahrada jako bezpečné místo</vt:lpstr>
      <vt:lpstr>Přínosy zahradní práce</vt:lpstr>
      <vt:lpstr>Hodnoty zahradní práce</vt:lpstr>
      <vt:lpstr>Terapeutická zahrada</vt:lpstr>
      <vt:lpstr>Obvyklé prvky terapeutické zahrady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Zahrada v zahradní terapii</dc:title>
  <dc:creator>Uživatel systému Windows</dc:creator>
  <cp:lastModifiedBy>Eliška Hudcová</cp:lastModifiedBy>
  <cp:revision>9</cp:revision>
  <dcterms:created xsi:type="dcterms:W3CDTF">2018-03-22T10:03:41Z</dcterms:created>
  <dcterms:modified xsi:type="dcterms:W3CDTF">2019-03-22T09:08:26Z</dcterms:modified>
</cp:coreProperties>
</file>