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94" r:id="rId3"/>
    <p:sldId id="302" r:id="rId4"/>
    <p:sldId id="303" r:id="rId5"/>
    <p:sldId id="304" r:id="rId6"/>
    <p:sldId id="298" r:id="rId7"/>
    <p:sldId id="257" r:id="rId8"/>
    <p:sldId id="258" r:id="rId9"/>
    <p:sldId id="261" r:id="rId10"/>
    <p:sldId id="262" r:id="rId11"/>
    <p:sldId id="263" r:id="rId12"/>
    <p:sldId id="264" r:id="rId13"/>
    <p:sldId id="265" r:id="rId14"/>
    <p:sldId id="259" r:id="rId15"/>
    <p:sldId id="268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95" r:id="rId27"/>
    <p:sldId id="296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7" r:id="rId37"/>
    <p:sldId id="286" r:id="rId38"/>
    <p:sldId id="288" r:id="rId39"/>
    <p:sldId id="291" r:id="rId40"/>
    <p:sldId id="293" r:id="rId41"/>
    <p:sldId id="289" r:id="rId42"/>
    <p:sldId id="290" r:id="rId43"/>
    <p:sldId id="292" r:id="rId44"/>
    <p:sldId id="297" r:id="rId45"/>
    <p:sldId id="299" r:id="rId46"/>
    <p:sldId id="300" r:id="rId47"/>
    <p:sldId id="301" r:id="rId48"/>
  </p:sldIdLst>
  <p:sldSz cx="12192000" cy="6858000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244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01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814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250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89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67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701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31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63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8160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831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6306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4318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912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38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81D47-B5DB-4FC1-837C-1BCBC19BE71F}" type="datetimeFigureOut">
              <a:rPr lang="cs-CZ" smtClean="0"/>
              <a:t>02.05.2019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53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g"/><Relationship Id="rId7" Type="http://schemas.openxmlformats.org/officeDocument/2006/relationships/image" Target="../media/image69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g"/><Relationship Id="rId10" Type="http://schemas.openxmlformats.org/officeDocument/2006/relationships/image" Target="../media/image72.jpg"/><Relationship Id="rId4" Type="http://schemas.openxmlformats.org/officeDocument/2006/relationships/image" Target="../media/image66.jpg"/><Relationship Id="rId9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e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88.jp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g"/><Relationship Id="rId5" Type="http://schemas.openxmlformats.org/officeDocument/2006/relationships/image" Target="../media/image90.jpeg"/><Relationship Id="rId4" Type="http://schemas.openxmlformats.org/officeDocument/2006/relationships/image" Target="../media/image89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g"/><Relationship Id="rId5" Type="http://schemas.openxmlformats.org/officeDocument/2006/relationships/image" Target="../media/image97.jpeg"/><Relationship Id="rId4" Type="http://schemas.openxmlformats.org/officeDocument/2006/relationships/image" Target="../media/image96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Relationship Id="rId9" Type="http://schemas.openxmlformats.org/officeDocument/2006/relationships/image" Target="../media/image108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g"/><Relationship Id="rId7" Type="http://schemas.openxmlformats.org/officeDocument/2006/relationships/image" Target="../media/image114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jpg"/><Relationship Id="rId5" Type="http://schemas.openxmlformats.org/officeDocument/2006/relationships/image" Target="../media/image112.jpg"/><Relationship Id="rId10" Type="http://schemas.openxmlformats.org/officeDocument/2006/relationships/image" Target="../media/image117.jpeg"/><Relationship Id="rId4" Type="http://schemas.openxmlformats.org/officeDocument/2006/relationships/image" Target="../media/image111.jpg"/><Relationship Id="rId9" Type="http://schemas.openxmlformats.org/officeDocument/2006/relationships/image" Target="../media/image116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g"/><Relationship Id="rId7" Type="http://schemas.openxmlformats.org/officeDocument/2006/relationships/image" Target="../media/image123.jp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g"/><Relationship Id="rId5" Type="http://schemas.openxmlformats.org/officeDocument/2006/relationships/image" Target="../media/image121.jpg"/><Relationship Id="rId4" Type="http://schemas.openxmlformats.org/officeDocument/2006/relationships/image" Target="../media/image120.jpg"/><Relationship Id="rId9" Type="http://schemas.openxmlformats.org/officeDocument/2006/relationships/image" Target="../media/image125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g"/><Relationship Id="rId3" Type="http://schemas.openxmlformats.org/officeDocument/2006/relationships/image" Target="../media/image127.jpg"/><Relationship Id="rId7" Type="http://schemas.openxmlformats.org/officeDocument/2006/relationships/image" Target="../media/image130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29.jpeg"/><Relationship Id="rId4" Type="http://schemas.openxmlformats.org/officeDocument/2006/relationships/image" Target="../media/image128.jpg"/><Relationship Id="rId9" Type="http://schemas.openxmlformats.org/officeDocument/2006/relationships/image" Target="../media/image1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7" Type="http://schemas.openxmlformats.org/officeDocument/2006/relationships/image" Target="../media/image138.jp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jpg"/><Relationship Id="rId5" Type="http://schemas.openxmlformats.org/officeDocument/2006/relationships/image" Target="../media/image136.jpg"/><Relationship Id="rId4" Type="http://schemas.openxmlformats.org/officeDocument/2006/relationships/image" Target="../media/image135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g"/><Relationship Id="rId3" Type="http://schemas.openxmlformats.org/officeDocument/2006/relationships/image" Target="../media/image140.jpeg"/><Relationship Id="rId7" Type="http://schemas.openxmlformats.org/officeDocument/2006/relationships/image" Target="../media/image143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g"/><Relationship Id="rId5" Type="http://schemas.openxmlformats.org/officeDocument/2006/relationships/image" Target="../media/image122.jpg"/><Relationship Id="rId4" Type="http://schemas.openxmlformats.org/officeDocument/2006/relationships/image" Target="../media/image141.jpg"/><Relationship Id="rId9" Type="http://schemas.openxmlformats.org/officeDocument/2006/relationships/image" Target="../media/image14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jpg"/><Relationship Id="rId5" Type="http://schemas.openxmlformats.org/officeDocument/2006/relationships/image" Target="../media/image149.jpg"/><Relationship Id="rId4" Type="http://schemas.openxmlformats.org/officeDocument/2006/relationships/image" Target="../media/image14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g"/><Relationship Id="rId3" Type="http://schemas.openxmlformats.org/officeDocument/2006/relationships/image" Target="../media/image153.jpg"/><Relationship Id="rId7" Type="http://schemas.openxmlformats.org/officeDocument/2006/relationships/image" Target="../media/image157.jp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jp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g"/><Relationship Id="rId3" Type="http://schemas.openxmlformats.org/officeDocument/2006/relationships/image" Target="../media/image160.jpg"/><Relationship Id="rId7" Type="http://schemas.openxmlformats.org/officeDocument/2006/relationships/image" Target="../media/image164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jpg"/><Relationship Id="rId5" Type="http://schemas.openxmlformats.org/officeDocument/2006/relationships/image" Target="../media/image162.jpg"/><Relationship Id="rId10" Type="http://schemas.openxmlformats.org/officeDocument/2006/relationships/image" Target="../media/image167.jpg"/><Relationship Id="rId4" Type="http://schemas.openxmlformats.org/officeDocument/2006/relationships/image" Target="../media/image161.jpg"/><Relationship Id="rId9" Type="http://schemas.openxmlformats.org/officeDocument/2006/relationships/image" Target="../media/image1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7" Type="http://schemas.openxmlformats.org/officeDocument/2006/relationships/image" Target="../media/image173.jp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jpg"/><Relationship Id="rId5" Type="http://schemas.openxmlformats.org/officeDocument/2006/relationships/image" Target="../media/image171.jpg"/><Relationship Id="rId4" Type="http://schemas.openxmlformats.org/officeDocument/2006/relationships/image" Target="../media/image17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jpeg"/><Relationship Id="rId5" Type="http://schemas.openxmlformats.org/officeDocument/2006/relationships/image" Target="../media/image177.jpg"/><Relationship Id="rId4" Type="http://schemas.openxmlformats.org/officeDocument/2006/relationships/image" Target="../media/image17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7" Type="http://schemas.openxmlformats.org/officeDocument/2006/relationships/image" Target="../media/image184.jp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jpg"/><Relationship Id="rId5" Type="http://schemas.openxmlformats.org/officeDocument/2006/relationships/image" Target="../media/image182.jpg"/><Relationship Id="rId4" Type="http://schemas.openxmlformats.org/officeDocument/2006/relationships/image" Target="../media/image18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7" Type="http://schemas.openxmlformats.org/officeDocument/2006/relationships/image" Target="../media/image190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195.jp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jpeg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jpeg"/><Relationship Id="rId5" Type="http://schemas.openxmlformats.org/officeDocument/2006/relationships/image" Target="../media/image199.jpg"/><Relationship Id="rId4" Type="http://schemas.openxmlformats.org/officeDocument/2006/relationships/image" Target="../media/image198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jpg"/><Relationship Id="rId3" Type="http://schemas.openxmlformats.org/officeDocument/2006/relationships/image" Target="../media/image203.jpeg"/><Relationship Id="rId7" Type="http://schemas.openxmlformats.org/officeDocument/2006/relationships/image" Target="../media/image207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6.jpg"/><Relationship Id="rId5" Type="http://schemas.openxmlformats.org/officeDocument/2006/relationships/image" Target="../media/image205.jpg"/><Relationship Id="rId4" Type="http://schemas.openxmlformats.org/officeDocument/2006/relationships/image" Target="../media/image204.jpeg"/><Relationship Id="rId9" Type="http://schemas.openxmlformats.org/officeDocument/2006/relationships/image" Target="../media/image209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jpg"/><Relationship Id="rId3" Type="http://schemas.openxmlformats.org/officeDocument/2006/relationships/image" Target="../media/image211.jpg"/><Relationship Id="rId7" Type="http://schemas.openxmlformats.org/officeDocument/2006/relationships/image" Target="../media/image215.jpg"/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4.png"/><Relationship Id="rId5" Type="http://schemas.openxmlformats.org/officeDocument/2006/relationships/image" Target="../media/image213.jpg"/><Relationship Id="rId4" Type="http://schemas.openxmlformats.org/officeDocument/2006/relationships/image" Target="../media/image21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g"/><Relationship Id="rId7" Type="http://schemas.openxmlformats.org/officeDocument/2006/relationships/image" Target="../media/image222.jpg"/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jpg"/><Relationship Id="rId5" Type="http://schemas.openxmlformats.org/officeDocument/2006/relationships/image" Target="../media/image220.jpg"/><Relationship Id="rId4" Type="http://schemas.openxmlformats.org/officeDocument/2006/relationships/image" Target="../media/image21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g"/><Relationship Id="rId7" Type="http://schemas.openxmlformats.org/officeDocument/2006/relationships/image" Target="../media/image228.jpg"/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5" Type="http://schemas.openxmlformats.org/officeDocument/2006/relationships/image" Target="../media/image226.jpg"/><Relationship Id="rId4" Type="http://schemas.openxmlformats.org/officeDocument/2006/relationships/image" Target="../media/image225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1251224"/>
          </a:xfrm>
        </p:spPr>
        <p:txBody>
          <a:bodyPr/>
          <a:lstStyle/>
          <a:p>
            <a:r>
              <a:rPr lang="cs-CZ" dirty="0" smtClean="0"/>
              <a:t>rostliny v zahradní terapii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155" y="3434540"/>
            <a:ext cx="3516194" cy="234046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350" y="3437466"/>
            <a:ext cx="3119650" cy="233754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3437466"/>
            <a:ext cx="2340467" cy="23404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299200" y="2336800"/>
            <a:ext cx="37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mtClean="0"/>
              <a:t>Tereza Kvítková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235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1251224"/>
          </a:xfrm>
        </p:spPr>
        <p:txBody>
          <a:bodyPr>
            <a:normAutofit/>
          </a:bodyPr>
          <a:lstStyle/>
          <a:p>
            <a:r>
              <a:rPr lang="cs-CZ" sz="3200" dirty="0" smtClean="0"/>
              <a:t>„Zahrada je jako velké hřiště, kde si každý hraje s tím, co mu dělá dobře.“</a:t>
            </a:r>
            <a:endParaRPr lang="cs-CZ" sz="32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6299200" y="2336800"/>
            <a:ext cx="37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Míša Nosková, </a:t>
            </a:r>
            <a:r>
              <a:rPr lang="cs-CZ" dirty="0" err="1" smtClean="0"/>
              <a:t>Kokoza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3385682"/>
            <a:ext cx="8830173" cy="292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Kolem lidských obydlí od nepaměti</a:t>
            </a:r>
          </a:p>
          <a:p>
            <a:r>
              <a:rPr lang="cs-CZ" dirty="0"/>
              <a:t>Obraz zahrady Eden na zemi, Rajská zahrada, kláštery</a:t>
            </a:r>
          </a:p>
          <a:p>
            <a:r>
              <a:rPr lang="cs-CZ" dirty="0"/>
              <a:t>Zahrada – slovo písemně zaznamenané roku 1250. Název města </a:t>
            </a:r>
            <a:r>
              <a:rPr lang="cs-CZ" b="1" i="1" dirty="0" err="1"/>
              <a:t>Sagard</a:t>
            </a:r>
            <a:r>
              <a:rPr lang="cs-CZ" dirty="0"/>
              <a:t> na ostrově Rujana, v praslovanštině znamená město s hradbou (Za-hrad). </a:t>
            </a:r>
          </a:p>
          <a:p>
            <a:r>
              <a:rPr lang="cs-CZ" dirty="0"/>
              <a:t>Přenesený význam – ohrazené místo. Ohrazené – chráněné před nežádoucími zásahy zvenčí a také před nebezpečnou a divokou přírodou. </a:t>
            </a:r>
          </a:p>
          <a:p>
            <a:r>
              <a:rPr lang="cs-CZ" dirty="0"/>
              <a:t>Za hradbou (za plotem) mohlo být kultivováno – osázeno, obděláváno, využíváno</a:t>
            </a:r>
          </a:p>
        </p:txBody>
      </p:sp>
    </p:spTree>
    <p:extLst>
      <p:ext uri="{BB962C8B-B14F-4D97-AF65-F5344CB8AC3E}">
        <p14:creationId xmlns:p14="http://schemas.microsoft.com/office/powerpoint/2010/main" val="366975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Zahrada jako bezpečné místo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kde člověk pobývá, kde žije, kde se setkává</a:t>
            </a:r>
          </a:p>
          <a:p>
            <a:pPr lvl="0"/>
            <a:r>
              <a:rPr lang="cs-CZ" dirty="0"/>
              <a:t>kde se člověk stará o to, co roste</a:t>
            </a:r>
          </a:p>
          <a:p>
            <a:pPr lvl="0"/>
            <a:r>
              <a:rPr lang="cs-CZ" dirty="0"/>
              <a:t>kde člověk může být kreativní</a:t>
            </a:r>
          </a:p>
          <a:p>
            <a:pPr lvl="0"/>
            <a:r>
              <a:rPr lang="cs-CZ" dirty="0"/>
              <a:t>které člověk vlastní, které mu patří</a:t>
            </a:r>
          </a:p>
          <a:p>
            <a:pPr lvl="0"/>
            <a:r>
              <a:rPr lang="cs-CZ" dirty="0"/>
              <a:t>které se časem vyvíjí</a:t>
            </a:r>
          </a:p>
          <a:p>
            <a:pPr lvl="0"/>
            <a:r>
              <a:rPr lang="cs-CZ" dirty="0"/>
              <a:t>které odráží vlastní identitu</a:t>
            </a:r>
          </a:p>
          <a:p>
            <a:pPr lvl="0"/>
            <a:r>
              <a:rPr lang="cs-CZ" dirty="0"/>
              <a:t>které umožňuje kontrolu a poskytuje svobodu</a:t>
            </a:r>
          </a:p>
          <a:p>
            <a:pPr lvl="0"/>
            <a:r>
              <a:rPr lang="cs-CZ" dirty="0"/>
              <a:t>které umožňuje produktivní činnost</a:t>
            </a:r>
          </a:p>
          <a:p>
            <a:pPr lvl="0"/>
            <a:r>
              <a:rPr lang="cs-CZ" dirty="0"/>
              <a:t>kam se člověk může uchýlit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9265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Hodnoty zahradní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Estetické potěšení</a:t>
            </a:r>
          </a:p>
          <a:p>
            <a:r>
              <a:rPr lang="cs-CZ" dirty="0"/>
              <a:t>Fyzická závislost na rostlinách</a:t>
            </a:r>
          </a:p>
          <a:p>
            <a:r>
              <a:rPr lang="cs-CZ" dirty="0"/>
              <a:t>Pěstování a péče o rostliny</a:t>
            </a:r>
          </a:p>
          <a:p>
            <a:r>
              <a:rPr lang="cs-CZ" dirty="0"/>
              <a:t>Sociální interakce (Diane </a:t>
            </a:r>
            <a:r>
              <a:rPr lang="cs-CZ" dirty="0" err="1"/>
              <a:t>Relf</a:t>
            </a:r>
            <a:r>
              <a:rPr lang="cs-CZ" dirty="0"/>
              <a:t>, 1999)</a:t>
            </a:r>
          </a:p>
        </p:txBody>
      </p:sp>
    </p:spTree>
    <p:extLst>
      <p:ext uri="{BB962C8B-B14F-4D97-AF65-F5344CB8AC3E}">
        <p14:creationId xmlns:p14="http://schemas.microsoft.com/office/powerpoint/2010/main" val="108735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79147" y="569446"/>
            <a:ext cx="6317720" cy="590487"/>
          </a:xfrm>
        </p:spPr>
        <p:txBody>
          <a:bodyPr>
            <a:normAutofit/>
          </a:bodyPr>
          <a:lstStyle/>
          <a:p>
            <a:r>
              <a:rPr lang="cs-CZ" dirty="0" smtClean="0"/>
              <a:t>TVORBA A PLÁNOVÁNÍ TERAPEUTICKÝCH ZAHRAD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479147" y="2049378"/>
            <a:ext cx="89815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 smtClean="0"/>
              <a:t>spolupráce mnoha disciplín (zahradník, psycholog, pedagog, fyzioterapeut, ergoterapeut, ...)</a:t>
            </a:r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dirty="0" smtClean="0"/>
              <a:t>cílová skupina klientů (individuální potřeby, přístupnost, vybavenost)</a:t>
            </a:r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dirty="0" smtClean="0"/>
              <a:t>stupeň </a:t>
            </a:r>
            <a:r>
              <a:rPr lang="cs-CZ" dirty="0" smtClean="0"/>
              <a:t>údržby zahrady (udržitelnost)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 smtClean="0"/>
              <a:t>charakteristiky pozemku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 smtClean="0"/>
              <a:t>přítomnost </a:t>
            </a:r>
            <a:r>
              <a:rPr lang="cs-CZ" dirty="0" smtClean="0"/>
              <a:t>zahradníka podmínkou (ZT bez tlaku na výkon, příjemná).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5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79147" y="569446"/>
            <a:ext cx="6317720" cy="590487"/>
          </a:xfrm>
        </p:spPr>
        <p:txBody>
          <a:bodyPr>
            <a:normAutofit/>
          </a:bodyPr>
          <a:lstStyle/>
          <a:p>
            <a:r>
              <a:rPr lang="cs-CZ" dirty="0" smtClean="0"/>
              <a:t>TVORBA A PLÁNOVÁNÍ TERAPEUTICKÝCH ZAHRAD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479147" y="1295399"/>
            <a:ext cx="89815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1400" dirty="0" smtClean="0"/>
              <a:t>architektura a doplňkové prvky v zahradě (sezení, přístřešky, mobiliář, ohraničení , orientace)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 smtClean="0"/>
              <a:t>terapeutické, rehabilitační, relaxační prvky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 smtClean="0"/>
              <a:t>časté prvky </a:t>
            </a:r>
            <a:r>
              <a:rPr lang="cs-CZ" sz="1400" dirty="0" err="1" smtClean="0"/>
              <a:t>permakultury</a:t>
            </a:r>
            <a:endParaRPr lang="cs-CZ" sz="1400" dirty="0" smtClean="0"/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 smtClean="0"/>
              <a:t>není nutný profesionální design</a:t>
            </a:r>
          </a:p>
          <a:p>
            <a:pPr marL="285750" indent="-285750">
              <a:buFontTx/>
              <a:buChar char="-"/>
            </a:pPr>
            <a:endParaRPr lang="cs-CZ" sz="1400" dirty="0" smtClean="0"/>
          </a:p>
          <a:p>
            <a:pPr marL="285750" indent="-285750">
              <a:buFontTx/>
              <a:buChar char="-"/>
            </a:pPr>
            <a:r>
              <a:rPr lang="cs-CZ" sz="1400" dirty="0" smtClean="0"/>
              <a:t>bezbariérovost, přehlednost, bezpečnost</a:t>
            </a:r>
          </a:p>
          <a:p>
            <a:pPr marL="285750" indent="-285750">
              <a:buFontTx/>
              <a:buChar char="-"/>
            </a:pPr>
            <a:endParaRPr lang="cs-CZ" sz="1400" dirty="0" smtClean="0"/>
          </a:p>
          <a:p>
            <a:pPr marL="285750" indent="-285750">
              <a:buFontTx/>
              <a:buChar char="-"/>
            </a:pPr>
            <a:r>
              <a:rPr lang="cs-CZ" sz="1400" dirty="0" smtClean="0"/>
              <a:t>WC, toalety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7"/>
          <a:stretch/>
        </p:blipFill>
        <p:spPr>
          <a:xfrm>
            <a:off x="2479147" y="4146550"/>
            <a:ext cx="2575453" cy="20764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8" t="1549" r="21583"/>
          <a:stretch/>
        </p:blipFill>
        <p:spPr>
          <a:xfrm>
            <a:off x="5054600" y="4146549"/>
            <a:ext cx="1572398" cy="207645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333" y="4146550"/>
            <a:ext cx="3107266" cy="20702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3" r="12923"/>
          <a:stretch/>
        </p:blipFill>
        <p:spPr>
          <a:xfrm>
            <a:off x="6626998" y="4146548"/>
            <a:ext cx="2167466" cy="20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56278"/>
            <a:ext cx="2912532" cy="436363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32" y="1956276"/>
            <a:ext cx="3327401" cy="436363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69" y="1956274"/>
            <a:ext cx="2922909" cy="436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8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64267"/>
            <a:ext cx="3057525" cy="4572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t="556" r="-7654" b="724"/>
          <a:stretch/>
        </p:blipFill>
        <p:spPr>
          <a:xfrm>
            <a:off x="5681133" y="1964267"/>
            <a:ext cx="3191934" cy="45720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"/>
          <a:stretch/>
        </p:blipFill>
        <p:spPr>
          <a:xfrm>
            <a:off x="8748279" y="1964267"/>
            <a:ext cx="311352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5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55800"/>
            <a:ext cx="5294489" cy="397086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07" y="1955800"/>
            <a:ext cx="2978150" cy="397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6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72732"/>
            <a:ext cx="2853818" cy="427566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1"/>
          <a:stretch/>
        </p:blipFill>
        <p:spPr>
          <a:xfrm>
            <a:off x="5468937" y="1972732"/>
            <a:ext cx="2828925" cy="427566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13" y="1972731"/>
            <a:ext cx="2855660" cy="427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864845"/>
            <a:ext cx="3217332" cy="449276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175" y="1864844"/>
            <a:ext cx="2912691" cy="449276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42" y="1864844"/>
            <a:ext cx="2887291" cy="449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0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PASIVNÍ AKTIVITY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4181"/>
            <a:ext cx="5112933" cy="42862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18" y="2004181"/>
            <a:ext cx="2857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AKTIVNÍ TERAPII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bezpečné, přizpůsobené prostorem a aktivitami cílové skupině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" r="5984"/>
          <a:stretch/>
        </p:blipFill>
        <p:spPr>
          <a:xfrm>
            <a:off x="2523068" y="1989667"/>
            <a:ext cx="4656665" cy="35989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4"/>
          <a:stretch/>
        </p:blipFill>
        <p:spPr>
          <a:xfrm>
            <a:off x="7288108" y="1989667"/>
            <a:ext cx="4539825" cy="359898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414693" y="5588647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Lipka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2544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AKTIVNÍ TERAPII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5" y="6375172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Lipka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2"/>
          <a:stretch/>
        </p:blipFill>
        <p:spPr>
          <a:xfrm>
            <a:off x="2523068" y="1945263"/>
            <a:ext cx="5952065" cy="435843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79" y="1936315"/>
            <a:ext cx="3261189" cy="217540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79" y="4169573"/>
            <a:ext cx="3261189" cy="213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4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AKTIVNÍ TERAPII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6" y="6105114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FN Brno</a:t>
            </a:r>
            <a:endParaRPr lang="cs-CZ" sz="1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2484"/>
            <a:ext cx="7293563" cy="41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AKTIVNÍ TERAPII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6" y="6105114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FN Brno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808692"/>
            <a:ext cx="7518399" cy="42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9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ZAHRADY PRO AKTIVNÍ TERAPII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5" y="6105114"/>
            <a:ext cx="2487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Ekocentrum Baliny Chaloupky</a:t>
            </a:r>
            <a:endParaRPr lang="cs-CZ" sz="1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90726"/>
            <a:ext cx="6375399" cy="407228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086" y="1990726"/>
            <a:ext cx="2883113" cy="192087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086" y="4037481"/>
            <a:ext cx="2883113" cy="203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AROMATICKÉ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nenáročné na pěstování, široké možnosti zpracování a užití pro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alergie, fobie </a:t>
            </a:r>
            <a:r>
              <a:rPr lang="cs-CZ" sz="1400" dirty="0" smtClean="0"/>
              <a:t>a hmyz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" r="3563"/>
          <a:stretch/>
        </p:blipFill>
        <p:spPr>
          <a:xfrm>
            <a:off x="2511160" y="4255466"/>
            <a:ext cx="2904066" cy="205758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44" y="1963723"/>
            <a:ext cx="2198689" cy="2198689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63723"/>
            <a:ext cx="2192865" cy="219286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44" y="1963723"/>
            <a:ext cx="2198689" cy="2198689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levandule</a:t>
            </a:r>
            <a:endParaRPr lang="cs-CZ" sz="1200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9"/>
          <a:stretch/>
        </p:blipFill>
        <p:spPr>
          <a:xfrm>
            <a:off x="9378669" y="1961871"/>
            <a:ext cx="2493677" cy="219471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686" y="4260718"/>
            <a:ext cx="2934492" cy="2057583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22" y="4255465"/>
            <a:ext cx="1453622" cy="205758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77"/>
          <a:stretch/>
        </p:blipFill>
        <p:spPr>
          <a:xfrm>
            <a:off x="10106688" y="4255464"/>
            <a:ext cx="1772045" cy="205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AROMATICKÉ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tymiány a mateřídoušky</a:t>
            </a:r>
            <a:endParaRPr lang="cs-CZ" sz="1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3"/>
          <a:stretch/>
        </p:blipFill>
        <p:spPr>
          <a:xfrm>
            <a:off x="7474912" y="1996983"/>
            <a:ext cx="2541156" cy="198899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4520"/>
            <a:ext cx="2802610" cy="19663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94" y="2004520"/>
            <a:ext cx="1944940" cy="197110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068280"/>
            <a:ext cx="3497889" cy="2333065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350" y="1996984"/>
            <a:ext cx="1758521" cy="1988991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46" y="4068280"/>
            <a:ext cx="2325454" cy="232545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88" y="4068280"/>
            <a:ext cx="3100605" cy="2325454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nenáročné na pěstování, široké možnosti zpracování a užití pro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alergie, fobie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2668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AROMATICKÉ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šalvěje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60" y="1958602"/>
            <a:ext cx="2196307" cy="219630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3" b="17777"/>
          <a:stretch/>
        </p:blipFill>
        <p:spPr>
          <a:xfrm>
            <a:off x="7083688" y="1958601"/>
            <a:ext cx="1807711" cy="21963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24" y="1958601"/>
            <a:ext cx="2196307" cy="219630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56" y="1958601"/>
            <a:ext cx="2196307" cy="2196307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77" y="4246243"/>
            <a:ext cx="2040256" cy="2040256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05" y="4260384"/>
            <a:ext cx="2026115" cy="202611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90" y="4244094"/>
            <a:ext cx="2043643" cy="204364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1"/>
          <a:stretch/>
        </p:blipFill>
        <p:spPr>
          <a:xfrm>
            <a:off x="8891399" y="4234926"/>
            <a:ext cx="2284601" cy="2051573"/>
          </a:xfrm>
          <a:prstGeom prst="rect">
            <a:avLst/>
          </a:prstGeom>
        </p:spPr>
      </p:pic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nenáročné na pěstování, široké možnosti zpracování a užití pro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alergie, fobie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473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AROMATICKÉ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oregana a marulky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nenáročné na pěstování, široké možnosti zpracování a užití pro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alergie, fobie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874326"/>
            <a:ext cx="3210586" cy="240794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19" y="3874326"/>
            <a:ext cx="3613321" cy="240794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875" y="2016629"/>
            <a:ext cx="1248709" cy="164413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1" y="2016630"/>
            <a:ext cx="2218757" cy="1658612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2016629"/>
            <a:ext cx="4385733" cy="165063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705" y="3874326"/>
            <a:ext cx="1714042" cy="239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AROMATICKÉ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kuchyňské byliny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nenáročné na pěstování, široké možnosti zpracování a užití pro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alergie, fobie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0"/>
          <a:stretch/>
        </p:blipFill>
        <p:spPr>
          <a:xfrm>
            <a:off x="2514600" y="1978934"/>
            <a:ext cx="2286000" cy="258698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706190"/>
            <a:ext cx="1785597" cy="16531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3042" y="1981751"/>
            <a:ext cx="1940064" cy="258416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10" y="4686329"/>
            <a:ext cx="2202202" cy="165165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57" y="4702263"/>
            <a:ext cx="1935797" cy="165925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99" y="4703617"/>
            <a:ext cx="1242783" cy="165704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4485"/>
          <a:stretch/>
        </p:blipFill>
        <p:spPr>
          <a:xfrm>
            <a:off x="10007227" y="4686329"/>
            <a:ext cx="1652443" cy="167297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1874" y="2361599"/>
            <a:ext cx="2554290" cy="185434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361" y="2005129"/>
            <a:ext cx="2261440" cy="25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LÁKAJÍCÍ HMYZ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5056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komule, zimolezy, oregana, sadce, </a:t>
            </a:r>
            <a:r>
              <a:rPr lang="cs-CZ" sz="1200" dirty="0" err="1" smtClean="0"/>
              <a:t>ořechokřídlec</a:t>
            </a:r>
            <a:r>
              <a:rPr lang="cs-CZ" sz="1200" dirty="0" smtClean="0"/>
              <a:t>, ...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příjemné vůně, atraktivní vzhled, vhodné pro pozorování zblízka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 na bodnutí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42" y="2014811"/>
            <a:ext cx="3713162" cy="236157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84" y="2003062"/>
            <a:ext cx="2910750" cy="237646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86" y="4533627"/>
            <a:ext cx="2450447" cy="179725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2018875"/>
            <a:ext cx="2174053" cy="23606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367" y="4546688"/>
            <a:ext cx="1784195" cy="178419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27"/>
          <a:stretch/>
        </p:blipFill>
        <p:spPr>
          <a:xfrm>
            <a:off x="9563402" y="4546687"/>
            <a:ext cx="2095198" cy="178419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092" y="4533627"/>
            <a:ext cx="2583908" cy="17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„HMATOVÉ“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trávy, trvalky okrasné listem, pošlapu odolné pokryvné trvalky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vzhled, vlastnosti různé části rostliny, užití pro hmatové zahrady v 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593" y="4414800"/>
            <a:ext cx="2720695" cy="192392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784" y="1982702"/>
            <a:ext cx="1710406" cy="22805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5"/>
          <a:stretch/>
        </p:blipFill>
        <p:spPr>
          <a:xfrm>
            <a:off x="7989856" y="1982703"/>
            <a:ext cx="2949077" cy="228717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3"/>
          <a:stretch/>
        </p:blipFill>
        <p:spPr>
          <a:xfrm>
            <a:off x="4842881" y="4385260"/>
            <a:ext cx="1752600" cy="18988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48" y="4414800"/>
            <a:ext cx="2247719" cy="191056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58" y="1982703"/>
            <a:ext cx="3463675" cy="230094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83"/>
          <a:stretch/>
        </p:blipFill>
        <p:spPr>
          <a:xfrm>
            <a:off x="9464394" y="4401441"/>
            <a:ext cx="1947333" cy="189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7" y="560980"/>
            <a:ext cx="5444693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ROSTLINY, ZVÍŘATA A ŽIVLY VYDÁVAJÍCÍ ZVUK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9300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 smtClean="0"/>
              <a:t>šumení</a:t>
            </a:r>
            <a:r>
              <a:rPr lang="cs-CZ" sz="1200" dirty="0" smtClean="0"/>
              <a:t> vody, padání ořechů, praskání šišek na slunci, zpěv ptáků, praskání pámelníku, chrastění černuchy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užití pro smyslové zahrady v 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031404"/>
            <a:ext cx="2670441" cy="200283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216372"/>
            <a:ext cx="2694963" cy="2113697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37" y="4223616"/>
            <a:ext cx="3090333" cy="212335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933" y="4241234"/>
            <a:ext cx="1167433" cy="2073145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29" y="4241234"/>
            <a:ext cx="1848588" cy="207314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37" y="2036514"/>
            <a:ext cx="2660123" cy="1995092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" r="10162"/>
          <a:stretch/>
        </p:blipFill>
        <p:spPr>
          <a:xfrm>
            <a:off x="8102433" y="2005413"/>
            <a:ext cx="3390272" cy="200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VYDÁVAJÍCÍ ZVUK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9300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plody dřezovce, trávy ve větru, rákosí u vody, padání kaštanů, jablek, praskání měchýřků tavoly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37734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užití pro smyslové zahrady v 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006599"/>
            <a:ext cx="2685389" cy="201404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538" y="2006723"/>
            <a:ext cx="1131822" cy="20139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7"/>
          <a:stretch/>
        </p:blipFill>
        <p:spPr>
          <a:xfrm>
            <a:off x="2511159" y="4272051"/>
            <a:ext cx="2943686" cy="213405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67" y="4267584"/>
            <a:ext cx="3075089" cy="214481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8" y="2006597"/>
            <a:ext cx="3026904" cy="201121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979" y="4270063"/>
            <a:ext cx="2839829" cy="2129872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1" r="16011"/>
          <a:stretch/>
        </p:blipFill>
        <p:spPr>
          <a:xfrm>
            <a:off x="9697777" y="2003388"/>
            <a:ext cx="2033605" cy="20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„EMOČNÍ“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89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cibuloviny, trvalky s kulovitým nebo kompaktním květenstvím, drobnými kvítky apod.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 květů či plodů, široké možnosti využití pro pozorování, rukodělné práce při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 </a:t>
            </a:r>
            <a:r>
              <a:rPr lang="cs-CZ" sz="1400" dirty="0"/>
              <a:t>a </a:t>
            </a:r>
            <a:r>
              <a:rPr lang="cs-CZ" sz="1400" dirty="0" smtClean="0"/>
              <a:t>hmyz</a:t>
            </a:r>
            <a:endParaRPr lang="cs-CZ" sz="14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172107"/>
            <a:ext cx="3297152" cy="219466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4178140"/>
            <a:ext cx="2183659" cy="218802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865" y="1942810"/>
            <a:ext cx="3100944" cy="2059981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1942810"/>
            <a:ext cx="2746641" cy="2059981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02" y="1942810"/>
            <a:ext cx="1541261" cy="2059981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129" y="1942811"/>
            <a:ext cx="1544985" cy="205998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21" y="4191834"/>
            <a:ext cx="3289279" cy="2174332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24" y="5325532"/>
            <a:ext cx="1040633" cy="10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SE ZAJÍMAVÝMI PLODY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plody stromů, keřů, trvalek, letniček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 sezónní vzhled, široké možnosti využití pro pozorování, rukodělné práce při ZT</a:t>
            </a:r>
          </a:p>
          <a:p>
            <a:endParaRPr lang="cs-CZ" sz="1400" dirty="0" smtClean="0"/>
          </a:p>
          <a:p>
            <a:r>
              <a:rPr lang="cs-CZ" sz="1400" b="1" dirty="0"/>
              <a:t>± </a:t>
            </a:r>
            <a:r>
              <a:rPr lang="cs-CZ" sz="1400" dirty="0" smtClean="0"/>
              <a:t>jedovatost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3" t="1202" r="10227" b="-1202"/>
          <a:stretch/>
        </p:blipFill>
        <p:spPr>
          <a:xfrm>
            <a:off x="4145002" y="4276103"/>
            <a:ext cx="2118426" cy="206543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4"/>
          <a:stretch/>
        </p:blipFill>
        <p:spPr>
          <a:xfrm>
            <a:off x="2523069" y="4276103"/>
            <a:ext cx="1560762" cy="204003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50"/>
          <a:stretch/>
        </p:blipFill>
        <p:spPr>
          <a:xfrm>
            <a:off x="7747002" y="2000251"/>
            <a:ext cx="2582331" cy="20934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3" y="2000250"/>
            <a:ext cx="2904067" cy="210927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8" y="2000249"/>
            <a:ext cx="2120109" cy="212010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/>
          <a:stretch/>
        </p:blipFill>
        <p:spPr>
          <a:xfrm>
            <a:off x="6324600" y="4276103"/>
            <a:ext cx="2606462" cy="204003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4276102"/>
            <a:ext cx="1364327" cy="204715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r="6159"/>
          <a:stretch/>
        </p:blipFill>
        <p:spPr>
          <a:xfrm>
            <a:off x="10518064" y="4270065"/>
            <a:ext cx="1343735" cy="204606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4"/>
          <a:stretch/>
        </p:blipFill>
        <p:spPr>
          <a:xfrm>
            <a:off x="10464800" y="2000249"/>
            <a:ext cx="1311279" cy="209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1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S TRVANLIVÝMI KVĚTY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hortenzie, letničky, růže, okrasné trvalky, atp.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 květů, zimní efekt na zahradě, vhodné k sušení, široké možnosti využití při ZT</a:t>
            </a:r>
          </a:p>
          <a:p>
            <a:endParaRPr lang="cs-CZ" sz="14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67" y="2002366"/>
            <a:ext cx="3183466" cy="238759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67" y="2002366"/>
            <a:ext cx="1701639" cy="23822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2002367"/>
            <a:ext cx="2382296" cy="238229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486261"/>
            <a:ext cx="2820458" cy="18076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6" y="4491565"/>
            <a:ext cx="2489199" cy="180763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024" y="2002366"/>
            <a:ext cx="1686448" cy="238229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25" y="4491563"/>
            <a:ext cx="1807635" cy="180763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" r="12693"/>
          <a:stretch/>
        </p:blipFill>
        <p:spPr>
          <a:xfrm>
            <a:off x="9558867" y="4491562"/>
            <a:ext cx="2310567" cy="180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 smtClean="0"/>
              <a:t>ROSTLINY  UŽITKOVÉ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tykve, fazole, kanadské borůvky, lesní jahody, setá zelenina ...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zelenina a ovoce, široké možnosti využití pro zpracování, ochutnávání, rukodělné práce při ZT</a:t>
            </a:r>
          </a:p>
          <a:p>
            <a:endParaRPr lang="cs-CZ" sz="1400" dirty="0" smtClean="0"/>
          </a:p>
          <a:p>
            <a:r>
              <a:rPr lang="cs-CZ" sz="1400" b="1" dirty="0" smtClean="0"/>
              <a:t>± </a:t>
            </a:r>
            <a:r>
              <a:rPr lang="cs-CZ" sz="1400" dirty="0" smtClean="0"/>
              <a:t>alergie</a:t>
            </a:r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4252786"/>
            <a:ext cx="1386241" cy="207936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92253"/>
            <a:ext cx="3169177" cy="21127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243" y="1998887"/>
            <a:ext cx="1505551" cy="210522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7" b="6092"/>
          <a:stretch/>
        </p:blipFill>
        <p:spPr>
          <a:xfrm>
            <a:off x="7278470" y="1976581"/>
            <a:ext cx="2988634" cy="212162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00" y="4236184"/>
            <a:ext cx="2819400" cy="211256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241" y="1998887"/>
            <a:ext cx="1422159" cy="2124943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/>
          <a:stretch/>
        </p:blipFill>
        <p:spPr>
          <a:xfrm>
            <a:off x="6883400" y="4236881"/>
            <a:ext cx="2523067" cy="2112879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-389" r="26398" b="389"/>
          <a:stretch/>
        </p:blipFill>
        <p:spPr>
          <a:xfrm>
            <a:off x="9489767" y="4236184"/>
            <a:ext cx="2278993" cy="209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9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ROSTLINY S VÝRAZNÝM ZIMNÍM EFEKTEM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trávy, stálezelené, růže, časně kvetoucí dřeviny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 květů či plodů, textura olistění, estetické během zimního období</a:t>
            </a:r>
          </a:p>
          <a:p>
            <a:endParaRPr lang="cs-CZ" sz="14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068731"/>
            <a:ext cx="2858455" cy="223836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998" y="1636098"/>
            <a:ext cx="3422202" cy="228665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998" y="4057565"/>
            <a:ext cx="2292856" cy="22495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55" y="4057565"/>
            <a:ext cx="3392740" cy="224953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399" y="1636099"/>
            <a:ext cx="1828699" cy="228665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64" y="1636099"/>
            <a:ext cx="2891470" cy="23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9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ROSTLINY S VÝRAZNÝM ZIMNÍM EFEKTEM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časně kvetoucí druhy trvalek a dřevin, plody okrasných jabloní, suché květenství keřů, cibuloviny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 květů či plodů, textura olistění, estetické během zimního období</a:t>
            </a:r>
          </a:p>
          <a:p>
            <a:endParaRPr lang="cs-CZ" sz="1400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19287" r="4209" b="19406"/>
          <a:stretch/>
        </p:blipFill>
        <p:spPr>
          <a:xfrm>
            <a:off x="2523069" y="4487246"/>
            <a:ext cx="2709332" cy="181985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1727366"/>
            <a:ext cx="2006457" cy="267527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74" y="1718587"/>
            <a:ext cx="2701778" cy="270177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56" y="4487245"/>
            <a:ext cx="2426470" cy="1819853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r="2011"/>
          <a:stretch/>
        </p:blipFill>
        <p:spPr>
          <a:xfrm>
            <a:off x="7382933" y="1727365"/>
            <a:ext cx="2916931" cy="2684137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4487245"/>
            <a:ext cx="2426473" cy="1819854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0"/>
          <a:stretch/>
        </p:blipFill>
        <p:spPr>
          <a:xfrm>
            <a:off x="10450634" y="4482223"/>
            <a:ext cx="1398994" cy="1825444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41" y="1718587"/>
            <a:ext cx="1800887" cy="269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ROSTLINY DO INTERIÉRU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 smtClean="0"/>
              <a:t>mikrogreens</a:t>
            </a:r>
            <a:r>
              <a:rPr lang="cs-CZ" sz="1200" dirty="0" smtClean="0"/>
              <a:t> a kuchyňské bylinky prosperující v interiéru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vzhled, nenáročnost, trvanlivost</a:t>
            </a:r>
          </a:p>
          <a:p>
            <a:endParaRPr lang="cs-CZ" sz="1400" dirty="0"/>
          </a:p>
          <a:p>
            <a:endParaRPr lang="cs-CZ" sz="1400" dirty="0" smtClean="0"/>
          </a:p>
          <a:p>
            <a:r>
              <a:rPr lang="cs-CZ" sz="1400" b="1" dirty="0"/>
              <a:t>± </a:t>
            </a:r>
            <a:r>
              <a:rPr lang="cs-CZ" sz="1400" dirty="0" smtClean="0"/>
              <a:t>jedovatost, alergie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45" y="2266526"/>
            <a:ext cx="2868255" cy="204621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72" y="4386769"/>
            <a:ext cx="1933841" cy="19338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4312738"/>
            <a:ext cx="1366213" cy="187854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06" y="4333502"/>
            <a:ext cx="2779172" cy="198710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142483"/>
            <a:ext cx="4152515" cy="207625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144" y="4365294"/>
            <a:ext cx="1976789" cy="197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ROSTLINY DO INTERIÉRU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africké fialky, vánoční kaktus, </a:t>
            </a:r>
            <a:r>
              <a:rPr lang="cs-CZ" sz="1200" dirty="0" err="1" smtClean="0"/>
              <a:t>kořenokvětka</a:t>
            </a:r>
            <a:r>
              <a:rPr lang="cs-CZ" sz="1200" dirty="0" smtClean="0"/>
              <a:t>, zelenec, </a:t>
            </a:r>
            <a:r>
              <a:rPr lang="cs-CZ" sz="1200" dirty="0" err="1" smtClean="0"/>
              <a:t>kalanchoe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vzhled, nenáročnost, trvanlivost, zajímavost</a:t>
            </a:r>
          </a:p>
          <a:p>
            <a:endParaRPr lang="cs-CZ" sz="1400" dirty="0"/>
          </a:p>
          <a:p>
            <a:endParaRPr lang="cs-CZ" sz="1400" dirty="0" smtClean="0"/>
          </a:p>
          <a:p>
            <a:r>
              <a:rPr lang="cs-CZ" sz="1400" b="1" dirty="0"/>
              <a:t>± </a:t>
            </a:r>
            <a:r>
              <a:rPr lang="cs-CZ" sz="1400" dirty="0" smtClean="0"/>
              <a:t>jedovatost, alergie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030978"/>
            <a:ext cx="2269891" cy="226762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33" y="2149367"/>
            <a:ext cx="2422301" cy="181672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147412"/>
            <a:ext cx="2424908" cy="1818681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01" y="2147411"/>
            <a:ext cx="2813244" cy="181219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45" y="2180645"/>
            <a:ext cx="1321093" cy="174573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942" y="4047074"/>
            <a:ext cx="3377288" cy="2251525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66" y="4030979"/>
            <a:ext cx="3023495" cy="226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52493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ROSTLINY DO NÁDOB NA BALKONY A TERASY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fuchsie, vonné muškáty, rajčata a bylinky v nádobách, kanadské borůvky, lesní jahody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atraktivní vzhled, nenáročnost, trvanlivost, zajímavost</a:t>
            </a:r>
          </a:p>
          <a:p>
            <a:endParaRPr lang="cs-CZ" sz="1400" dirty="0"/>
          </a:p>
          <a:p>
            <a:endParaRPr lang="cs-CZ" sz="1400" dirty="0" smtClean="0"/>
          </a:p>
          <a:p>
            <a:r>
              <a:rPr lang="cs-CZ" sz="1400" b="1" dirty="0"/>
              <a:t>± </a:t>
            </a:r>
            <a:r>
              <a:rPr lang="cs-CZ" sz="1400" dirty="0" smtClean="0"/>
              <a:t>jedovatost, alergie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044" y="2109150"/>
            <a:ext cx="2732862" cy="204779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450" y="4293480"/>
            <a:ext cx="1688816" cy="20221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"/>
          <a:stretch/>
        </p:blipFill>
        <p:spPr>
          <a:xfrm>
            <a:off x="2511160" y="4293480"/>
            <a:ext cx="2966774" cy="202213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061" y="4302954"/>
            <a:ext cx="2693255" cy="202213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05" y="4293480"/>
            <a:ext cx="1828448" cy="2031609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1" y="2119476"/>
            <a:ext cx="1376121" cy="203747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565" y="2120390"/>
            <a:ext cx="2254489" cy="2036555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055" y="2119476"/>
            <a:ext cx="1370894" cy="2037469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49" y="2140962"/>
            <a:ext cx="1367367" cy="19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6"/>
          <a:stretch/>
        </p:blipFill>
        <p:spPr>
          <a:xfrm>
            <a:off x="6103555" y="1261289"/>
            <a:ext cx="2481645" cy="2354526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2419748" y="6347371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volné záhony</a:t>
            </a:r>
            <a:endParaRPr lang="cs-CZ" sz="12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639" y="3739090"/>
            <a:ext cx="1698126" cy="260058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739090"/>
            <a:ext cx="3838830" cy="260492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/>
          <a:stretch/>
        </p:blipFill>
        <p:spPr>
          <a:xfrm>
            <a:off x="6465218" y="3739090"/>
            <a:ext cx="3603874" cy="260058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902" y="1261289"/>
            <a:ext cx="3488431" cy="2343062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4" t="1519" r="1734" b="2898"/>
          <a:stretch/>
        </p:blipFill>
        <p:spPr>
          <a:xfrm>
            <a:off x="8677422" y="1235173"/>
            <a:ext cx="3179232" cy="23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vyvýšené záhony imobilní</a:t>
            </a:r>
            <a:endParaRPr lang="cs-CZ" sz="1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193307"/>
            <a:ext cx="4317999" cy="289246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2" y="1181100"/>
            <a:ext cx="3555999" cy="287438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4199205"/>
            <a:ext cx="2734732" cy="193384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33" y="4199206"/>
            <a:ext cx="2578461" cy="193384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326" y="4199205"/>
            <a:ext cx="2599269" cy="194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vyvýšené záhony mobilní</a:t>
            </a:r>
            <a:endParaRPr lang="cs-CZ" sz="1200" dirty="0"/>
          </a:p>
        </p:txBody>
      </p:sp>
      <p:pic>
        <p:nvPicPr>
          <p:cNvPr id="10" name="Zástupný symbol pro obsah 6" descr="IMG_16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3069" y="1264142"/>
            <a:ext cx="3428998" cy="2571749"/>
          </a:xfrm>
          <a:prstGeom prst="rect">
            <a:avLst/>
          </a:prstGeom>
        </p:spPr>
      </p:pic>
      <p:pic>
        <p:nvPicPr>
          <p:cNvPr id="11" name="Picture 4" descr="SL3737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2" y="1264142"/>
            <a:ext cx="3420532" cy="256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Výsledek obrázku pro physically disabled persons in the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68" y="3919902"/>
            <a:ext cx="3107265" cy="232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" r="4945"/>
          <a:stretch/>
        </p:blipFill>
        <p:spPr>
          <a:xfrm>
            <a:off x="5630334" y="3919902"/>
            <a:ext cx="2235200" cy="2327451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669" y="1264142"/>
            <a:ext cx="1701799" cy="2552699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34" y="3919903"/>
            <a:ext cx="3539065" cy="23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7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vyvýšené záhony mobilní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32" y="3636883"/>
            <a:ext cx="3491897" cy="261682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654517"/>
            <a:ext cx="3428999" cy="25717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374" y="1257709"/>
            <a:ext cx="3034869" cy="227615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257709"/>
            <a:ext cx="3030725" cy="227304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24" y="1257709"/>
            <a:ext cx="2446559" cy="227304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318" y="3654517"/>
            <a:ext cx="1724637" cy="259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alternativní záhony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244072"/>
            <a:ext cx="3496732" cy="234075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38" y="3756211"/>
            <a:ext cx="3546729" cy="24932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759200"/>
            <a:ext cx="1941488" cy="249026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1244072"/>
            <a:ext cx="2336800" cy="23368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43" y="3759200"/>
            <a:ext cx="3433124" cy="247528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4"/>
          <a:stretch/>
        </p:blipFill>
        <p:spPr>
          <a:xfrm>
            <a:off x="8559800" y="1244072"/>
            <a:ext cx="3225800" cy="232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0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STANOVIŠTĚ A NÁDOBY PRO ROSTLINY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nádoby</a:t>
            </a:r>
            <a:endParaRPr lang="cs-CZ" sz="1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2839" r="61384" b="68272"/>
          <a:stretch/>
        </p:blipFill>
        <p:spPr>
          <a:xfrm>
            <a:off x="5334001" y="1269999"/>
            <a:ext cx="1988031" cy="241035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0" t="42716" r="20432" b="20494"/>
          <a:stretch/>
        </p:blipFill>
        <p:spPr>
          <a:xfrm>
            <a:off x="2523068" y="1268721"/>
            <a:ext cx="2686790" cy="241163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3753394"/>
            <a:ext cx="1612464" cy="24272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39"/>
          <a:stretch/>
        </p:blipFill>
        <p:spPr>
          <a:xfrm>
            <a:off x="4237134" y="3775863"/>
            <a:ext cx="1587934" cy="239625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03"/>
          <a:stretch/>
        </p:blipFill>
        <p:spPr>
          <a:xfrm>
            <a:off x="7414993" y="1270000"/>
            <a:ext cx="3913408" cy="242428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41" y="3796150"/>
            <a:ext cx="3403971" cy="237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ZAHRADNICKÉ NÁSTROJE PRO PRAXI ZT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ergonomické zahradní nářadí, nástroje přizpůsobené handicapu</a:t>
            </a:r>
            <a:endParaRPr lang="cs-CZ" sz="1200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6"/>
          <a:stretch/>
        </p:blipFill>
        <p:spPr>
          <a:xfrm>
            <a:off x="2523068" y="1125101"/>
            <a:ext cx="3320383" cy="272687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9"/>
          <a:stretch/>
        </p:blipFill>
        <p:spPr>
          <a:xfrm>
            <a:off x="2521860" y="5123276"/>
            <a:ext cx="1669633" cy="114341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3851974"/>
            <a:ext cx="1744131" cy="130616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4" r="28903"/>
          <a:stretch/>
        </p:blipFill>
        <p:spPr>
          <a:xfrm>
            <a:off x="4483939" y="3969540"/>
            <a:ext cx="1036321" cy="2311288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448" y="1124953"/>
            <a:ext cx="3434626" cy="267982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424" y="3828377"/>
            <a:ext cx="2746649" cy="2452451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5"/>
          <a:stretch/>
        </p:blipFill>
        <p:spPr>
          <a:xfrm>
            <a:off x="5979339" y="1136825"/>
            <a:ext cx="2447109" cy="2703424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61" y="3851974"/>
            <a:ext cx="3458276" cy="25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PĚSTEBNÍ SUBSTRÁTY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ornice, kompost, kompostovaná zemina s pískem, ornice se štěrkem, rašelinný substrát, </a:t>
            </a:r>
            <a:r>
              <a:rPr lang="cs-CZ" sz="1200" dirty="0" err="1" smtClean="0"/>
              <a:t>keramzity</a:t>
            </a:r>
            <a:r>
              <a:rPr lang="cs-CZ" sz="1200" dirty="0" smtClean="0"/>
              <a:t>, zeolity, sláma</a:t>
            </a:r>
            <a:endParaRPr lang="cs-CZ" sz="1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41"/>
          <a:stretch/>
        </p:blipFill>
        <p:spPr>
          <a:xfrm>
            <a:off x="2493434" y="1282750"/>
            <a:ext cx="1502833" cy="277171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 r="7268"/>
          <a:stretch/>
        </p:blipFill>
        <p:spPr>
          <a:xfrm>
            <a:off x="7284541" y="4250267"/>
            <a:ext cx="2577364" cy="204848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"/>
          <a:stretch/>
        </p:blipFill>
        <p:spPr>
          <a:xfrm>
            <a:off x="4064041" y="1282750"/>
            <a:ext cx="3416121" cy="27717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45" y="4212702"/>
            <a:ext cx="1843614" cy="206484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73"/>
          <a:stretch/>
        </p:blipFill>
        <p:spPr>
          <a:xfrm>
            <a:off x="7634221" y="1282748"/>
            <a:ext cx="4066712" cy="278729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8"/>
          <a:stretch/>
        </p:blipFill>
        <p:spPr>
          <a:xfrm>
            <a:off x="2493435" y="4250267"/>
            <a:ext cx="2446926" cy="2071456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11" y="4250267"/>
            <a:ext cx="2694930" cy="215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MNOŽENÍ ROSTLIN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setí, klíčení, přesazování, dělení trsů, řízkování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92" y="4123267"/>
            <a:ext cx="2872055" cy="215404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139" y="3885122"/>
            <a:ext cx="3186749" cy="239218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848" y="1250422"/>
            <a:ext cx="3217686" cy="2172625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982" y="3895794"/>
            <a:ext cx="3175352" cy="238151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494" y="1263142"/>
            <a:ext cx="2717906" cy="217432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1250423"/>
            <a:ext cx="3157819" cy="217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 smtClean="0"/>
              <a:t>OCHRANA A VÝŽIVA ROSTLIN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prevence, kvalitní výživa, zálivka, kvašené hnojivé jíchy, </a:t>
            </a:r>
            <a:r>
              <a:rPr lang="cs-CZ" sz="1200" dirty="0" err="1" smtClean="0"/>
              <a:t>bioochrana</a:t>
            </a:r>
            <a:r>
              <a:rPr lang="cs-CZ" sz="1200" dirty="0" smtClean="0"/>
              <a:t>, ruční sběr škůdců, indičtí běžci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" r="7845"/>
          <a:stretch/>
        </p:blipFill>
        <p:spPr>
          <a:xfrm>
            <a:off x="2497885" y="3931729"/>
            <a:ext cx="4478867" cy="243416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058" y="3931073"/>
            <a:ext cx="3648915" cy="243547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68" y="1246716"/>
            <a:ext cx="3640665" cy="242371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"/>
          <a:stretch/>
        </p:blipFill>
        <p:spPr>
          <a:xfrm>
            <a:off x="2497886" y="1246717"/>
            <a:ext cx="3234047" cy="242551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2683046"/>
            <a:ext cx="1354668" cy="118830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73358" y="1246717"/>
            <a:ext cx="2281230" cy="152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3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912535" y="2703047"/>
            <a:ext cx="4512732" cy="446554"/>
          </a:xfrm>
        </p:spPr>
        <p:txBody>
          <a:bodyPr>
            <a:noAutofit/>
          </a:bodyPr>
          <a:lstStyle/>
          <a:p>
            <a:r>
              <a:rPr lang="cs-CZ" sz="2400" dirty="0" smtClean="0"/>
              <a:t>...děkuji za pozornost</a:t>
            </a:r>
            <a:endParaRPr lang="cs-CZ" sz="24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599" y="5484534"/>
            <a:ext cx="1958679" cy="1088053"/>
          </a:xfrm>
          <a:prstGeom prst="rect">
            <a:avLst/>
          </a:prstGeom>
        </p:spPr>
      </p:pic>
      <p:sp>
        <p:nvSpPr>
          <p:cNvPr id="11" name="Podnadpis 2"/>
          <p:cNvSpPr txBox="1">
            <a:spLocks/>
          </p:cNvSpPr>
          <p:nvPr/>
        </p:nvSpPr>
        <p:spPr>
          <a:xfrm>
            <a:off x="8009467" y="4768915"/>
            <a:ext cx="4512732" cy="4465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 smtClean="0"/>
              <a:t>Ing. Tereza Kvítková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91731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807</TotalTime>
  <Words>1074</Words>
  <Application>Microsoft Office PowerPoint</Application>
  <PresentationFormat>Širokoúhlá obrazovka</PresentationFormat>
  <Paragraphs>183</Paragraphs>
  <Slides>47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51" baseType="lpstr">
      <vt:lpstr>Arial</vt:lpstr>
      <vt:lpstr>Century Gothic</vt:lpstr>
      <vt:lpstr>Wingdings 3</vt:lpstr>
      <vt:lpstr>Stébla</vt:lpstr>
      <vt:lpstr>rostliny v zahradní terapii</vt:lpstr>
      <vt:lpstr>„Zahrada je jako velké hřiště, kde si každý hraje s tím, co mu dělá dobře.“</vt:lpstr>
      <vt:lpstr>Zahrada</vt:lpstr>
      <vt:lpstr>Zahrada jako bezpečné místo</vt:lpstr>
      <vt:lpstr>Hodnoty zahradní práce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Tereza Kvítková</dc:creator>
  <cp:lastModifiedBy>Eliška Hudcová</cp:lastModifiedBy>
  <cp:revision>73</cp:revision>
  <cp:lastPrinted>2017-10-13T18:17:46Z</cp:lastPrinted>
  <dcterms:created xsi:type="dcterms:W3CDTF">2017-10-08T14:21:48Z</dcterms:created>
  <dcterms:modified xsi:type="dcterms:W3CDTF">2019-05-02T11:24:06Z</dcterms:modified>
</cp:coreProperties>
</file>