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1"/>
  </p:sldMasterIdLst>
  <p:sldIdLst>
    <p:sldId id="256" r:id="rId2"/>
    <p:sldId id="294" r:id="rId3"/>
    <p:sldId id="302" r:id="rId4"/>
    <p:sldId id="303" r:id="rId5"/>
    <p:sldId id="304" r:id="rId6"/>
    <p:sldId id="298" r:id="rId7"/>
    <p:sldId id="257" r:id="rId8"/>
    <p:sldId id="258" r:id="rId9"/>
    <p:sldId id="261" r:id="rId10"/>
    <p:sldId id="262" r:id="rId11"/>
    <p:sldId id="263" r:id="rId12"/>
    <p:sldId id="264" r:id="rId13"/>
    <p:sldId id="265" r:id="rId14"/>
    <p:sldId id="259" r:id="rId15"/>
    <p:sldId id="268" r:id="rId16"/>
    <p:sldId id="267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95" r:id="rId27"/>
    <p:sldId id="296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7" r:id="rId37"/>
    <p:sldId id="286" r:id="rId38"/>
    <p:sldId id="288" r:id="rId39"/>
    <p:sldId id="291" r:id="rId40"/>
    <p:sldId id="293" r:id="rId41"/>
    <p:sldId id="289" r:id="rId42"/>
    <p:sldId id="290" r:id="rId43"/>
    <p:sldId id="292" r:id="rId44"/>
    <p:sldId id="297" r:id="rId45"/>
    <p:sldId id="299" r:id="rId46"/>
    <p:sldId id="300" r:id="rId47"/>
    <p:sldId id="301" r:id="rId48"/>
  </p:sldIdLst>
  <p:sldSz cx="12192000" cy="6858000"/>
  <p:notesSz cx="7099300" cy="102346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0" d="100"/>
          <a:sy n="60" d="100"/>
        </p:scale>
        <p:origin x="72" y="12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81D47-B5DB-4FC1-837C-1BCBC19BE71F}" type="datetimeFigureOut">
              <a:rPr lang="cs-CZ" smtClean="0"/>
              <a:t>02.05.2019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2578AFE8-A598-4AEC-A470-84EDF78A04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7634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81D47-B5DB-4FC1-837C-1BCBC19BE71F}" type="datetimeFigureOut">
              <a:rPr lang="cs-CZ" smtClean="0"/>
              <a:t>02.05.2019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578AFE8-A598-4AEC-A470-84EDF78A04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4630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81D47-B5DB-4FC1-837C-1BCBC19BE71F}" type="datetimeFigureOut">
              <a:rPr lang="cs-CZ" smtClean="0"/>
              <a:t>02.05.2019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578AFE8-A598-4AEC-A470-84EDF78A0490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281607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81D47-B5DB-4FC1-837C-1BCBC19BE71F}" type="datetimeFigureOut">
              <a:rPr lang="cs-CZ" smtClean="0"/>
              <a:t>02.05.2019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578AFE8-A598-4AEC-A470-84EDF78A04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68316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81D47-B5DB-4FC1-837C-1BCBC19BE71F}" type="datetimeFigureOut">
              <a:rPr lang="cs-CZ" smtClean="0"/>
              <a:t>02.05.2019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578AFE8-A598-4AEC-A470-84EDF78A0490}" type="slidenum">
              <a:rPr lang="cs-CZ" smtClean="0"/>
              <a:t>‹#›</a:t>
            </a:fld>
            <a:endParaRPr lang="cs-CZ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963064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81D47-B5DB-4FC1-837C-1BCBC19BE71F}" type="datetimeFigureOut">
              <a:rPr lang="cs-CZ" smtClean="0"/>
              <a:t>02.05.2019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578AFE8-A598-4AEC-A470-84EDF78A04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43180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81D47-B5DB-4FC1-837C-1BCBC19BE71F}" type="datetimeFigureOut">
              <a:rPr lang="cs-CZ" smtClean="0"/>
              <a:t>02.05.2019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8AFE8-A598-4AEC-A470-84EDF78A04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09125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81D47-B5DB-4FC1-837C-1BCBC19BE71F}" type="datetimeFigureOut">
              <a:rPr lang="cs-CZ" smtClean="0"/>
              <a:t>02.05.2019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8AFE8-A598-4AEC-A470-84EDF78A04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5380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81D47-B5DB-4FC1-837C-1BCBC19BE71F}" type="datetimeFigureOut">
              <a:rPr lang="cs-CZ" smtClean="0"/>
              <a:t>02.05.2019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8AFE8-A598-4AEC-A470-84EDF78A04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2449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81D47-B5DB-4FC1-837C-1BCBC19BE71F}" type="datetimeFigureOut">
              <a:rPr lang="cs-CZ" smtClean="0"/>
              <a:t>02.05.2019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578AFE8-A598-4AEC-A470-84EDF78A04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2011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81D47-B5DB-4FC1-837C-1BCBC19BE71F}" type="datetimeFigureOut">
              <a:rPr lang="cs-CZ" smtClean="0"/>
              <a:t>02.05.2019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578AFE8-A598-4AEC-A470-84EDF78A04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0814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81D47-B5DB-4FC1-837C-1BCBC19BE71F}" type="datetimeFigureOut">
              <a:rPr lang="cs-CZ" smtClean="0"/>
              <a:t>02.05.2019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578AFE8-A598-4AEC-A470-84EDF78A04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2506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81D47-B5DB-4FC1-837C-1BCBC19BE71F}" type="datetimeFigureOut">
              <a:rPr lang="cs-CZ" smtClean="0"/>
              <a:t>02.05.2019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8AFE8-A598-4AEC-A470-84EDF78A04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892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81D47-B5DB-4FC1-837C-1BCBC19BE71F}" type="datetimeFigureOut">
              <a:rPr lang="cs-CZ" smtClean="0"/>
              <a:t>02.05.2019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8AFE8-A598-4AEC-A470-84EDF78A04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1673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81D47-B5DB-4FC1-837C-1BCBC19BE71F}" type="datetimeFigureOut">
              <a:rPr lang="cs-CZ" smtClean="0"/>
              <a:t>02.05.2019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8AFE8-A598-4AEC-A470-84EDF78A04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7011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81D47-B5DB-4FC1-837C-1BCBC19BE71F}" type="datetimeFigureOut">
              <a:rPr lang="cs-CZ" smtClean="0"/>
              <a:t>02.05.2019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578AFE8-A598-4AEC-A470-84EDF78A04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5310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81D47-B5DB-4FC1-837C-1BCBC19BE71F}" type="datetimeFigureOut">
              <a:rPr lang="cs-CZ" smtClean="0"/>
              <a:t>02.05.2019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578AFE8-A598-4AEC-A470-84EDF78A04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8538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6.jpeg"/><Relationship Id="rId7" Type="http://schemas.openxmlformats.org/officeDocument/2006/relationships/image" Target="../media/image40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g"/><Relationship Id="rId5" Type="http://schemas.openxmlformats.org/officeDocument/2006/relationships/image" Target="../media/image38.jpeg"/><Relationship Id="rId4" Type="http://schemas.openxmlformats.org/officeDocument/2006/relationships/image" Target="../media/image37.jpg"/><Relationship Id="rId9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4.jpg"/><Relationship Id="rId7" Type="http://schemas.openxmlformats.org/officeDocument/2006/relationships/image" Target="../media/image48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51.jpg"/><Relationship Id="rId7" Type="http://schemas.openxmlformats.org/officeDocument/2006/relationships/image" Target="../media/image55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Relationship Id="rId9" Type="http://schemas.openxmlformats.org/officeDocument/2006/relationships/image" Target="../media/image5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7" Type="http://schemas.openxmlformats.org/officeDocument/2006/relationships/image" Target="../media/image63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g"/><Relationship Id="rId7" Type="http://schemas.openxmlformats.org/officeDocument/2006/relationships/image" Target="../media/image69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jpg"/><Relationship Id="rId10" Type="http://schemas.openxmlformats.org/officeDocument/2006/relationships/image" Target="../media/image72.jpg"/><Relationship Id="rId4" Type="http://schemas.openxmlformats.org/officeDocument/2006/relationships/image" Target="../media/image66.jpg"/><Relationship Id="rId9" Type="http://schemas.openxmlformats.org/officeDocument/2006/relationships/image" Target="../media/image7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3" Type="http://schemas.openxmlformats.org/officeDocument/2006/relationships/image" Target="../media/image74.jpeg"/><Relationship Id="rId7" Type="http://schemas.openxmlformats.org/officeDocument/2006/relationships/image" Target="../media/image78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g"/><Relationship Id="rId3" Type="http://schemas.openxmlformats.org/officeDocument/2006/relationships/image" Target="../media/image81.jpg"/><Relationship Id="rId7" Type="http://schemas.openxmlformats.org/officeDocument/2006/relationships/image" Target="../media/image85.jpe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jpg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g"/><Relationship Id="rId3" Type="http://schemas.openxmlformats.org/officeDocument/2006/relationships/image" Target="../media/image88.jpg"/><Relationship Id="rId7" Type="http://schemas.openxmlformats.org/officeDocument/2006/relationships/image" Target="../media/image9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jpg"/><Relationship Id="rId5" Type="http://schemas.openxmlformats.org/officeDocument/2006/relationships/image" Target="../media/image90.jpeg"/><Relationship Id="rId4" Type="http://schemas.openxmlformats.org/officeDocument/2006/relationships/image" Target="../media/image89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jpg"/><Relationship Id="rId5" Type="http://schemas.openxmlformats.org/officeDocument/2006/relationships/image" Target="../media/image97.jpeg"/><Relationship Id="rId4" Type="http://schemas.openxmlformats.org/officeDocument/2006/relationships/image" Target="../media/image96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Relationship Id="rId9" Type="http://schemas.openxmlformats.org/officeDocument/2006/relationships/image" Target="../media/image108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0.jpg"/><Relationship Id="rId7" Type="http://schemas.openxmlformats.org/officeDocument/2006/relationships/image" Target="../media/image114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jpg"/><Relationship Id="rId5" Type="http://schemas.openxmlformats.org/officeDocument/2006/relationships/image" Target="../media/image112.jpg"/><Relationship Id="rId10" Type="http://schemas.openxmlformats.org/officeDocument/2006/relationships/image" Target="../media/image117.jpeg"/><Relationship Id="rId4" Type="http://schemas.openxmlformats.org/officeDocument/2006/relationships/image" Target="../media/image111.jpg"/><Relationship Id="rId9" Type="http://schemas.openxmlformats.org/officeDocument/2006/relationships/image" Target="../media/image11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119.jpg"/><Relationship Id="rId7" Type="http://schemas.openxmlformats.org/officeDocument/2006/relationships/image" Target="../media/image123.jp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jpg"/><Relationship Id="rId5" Type="http://schemas.openxmlformats.org/officeDocument/2006/relationships/image" Target="../media/image121.jpg"/><Relationship Id="rId4" Type="http://schemas.openxmlformats.org/officeDocument/2006/relationships/image" Target="../media/image120.jpg"/><Relationship Id="rId9" Type="http://schemas.openxmlformats.org/officeDocument/2006/relationships/image" Target="../media/image125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g"/><Relationship Id="rId3" Type="http://schemas.openxmlformats.org/officeDocument/2006/relationships/image" Target="../media/image127.jpg"/><Relationship Id="rId7" Type="http://schemas.openxmlformats.org/officeDocument/2006/relationships/image" Target="../media/image130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129.jpeg"/><Relationship Id="rId4" Type="http://schemas.openxmlformats.org/officeDocument/2006/relationships/image" Target="../media/image128.jpg"/><Relationship Id="rId9" Type="http://schemas.openxmlformats.org/officeDocument/2006/relationships/image" Target="../media/image13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7" Type="http://schemas.openxmlformats.org/officeDocument/2006/relationships/image" Target="../media/image138.jpg"/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jpg"/><Relationship Id="rId5" Type="http://schemas.openxmlformats.org/officeDocument/2006/relationships/image" Target="../media/image136.jpg"/><Relationship Id="rId4" Type="http://schemas.openxmlformats.org/officeDocument/2006/relationships/image" Target="../media/image135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g"/><Relationship Id="rId3" Type="http://schemas.openxmlformats.org/officeDocument/2006/relationships/image" Target="../media/image140.jpeg"/><Relationship Id="rId7" Type="http://schemas.openxmlformats.org/officeDocument/2006/relationships/image" Target="../media/image143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2.jpg"/><Relationship Id="rId5" Type="http://schemas.openxmlformats.org/officeDocument/2006/relationships/image" Target="../media/image122.jpg"/><Relationship Id="rId4" Type="http://schemas.openxmlformats.org/officeDocument/2006/relationships/image" Target="../media/image141.jpg"/><Relationship Id="rId9" Type="http://schemas.openxmlformats.org/officeDocument/2006/relationships/image" Target="../media/image14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7" Type="http://schemas.openxmlformats.org/officeDocument/2006/relationships/image" Target="../media/image151.jpg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0.jpg"/><Relationship Id="rId5" Type="http://schemas.openxmlformats.org/officeDocument/2006/relationships/image" Target="../media/image149.jpg"/><Relationship Id="rId4" Type="http://schemas.openxmlformats.org/officeDocument/2006/relationships/image" Target="../media/image148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jpg"/><Relationship Id="rId3" Type="http://schemas.openxmlformats.org/officeDocument/2006/relationships/image" Target="../media/image153.jpg"/><Relationship Id="rId7" Type="http://schemas.openxmlformats.org/officeDocument/2006/relationships/image" Target="../media/image157.jp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6.jpg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jpg"/><Relationship Id="rId3" Type="http://schemas.openxmlformats.org/officeDocument/2006/relationships/image" Target="../media/image160.jpg"/><Relationship Id="rId7" Type="http://schemas.openxmlformats.org/officeDocument/2006/relationships/image" Target="../media/image164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3.jpg"/><Relationship Id="rId5" Type="http://schemas.openxmlformats.org/officeDocument/2006/relationships/image" Target="../media/image162.jpg"/><Relationship Id="rId10" Type="http://schemas.openxmlformats.org/officeDocument/2006/relationships/image" Target="../media/image167.jpg"/><Relationship Id="rId4" Type="http://schemas.openxmlformats.org/officeDocument/2006/relationships/image" Target="../media/image161.jpg"/><Relationship Id="rId9" Type="http://schemas.openxmlformats.org/officeDocument/2006/relationships/image" Target="../media/image16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7" Type="http://schemas.openxmlformats.org/officeDocument/2006/relationships/image" Target="../media/image173.jpg"/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2.jpg"/><Relationship Id="rId5" Type="http://schemas.openxmlformats.org/officeDocument/2006/relationships/image" Target="../media/image171.jpg"/><Relationship Id="rId4" Type="http://schemas.openxmlformats.org/officeDocument/2006/relationships/image" Target="../media/image170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g"/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8.jpeg"/><Relationship Id="rId5" Type="http://schemas.openxmlformats.org/officeDocument/2006/relationships/image" Target="../media/image177.jpg"/><Relationship Id="rId4" Type="http://schemas.openxmlformats.org/officeDocument/2006/relationships/image" Target="../media/image17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7" Type="http://schemas.openxmlformats.org/officeDocument/2006/relationships/image" Target="../media/image184.jp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3.jpg"/><Relationship Id="rId5" Type="http://schemas.openxmlformats.org/officeDocument/2006/relationships/image" Target="../media/image182.jpg"/><Relationship Id="rId4" Type="http://schemas.openxmlformats.org/officeDocument/2006/relationships/image" Target="../media/image18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g"/><Relationship Id="rId7" Type="http://schemas.openxmlformats.org/officeDocument/2006/relationships/image" Target="../media/image190.jpg"/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9.jpg"/><Relationship Id="rId5" Type="http://schemas.openxmlformats.org/officeDocument/2006/relationships/image" Target="../media/image188.jpg"/><Relationship Id="rId4" Type="http://schemas.openxmlformats.org/officeDocument/2006/relationships/image" Target="../media/image187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195.jp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4.jpeg"/><Relationship Id="rId5" Type="http://schemas.openxmlformats.org/officeDocument/2006/relationships/image" Target="../media/image193.jpg"/><Relationship Id="rId4" Type="http://schemas.openxmlformats.org/officeDocument/2006/relationships/image" Target="../media/image19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7" Type="http://schemas.openxmlformats.org/officeDocument/2006/relationships/image" Target="../media/image201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0.jpeg"/><Relationship Id="rId5" Type="http://schemas.openxmlformats.org/officeDocument/2006/relationships/image" Target="../media/image199.jpg"/><Relationship Id="rId4" Type="http://schemas.openxmlformats.org/officeDocument/2006/relationships/image" Target="../media/image198.jp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jpg"/><Relationship Id="rId3" Type="http://schemas.openxmlformats.org/officeDocument/2006/relationships/image" Target="../media/image203.jpeg"/><Relationship Id="rId7" Type="http://schemas.openxmlformats.org/officeDocument/2006/relationships/image" Target="../media/image207.jpg"/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6.jpg"/><Relationship Id="rId5" Type="http://schemas.openxmlformats.org/officeDocument/2006/relationships/image" Target="../media/image205.jpg"/><Relationship Id="rId4" Type="http://schemas.openxmlformats.org/officeDocument/2006/relationships/image" Target="../media/image204.jpeg"/><Relationship Id="rId9" Type="http://schemas.openxmlformats.org/officeDocument/2006/relationships/image" Target="../media/image209.jp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jpg"/><Relationship Id="rId3" Type="http://schemas.openxmlformats.org/officeDocument/2006/relationships/image" Target="../media/image211.jpg"/><Relationship Id="rId7" Type="http://schemas.openxmlformats.org/officeDocument/2006/relationships/image" Target="../media/image215.jpg"/><Relationship Id="rId2" Type="http://schemas.openxmlformats.org/officeDocument/2006/relationships/image" Target="../media/image21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4.png"/><Relationship Id="rId5" Type="http://schemas.openxmlformats.org/officeDocument/2006/relationships/image" Target="../media/image213.jpg"/><Relationship Id="rId4" Type="http://schemas.openxmlformats.org/officeDocument/2006/relationships/image" Target="../media/image21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g"/><Relationship Id="rId7" Type="http://schemas.openxmlformats.org/officeDocument/2006/relationships/image" Target="../media/image222.jpg"/><Relationship Id="rId2" Type="http://schemas.openxmlformats.org/officeDocument/2006/relationships/image" Target="../media/image21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1.jpg"/><Relationship Id="rId5" Type="http://schemas.openxmlformats.org/officeDocument/2006/relationships/image" Target="../media/image220.jpg"/><Relationship Id="rId4" Type="http://schemas.openxmlformats.org/officeDocument/2006/relationships/image" Target="../media/image21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g"/><Relationship Id="rId7" Type="http://schemas.openxmlformats.org/officeDocument/2006/relationships/image" Target="../media/image228.jpg"/><Relationship Id="rId2" Type="http://schemas.openxmlformats.org/officeDocument/2006/relationships/image" Target="../media/image22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7.png"/><Relationship Id="rId5" Type="http://schemas.openxmlformats.org/officeDocument/2006/relationships/image" Target="../media/image226.jpg"/><Relationship Id="rId4" Type="http://schemas.openxmlformats.org/officeDocument/2006/relationships/image" Target="../media/image225.jp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1251224"/>
          </a:xfrm>
        </p:spPr>
        <p:txBody>
          <a:bodyPr/>
          <a:lstStyle/>
          <a:p>
            <a:r>
              <a:rPr lang="cs-CZ" dirty="0" smtClean="0"/>
              <a:t>rostliny v zahradní terapii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155" y="3434540"/>
            <a:ext cx="3516194" cy="234046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350" y="3437466"/>
            <a:ext cx="3119650" cy="233754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3437466"/>
            <a:ext cx="2340467" cy="2340467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299200" y="2336800"/>
            <a:ext cx="375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mtClean="0"/>
              <a:t>Tereza Kvítková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7235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8" y="560980"/>
            <a:ext cx="3843866" cy="446554"/>
          </a:xfrm>
        </p:spPr>
        <p:txBody>
          <a:bodyPr/>
          <a:lstStyle/>
          <a:p>
            <a:r>
              <a:rPr lang="cs-CZ" dirty="0" smtClean="0"/>
              <a:t>ZAHRADY PRO PASIVNÍ AKTIVITY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2523068" y="1341625"/>
            <a:ext cx="8981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uklidňující – valéry zelené, tlumené tóny, polostín, ticho, šumění listí, pohyb trav, jemné vůně </a:t>
            </a:r>
          </a:p>
          <a:p>
            <a:endParaRPr lang="cs-CZ" sz="14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068" y="1955800"/>
            <a:ext cx="5294489" cy="397086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407" y="1955800"/>
            <a:ext cx="2978150" cy="397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36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8" y="560980"/>
            <a:ext cx="3843866" cy="446554"/>
          </a:xfrm>
        </p:spPr>
        <p:txBody>
          <a:bodyPr/>
          <a:lstStyle/>
          <a:p>
            <a:r>
              <a:rPr lang="cs-CZ" dirty="0" smtClean="0"/>
              <a:t>ZAHRADY PRO PASIVNÍ AKTIVITY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2523068" y="1341625"/>
            <a:ext cx="8981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zajímavé  – barevné, dynamické, aromatické, živé</a:t>
            </a:r>
          </a:p>
          <a:p>
            <a:endParaRPr lang="cs-CZ" sz="14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068" y="1972732"/>
            <a:ext cx="2853818" cy="427566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1"/>
          <a:stretch/>
        </p:blipFill>
        <p:spPr>
          <a:xfrm>
            <a:off x="5468937" y="1972732"/>
            <a:ext cx="2828925" cy="427566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913" y="1972731"/>
            <a:ext cx="2855660" cy="427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96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8" y="560980"/>
            <a:ext cx="3843866" cy="446554"/>
          </a:xfrm>
        </p:spPr>
        <p:txBody>
          <a:bodyPr/>
          <a:lstStyle/>
          <a:p>
            <a:r>
              <a:rPr lang="cs-CZ" dirty="0" smtClean="0"/>
              <a:t>ZAHRADY PRO PASIVNÍ AKTIVITY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2523068" y="1341625"/>
            <a:ext cx="8981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zajímavé  – barevné, dynamické, aromatické, živé</a:t>
            </a:r>
          </a:p>
          <a:p>
            <a:endParaRPr lang="cs-CZ" sz="14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068" y="1864845"/>
            <a:ext cx="3217332" cy="449276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175" y="1864844"/>
            <a:ext cx="2912691" cy="449276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642" y="1864844"/>
            <a:ext cx="2887291" cy="449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0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8" y="560980"/>
            <a:ext cx="3843866" cy="446554"/>
          </a:xfrm>
        </p:spPr>
        <p:txBody>
          <a:bodyPr/>
          <a:lstStyle/>
          <a:p>
            <a:r>
              <a:rPr lang="cs-CZ" dirty="0" smtClean="0"/>
              <a:t>ZAHRADY PRO PASIVNÍ AKTIVITY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2523068" y="1341625"/>
            <a:ext cx="8981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zajímavé  – barevné, dynamické, aromatické, živé</a:t>
            </a:r>
          </a:p>
          <a:p>
            <a:endParaRPr lang="cs-CZ" sz="14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068" y="2004181"/>
            <a:ext cx="5112933" cy="428625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418" y="2004181"/>
            <a:ext cx="28575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6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8" y="560980"/>
            <a:ext cx="3843866" cy="446554"/>
          </a:xfrm>
        </p:spPr>
        <p:txBody>
          <a:bodyPr/>
          <a:lstStyle/>
          <a:p>
            <a:r>
              <a:rPr lang="cs-CZ" dirty="0" smtClean="0"/>
              <a:t>ZAHRADY PRO AKTIVNÍ TERAPII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2523068" y="1341625"/>
            <a:ext cx="8981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bezpečné, přizpůsobené prostorem a aktivitami cílové skupině</a:t>
            </a:r>
          </a:p>
          <a:p>
            <a:endParaRPr lang="cs-CZ" sz="14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1" r="5984"/>
          <a:stretch/>
        </p:blipFill>
        <p:spPr>
          <a:xfrm>
            <a:off x="2523068" y="1989667"/>
            <a:ext cx="4656665" cy="359898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4"/>
          <a:stretch/>
        </p:blipFill>
        <p:spPr>
          <a:xfrm>
            <a:off x="7288108" y="1989667"/>
            <a:ext cx="4539825" cy="359898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2414693" y="5588647"/>
            <a:ext cx="124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Lipka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25443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8" y="560980"/>
            <a:ext cx="3843866" cy="446554"/>
          </a:xfrm>
        </p:spPr>
        <p:txBody>
          <a:bodyPr/>
          <a:lstStyle/>
          <a:p>
            <a:r>
              <a:rPr lang="cs-CZ" dirty="0" smtClean="0"/>
              <a:t>ZAHRADY PRO AKTIVNÍ TERAPII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2523068" y="1341625"/>
            <a:ext cx="8981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bezpečné, přizpůsobené prostorem a aktivitami cílové skupině</a:t>
            </a:r>
          </a:p>
          <a:p>
            <a:endParaRPr lang="cs-CZ" sz="14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2406225" y="6375172"/>
            <a:ext cx="124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Lipka</a:t>
            </a:r>
            <a:endParaRPr lang="cs-CZ" sz="12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82"/>
          <a:stretch/>
        </p:blipFill>
        <p:spPr>
          <a:xfrm>
            <a:off x="2523068" y="1945263"/>
            <a:ext cx="5952065" cy="435843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679" y="1936315"/>
            <a:ext cx="3261189" cy="217540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679" y="4169573"/>
            <a:ext cx="3261189" cy="213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94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8" y="560980"/>
            <a:ext cx="3843866" cy="446554"/>
          </a:xfrm>
        </p:spPr>
        <p:txBody>
          <a:bodyPr/>
          <a:lstStyle/>
          <a:p>
            <a:r>
              <a:rPr lang="cs-CZ" dirty="0" smtClean="0"/>
              <a:t>ZAHRADY PRO AKTIVNÍ TERAPII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2523068" y="1341625"/>
            <a:ext cx="8981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bezpečné, přizpůsobené prostorem a aktivitami cílové skupině</a:t>
            </a:r>
          </a:p>
          <a:p>
            <a:endParaRPr lang="cs-CZ" sz="14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2406226" y="6105114"/>
            <a:ext cx="124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FN Brno</a:t>
            </a:r>
            <a:endParaRPr lang="cs-CZ" sz="12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068" y="2002484"/>
            <a:ext cx="7293563" cy="410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1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8" y="560980"/>
            <a:ext cx="3843866" cy="446554"/>
          </a:xfrm>
        </p:spPr>
        <p:txBody>
          <a:bodyPr/>
          <a:lstStyle/>
          <a:p>
            <a:r>
              <a:rPr lang="cs-CZ" dirty="0" smtClean="0"/>
              <a:t>ZAHRADY PRO AKTIVNÍ TERAPII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2523068" y="1341625"/>
            <a:ext cx="8981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bezpečné, přizpůsobené prostorem a aktivitami cílové skupině</a:t>
            </a:r>
          </a:p>
          <a:p>
            <a:endParaRPr lang="cs-CZ" sz="14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2406226" y="6105114"/>
            <a:ext cx="124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FN Brno</a:t>
            </a:r>
            <a:endParaRPr lang="cs-CZ" sz="12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068" y="1808692"/>
            <a:ext cx="7518399" cy="422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9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8" y="560980"/>
            <a:ext cx="3843866" cy="446554"/>
          </a:xfrm>
        </p:spPr>
        <p:txBody>
          <a:bodyPr/>
          <a:lstStyle/>
          <a:p>
            <a:r>
              <a:rPr lang="cs-CZ" dirty="0" smtClean="0"/>
              <a:t>ZAHRADY PRO AKTIVNÍ TERAPII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2523068" y="1341625"/>
            <a:ext cx="8981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bezpečné, přizpůsobené prostorem a aktivitami cílové skupině</a:t>
            </a:r>
          </a:p>
          <a:p>
            <a:endParaRPr lang="cs-CZ" sz="14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2406225" y="6105114"/>
            <a:ext cx="24875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Ekocentrum Baliny Chaloupky</a:t>
            </a:r>
            <a:endParaRPr lang="cs-CZ" sz="12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068" y="1990726"/>
            <a:ext cx="6375399" cy="407228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086" y="1990726"/>
            <a:ext cx="2883113" cy="192087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086" y="4037481"/>
            <a:ext cx="2883113" cy="203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28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8" y="560980"/>
            <a:ext cx="3843866" cy="446554"/>
          </a:xfrm>
        </p:spPr>
        <p:txBody>
          <a:bodyPr/>
          <a:lstStyle/>
          <a:p>
            <a:r>
              <a:rPr lang="cs-CZ" dirty="0" smtClean="0"/>
              <a:t>ROSTLINY AROMATICKÉ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2511159" y="1105840"/>
            <a:ext cx="89815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příjemné vůně, atraktivní vzhled, nenáročné na pěstování, široké možnosti zpracování a užití pro ZT</a:t>
            </a:r>
          </a:p>
          <a:p>
            <a:endParaRPr lang="cs-CZ" sz="1400" dirty="0" smtClean="0"/>
          </a:p>
          <a:p>
            <a:r>
              <a:rPr lang="cs-CZ" sz="1400" b="1" dirty="0" smtClean="0"/>
              <a:t>± </a:t>
            </a:r>
            <a:r>
              <a:rPr lang="cs-CZ" sz="1400" dirty="0" smtClean="0"/>
              <a:t>alergie, fobie </a:t>
            </a:r>
            <a:r>
              <a:rPr lang="cs-CZ" sz="1400" dirty="0" smtClean="0"/>
              <a:t>a hmyz</a:t>
            </a:r>
            <a:endParaRPr lang="cs-CZ" sz="14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" r="3563"/>
          <a:stretch/>
        </p:blipFill>
        <p:spPr>
          <a:xfrm>
            <a:off x="2511160" y="4255466"/>
            <a:ext cx="2904066" cy="205758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244" y="1963723"/>
            <a:ext cx="2198689" cy="219868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068" y="1963723"/>
            <a:ext cx="2192865" cy="219286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244" y="1963723"/>
            <a:ext cx="2198689" cy="2198689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2402814" y="6406103"/>
            <a:ext cx="3330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levandule</a:t>
            </a:r>
            <a:endParaRPr lang="cs-CZ" sz="1200" dirty="0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89"/>
          <a:stretch/>
        </p:blipFill>
        <p:spPr>
          <a:xfrm>
            <a:off x="9378669" y="1961871"/>
            <a:ext cx="2493677" cy="2194718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686" y="4260718"/>
            <a:ext cx="2934492" cy="2057583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122" y="4255465"/>
            <a:ext cx="1453622" cy="2057583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77"/>
          <a:stretch/>
        </p:blipFill>
        <p:spPr>
          <a:xfrm>
            <a:off x="10106688" y="4255464"/>
            <a:ext cx="1772045" cy="205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99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1251224"/>
          </a:xfrm>
        </p:spPr>
        <p:txBody>
          <a:bodyPr>
            <a:normAutofit/>
          </a:bodyPr>
          <a:lstStyle/>
          <a:p>
            <a:r>
              <a:rPr lang="cs-CZ" sz="3200" dirty="0" smtClean="0"/>
              <a:t>„Zahrada je jako velké hřiště, kde si každý hraje s tím, co mu dělá dobře.“</a:t>
            </a:r>
            <a:endParaRPr lang="cs-CZ" sz="32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6299200" y="2336800"/>
            <a:ext cx="375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Míša Nosková, </a:t>
            </a:r>
            <a:r>
              <a:rPr lang="cs-CZ" dirty="0" err="1" smtClean="0"/>
              <a:t>Kokoza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400" y="3385682"/>
            <a:ext cx="8830173" cy="292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6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8" y="560980"/>
            <a:ext cx="3843866" cy="446554"/>
          </a:xfrm>
        </p:spPr>
        <p:txBody>
          <a:bodyPr/>
          <a:lstStyle/>
          <a:p>
            <a:r>
              <a:rPr lang="cs-CZ" dirty="0" smtClean="0"/>
              <a:t>ROSTLINY AROMATICKÉ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402814" y="6406103"/>
            <a:ext cx="3330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tymiány a mateřídoušky</a:t>
            </a:r>
            <a:endParaRPr lang="cs-CZ" sz="12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3"/>
          <a:stretch/>
        </p:blipFill>
        <p:spPr>
          <a:xfrm>
            <a:off x="7474912" y="1996983"/>
            <a:ext cx="2541156" cy="198899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068" y="2004520"/>
            <a:ext cx="2802610" cy="196634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994" y="2004520"/>
            <a:ext cx="1944940" cy="197110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068" y="4068280"/>
            <a:ext cx="3497889" cy="2333065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350" y="1996984"/>
            <a:ext cx="1758521" cy="1988991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746" y="4068280"/>
            <a:ext cx="2325454" cy="2325454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988" y="4068280"/>
            <a:ext cx="3100605" cy="2325454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2511159" y="1105840"/>
            <a:ext cx="89815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příjemné vůně, atraktivní vzhled, nenáročné na pěstování, široké možnosti zpracování a užití pro ZT</a:t>
            </a:r>
          </a:p>
          <a:p>
            <a:endParaRPr lang="cs-CZ" sz="1400" dirty="0" smtClean="0"/>
          </a:p>
          <a:p>
            <a:r>
              <a:rPr lang="cs-CZ" sz="1400" b="1" dirty="0" smtClean="0"/>
              <a:t>± </a:t>
            </a:r>
            <a:r>
              <a:rPr lang="cs-CZ" sz="1400" dirty="0" smtClean="0"/>
              <a:t>alergie, fobie </a:t>
            </a:r>
            <a:r>
              <a:rPr lang="cs-CZ" sz="1400" dirty="0"/>
              <a:t>a </a:t>
            </a:r>
            <a:r>
              <a:rPr lang="cs-CZ" sz="1400" dirty="0" smtClean="0"/>
              <a:t>hmyz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26683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8" y="560980"/>
            <a:ext cx="3843866" cy="446554"/>
          </a:xfrm>
        </p:spPr>
        <p:txBody>
          <a:bodyPr/>
          <a:lstStyle/>
          <a:p>
            <a:r>
              <a:rPr lang="cs-CZ" dirty="0" smtClean="0"/>
              <a:t>ROSTLINY AROMATICKÉ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402814" y="6406103"/>
            <a:ext cx="3330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šalvěje</a:t>
            </a:r>
            <a:endParaRPr lang="cs-CZ" sz="12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160" y="1958602"/>
            <a:ext cx="2196307" cy="219630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3" b="17777"/>
          <a:stretch/>
        </p:blipFill>
        <p:spPr>
          <a:xfrm>
            <a:off x="7083688" y="1958601"/>
            <a:ext cx="1807711" cy="219630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424" y="1958601"/>
            <a:ext cx="2196307" cy="219630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356" y="1958601"/>
            <a:ext cx="2196307" cy="2196307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477" y="4246243"/>
            <a:ext cx="2040256" cy="2040256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405" y="4260384"/>
            <a:ext cx="2026115" cy="2026115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690" y="4244094"/>
            <a:ext cx="2043643" cy="2043643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81"/>
          <a:stretch/>
        </p:blipFill>
        <p:spPr>
          <a:xfrm>
            <a:off x="8891399" y="4234926"/>
            <a:ext cx="2284601" cy="2051573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2511159" y="1105840"/>
            <a:ext cx="89815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příjemné vůně, atraktivní vzhled, nenáročné na pěstování, široké možnosti zpracování a užití pro ZT</a:t>
            </a:r>
          </a:p>
          <a:p>
            <a:endParaRPr lang="cs-CZ" sz="1400" dirty="0" smtClean="0"/>
          </a:p>
          <a:p>
            <a:r>
              <a:rPr lang="cs-CZ" sz="1400" b="1" dirty="0" smtClean="0"/>
              <a:t>± </a:t>
            </a:r>
            <a:r>
              <a:rPr lang="cs-CZ" sz="1400" dirty="0" smtClean="0"/>
              <a:t>alergie, fobie </a:t>
            </a:r>
            <a:r>
              <a:rPr lang="cs-CZ" sz="1400" dirty="0"/>
              <a:t>a </a:t>
            </a:r>
            <a:r>
              <a:rPr lang="cs-CZ" sz="1400" dirty="0" smtClean="0"/>
              <a:t>hmyz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4732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8" y="560980"/>
            <a:ext cx="3843866" cy="446554"/>
          </a:xfrm>
        </p:spPr>
        <p:txBody>
          <a:bodyPr/>
          <a:lstStyle/>
          <a:p>
            <a:r>
              <a:rPr lang="cs-CZ" dirty="0" smtClean="0"/>
              <a:t>ROSTLINY AROMATICKÉ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402814" y="6406103"/>
            <a:ext cx="3330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oregana a marulky</a:t>
            </a:r>
            <a:endParaRPr lang="cs-CZ" sz="12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2511159" y="1105840"/>
            <a:ext cx="89815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příjemné vůně, atraktivní vzhled, nenáročné na pěstování, široké možnosti zpracování a užití pro ZT</a:t>
            </a:r>
          </a:p>
          <a:p>
            <a:endParaRPr lang="cs-CZ" sz="1400" dirty="0" smtClean="0"/>
          </a:p>
          <a:p>
            <a:r>
              <a:rPr lang="cs-CZ" sz="1400" b="1" dirty="0" smtClean="0"/>
              <a:t>± </a:t>
            </a:r>
            <a:r>
              <a:rPr lang="cs-CZ" sz="1400" dirty="0" smtClean="0"/>
              <a:t>alergie, fobie </a:t>
            </a:r>
            <a:r>
              <a:rPr lang="cs-CZ" sz="1400" dirty="0"/>
              <a:t>a </a:t>
            </a:r>
            <a:r>
              <a:rPr lang="cs-CZ" sz="1400" dirty="0" smtClean="0"/>
              <a:t>hmyz</a:t>
            </a:r>
            <a:endParaRPr lang="cs-CZ" sz="1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068" y="3874326"/>
            <a:ext cx="3210586" cy="240794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019" y="3874326"/>
            <a:ext cx="3613321" cy="240794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875" y="2016629"/>
            <a:ext cx="1248709" cy="164413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1" y="2016630"/>
            <a:ext cx="2218757" cy="1658612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67" y="2016629"/>
            <a:ext cx="4385733" cy="1650630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705" y="3874326"/>
            <a:ext cx="1714042" cy="239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16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8" y="560980"/>
            <a:ext cx="3843866" cy="446554"/>
          </a:xfrm>
        </p:spPr>
        <p:txBody>
          <a:bodyPr/>
          <a:lstStyle/>
          <a:p>
            <a:r>
              <a:rPr lang="cs-CZ" dirty="0" smtClean="0"/>
              <a:t>ROSTLINY AROMATICKÉ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402814" y="6406103"/>
            <a:ext cx="3330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kuchyňské byliny</a:t>
            </a:r>
            <a:endParaRPr lang="cs-CZ" sz="12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2511159" y="1105840"/>
            <a:ext cx="89815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příjemné vůně, atraktivní vzhled, nenáročné na pěstování, široké možnosti zpracování a užití pro ZT</a:t>
            </a:r>
          </a:p>
          <a:p>
            <a:endParaRPr lang="cs-CZ" sz="1400" dirty="0" smtClean="0"/>
          </a:p>
          <a:p>
            <a:r>
              <a:rPr lang="cs-CZ" sz="1400" b="1" dirty="0" smtClean="0"/>
              <a:t>± </a:t>
            </a:r>
            <a:r>
              <a:rPr lang="cs-CZ" sz="1400" dirty="0" smtClean="0"/>
              <a:t>alergie, fobie </a:t>
            </a:r>
            <a:r>
              <a:rPr lang="cs-CZ" sz="1400" dirty="0"/>
              <a:t>a </a:t>
            </a:r>
            <a:r>
              <a:rPr lang="cs-CZ" sz="1400" dirty="0" smtClean="0"/>
              <a:t>hmyz</a:t>
            </a:r>
            <a:endParaRPr lang="cs-CZ" sz="14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0"/>
          <a:stretch/>
        </p:blipFill>
        <p:spPr>
          <a:xfrm>
            <a:off x="2514600" y="1978934"/>
            <a:ext cx="2286000" cy="258698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068" y="4706190"/>
            <a:ext cx="1785597" cy="165311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13042" y="1981751"/>
            <a:ext cx="1940064" cy="258416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110" y="4686329"/>
            <a:ext cx="2202202" cy="165165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757" y="4702263"/>
            <a:ext cx="1935797" cy="165925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999" y="4703617"/>
            <a:ext cx="1242783" cy="165704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" r="4485"/>
          <a:stretch/>
        </p:blipFill>
        <p:spPr>
          <a:xfrm>
            <a:off x="10007227" y="4686329"/>
            <a:ext cx="1652443" cy="167297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21874" y="2361599"/>
            <a:ext cx="2554290" cy="1854344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361" y="2005129"/>
            <a:ext cx="2261440" cy="25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86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8" y="560980"/>
            <a:ext cx="3843866" cy="446554"/>
          </a:xfrm>
        </p:spPr>
        <p:txBody>
          <a:bodyPr/>
          <a:lstStyle/>
          <a:p>
            <a:r>
              <a:rPr lang="cs-CZ" dirty="0" smtClean="0"/>
              <a:t>ROSTLINY LÁKAJÍCÍ HMYZ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402813" y="6406103"/>
            <a:ext cx="50563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komule, zimolezy, oregana, sadce, </a:t>
            </a:r>
            <a:r>
              <a:rPr lang="cs-CZ" sz="1200" dirty="0" err="1" smtClean="0"/>
              <a:t>ořechokřídlec</a:t>
            </a:r>
            <a:r>
              <a:rPr lang="cs-CZ" sz="1200" dirty="0" smtClean="0"/>
              <a:t>, ...</a:t>
            </a:r>
            <a:endParaRPr lang="cs-CZ" sz="12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2511159" y="1105840"/>
            <a:ext cx="89815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příjemné vůně, atraktivní vzhled, vhodné pro pozorování zblízka</a:t>
            </a:r>
          </a:p>
          <a:p>
            <a:endParaRPr lang="cs-CZ" sz="1400" dirty="0" smtClean="0"/>
          </a:p>
          <a:p>
            <a:r>
              <a:rPr lang="cs-CZ" sz="1400" b="1" dirty="0" smtClean="0"/>
              <a:t>± </a:t>
            </a:r>
            <a:r>
              <a:rPr lang="cs-CZ" sz="1400" dirty="0" smtClean="0"/>
              <a:t>alergie na bodnutí</a:t>
            </a:r>
            <a:endParaRPr lang="cs-CZ" sz="14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542" y="2014811"/>
            <a:ext cx="3713162" cy="236157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984" y="2003062"/>
            <a:ext cx="2910750" cy="237646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486" y="4533627"/>
            <a:ext cx="2450447" cy="179725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800" y="2018875"/>
            <a:ext cx="2174053" cy="236064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367" y="4546688"/>
            <a:ext cx="1784195" cy="178419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27"/>
          <a:stretch/>
        </p:blipFill>
        <p:spPr>
          <a:xfrm>
            <a:off x="9563402" y="4546687"/>
            <a:ext cx="2095198" cy="178419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092" y="4533627"/>
            <a:ext cx="2583908" cy="176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89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8" y="560980"/>
            <a:ext cx="3843866" cy="446554"/>
          </a:xfrm>
        </p:spPr>
        <p:txBody>
          <a:bodyPr/>
          <a:lstStyle/>
          <a:p>
            <a:r>
              <a:rPr lang="cs-CZ" dirty="0" smtClean="0"/>
              <a:t>ROSTLINY „HMATOVÉ“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402813" y="6406103"/>
            <a:ext cx="62585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trávy, trvalky okrasné listem, pošlapu odolné pokryvné trvalky</a:t>
            </a:r>
            <a:endParaRPr lang="cs-CZ" sz="12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2511159" y="1105840"/>
            <a:ext cx="89815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atraktivní vzhled, vlastnosti různé části rostliny, užití pro hmatové zahrady v  ZT</a:t>
            </a:r>
          </a:p>
          <a:p>
            <a:endParaRPr lang="cs-CZ" sz="1400" dirty="0" smtClean="0"/>
          </a:p>
          <a:p>
            <a:r>
              <a:rPr lang="cs-CZ" sz="1400" b="1" dirty="0" smtClean="0"/>
              <a:t>± </a:t>
            </a:r>
            <a:r>
              <a:rPr lang="cs-CZ" sz="1400" dirty="0" smtClean="0"/>
              <a:t>alergie </a:t>
            </a:r>
            <a:r>
              <a:rPr lang="cs-CZ" sz="1400" dirty="0"/>
              <a:t>a </a:t>
            </a:r>
            <a:r>
              <a:rPr lang="cs-CZ" sz="1400" dirty="0" smtClean="0"/>
              <a:t>hmyz</a:t>
            </a:r>
            <a:endParaRPr lang="cs-CZ" sz="14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593" y="4414800"/>
            <a:ext cx="2720695" cy="192392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784" y="1982702"/>
            <a:ext cx="1710406" cy="228054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75"/>
          <a:stretch/>
        </p:blipFill>
        <p:spPr>
          <a:xfrm>
            <a:off x="7989856" y="1982703"/>
            <a:ext cx="2949077" cy="228717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3"/>
          <a:stretch/>
        </p:blipFill>
        <p:spPr>
          <a:xfrm>
            <a:off x="4842881" y="4385260"/>
            <a:ext cx="1752600" cy="189882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148" y="4414800"/>
            <a:ext cx="2247719" cy="191056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858" y="1982703"/>
            <a:ext cx="3463675" cy="230094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383"/>
          <a:stretch/>
        </p:blipFill>
        <p:spPr>
          <a:xfrm>
            <a:off x="9464394" y="4401441"/>
            <a:ext cx="1947333" cy="189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49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7" y="560980"/>
            <a:ext cx="5444693" cy="446554"/>
          </a:xfrm>
        </p:spPr>
        <p:txBody>
          <a:bodyPr>
            <a:normAutofit/>
          </a:bodyPr>
          <a:lstStyle/>
          <a:p>
            <a:r>
              <a:rPr lang="cs-CZ" dirty="0" smtClean="0"/>
              <a:t>ROSTLINY, ZVÍŘATA A ŽIVLY VYDÁVAJÍCÍ ZVUK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402813" y="6406103"/>
            <a:ext cx="93009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 smtClean="0"/>
              <a:t>šumení</a:t>
            </a:r>
            <a:r>
              <a:rPr lang="cs-CZ" sz="1200" dirty="0" smtClean="0"/>
              <a:t> vody, padání ořechů, praskání šišek na slunci, zpěv ptáků, praskání pámelníku, chrastění černuchy</a:t>
            </a:r>
            <a:endParaRPr lang="cs-CZ" sz="12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2511159" y="1105840"/>
            <a:ext cx="89815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užití pro smyslové zahrady v  ZT</a:t>
            </a:r>
          </a:p>
          <a:p>
            <a:endParaRPr lang="cs-CZ" sz="1400" dirty="0" smtClean="0"/>
          </a:p>
          <a:p>
            <a:r>
              <a:rPr lang="cs-CZ" sz="1400" b="1" dirty="0" smtClean="0"/>
              <a:t>± </a:t>
            </a:r>
            <a:r>
              <a:rPr lang="cs-CZ" sz="1400" dirty="0" smtClean="0"/>
              <a:t>alergie </a:t>
            </a:r>
            <a:r>
              <a:rPr lang="cs-CZ" sz="1400" dirty="0"/>
              <a:t>a </a:t>
            </a:r>
            <a:r>
              <a:rPr lang="cs-CZ" sz="1400" dirty="0" smtClean="0"/>
              <a:t>hmyz</a:t>
            </a:r>
            <a:endParaRPr lang="cs-CZ" sz="140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159" y="2031404"/>
            <a:ext cx="2670441" cy="2002831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068" y="4216372"/>
            <a:ext cx="2694963" cy="2113697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637" y="4223616"/>
            <a:ext cx="3090333" cy="2123358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933" y="4241234"/>
            <a:ext cx="1167433" cy="2073145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329" y="4241234"/>
            <a:ext cx="1848588" cy="207314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637" y="2036514"/>
            <a:ext cx="2660123" cy="1995092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" r="10162"/>
          <a:stretch/>
        </p:blipFill>
        <p:spPr>
          <a:xfrm>
            <a:off x="8102433" y="2005413"/>
            <a:ext cx="3390272" cy="200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93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8" y="560980"/>
            <a:ext cx="3843866" cy="446554"/>
          </a:xfrm>
        </p:spPr>
        <p:txBody>
          <a:bodyPr/>
          <a:lstStyle/>
          <a:p>
            <a:r>
              <a:rPr lang="cs-CZ" dirty="0" smtClean="0"/>
              <a:t>ROSTLINY VYDÁVAJÍCÍ ZVUK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402813" y="6406103"/>
            <a:ext cx="93009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plody dřezovce, trávy ve větru, rákosí u vody, padání kaštanů, jablek, praskání měchýřků tavoly</a:t>
            </a:r>
            <a:endParaRPr lang="cs-CZ" sz="12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2511159" y="1137734"/>
            <a:ext cx="89815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užití pro smyslové zahrady v  ZT</a:t>
            </a:r>
          </a:p>
          <a:p>
            <a:endParaRPr lang="cs-CZ" sz="1400" dirty="0" smtClean="0"/>
          </a:p>
          <a:p>
            <a:r>
              <a:rPr lang="cs-CZ" sz="1400" b="1" dirty="0" smtClean="0"/>
              <a:t>± </a:t>
            </a:r>
            <a:r>
              <a:rPr lang="cs-CZ" sz="1400" dirty="0" smtClean="0"/>
              <a:t>alergie </a:t>
            </a:r>
            <a:r>
              <a:rPr lang="cs-CZ" sz="1400" dirty="0"/>
              <a:t>a </a:t>
            </a:r>
            <a:r>
              <a:rPr lang="cs-CZ" sz="1400" dirty="0" smtClean="0"/>
              <a:t>hmyz</a:t>
            </a:r>
            <a:endParaRPr lang="cs-CZ" sz="1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159" y="2006599"/>
            <a:ext cx="2685389" cy="201404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538" y="2006723"/>
            <a:ext cx="1131822" cy="201391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97"/>
          <a:stretch/>
        </p:blipFill>
        <p:spPr>
          <a:xfrm>
            <a:off x="2511159" y="4272051"/>
            <a:ext cx="2943686" cy="2134052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867" y="4267584"/>
            <a:ext cx="3075089" cy="2144810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068" y="2006597"/>
            <a:ext cx="3026904" cy="2011210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979" y="4270063"/>
            <a:ext cx="2839829" cy="2129872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1" r="16011"/>
          <a:stretch/>
        </p:blipFill>
        <p:spPr>
          <a:xfrm>
            <a:off x="9697777" y="2003388"/>
            <a:ext cx="2033605" cy="201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1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8" y="560980"/>
            <a:ext cx="3843866" cy="446554"/>
          </a:xfrm>
        </p:spPr>
        <p:txBody>
          <a:bodyPr/>
          <a:lstStyle/>
          <a:p>
            <a:r>
              <a:rPr lang="cs-CZ" dirty="0" smtClean="0"/>
              <a:t>ROSTLINY „EMOČNÍ“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402813" y="6406103"/>
            <a:ext cx="6897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cibuloviny, trvalky s kulovitým nebo kompaktním květenstvím, drobnými kvítky apod.</a:t>
            </a:r>
            <a:endParaRPr lang="cs-CZ" sz="12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2511159" y="1105840"/>
            <a:ext cx="89815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atraktivní vzhled květů či plodů, široké možnosti využití pro pozorování, rukodělné práce při ZT</a:t>
            </a:r>
          </a:p>
          <a:p>
            <a:endParaRPr lang="cs-CZ" sz="1400" dirty="0" smtClean="0"/>
          </a:p>
          <a:p>
            <a:r>
              <a:rPr lang="cs-CZ" sz="1400" b="1" dirty="0" smtClean="0"/>
              <a:t>± </a:t>
            </a:r>
            <a:r>
              <a:rPr lang="cs-CZ" sz="1400" dirty="0" smtClean="0"/>
              <a:t>alergie </a:t>
            </a:r>
            <a:r>
              <a:rPr lang="cs-CZ" sz="1400" dirty="0"/>
              <a:t>a </a:t>
            </a:r>
            <a:r>
              <a:rPr lang="cs-CZ" sz="1400" dirty="0" smtClean="0"/>
              <a:t>hmyz</a:t>
            </a:r>
            <a:endParaRPr lang="cs-CZ" sz="140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068" y="4172107"/>
            <a:ext cx="3297152" cy="219466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0" y="4178140"/>
            <a:ext cx="2183659" cy="2188026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865" y="1942810"/>
            <a:ext cx="3100944" cy="2059981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159" y="1942810"/>
            <a:ext cx="2746641" cy="2059981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702" y="1942810"/>
            <a:ext cx="1541261" cy="2059981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129" y="1942811"/>
            <a:ext cx="1544985" cy="2059980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721" y="4191834"/>
            <a:ext cx="3289279" cy="2174332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024" y="5325532"/>
            <a:ext cx="1040633" cy="104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8" y="560980"/>
            <a:ext cx="3843866" cy="446554"/>
          </a:xfrm>
        </p:spPr>
        <p:txBody>
          <a:bodyPr/>
          <a:lstStyle/>
          <a:p>
            <a:r>
              <a:rPr lang="cs-CZ" dirty="0" smtClean="0"/>
              <a:t>ROSTLINY SE ZAJÍMAVÝMI PLODY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402813" y="6406103"/>
            <a:ext cx="62585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plody stromů, keřů, trvalek, letniček</a:t>
            </a:r>
            <a:endParaRPr lang="cs-CZ" sz="12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2511159" y="1105840"/>
            <a:ext cx="89815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atraktivní vzhled sezónní vzhled, široké možnosti využití pro pozorování, rukodělné práce při ZT</a:t>
            </a:r>
          </a:p>
          <a:p>
            <a:endParaRPr lang="cs-CZ" sz="1400" dirty="0" smtClean="0"/>
          </a:p>
          <a:p>
            <a:r>
              <a:rPr lang="cs-CZ" sz="1400" b="1" dirty="0"/>
              <a:t>± </a:t>
            </a:r>
            <a:r>
              <a:rPr lang="cs-CZ" sz="1400" dirty="0" smtClean="0"/>
              <a:t>jedovatost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t="1202" r="10227" b="-1202"/>
          <a:stretch/>
        </p:blipFill>
        <p:spPr>
          <a:xfrm>
            <a:off x="4145002" y="4276103"/>
            <a:ext cx="2118426" cy="206543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94"/>
          <a:stretch/>
        </p:blipFill>
        <p:spPr>
          <a:xfrm>
            <a:off x="2523069" y="4276103"/>
            <a:ext cx="1560762" cy="204003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50"/>
          <a:stretch/>
        </p:blipFill>
        <p:spPr>
          <a:xfrm>
            <a:off x="7747002" y="2000251"/>
            <a:ext cx="2582331" cy="209345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333" y="2000250"/>
            <a:ext cx="2904067" cy="210927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158" y="2000249"/>
            <a:ext cx="2120109" cy="212010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5"/>
          <a:stretch/>
        </p:blipFill>
        <p:spPr>
          <a:xfrm>
            <a:off x="6324600" y="4276103"/>
            <a:ext cx="2606462" cy="204003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0" y="4276102"/>
            <a:ext cx="1364327" cy="2047151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2" r="6159"/>
          <a:stretch/>
        </p:blipFill>
        <p:spPr>
          <a:xfrm>
            <a:off x="10518064" y="4270065"/>
            <a:ext cx="1343735" cy="204606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84"/>
          <a:stretch/>
        </p:blipFill>
        <p:spPr>
          <a:xfrm>
            <a:off x="10464800" y="2000249"/>
            <a:ext cx="1311279" cy="209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11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Zahrada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Kolem lidských obydlí od nepaměti</a:t>
            </a:r>
          </a:p>
          <a:p>
            <a:r>
              <a:rPr lang="cs-CZ" dirty="0"/>
              <a:t>Obraz zahrady Eden na zemi, Rajská zahrada, kláštery</a:t>
            </a:r>
          </a:p>
          <a:p>
            <a:r>
              <a:rPr lang="cs-CZ" dirty="0"/>
              <a:t>Zahrada – slovo písemně zaznamenané roku 1250. Název města </a:t>
            </a:r>
            <a:r>
              <a:rPr lang="cs-CZ" b="1" i="1" dirty="0" err="1"/>
              <a:t>Sagard</a:t>
            </a:r>
            <a:r>
              <a:rPr lang="cs-CZ" dirty="0"/>
              <a:t> na ostrově Rujana, v praslovanštině znamená město s hradbou (Za-hrad). </a:t>
            </a:r>
          </a:p>
          <a:p>
            <a:r>
              <a:rPr lang="cs-CZ" dirty="0"/>
              <a:t>Přenesený význam – ohrazené místo. Ohrazené – chráněné před nežádoucími zásahy zvenčí a také před nebezpečnou a divokou přírodou. </a:t>
            </a:r>
          </a:p>
          <a:p>
            <a:r>
              <a:rPr lang="cs-CZ" dirty="0"/>
              <a:t>Za hradbou (za plotem) mohlo být kultivováno – osázeno, obděláváno, využíváno</a:t>
            </a:r>
          </a:p>
        </p:txBody>
      </p:sp>
    </p:spTree>
    <p:extLst>
      <p:ext uri="{BB962C8B-B14F-4D97-AF65-F5344CB8AC3E}">
        <p14:creationId xmlns:p14="http://schemas.microsoft.com/office/powerpoint/2010/main" val="36697548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8" y="560980"/>
            <a:ext cx="3843866" cy="446554"/>
          </a:xfrm>
        </p:spPr>
        <p:txBody>
          <a:bodyPr/>
          <a:lstStyle/>
          <a:p>
            <a:r>
              <a:rPr lang="cs-CZ" dirty="0" smtClean="0"/>
              <a:t>ROSTLINY S TRVANLIVÝMI KVĚTY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402813" y="6406103"/>
            <a:ext cx="62585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hortenzie, letničky, růže, okrasné trvalky, atp.</a:t>
            </a:r>
            <a:endParaRPr lang="cs-CZ" sz="12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2511159" y="1105840"/>
            <a:ext cx="8981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atraktivní vzhled květů, zimní efekt na zahradě, vhodné k sušení, široké možnosti využití při ZT</a:t>
            </a:r>
          </a:p>
          <a:p>
            <a:endParaRPr lang="cs-CZ" sz="1400" dirty="0" smtClean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267" y="2002366"/>
            <a:ext cx="3183466" cy="238759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267" y="2002366"/>
            <a:ext cx="1701639" cy="238229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069" y="2002367"/>
            <a:ext cx="2382296" cy="238229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068" y="4486261"/>
            <a:ext cx="2820458" cy="180763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26" y="4491565"/>
            <a:ext cx="2489199" cy="180763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024" y="2002366"/>
            <a:ext cx="1686448" cy="238229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725" y="4491563"/>
            <a:ext cx="1807635" cy="180763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" r="12693"/>
          <a:stretch/>
        </p:blipFill>
        <p:spPr>
          <a:xfrm>
            <a:off x="9558867" y="4491562"/>
            <a:ext cx="2310567" cy="180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63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8" y="560980"/>
            <a:ext cx="3843866" cy="446554"/>
          </a:xfrm>
        </p:spPr>
        <p:txBody>
          <a:bodyPr/>
          <a:lstStyle/>
          <a:p>
            <a:r>
              <a:rPr lang="cs-CZ" dirty="0" smtClean="0"/>
              <a:t>ROSTLINY  UŽITKOVÉ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402813" y="6406103"/>
            <a:ext cx="62585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tykve, fazole, kanadské borůvky, lesní jahody, setá zelenina ...</a:t>
            </a:r>
            <a:endParaRPr lang="cs-CZ" sz="12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2511159" y="1105840"/>
            <a:ext cx="89815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zelenina a ovoce, široké možnosti využití pro zpracování, ochutnávání, rukodělné práce při ZT</a:t>
            </a:r>
          </a:p>
          <a:p>
            <a:endParaRPr lang="cs-CZ" sz="1400" dirty="0" smtClean="0"/>
          </a:p>
          <a:p>
            <a:r>
              <a:rPr lang="cs-CZ" sz="1400" b="1" dirty="0" smtClean="0"/>
              <a:t>± </a:t>
            </a:r>
            <a:r>
              <a:rPr lang="cs-CZ" sz="1400" dirty="0" smtClean="0"/>
              <a:t>alergie</a:t>
            </a:r>
            <a:endParaRPr lang="cs-CZ" sz="14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159" y="4252786"/>
            <a:ext cx="1386241" cy="207936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068" y="1992253"/>
            <a:ext cx="3169177" cy="211278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243" y="1998887"/>
            <a:ext cx="1505551" cy="210522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67" b="6092"/>
          <a:stretch/>
        </p:blipFill>
        <p:spPr>
          <a:xfrm>
            <a:off x="7278470" y="1976581"/>
            <a:ext cx="2988634" cy="212162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700" y="4236184"/>
            <a:ext cx="2819400" cy="211256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241" y="1998887"/>
            <a:ext cx="1422159" cy="2124943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2"/>
          <a:stretch/>
        </p:blipFill>
        <p:spPr>
          <a:xfrm>
            <a:off x="6883400" y="4236881"/>
            <a:ext cx="2523067" cy="2112879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" t="-389" r="26398" b="389"/>
          <a:stretch/>
        </p:blipFill>
        <p:spPr>
          <a:xfrm>
            <a:off x="9489767" y="4236184"/>
            <a:ext cx="2278993" cy="209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9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8" y="560980"/>
            <a:ext cx="3843866" cy="446554"/>
          </a:xfrm>
        </p:spPr>
        <p:txBody>
          <a:bodyPr>
            <a:normAutofit fontScale="85000" lnSpcReduction="10000"/>
          </a:bodyPr>
          <a:lstStyle/>
          <a:p>
            <a:r>
              <a:rPr lang="cs-CZ" dirty="0" smtClean="0"/>
              <a:t>ROSTLINY S VÝRAZNÝM ZIMNÍM EFEKTEM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402813" y="6406103"/>
            <a:ext cx="62585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trávy, stálezelené, růže, časně kvetoucí dřeviny</a:t>
            </a:r>
            <a:endParaRPr lang="cs-CZ" sz="12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2511159" y="1105840"/>
            <a:ext cx="8981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atraktivní vzhled květů či plodů, textura olistění, estetické během zimního období</a:t>
            </a:r>
          </a:p>
          <a:p>
            <a:endParaRPr lang="cs-CZ" sz="1400" dirty="0" smtClean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068731"/>
            <a:ext cx="2858455" cy="223836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998" y="1636098"/>
            <a:ext cx="3422202" cy="228665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998" y="4057565"/>
            <a:ext cx="2292856" cy="224953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455" y="4057565"/>
            <a:ext cx="3392740" cy="224953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399" y="1636099"/>
            <a:ext cx="1828699" cy="228665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064" y="1636099"/>
            <a:ext cx="2891470" cy="230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99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8" y="560980"/>
            <a:ext cx="3843866" cy="446554"/>
          </a:xfrm>
        </p:spPr>
        <p:txBody>
          <a:bodyPr>
            <a:normAutofit fontScale="85000" lnSpcReduction="10000"/>
          </a:bodyPr>
          <a:lstStyle/>
          <a:p>
            <a:r>
              <a:rPr lang="cs-CZ" dirty="0" smtClean="0"/>
              <a:t>ROSTLINY S VÝRAZNÝM ZIMNÍM EFEKTEM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402813" y="6406103"/>
            <a:ext cx="8155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časně kvetoucí druhy trvalek a dřevin, plody okrasných jabloní, suché květenství keřů, cibuloviny</a:t>
            </a:r>
            <a:endParaRPr lang="cs-CZ" sz="12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2511159" y="1105840"/>
            <a:ext cx="8981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atraktivní vzhled květů či plodů, textura olistění, estetické během zimního období</a:t>
            </a:r>
          </a:p>
          <a:p>
            <a:endParaRPr lang="cs-CZ" sz="1400" dirty="0" smtClean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" t="19287" r="4209" b="19406"/>
          <a:stretch/>
        </p:blipFill>
        <p:spPr>
          <a:xfrm>
            <a:off x="2523069" y="4487246"/>
            <a:ext cx="2709332" cy="181985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159" y="1727366"/>
            <a:ext cx="2006457" cy="267527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374" y="1718587"/>
            <a:ext cx="2701778" cy="2701778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356" y="4487245"/>
            <a:ext cx="2426470" cy="1819853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5" r="2011"/>
          <a:stretch/>
        </p:blipFill>
        <p:spPr>
          <a:xfrm>
            <a:off x="7382933" y="1727365"/>
            <a:ext cx="2916931" cy="2684137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0" y="4487245"/>
            <a:ext cx="2426473" cy="1819854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40"/>
          <a:stretch/>
        </p:blipFill>
        <p:spPr>
          <a:xfrm>
            <a:off x="10450634" y="4482223"/>
            <a:ext cx="1398994" cy="1825444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741" y="1718587"/>
            <a:ext cx="1800887" cy="269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95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8" y="560980"/>
            <a:ext cx="3843866" cy="446554"/>
          </a:xfrm>
        </p:spPr>
        <p:txBody>
          <a:bodyPr>
            <a:normAutofit/>
          </a:bodyPr>
          <a:lstStyle/>
          <a:p>
            <a:r>
              <a:rPr lang="cs-CZ" dirty="0" smtClean="0"/>
              <a:t>ROSTLINY DO INTERIÉRU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402813" y="6406103"/>
            <a:ext cx="8155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 smtClean="0"/>
              <a:t>mikrogreens</a:t>
            </a:r>
            <a:r>
              <a:rPr lang="cs-CZ" sz="1200" dirty="0" smtClean="0"/>
              <a:t> a kuchyňské bylinky prosperující v interiéru</a:t>
            </a:r>
            <a:endParaRPr lang="cs-CZ" sz="12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2511159" y="1105840"/>
            <a:ext cx="89815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atraktivní vzhled, nenáročnost, trvanlivost</a:t>
            </a:r>
          </a:p>
          <a:p>
            <a:endParaRPr lang="cs-CZ" sz="1400" dirty="0"/>
          </a:p>
          <a:p>
            <a:endParaRPr lang="cs-CZ" sz="1400" dirty="0" smtClean="0"/>
          </a:p>
          <a:p>
            <a:r>
              <a:rPr lang="cs-CZ" sz="1400" b="1" dirty="0"/>
              <a:t>± </a:t>
            </a:r>
            <a:r>
              <a:rPr lang="cs-CZ" sz="1400" dirty="0" smtClean="0"/>
              <a:t>jedovatost, alergie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145" y="2266526"/>
            <a:ext cx="2868255" cy="204621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372" y="4386769"/>
            <a:ext cx="1933841" cy="193384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159" y="4312738"/>
            <a:ext cx="1366213" cy="187854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306" y="4333502"/>
            <a:ext cx="2779172" cy="198710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159" y="2142483"/>
            <a:ext cx="4152515" cy="207625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144" y="4365294"/>
            <a:ext cx="1976789" cy="197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8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8" y="560980"/>
            <a:ext cx="3843866" cy="446554"/>
          </a:xfrm>
        </p:spPr>
        <p:txBody>
          <a:bodyPr>
            <a:normAutofit/>
          </a:bodyPr>
          <a:lstStyle/>
          <a:p>
            <a:r>
              <a:rPr lang="cs-CZ" dirty="0" smtClean="0"/>
              <a:t>ROSTLINY DO INTERIÉRU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402813" y="6406103"/>
            <a:ext cx="8155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africké fialky, vánoční kaktus, </a:t>
            </a:r>
            <a:r>
              <a:rPr lang="cs-CZ" sz="1200" dirty="0" err="1" smtClean="0"/>
              <a:t>kořenokvětka</a:t>
            </a:r>
            <a:r>
              <a:rPr lang="cs-CZ" sz="1200" dirty="0" smtClean="0"/>
              <a:t>, zelenec, </a:t>
            </a:r>
            <a:r>
              <a:rPr lang="cs-CZ" sz="1200" dirty="0" err="1" smtClean="0"/>
              <a:t>kalanchoe</a:t>
            </a:r>
            <a:endParaRPr lang="cs-CZ" sz="12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2511159" y="1105840"/>
            <a:ext cx="89815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atraktivní vzhled, nenáročnost, trvanlivost, zajímavost</a:t>
            </a:r>
          </a:p>
          <a:p>
            <a:endParaRPr lang="cs-CZ" sz="1400" dirty="0"/>
          </a:p>
          <a:p>
            <a:endParaRPr lang="cs-CZ" sz="1400" dirty="0" smtClean="0"/>
          </a:p>
          <a:p>
            <a:r>
              <a:rPr lang="cs-CZ" sz="1400" b="1" dirty="0"/>
              <a:t>± </a:t>
            </a:r>
            <a:r>
              <a:rPr lang="cs-CZ" sz="1400" dirty="0" smtClean="0"/>
              <a:t>jedovatost, alergie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068" y="4030978"/>
            <a:ext cx="2269891" cy="2267621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333" y="2149367"/>
            <a:ext cx="2422301" cy="1816726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159" y="2147412"/>
            <a:ext cx="2424908" cy="1818681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901" y="2147411"/>
            <a:ext cx="2813244" cy="1812198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145" y="2180645"/>
            <a:ext cx="1321093" cy="1745730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942" y="4047074"/>
            <a:ext cx="3377288" cy="2251525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566" y="4030979"/>
            <a:ext cx="3023495" cy="226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19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8" y="560980"/>
            <a:ext cx="5249332" cy="446554"/>
          </a:xfrm>
        </p:spPr>
        <p:txBody>
          <a:bodyPr>
            <a:normAutofit/>
          </a:bodyPr>
          <a:lstStyle/>
          <a:p>
            <a:r>
              <a:rPr lang="cs-CZ" dirty="0" smtClean="0"/>
              <a:t>ROSTLINY DO NÁDOB NA BALKONY A TERASY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402813" y="6406103"/>
            <a:ext cx="8155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fuchsie, vonné muškáty, rajčata a bylinky v nádobách, kanadské borůvky, lesní jahody</a:t>
            </a:r>
            <a:endParaRPr lang="cs-CZ" sz="12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2511159" y="1105840"/>
            <a:ext cx="89815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atraktivní vzhled, nenáročnost, trvanlivost, zajímavost</a:t>
            </a:r>
          </a:p>
          <a:p>
            <a:endParaRPr lang="cs-CZ" sz="1400" dirty="0"/>
          </a:p>
          <a:p>
            <a:endParaRPr lang="cs-CZ" sz="1400" dirty="0" smtClean="0"/>
          </a:p>
          <a:p>
            <a:r>
              <a:rPr lang="cs-CZ" sz="1400" b="1" dirty="0"/>
              <a:t>± </a:t>
            </a:r>
            <a:r>
              <a:rPr lang="cs-CZ" sz="1400" dirty="0" smtClean="0"/>
              <a:t>jedovatost, alergie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44" y="2109150"/>
            <a:ext cx="2732862" cy="204779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450" y="4293480"/>
            <a:ext cx="1688816" cy="202213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2"/>
          <a:stretch/>
        </p:blipFill>
        <p:spPr>
          <a:xfrm>
            <a:off x="2511160" y="4293480"/>
            <a:ext cx="2966774" cy="202213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061" y="4302954"/>
            <a:ext cx="2693255" cy="202213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605" y="4293480"/>
            <a:ext cx="1828448" cy="203160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911" y="2119476"/>
            <a:ext cx="1376121" cy="203747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565" y="2120390"/>
            <a:ext cx="2254489" cy="2036555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055" y="2119476"/>
            <a:ext cx="1370894" cy="203746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1949" y="2140962"/>
            <a:ext cx="1367367" cy="198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60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8" y="560980"/>
            <a:ext cx="4512732" cy="446554"/>
          </a:xfrm>
        </p:spPr>
        <p:txBody>
          <a:bodyPr>
            <a:normAutofit/>
          </a:bodyPr>
          <a:lstStyle/>
          <a:p>
            <a:r>
              <a:rPr lang="cs-CZ" dirty="0" smtClean="0"/>
              <a:t>STANOVIŠTĚ A NÁDOBY PRO ROSTLINY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6"/>
          <a:stretch/>
        </p:blipFill>
        <p:spPr>
          <a:xfrm>
            <a:off x="6103555" y="1261289"/>
            <a:ext cx="2481645" cy="2354526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2419748" y="6347371"/>
            <a:ext cx="8155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volné záhony</a:t>
            </a:r>
            <a:endParaRPr lang="cs-CZ" sz="12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639" y="3739090"/>
            <a:ext cx="1698126" cy="260058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068" y="3739090"/>
            <a:ext cx="3838830" cy="2604921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0"/>
          <a:stretch/>
        </p:blipFill>
        <p:spPr>
          <a:xfrm>
            <a:off x="6465218" y="3739090"/>
            <a:ext cx="3603874" cy="2600583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902" y="1261289"/>
            <a:ext cx="3488431" cy="2343062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4" t="1519" r="1734" b="2898"/>
          <a:stretch/>
        </p:blipFill>
        <p:spPr>
          <a:xfrm>
            <a:off x="8677422" y="1235173"/>
            <a:ext cx="3179232" cy="238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0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8" y="560980"/>
            <a:ext cx="4512732" cy="446554"/>
          </a:xfrm>
        </p:spPr>
        <p:txBody>
          <a:bodyPr>
            <a:normAutofit/>
          </a:bodyPr>
          <a:lstStyle/>
          <a:p>
            <a:r>
              <a:rPr lang="cs-CZ" dirty="0" smtClean="0"/>
              <a:t>STANOVIŠTĚ A NÁDOBY PRO ROSTLINY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411281" y="6253703"/>
            <a:ext cx="8155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vyvýšené záhony imobilní</a:t>
            </a:r>
            <a:endParaRPr lang="cs-CZ" sz="12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068" y="1193307"/>
            <a:ext cx="4317999" cy="289246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2" y="1181100"/>
            <a:ext cx="3555999" cy="287438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069" y="4199205"/>
            <a:ext cx="2734732" cy="193384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333" y="4199206"/>
            <a:ext cx="2578461" cy="193384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326" y="4199205"/>
            <a:ext cx="2599269" cy="194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6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8" y="560980"/>
            <a:ext cx="4512732" cy="446554"/>
          </a:xfrm>
        </p:spPr>
        <p:txBody>
          <a:bodyPr>
            <a:normAutofit/>
          </a:bodyPr>
          <a:lstStyle/>
          <a:p>
            <a:r>
              <a:rPr lang="cs-CZ" dirty="0" smtClean="0"/>
              <a:t>STANOVIŠTĚ A NÁDOBY PRO ROSTLINY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411281" y="6253703"/>
            <a:ext cx="8155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vyvýšené záhony mobilní</a:t>
            </a:r>
            <a:endParaRPr lang="cs-CZ" sz="1200" dirty="0"/>
          </a:p>
        </p:txBody>
      </p:sp>
      <p:pic>
        <p:nvPicPr>
          <p:cNvPr id="10" name="Zástupný symbol pro obsah 6" descr="IMG_16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3069" y="1264142"/>
            <a:ext cx="3428998" cy="2571749"/>
          </a:xfrm>
          <a:prstGeom prst="rect">
            <a:avLst/>
          </a:prstGeom>
        </p:spPr>
      </p:pic>
      <p:pic>
        <p:nvPicPr>
          <p:cNvPr id="11" name="Picture 4" descr="SL37375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602" y="1264142"/>
            <a:ext cx="3420532" cy="256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Výsledek obrázku pro physically disabled persons in the gard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068" y="3919902"/>
            <a:ext cx="3107265" cy="232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" r="4945"/>
          <a:stretch/>
        </p:blipFill>
        <p:spPr>
          <a:xfrm>
            <a:off x="5630334" y="3919902"/>
            <a:ext cx="2235200" cy="2327451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669" y="1264142"/>
            <a:ext cx="1701799" cy="255269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534" y="3919903"/>
            <a:ext cx="3539065" cy="235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17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Zahrada jako bezpečné místo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kde člověk pobývá, kde žije, kde se setkává</a:t>
            </a:r>
          </a:p>
          <a:p>
            <a:pPr lvl="0"/>
            <a:r>
              <a:rPr lang="cs-CZ" dirty="0"/>
              <a:t>kde se člověk stará o to, co roste</a:t>
            </a:r>
          </a:p>
          <a:p>
            <a:pPr lvl="0"/>
            <a:r>
              <a:rPr lang="cs-CZ" dirty="0"/>
              <a:t>kde člověk může být kreativní</a:t>
            </a:r>
          </a:p>
          <a:p>
            <a:pPr lvl="0"/>
            <a:r>
              <a:rPr lang="cs-CZ" dirty="0"/>
              <a:t>které člověk vlastní, které mu patří</a:t>
            </a:r>
          </a:p>
          <a:p>
            <a:pPr lvl="0"/>
            <a:r>
              <a:rPr lang="cs-CZ" dirty="0"/>
              <a:t>které se časem vyvíjí</a:t>
            </a:r>
          </a:p>
          <a:p>
            <a:pPr lvl="0"/>
            <a:r>
              <a:rPr lang="cs-CZ" dirty="0"/>
              <a:t>které odráží vlastní identitu</a:t>
            </a:r>
          </a:p>
          <a:p>
            <a:pPr lvl="0"/>
            <a:r>
              <a:rPr lang="cs-CZ" dirty="0"/>
              <a:t>které umožňuje kontrolu a poskytuje svobodu</a:t>
            </a:r>
          </a:p>
          <a:p>
            <a:pPr lvl="0"/>
            <a:r>
              <a:rPr lang="cs-CZ" dirty="0"/>
              <a:t>které umožňuje produktivní činnost</a:t>
            </a:r>
          </a:p>
          <a:p>
            <a:pPr lvl="0"/>
            <a:r>
              <a:rPr lang="cs-CZ" dirty="0"/>
              <a:t>kam se člověk může uchýlit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492655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8" y="560980"/>
            <a:ext cx="4512732" cy="446554"/>
          </a:xfrm>
        </p:spPr>
        <p:txBody>
          <a:bodyPr>
            <a:normAutofit/>
          </a:bodyPr>
          <a:lstStyle/>
          <a:p>
            <a:r>
              <a:rPr lang="cs-CZ" dirty="0" smtClean="0"/>
              <a:t>STANOVIŠTĚ A NÁDOBY PRO ROSTLINY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411281" y="6253703"/>
            <a:ext cx="8155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vyvýšené záhony mobilní</a:t>
            </a:r>
            <a:endParaRPr lang="cs-CZ" sz="12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532" y="3636883"/>
            <a:ext cx="3491897" cy="261682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068" y="3654517"/>
            <a:ext cx="3428999" cy="257175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374" y="1257709"/>
            <a:ext cx="3034869" cy="227615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068" y="1257709"/>
            <a:ext cx="3030725" cy="227304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824" y="1257709"/>
            <a:ext cx="2446559" cy="227304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318" y="3654517"/>
            <a:ext cx="1724637" cy="259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6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8" y="560980"/>
            <a:ext cx="4512732" cy="446554"/>
          </a:xfrm>
        </p:spPr>
        <p:txBody>
          <a:bodyPr>
            <a:normAutofit/>
          </a:bodyPr>
          <a:lstStyle/>
          <a:p>
            <a:r>
              <a:rPr lang="cs-CZ" dirty="0" smtClean="0"/>
              <a:t>STANOVIŠTĚ A NÁDOBY PRO ROSTLINY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411281" y="6253703"/>
            <a:ext cx="8155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alternativní záhony</a:t>
            </a:r>
            <a:endParaRPr lang="cs-CZ" sz="12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068" y="1244072"/>
            <a:ext cx="3496732" cy="234075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738" y="3756211"/>
            <a:ext cx="3546729" cy="249325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068" y="3759200"/>
            <a:ext cx="1941488" cy="249026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400" y="1244072"/>
            <a:ext cx="2336800" cy="23368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343" y="3759200"/>
            <a:ext cx="3433124" cy="247528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74"/>
          <a:stretch/>
        </p:blipFill>
        <p:spPr>
          <a:xfrm>
            <a:off x="8559800" y="1244072"/>
            <a:ext cx="3225800" cy="232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40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8" y="560980"/>
            <a:ext cx="4512732" cy="446554"/>
          </a:xfrm>
        </p:spPr>
        <p:txBody>
          <a:bodyPr>
            <a:normAutofit/>
          </a:bodyPr>
          <a:lstStyle/>
          <a:p>
            <a:r>
              <a:rPr lang="cs-CZ" dirty="0" smtClean="0"/>
              <a:t>STANOVIŠTĚ A NÁDOBY PRO ROSTLINY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411281" y="6253703"/>
            <a:ext cx="8155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nádoby</a:t>
            </a:r>
            <a:endParaRPr lang="cs-CZ" sz="12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3" t="2839" r="61384" b="68272"/>
          <a:stretch/>
        </p:blipFill>
        <p:spPr>
          <a:xfrm>
            <a:off x="5334001" y="1269999"/>
            <a:ext cx="1988031" cy="241035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0" t="42716" r="20432" b="20494"/>
          <a:stretch/>
        </p:blipFill>
        <p:spPr>
          <a:xfrm>
            <a:off x="2523068" y="1268721"/>
            <a:ext cx="2686790" cy="241163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069" y="3753394"/>
            <a:ext cx="1612464" cy="242727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39"/>
          <a:stretch/>
        </p:blipFill>
        <p:spPr>
          <a:xfrm>
            <a:off x="4237134" y="3775863"/>
            <a:ext cx="1587934" cy="239625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03"/>
          <a:stretch/>
        </p:blipFill>
        <p:spPr>
          <a:xfrm>
            <a:off x="7414993" y="1270000"/>
            <a:ext cx="3913408" cy="242428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841" y="3796150"/>
            <a:ext cx="3403971" cy="237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69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8" y="560980"/>
            <a:ext cx="4512732" cy="446554"/>
          </a:xfrm>
        </p:spPr>
        <p:txBody>
          <a:bodyPr>
            <a:normAutofit/>
          </a:bodyPr>
          <a:lstStyle/>
          <a:p>
            <a:r>
              <a:rPr lang="cs-CZ" dirty="0" smtClean="0"/>
              <a:t>ZAHRADNICKÉ NÁSTROJE PRO PRAXI ZT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411281" y="6365895"/>
            <a:ext cx="8155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ergonomické zahradní nářadí, nástroje přizpůsobené handicapu</a:t>
            </a:r>
            <a:endParaRPr lang="cs-CZ" sz="12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76"/>
          <a:stretch/>
        </p:blipFill>
        <p:spPr>
          <a:xfrm>
            <a:off x="2523068" y="1125101"/>
            <a:ext cx="3320383" cy="2726872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89"/>
          <a:stretch/>
        </p:blipFill>
        <p:spPr>
          <a:xfrm>
            <a:off x="2521860" y="5123276"/>
            <a:ext cx="1669633" cy="1143414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069" y="3851974"/>
            <a:ext cx="1744131" cy="1306166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4" r="28903"/>
          <a:stretch/>
        </p:blipFill>
        <p:spPr>
          <a:xfrm>
            <a:off x="4483939" y="3969540"/>
            <a:ext cx="1036321" cy="2311288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448" y="1124953"/>
            <a:ext cx="3434626" cy="267982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424" y="3828377"/>
            <a:ext cx="2746649" cy="2452451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55"/>
          <a:stretch/>
        </p:blipFill>
        <p:spPr>
          <a:xfrm>
            <a:off x="5979339" y="1136825"/>
            <a:ext cx="2447109" cy="2703424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261" y="3851974"/>
            <a:ext cx="3458276" cy="256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37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8" y="560980"/>
            <a:ext cx="4512732" cy="446554"/>
          </a:xfrm>
        </p:spPr>
        <p:txBody>
          <a:bodyPr>
            <a:normAutofit/>
          </a:bodyPr>
          <a:lstStyle/>
          <a:p>
            <a:r>
              <a:rPr lang="cs-CZ" dirty="0" smtClean="0"/>
              <a:t>PĚSTEBNÍ SUBSTRÁTY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411281" y="6365895"/>
            <a:ext cx="92233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ornice, kompost, kompostovaná zemina s pískem, ornice se štěrkem, rašelinný substrát, </a:t>
            </a:r>
            <a:r>
              <a:rPr lang="cs-CZ" sz="1200" dirty="0" err="1" smtClean="0"/>
              <a:t>keramzity</a:t>
            </a:r>
            <a:r>
              <a:rPr lang="cs-CZ" sz="1200" dirty="0" smtClean="0"/>
              <a:t>, zeolity, sláma</a:t>
            </a:r>
            <a:endParaRPr lang="cs-CZ" sz="12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41"/>
          <a:stretch/>
        </p:blipFill>
        <p:spPr>
          <a:xfrm>
            <a:off x="2493434" y="1282750"/>
            <a:ext cx="1502833" cy="277171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4" r="7268"/>
          <a:stretch/>
        </p:blipFill>
        <p:spPr>
          <a:xfrm>
            <a:off x="7284541" y="4250267"/>
            <a:ext cx="2577364" cy="204848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"/>
          <a:stretch/>
        </p:blipFill>
        <p:spPr>
          <a:xfrm>
            <a:off x="4064041" y="1282750"/>
            <a:ext cx="3416121" cy="277171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145" y="4212702"/>
            <a:ext cx="1843614" cy="206484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73"/>
          <a:stretch/>
        </p:blipFill>
        <p:spPr>
          <a:xfrm>
            <a:off x="7634221" y="1282748"/>
            <a:ext cx="4066712" cy="278729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8"/>
          <a:stretch/>
        </p:blipFill>
        <p:spPr>
          <a:xfrm>
            <a:off x="2493435" y="4250267"/>
            <a:ext cx="2446926" cy="2071456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611" y="4250267"/>
            <a:ext cx="2694930" cy="215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87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8" y="560980"/>
            <a:ext cx="4512732" cy="446554"/>
          </a:xfrm>
        </p:spPr>
        <p:txBody>
          <a:bodyPr>
            <a:normAutofit/>
          </a:bodyPr>
          <a:lstStyle/>
          <a:p>
            <a:r>
              <a:rPr lang="cs-CZ" dirty="0" smtClean="0"/>
              <a:t>MNOŽENÍ ROSTLIN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411281" y="6365895"/>
            <a:ext cx="92233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setí, klíčení, přesazování, dělení trsů, řízkování</a:t>
            </a:r>
            <a:endParaRPr lang="cs-CZ" sz="12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392" y="4123267"/>
            <a:ext cx="2872055" cy="215404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139" y="3885122"/>
            <a:ext cx="3186749" cy="239218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848" y="1250422"/>
            <a:ext cx="3217686" cy="2172625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982" y="3895794"/>
            <a:ext cx="3175352" cy="2381514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494" y="1263142"/>
            <a:ext cx="2717906" cy="2174325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069" y="1250423"/>
            <a:ext cx="3157819" cy="217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23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8" y="560980"/>
            <a:ext cx="4512732" cy="446554"/>
          </a:xfrm>
        </p:spPr>
        <p:txBody>
          <a:bodyPr>
            <a:normAutofit/>
          </a:bodyPr>
          <a:lstStyle/>
          <a:p>
            <a:r>
              <a:rPr lang="cs-CZ" dirty="0" smtClean="0"/>
              <a:t>OCHRANA A VÝŽIVA ROSTLIN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411281" y="6365895"/>
            <a:ext cx="92233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prevence, kvalitní výživa, zálivka, kvašené hnojivé jíchy, </a:t>
            </a:r>
            <a:r>
              <a:rPr lang="cs-CZ" sz="1200" dirty="0" err="1" smtClean="0"/>
              <a:t>bioochrana</a:t>
            </a:r>
            <a:r>
              <a:rPr lang="cs-CZ" sz="1200" dirty="0" smtClean="0"/>
              <a:t>, ruční sběr škůdců, indičtí běžci</a:t>
            </a:r>
            <a:endParaRPr lang="cs-CZ" sz="12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" r="7845"/>
          <a:stretch/>
        </p:blipFill>
        <p:spPr>
          <a:xfrm>
            <a:off x="2497885" y="3931729"/>
            <a:ext cx="4478867" cy="243416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058" y="3931073"/>
            <a:ext cx="3648915" cy="243547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068" y="1246716"/>
            <a:ext cx="3640665" cy="242371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9"/>
          <a:stretch/>
        </p:blipFill>
        <p:spPr>
          <a:xfrm>
            <a:off x="2497886" y="1246717"/>
            <a:ext cx="3234047" cy="242551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200" y="2683046"/>
            <a:ext cx="1354668" cy="118830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73358" y="1246717"/>
            <a:ext cx="2281230" cy="152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53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912535" y="2703047"/>
            <a:ext cx="4512732" cy="446554"/>
          </a:xfrm>
        </p:spPr>
        <p:txBody>
          <a:bodyPr>
            <a:noAutofit/>
          </a:bodyPr>
          <a:lstStyle/>
          <a:p>
            <a:r>
              <a:rPr lang="cs-CZ" sz="2400" dirty="0" smtClean="0"/>
              <a:t>...děkuji za pozornost</a:t>
            </a:r>
            <a:endParaRPr lang="cs-CZ" sz="24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599" y="5484534"/>
            <a:ext cx="1958679" cy="1088053"/>
          </a:xfrm>
          <a:prstGeom prst="rect">
            <a:avLst/>
          </a:prstGeom>
        </p:spPr>
      </p:pic>
      <p:sp>
        <p:nvSpPr>
          <p:cNvPr id="11" name="Podnadpis 2"/>
          <p:cNvSpPr txBox="1">
            <a:spLocks/>
          </p:cNvSpPr>
          <p:nvPr/>
        </p:nvSpPr>
        <p:spPr>
          <a:xfrm>
            <a:off x="8009467" y="4768915"/>
            <a:ext cx="4512732" cy="4465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 smtClean="0"/>
              <a:t>Ing. Tereza Kvítková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91731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Hodnoty zahradní práce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Estetické potěšení</a:t>
            </a:r>
          </a:p>
          <a:p>
            <a:r>
              <a:rPr lang="cs-CZ" dirty="0"/>
              <a:t>Fyzická závislost na rostlinách</a:t>
            </a:r>
          </a:p>
          <a:p>
            <a:r>
              <a:rPr lang="cs-CZ" dirty="0"/>
              <a:t>Pěstování a péče o rostliny</a:t>
            </a:r>
          </a:p>
          <a:p>
            <a:r>
              <a:rPr lang="cs-CZ" dirty="0"/>
              <a:t>Sociální interakce (Diane </a:t>
            </a:r>
            <a:r>
              <a:rPr lang="cs-CZ" dirty="0" err="1"/>
              <a:t>Relf</a:t>
            </a:r>
            <a:r>
              <a:rPr lang="cs-CZ" dirty="0"/>
              <a:t>, 1999)</a:t>
            </a:r>
          </a:p>
        </p:txBody>
      </p:sp>
    </p:spTree>
    <p:extLst>
      <p:ext uri="{BB962C8B-B14F-4D97-AF65-F5344CB8AC3E}">
        <p14:creationId xmlns:p14="http://schemas.microsoft.com/office/powerpoint/2010/main" val="1087350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479147" y="569446"/>
            <a:ext cx="6317720" cy="590487"/>
          </a:xfrm>
        </p:spPr>
        <p:txBody>
          <a:bodyPr>
            <a:normAutofit/>
          </a:bodyPr>
          <a:lstStyle/>
          <a:p>
            <a:r>
              <a:rPr lang="cs-CZ" dirty="0" smtClean="0"/>
              <a:t>TVORBA A PLÁNOVÁNÍ TERAPEUTICKÝCH ZAHRAD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2479147" y="2049378"/>
            <a:ext cx="89815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 smtClean="0"/>
              <a:t>spolupráce mnoha disciplín (zahradník, psycholog, pedagog, fyzioterapeut, ergoterapeut, ...)</a:t>
            </a:r>
          </a:p>
          <a:p>
            <a:pPr marL="285750" indent="-285750">
              <a:buFontTx/>
              <a:buChar char="-"/>
            </a:pPr>
            <a:endParaRPr lang="cs-CZ" dirty="0" smtClean="0"/>
          </a:p>
          <a:p>
            <a:pPr marL="285750" indent="-285750">
              <a:buFontTx/>
              <a:buChar char="-"/>
            </a:pPr>
            <a:r>
              <a:rPr lang="cs-CZ" dirty="0" smtClean="0"/>
              <a:t>cílová skupina klientů (individuální potřeby, přístupnost, vybavenost)</a:t>
            </a:r>
          </a:p>
          <a:p>
            <a:pPr marL="285750" indent="-285750">
              <a:buFontTx/>
              <a:buChar char="-"/>
            </a:pPr>
            <a:endParaRPr lang="cs-CZ" dirty="0" smtClean="0"/>
          </a:p>
          <a:p>
            <a:pPr marL="285750" indent="-285750">
              <a:buFontTx/>
              <a:buChar char="-"/>
            </a:pPr>
            <a:r>
              <a:rPr lang="cs-CZ" dirty="0" smtClean="0"/>
              <a:t>stupeň </a:t>
            </a:r>
            <a:r>
              <a:rPr lang="cs-CZ" dirty="0" smtClean="0"/>
              <a:t>údržby zahrady (udržitelnost)</a:t>
            </a:r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 smtClean="0"/>
              <a:t>charakteristiky pozemku</a:t>
            </a:r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 smtClean="0"/>
              <a:t>přítomnost </a:t>
            </a:r>
            <a:r>
              <a:rPr lang="cs-CZ" dirty="0" smtClean="0"/>
              <a:t>zahradníka podmínkou (ZT bez tlaku na výkon, příjemná).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057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479147" y="569446"/>
            <a:ext cx="6317720" cy="590487"/>
          </a:xfrm>
        </p:spPr>
        <p:txBody>
          <a:bodyPr>
            <a:normAutofit/>
          </a:bodyPr>
          <a:lstStyle/>
          <a:p>
            <a:r>
              <a:rPr lang="cs-CZ" dirty="0" smtClean="0"/>
              <a:t>TVORBA A PLÁNOVÁNÍ TERAPEUTICKÝCH ZAHRAD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2479147" y="1295399"/>
            <a:ext cx="898154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1400" dirty="0" smtClean="0"/>
              <a:t>architektura a doplňkové prvky v zahradě (sezení, přístřešky, mobiliář, ohraničení , orientace)</a:t>
            </a:r>
          </a:p>
          <a:p>
            <a:pPr marL="285750" indent="-285750">
              <a:buFontTx/>
              <a:buChar char="-"/>
            </a:pPr>
            <a:endParaRPr lang="cs-CZ" sz="1400" dirty="0"/>
          </a:p>
          <a:p>
            <a:pPr marL="285750" indent="-285750">
              <a:buFontTx/>
              <a:buChar char="-"/>
            </a:pPr>
            <a:r>
              <a:rPr lang="cs-CZ" sz="1400" dirty="0" smtClean="0"/>
              <a:t>terapeutické, rehabilitační, relaxační prvky</a:t>
            </a:r>
          </a:p>
          <a:p>
            <a:pPr marL="285750" indent="-285750">
              <a:buFontTx/>
              <a:buChar char="-"/>
            </a:pPr>
            <a:endParaRPr lang="cs-CZ" sz="1400" dirty="0"/>
          </a:p>
          <a:p>
            <a:pPr marL="285750" indent="-285750">
              <a:buFontTx/>
              <a:buChar char="-"/>
            </a:pPr>
            <a:r>
              <a:rPr lang="cs-CZ" sz="1400" dirty="0" smtClean="0"/>
              <a:t>časté prvky </a:t>
            </a:r>
            <a:r>
              <a:rPr lang="cs-CZ" sz="1400" dirty="0" err="1" smtClean="0"/>
              <a:t>permakultury</a:t>
            </a:r>
            <a:endParaRPr lang="cs-CZ" sz="1400" dirty="0" smtClean="0"/>
          </a:p>
          <a:p>
            <a:pPr marL="285750" indent="-285750">
              <a:buFontTx/>
              <a:buChar char="-"/>
            </a:pPr>
            <a:endParaRPr lang="cs-CZ" sz="1400" dirty="0"/>
          </a:p>
          <a:p>
            <a:pPr marL="285750" indent="-285750">
              <a:buFontTx/>
              <a:buChar char="-"/>
            </a:pPr>
            <a:r>
              <a:rPr lang="cs-CZ" sz="1400" dirty="0" smtClean="0"/>
              <a:t>není nutný profesionální design</a:t>
            </a:r>
          </a:p>
          <a:p>
            <a:pPr marL="285750" indent="-285750">
              <a:buFontTx/>
              <a:buChar char="-"/>
            </a:pPr>
            <a:endParaRPr lang="cs-CZ" sz="1400" dirty="0" smtClean="0"/>
          </a:p>
          <a:p>
            <a:pPr marL="285750" indent="-285750">
              <a:buFontTx/>
              <a:buChar char="-"/>
            </a:pPr>
            <a:r>
              <a:rPr lang="cs-CZ" sz="1400" dirty="0" smtClean="0"/>
              <a:t>bezbariérovost, přehlednost, bezpečnost</a:t>
            </a:r>
          </a:p>
          <a:p>
            <a:pPr marL="285750" indent="-285750">
              <a:buFontTx/>
              <a:buChar char="-"/>
            </a:pPr>
            <a:endParaRPr lang="cs-CZ" sz="1400" dirty="0" smtClean="0"/>
          </a:p>
          <a:p>
            <a:pPr marL="285750" indent="-285750">
              <a:buFontTx/>
              <a:buChar char="-"/>
            </a:pPr>
            <a:r>
              <a:rPr lang="cs-CZ" sz="1400" dirty="0" smtClean="0"/>
              <a:t>WC, toalety</a:t>
            </a:r>
            <a:endParaRPr lang="cs-CZ" sz="14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7"/>
          <a:stretch/>
        </p:blipFill>
        <p:spPr>
          <a:xfrm>
            <a:off x="2479147" y="4146550"/>
            <a:ext cx="2575453" cy="207645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8" t="1549" r="21583"/>
          <a:stretch/>
        </p:blipFill>
        <p:spPr>
          <a:xfrm>
            <a:off x="5054600" y="4146549"/>
            <a:ext cx="1572398" cy="207645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333" y="4146550"/>
            <a:ext cx="3107266" cy="207021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3" r="12923"/>
          <a:stretch/>
        </p:blipFill>
        <p:spPr>
          <a:xfrm>
            <a:off x="6626998" y="4146548"/>
            <a:ext cx="2167466" cy="207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5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8" y="560980"/>
            <a:ext cx="3843866" cy="446554"/>
          </a:xfrm>
        </p:spPr>
        <p:txBody>
          <a:bodyPr/>
          <a:lstStyle/>
          <a:p>
            <a:r>
              <a:rPr lang="cs-CZ" dirty="0" smtClean="0"/>
              <a:t>ZAHRADY PRO PASIVNÍ AKTIVITY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2523068" y="1341625"/>
            <a:ext cx="8981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uklidňující – valéry zelené, tlumené tóny, polostín, ticho, šumění listí, pohyb trav, jemné vůně </a:t>
            </a:r>
          </a:p>
          <a:p>
            <a:endParaRPr lang="cs-CZ" sz="14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068" y="1956278"/>
            <a:ext cx="2912532" cy="436363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332" y="1956276"/>
            <a:ext cx="3327401" cy="436363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69" y="1956274"/>
            <a:ext cx="2922909" cy="436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98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23068" y="560980"/>
            <a:ext cx="3843866" cy="446554"/>
          </a:xfrm>
        </p:spPr>
        <p:txBody>
          <a:bodyPr/>
          <a:lstStyle/>
          <a:p>
            <a:r>
              <a:rPr lang="cs-CZ" dirty="0" smtClean="0"/>
              <a:t>ZAHRADY PRO PASIVNÍ AKTIVITY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2523068" y="1341625"/>
            <a:ext cx="8981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uklidňující – valéry zelené, tlumené tóny, polostín, ticho, šumění listí, pohyb trav, jemné vůně </a:t>
            </a:r>
          </a:p>
          <a:p>
            <a:endParaRPr lang="cs-CZ" sz="14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068" y="1964267"/>
            <a:ext cx="3057525" cy="4572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6" t="556" r="-7654" b="724"/>
          <a:stretch/>
        </p:blipFill>
        <p:spPr>
          <a:xfrm>
            <a:off x="5681133" y="1964267"/>
            <a:ext cx="3191934" cy="4572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2"/>
          <a:stretch/>
        </p:blipFill>
        <p:spPr>
          <a:xfrm>
            <a:off x="8748279" y="1964267"/>
            <a:ext cx="3113521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85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ébla">
  <a:themeElements>
    <a:clrScheme name="Stébla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tébl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tébla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807</TotalTime>
  <Words>1074</Words>
  <Application>Microsoft Office PowerPoint</Application>
  <PresentationFormat>Širokoúhlá obrazovka</PresentationFormat>
  <Paragraphs>183</Paragraphs>
  <Slides>47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47</vt:i4>
      </vt:variant>
    </vt:vector>
  </HeadingPairs>
  <TitlesOfParts>
    <vt:vector size="51" baseType="lpstr">
      <vt:lpstr>Arial</vt:lpstr>
      <vt:lpstr>Century Gothic</vt:lpstr>
      <vt:lpstr>Wingdings 3</vt:lpstr>
      <vt:lpstr>Stébla</vt:lpstr>
      <vt:lpstr>rostliny v zahradní terapii</vt:lpstr>
      <vt:lpstr>„Zahrada je jako velké hřiště, kde si každý hraje s tím, co mu dělá dobře.“</vt:lpstr>
      <vt:lpstr>Zahrada</vt:lpstr>
      <vt:lpstr>Zahrada jako bezpečné místo</vt:lpstr>
      <vt:lpstr>Hodnoty zahradní práce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Tereza Kvítková</dc:creator>
  <cp:lastModifiedBy>Eliška Hudcová</cp:lastModifiedBy>
  <cp:revision>73</cp:revision>
  <cp:lastPrinted>2017-10-13T18:17:46Z</cp:lastPrinted>
  <dcterms:created xsi:type="dcterms:W3CDTF">2017-10-08T14:21:48Z</dcterms:created>
  <dcterms:modified xsi:type="dcterms:W3CDTF">2019-05-02T11:24:06Z</dcterms:modified>
</cp:coreProperties>
</file>