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98" r:id="rId7"/>
    <p:sldId id="261" r:id="rId8"/>
    <p:sldId id="263" r:id="rId9"/>
    <p:sldId id="262" r:id="rId10"/>
    <p:sldId id="264" r:id="rId11"/>
    <p:sldId id="268" r:id="rId12"/>
    <p:sldId id="265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5" r:id="rId21"/>
    <p:sldId id="276" r:id="rId22"/>
    <p:sldId id="299" r:id="rId23"/>
    <p:sldId id="300" r:id="rId24"/>
    <p:sldId id="277" r:id="rId25"/>
    <p:sldId id="278" r:id="rId26"/>
    <p:sldId id="279" r:id="rId27"/>
    <p:sldId id="281" r:id="rId28"/>
    <p:sldId id="280" r:id="rId29"/>
    <p:sldId id="283" r:id="rId30"/>
    <p:sldId id="284" r:id="rId31"/>
    <p:sldId id="285" r:id="rId32"/>
    <p:sldId id="286" r:id="rId33"/>
    <p:sldId id="287" r:id="rId34"/>
    <p:sldId id="301" r:id="rId35"/>
    <p:sldId id="288" r:id="rId36"/>
    <p:sldId id="289" r:id="rId37"/>
    <p:sldId id="290" r:id="rId38"/>
    <p:sldId id="291" r:id="rId39"/>
    <p:sldId id="292" r:id="rId40"/>
    <p:sldId id="297" r:id="rId41"/>
    <p:sldId id="294" r:id="rId42"/>
    <p:sldId id="295" r:id="rId43"/>
    <p:sldId id="29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71B41-6081-42A7-82F5-B00830FE7AB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F54874-1968-4886-AB4F-B6EC1D9D6994}">
      <dgm:prSet phldrT="[Text]"/>
      <dgm:spPr/>
      <dgm:t>
        <a:bodyPr/>
        <a:lstStyle/>
        <a:p>
          <a:r>
            <a:rPr lang="cs-CZ" dirty="0" smtClean="0"/>
            <a:t>člověk</a:t>
          </a:r>
          <a:endParaRPr lang="cs-CZ" dirty="0"/>
        </a:p>
      </dgm:t>
    </dgm:pt>
    <dgm:pt modelId="{61F581EA-4B38-4A8B-B4A5-1BE8C1D13ACE}" type="parTrans" cxnId="{A9749B70-9D8C-4336-B389-4DC12CB004F0}">
      <dgm:prSet/>
      <dgm:spPr/>
      <dgm:t>
        <a:bodyPr/>
        <a:lstStyle/>
        <a:p>
          <a:endParaRPr lang="cs-CZ"/>
        </a:p>
      </dgm:t>
    </dgm:pt>
    <dgm:pt modelId="{E373F8C0-F5B0-4698-84CD-F74F2E9CD865}" type="sibTrans" cxnId="{A9749B70-9D8C-4336-B389-4DC12CB004F0}">
      <dgm:prSet/>
      <dgm:spPr/>
      <dgm:t>
        <a:bodyPr/>
        <a:lstStyle/>
        <a:p>
          <a:endParaRPr lang="cs-CZ"/>
        </a:p>
      </dgm:t>
    </dgm:pt>
    <dgm:pt modelId="{671EBF2C-E34B-4357-A4EF-7CFD52CE046C}">
      <dgm:prSet phldrT="[Text]"/>
      <dgm:spPr/>
      <dgm:t>
        <a:bodyPr/>
        <a:lstStyle/>
        <a:p>
          <a:r>
            <a:rPr lang="cs-CZ" dirty="0" smtClean="0"/>
            <a:t>Svépomoc</a:t>
          </a:r>
          <a:endParaRPr lang="cs-CZ" dirty="0"/>
        </a:p>
      </dgm:t>
    </dgm:pt>
    <dgm:pt modelId="{600D00C9-E113-44BD-A4E1-187526B05E32}" type="parTrans" cxnId="{0D1FA7E2-0D87-469A-94B9-C3BE5321DA7E}">
      <dgm:prSet/>
      <dgm:spPr/>
      <dgm:t>
        <a:bodyPr/>
        <a:lstStyle/>
        <a:p>
          <a:endParaRPr lang="cs-CZ"/>
        </a:p>
      </dgm:t>
    </dgm:pt>
    <dgm:pt modelId="{0BF77E1B-A7DB-4B6F-BB85-EF1C2302E372}" type="sibTrans" cxnId="{0D1FA7E2-0D87-469A-94B9-C3BE5321DA7E}">
      <dgm:prSet/>
      <dgm:spPr/>
      <dgm:t>
        <a:bodyPr/>
        <a:lstStyle/>
        <a:p>
          <a:endParaRPr lang="cs-CZ"/>
        </a:p>
      </dgm:t>
    </dgm:pt>
    <dgm:pt modelId="{AA921D6A-51DF-442B-93C6-ABA501402CAA}">
      <dgm:prSet phldrT="[Text]"/>
      <dgm:spPr/>
      <dgm:t>
        <a:bodyPr/>
        <a:lstStyle/>
        <a:p>
          <a:r>
            <a:rPr lang="cs-CZ" dirty="0" smtClean="0"/>
            <a:t>Rodina, přátelé, sousedé</a:t>
          </a:r>
          <a:endParaRPr lang="cs-CZ" dirty="0"/>
        </a:p>
      </dgm:t>
    </dgm:pt>
    <dgm:pt modelId="{98125DCB-6FB7-4B2D-A7D8-8EF02C4318BA}" type="parTrans" cxnId="{B846A1F0-3622-47E8-BED7-A305EC5286A8}">
      <dgm:prSet/>
      <dgm:spPr/>
      <dgm:t>
        <a:bodyPr/>
        <a:lstStyle/>
        <a:p>
          <a:endParaRPr lang="cs-CZ"/>
        </a:p>
      </dgm:t>
    </dgm:pt>
    <dgm:pt modelId="{B19A45C8-9A0D-44EB-946E-8E03E03C96F8}" type="sibTrans" cxnId="{B846A1F0-3622-47E8-BED7-A305EC5286A8}">
      <dgm:prSet/>
      <dgm:spPr/>
      <dgm:t>
        <a:bodyPr/>
        <a:lstStyle/>
        <a:p>
          <a:endParaRPr lang="cs-CZ"/>
        </a:p>
      </dgm:t>
    </dgm:pt>
    <dgm:pt modelId="{A1B0E927-8A20-4B7C-9426-BE31403A0259}">
      <dgm:prSet phldrT="[Text]"/>
      <dgm:spPr/>
      <dgm:t>
        <a:bodyPr/>
        <a:lstStyle/>
        <a:p>
          <a:r>
            <a:rPr lang="cs-CZ" dirty="0" smtClean="0"/>
            <a:t>Formální systém služeb</a:t>
          </a:r>
          <a:endParaRPr lang="cs-CZ" dirty="0"/>
        </a:p>
      </dgm:t>
    </dgm:pt>
    <dgm:pt modelId="{910D3DCF-983E-4788-AAE9-2497C0B45936}" type="parTrans" cxnId="{36B3BE2A-8122-40DD-ADEF-C1806F5153E2}">
      <dgm:prSet/>
      <dgm:spPr/>
      <dgm:t>
        <a:bodyPr/>
        <a:lstStyle/>
        <a:p>
          <a:endParaRPr lang="cs-CZ"/>
        </a:p>
      </dgm:t>
    </dgm:pt>
    <dgm:pt modelId="{A55152AD-E820-4B06-92A8-28099C4E1A97}" type="sibTrans" cxnId="{36B3BE2A-8122-40DD-ADEF-C1806F5153E2}">
      <dgm:prSet/>
      <dgm:spPr/>
      <dgm:t>
        <a:bodyPr/>
        <a:lstStyle/>
        <a:p>
          <a:endParaRPr lang="cs-CZ"/>
        </a:p>
      </dgm:t>
    </dgm:pt>
    <dgm:pt modelId="{C5F0FB7C-96F4-4DAC-9959-E30BB9441F99}">
      <dgm:prSet phldrT="[Text]"/>
      <dgm:spPr/>
      <dgm:t>
        <a:bodyPr/>
        <a:lstStyle/>
        <a:p>
          <a:r>
            <a:rPr lang="cs-CZ" dirty="0" smtClean="0"/>
            <a:t>Všeobecné služby a možnosti komunity</a:t>
          </a:r>
          <a:endParaRPr lang="cs-CZ" dirty="0"/>
        </a:p>
      </dgm:t>
    </dgm:pt>
    <dgm:pt modelId="{0383F411-90E6-458A-A545-5EF3F79CDC74}" type="parTrans" cxnId="{C0447512-4B66-4F98-A886-BC9B518836E1}">
      <dgm:prSet/>
      <dgm:spPr/>
      <dgm:t>
        <a:bodyPr/>
        <a:lstStyle/>
        <a:p>
          <a:endParaRPr lang="cs-CZ"/>
        </a:p>
      </dgm:t>
    </dgm:pt>
    <dgm:pt modelId="{4CD3D08E-8825-4E52-858D-4CB9753944D9}" type="sibTrans" cxnId="{C0447512-4B66-4F98-A886-BC9B518836E1}">
      <dgm:prSet/>
      <dgm:spPr/>
      <dgm:t>
        <a:bodyPr/>
        <a:lstStyle/>
        <a:p>
          <a:endParaRPr lang="cs-CZ"/>
        </a:p>
      </dgm:t>
    </dgm:pt>
    <dgm:pt modelId="{E0144FE1-6267-4BD1-9697-2B49D82C7F87}" type="pres">
      <dgm:prSet presAssocID="{B5671B41-6081-42A7-82F5-B00830FE7A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31B466B-E008-413F-BB1E-F691BE802FD2}" type="pres">
      <dgm:prSet presAssocID="{B5671B41-6081-42A7-82F5-B00830FE7AB2}" presName="radial" presStyleCnt="0">
        <dgm:presLayoutVars>
          <dgm:animLvl val="ctr"/>
        </dgm:presLayoutVars>
      </dgm:prSet>
      <dgm:spPr/>
    </dgm:pt>
    <dgm:pt modelId="{14403D6D-006F-4895-B5FE-0479D1873A45}" type="pres">
      <dgm:prSet presAssocID="{4EF54874-1968-4886-AB4F-B6EC1D9D6994}" presName="centerShape" presStyleLbl="vennNode1" presStyleIdx="0" presStyleCnt="5"/>
      <dgm:spPr/>
      <dgm:t>
        <a:bodyPr/>
        <a:lstStyle/>
        <a:p>
          <a:endParaRPr lang="cs-CZ"/>
        </a:p>
      </dgm:t>
    </dgm:pt>
    <dgm:pt modelId="{6250A2C1-FA78-42A8-9023-8F2EC37343A9}" type="pres">
      <dgm:prSet presAssocID="{671EBF2C-E34B-4357-A4EF-7CFD52CE046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D338C-546A-4B37-92A7-5C71DBF1D09D}" type="pres">
      <dgm:prSet presAssocID="{AA921D6A-51DF-442B-93C6-ABA501402CA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A4690C-E3AE-4373-9DC3-045ADF7675A6}" type="pres">
      <dgm:prSet presAssocID="{A1B0E927-8A20-4B7C-9426-BE31403A02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92B141-890A-4EB0-8C7C-7F9EA41914DC}" type="pres">
      <dgm:prSet presAssocID="{C5F0FB7C-96F4-4DAC-9959-E30BB9441F9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7CC06D-D5FB-4E0E-8667-D64AEEE9714F}" type="presOf" srcId="{B5671B41-6081-42A7-82F5-B00830FE7AB2}" destId="{E0144FE1-6267-4BD1-9697-2B49D82C7F87}" srcOrd="0" destOrd="0" presId="urn:microsoft.com/office/officeart/2005/8/layout/radial3"/>
    <dgm:cxn modelId="{36B3BE2A-8122-40DD-ADEF-C1806F5153E2}" srcId="{4EF54874-1968-4886-AB4F-B6EC1D9D6994}" destId="{A1B0E927-8A20-4B7C-9426-BE31403A0259}" srcOrd="2" destOrd="0" parTransId="{910D3DCF-983E-4788-AAE9-2497C0B45936}" sibTransId="{A55152AD-E820-4B06-92A8-28099C4E1A97}"/>
    <dgm:cxn modelId="{3127B850-2D6D-4D1F-A5E7-A0971F46C0D5}" type="presOf" srcId="{C5F0FB7C-96F4-4DAC-9959-E30BB9441F99}" destId="{0192B141-890A-4EB0-8C7C-7F9EA41914DC}" srcOrd="0" destOrd="0" presId="urn:microsoft.com/office/officeart/2005/8/layout/radial3"/>
    <dgm:cxn modelId="{C0447512-4B66-4F98-A886-BC9B518836E1}" srcId="{4EF54874-1968-4886-AB4F-B6EC1D9D6994}" destId="{C5F0FB7C-96F4-4DAC-9959-E30BB9441F99}" srcOrd="3" destOrd="0" parTransId="{0383F411-90E6-458A-A545-5EF3F79CDC74}" sibTransId="{4CD3D08E-8825-4E52-858D-4CB9753944D9}"/>
    <dgm:cxn modelId="{B325EB14-1A7A-4991-9545-536D7A90F252}" type="presOf" srcId="{4EF54874-1968-4886-AB4F-B6EC1D9D6994}" destId="{14403D6D-006F-4895-B5FE-0479D1873A45}" srcOrd="0" destOrd="0" presId="urn:microsoft.com/office/officeart/2005/8/layout/radial3"/>
    <dgm:cxn modelId="{83022601-DC1E-46C6-97B2-3AB600D48BFC}" type="presOf" srcId="{A1B0E927-8A20-4B7C-9426-BE31403A0259}" destId="{B7A4690C-E3AE-4373-9DC3-045ADF7675A6}" srcOrd="0" destOrd="0" presId="urn:microsoft.com/office/officeart/2005/8/layout/radial3"/>
    <dgm:cxn modelId="{50EB260E-A3ED-4A7E-8673-6BE8A8C34F6D}" type="presOf" srcId="{671EBF2C-E34B-4357-A4EF-7CFD52CE046C}" destId="{6250A2C1-FA78-42A8-9023-8F2EC37343A9}" srcOrd="0" destOrd="0" presId="urn:microsoft.com/office/officeart/2005/8/layout/radial3"/>
    <dgm:cxn modelId="{A9749B70-9D8C-4336-B389-4DC12CB004F0}" srcId="{B5671B41-6081-42A7-82F5-B00830FE7AB2}" destId="{4EF54874-1968-4886-AB4F-B6EC1D9D6994}" srcOrd="0" destOrd="0" parTransId="{61F581EA-4B38-4A8B-B4A5-1BE8C1D13ACE}" sibTransId="{E373F8C0-F5B0-4698-84CD-F74F2E9CD865}"/>
    <dgm:cxn modelId="{978AAFA7-C3E6-4CE7-945D-C0C4610FC26D}" type="presOf" srcId="{AA921D6A-51DF-442B-93C6-ABA501402CAA}" destId="{108D338C-546A-4B37-92A7-5C71DBF1D09D}" srcOrd="0" destOrd="0" presId="urn:microsoft.com/office/officeart/2005/8/layout/radial3"/>
    <dgm:cxn modelId="{0D1FA7E2-0D87-469A-94B9-C3BE5321DA7E}" srcId="{4EF54874-1968-4886-AB4F-B6EC1D9D6994}" destId="{671EBF2C-E34B-4357-A4EF-7CFD52CE046C}" srcOrd="0" destOrd="0" parTransId="{600D00C9-E113-44BD-A4E1-187526B05E32}" sibTransId="{0BF77E1B-A7DB-4B6F-BB85-EF1C2302E372}"/>
    <dgm:cxn modelId="{B846A1F0-3622-47E8-BED7-A305EC5286A8}" srcId="{4EF54874-1968-4886-AB4F-B6EC1D9D6994}" destId="{AA921D6A-51DF-442B-93C6-ABA501402CAA}" srcOrd="1" destOrd="0" parTransId="{98125DCB-6FB7-4B2D-A7D8-8EF02C4318BA}" sibTransId="{B19A45C8-9A0D-44EB-946E-8E03E03C96F8}"/>
    <dgm:cxn modelId="{70665CE8-F190-4B4E-93C6-82B68AD35814}" type="presParOf" srcId="{E0144FE1-6267-4BD1-9697-2B49D82C7F87}" destId="{331B466B-E008-413F-BB1E-F691BE802FD2}" srcOrd="0" destOrd="0" presId="urn:microsoft.com/office/officeart/2005/8/layout/radial3"/>
    <dgm:cxn modelId="{A457ABC6-0AC9-4E1C-840C-96FE40A59096}" type="presParOf" srcId="{331B466B-E008-413F-BB1E-F691BE802FD2}" destId="{14403D6D-006F-4895-B5FE-0479D1873A45}" srcOrd="0" destOrd="0" presId="urn:microsoft.com/office/officeart/2005/8/layout/radial3"/>
    <dgm:cxn modelId="{5FD01DF7-5207-422A-90D4-CF59259E413E}" type="presParOf" srcId="{331B466B-E008-413F-BB1E-F691BE802FD2}" destId="{6250A2C1-FA78-42A8-9023-8F2EC37343A9}" srcOrd="1" destOrd="0" presId="urn:microsoft.com/office/officeart/2005/8/layout/radial3"/>
    <dgm:cxn modelId="{1EAFCA95-816F-418E-A777-2978764EE51E}" type="presParOf" srcId="{331B466B-E008-413F-BB1E-F691BE802FD2}" destId="{108D338C-546A-4B37-92A7-5C71DBF1D09D}" srcOrd="2" destOrd="0" presId="urn:microsoft.com/office/officeart/2005/8/layout/radial3"/>
    <dgm:cxn modelId="{8E9B422D-2293-4F12-93F4-1AFDC2BB8FAA}" type="presParOf" srcId="{331B466B-E008-413F-BB1E-F691BE802FD2}" destId="{B7A4690C-E3AE-4373-9DC3-045ADF7675A6}" srcOrd="3" destOrd="0" presId="urn:microsoft.com/office/officeart/2005/8/layout/radial3"/>
    <dgm:cxn modelId="{7B114708-24B6-421E-A76D-5F05D4046409}" type="presParOf" srcId="{331B466B-E008-413F-BB1E-F691BE802FD2}" destId="{0192B141-890A-4EB0-8C7C-7F9EA41914D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03D6D-006F-4895-B5FE-0479D1873A45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 smtClean="0"/>
            <a:t>člověk</a:t>
          </a:r>
          <a:endParaRPr lang="cs-CZ" sz="5800" kern="1200" dirty="0"/>
        </a:p>
      </dsp:txBody>
      <dsp:txXfrm>
        <a:off x="3001336" y="1646670"/>
        <a:ext cx="2125326" cy="2125326"/>
      </dsp:txXfrm>
    </dsp:sp>
    <dsp:sp modelId="{6250A2C1-FA78-42A8-9023-8F2EC37343A9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Svépomoc</a:t>
          </a:r>
          <a:endParaRPr lang="cs-CZ" sz="1700" kern="1200" dirty="0"/>
        </a:p>
      </dsp:txBody>
      <dsp:txXfrm>
        <a:off x="3532668" y="220621"/>
        <a:ext cx="1062663" cy="1062663"/>
      </dsp:txXfrm>
    </dsp:sp>
    <dsp:sp modelId="{108D338C-546A-4B37-92A7-5C71DBF1D09D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Rodina, přátelé, sousedé</a:t>
          </a:r>
          <a:endParaRPr lang="cs-CZ" sz="1700" kern="1200" dirty="0"/>
        </a:p>
      </dsp:txBody>
      <dsp:txXfrm>
        <a:off x="5490048" y="2178001"/>
        <a:ext cx="1062663" cy="1062663"/>
      </dsp:txXfrm>
    </dsp:sp>
    <dsp:sp modelId="{B7A4690C-E3AE-4373-9DC3-045ADF7675A6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Formální systém služeb</a:t>
          </a:r>
          <a:endParaRPr lang="cs-CZ" sz="1700" kern="1200" dirty="0"/>
        </a:p>
      </dsp:txBody>
      <dsp:txXfrm>
        <a:off x="3532668" y="4135382"/>
        <a:ext cx="1062663" cy="1062663"/>
      </dsp:txXfrm>
    </dsp:sp>
    <dsp:sp modelId="{0192B141-890A-4EB0-8C7C-7F9EA41914DC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Všeobecné služby a možnosti komunity</a:t>
          </a:r>
          <a:endParaRPr lang="cs-CZ" sz="1700" kern="1200" dirty="0"/>
        </a:p>
      </dsp:txBody>
      <dsp:txXfrm>
        <a:off x="1575287" y="217800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368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58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10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46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9204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62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6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584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09.03.2020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67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ablingenvironments.com.au/outdoor-planting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122427178-udalosti-v-regionech-brno/319281381990624-udalosti-v-regionech/obsah/704614-terapie-praci-v-zahradach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JFTpAwHF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pko.cz/page/komunitni-zahra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Práce s klienty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Praktické dovednosti v zahradní terapii</a:t>
            </a:r>
          </a:p>
          <a:p>
            <a:endParaRPr lang="cs-CZ" dirty="0" smtClean="0"/>
          </a:p>
          <a:p>
            <a:r>
              <a:rPr lang="cs-CZ" smtClean="0"/>
              <a:t>20</a:t>
            </a:r>
            <a:r>
              <a:rPr lang="cs-CZ" smtClean="0"/>
              <a:t>. </a:t>
            </a:r>
            <a:r>
              <a:rPr lang="cs-CZ" dirty="0" smtClean="0"/>
              <a:t>3. 2020, VOŠ </a:t>
            </a:r>
            <a:r>
              <a:rPr lang="cs-CZ" dirty="0" err="1" smtClean="0"/>
              <a:t>Jabok</a:t>
            </a:r>
            <a:endParaRPr lang="cs-CZ" dirty="0" smtClean="0"/>
          </a:p>
          <a:p>
            <a:r>
              <a:rPr lang="cs-CZ" dirty="0" smtClean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61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Senioři a geriatričtí pacienti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Záliba zahradničení – pokračování předávání zkušenosti</a:t>
            </a:r>
          </a:p>
          <a:p>
            <a:r>
              <a:rPr lang="cs-CZ" dirty="0" smtClean="0"/>
              <a:t>Pocit užitečnosti – na něčem se podílím</a:t>
            </a:r>
          </a:p>
          <a:p>
            <a:r>
              <a:rPr lang="cs-CZ" dirty="0" smtClean="0"/>
              <a:t>Rozšíření životního prostoru</a:t>
            </a:r>
          </a:p>
          <a:p>
            <a:r>
              <a:rPr lang="cs-CZ" dirty="0" smtClean="0"/>
              <a:t>Rytmus, koncentrace a klid</a:t>
            </a:r>
          </a:p>
          <a:p>
            <a:r>
              <a:rPr lang="cs-CZ" dirty="0" smtClean="0"/>
              <a:t>Zdravá únava, povzbuzení smyslů</a:t>
            </a:r>
          </a:p>
          <a:p>
            <a:r>
              <a:rPr lang="cs-CZ" dirty="0" smtClean="0"/>
              <a:t>Plánovat pauzy a sezení</a:t>
            </a:r>
          </a:p>
          <a:p>
            <a:r>
              <a:rPr lang="cs-CZ" dirty="0" smtClean="0"/>
              <a:t>Nápoje</a:t>
            </a:r>
          </a:p>
          <a:p>
            <a:r>
              <a:rPr lang="cs-CZ" dirty="0" smtClean="0"/>
              <a:t>Ochrana před sluncem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 descr="Výsledek obrázku pro older people working in the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33" y="3566161"/>
            <a:ext cx="540636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9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a geriatričtí pacienti – Alzheimerova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Postižení paměti, řeči, deprese, úzkost a strach, neklid, agresivitu, podezřívavost, bludy, halucinace</a:t>
            </a:r>
          </a:p>
          <a:p>
            <a:r>
              <a:rPr lang="cs-CZ" dirty="0" smtClean="0"/>
              <a:t>Trénink orientace v realitě</a:t>
            </a:r>
          </a:p>
          <a:p>
            <a:r>
              <a:rPr lang="cs-CZ" dirty="0" smtClean="0"/>
              <a:t>Terapie kognitivních stimulací </a:t>
            </a:r>
          </a:p>
          <a:p>
            <a:r>
              <a:rPr lang="cs-CZ" dirty="0" smtClean="0"/>
              <a:t>Validační terapie</a:t>
            </a:r>
          </a:p>
          <a:p>
            <a:r>
              <a:rPr lang="cs-CZ" dirty="0" smtClean="0"/>
              <a:t>Reminiscenční terapie</a:t>
            </a:r>
          </a:p>
          <a:p>
            <a:r>
              <a:rPr lang="cs-CZ" dirty="0" smtClean="0"/>
              <a:t>Biologická léčba</a:t>
            </a:r>
          </a:p>
          <a:p>
            <a:r>
              <a:rPr lang="cs-CZ" dirty="0" smtClean="0">
                <a:hlinkClick r:id="rId2"/>
              </a:rPr>
              <a:t>https://www.enablingenvironments.com.au/outdoor-planting.html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42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a geriatričtí pacienti - demence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Pravidelnost a řád</a:t>
            </a:r>
          </a:p>
          <a:p>
            <a:r>
              <a:rPr lang="cs-CZ" dirty="0" smtClean="0"/>
              <a:t>Přiměřenost aktivit, pozitivní zpětná vazba</a:t>
            </a:r>
          </a:p>
          <a:p>
            <a:r>
              <a:rPr lang="cs-CZ" dirty="0" smtClean="0"/>
              <a:t>Kratší doba aktivit náročných na pozornost (20-45 min)</a:t>
            </a:r>
          </a:p>
          <a:p>
            <a:r>
              <a:rPr lang="cs-CZ" dirty="0" smtClean="0"/>
              <a:t>Konkrétní úkol</a:t>
            </a:r>
          </a:p>
          <a:p>
            <a:r>
              <a:rPr lang="cs-CZ" dirty="0" smtClean="0"/>
              <a:t>Střídání činností, podporovat tam, kde je úspěch</a:t>
            </a:r>
          </a:p>
          <a:p>
            <a:r>
              <a:rPr lang="cs-CZ" dirty="0" smtClean="0"/>
              <a:t>Zapojení pohybu a stimulace všech smyslů</a:t>
            </a:r>
          </a:p>
          <a:p>
            <a:r>
              <a:rPr lang="cs-CZ" dirty="0" smtClean="0"/>
              <a:t>Prožitek teď</a:t>
            </a:r>
          </a:p>
          <a:p>
            <a:r>
              <a:rPr lang="cs-CZ" dirty="0" smtClean="0"/>
              <a:t>Posilování orientace a paměti </a:t>
            </a:r>
          </a:p>
          <a:p>
            <a:r>
              <a:rPr lang="cs-CZ" dirty="0" smtClean="0"/>
              <a:t>Adekvátní oblečení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3499853"/>
            <a:ext cx="5037221" cy="33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1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Schizofrenie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435752"/>
              </p:ext>
            </p:extLst>
          </p:nvPr>
        </p:nvGraphicFramePr>
        <p:xfrm>
          <a:off x="838200" y="1443790"/>
          <a:ext cx="10515600" cy="496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098213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448817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46928101"/>
                    </a:ext>
                  </a:extLst>
                </a:gridCol>
              </a:tblGrid>
              <a:tr h="401742">
                <a:tc gridSpan="3">
                  <a:txBody>
                    <a:bodyPr/>
                    <a:lstStyle/>
                    <a:p>
                      <a:r>
                        <a:rPr lang="cs-CZ" dirty="0" smtClean="0"/>
                        <a:t>Štěpení schizofrenie podle </a:t>
                      </a:r>
                      <a:r>
                        <a:rPr lang="cs-CZ" dirty="0" err="1" smtClean="0"/>
                        <a:t>Bleura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5453"/>
                  </a:ext>
                </a:extLst>
              </a:tr>
              <a:tr h="401742">
                <a:tc>
                  <a:txBody>
                    <a:bodyPr/>
                    <a:lstStyle/>
                    <a:p>
                      <a:r>
                        <a:rPr lang="cs-CZ" dirty="0" smtClean="0"/>
                        <a:t>Typ štěpení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Proces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Důsledek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22073"/>
                  </a:ext>
                </a:extLst>
              </a:tr>
              <a:tr h="990598">
                <a:tc>
                  <a:txBody>
                    <a:bodyPr/>
                    <a:lstStyle/>
                    <a:p>
                      <a:r>
                        <a:rPr lang="cs-CZ" dirty="0" smtClean="0"/>
                        <a:t>Asociační štěpení (rozvolnění asociací)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Běžné dráhy asociací ztrácejí svou souvislost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Myšlenkové přemístění, shlukování, konfúze, generalizace, nelogické závěry, inkoherence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929197"/>
                  </a:ext>
                </a:extLst>
              </a:tr>
              <a:tr h="1287777">
                <a:tc>
                  <a:txBody>
                    <a:bodyPr/>
                    <a:lstStyle/>
                    <a:p>
                      <a:r>
                        <a:rPr lang="cs-CZ" dirty="0" smtClean="0"/>
                        <a:t>Štěpení psychických funkcí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Dezintegrují komplexní</a:t>
                      </a:r>
                      <a:r>
                        <a:rPr lang="cs-CZ" baseline="0" dirty="0" smtClean="0"/>
                        <a:t> psychické struktury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Vštěpování nepříjemné reality za spoluúčasti autismu nebo její transformace do různých bludných stavů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49689"/>
                  </a:ext>
                </a:extLst>
              </a:tr>
              <a:tr h="1882136">
                <a:tc>
                  <a:txBody>
                    <a:bodyPr/>
                    <a:lstStyle/>
                    <a:p>
                      <a:r>
                        <a:rPr lang="cs-CZ" dirty="0" smtClean="0"/>
                        <a:t>Štěpení do</a:t>
                      </a:r>
                      <a:r>
                        <a:rPr lang="cs-CZ" baseline="0" dirty="0" smtClean="0"/>
                        <a:t> různých osobnostních částí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Ego se střídavě přiklání</a:t>
                      </a:r>
                      <a:r>
                        <a:rPr lang="cs-CZ" baseline="0" dirty="0" smtClean="0"/>
                        <a:t> k převažujícím štěpeným komplexním psychickým strukturám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Nikoli střídání různých osob, s nimiž se jedinec střídavě identifikuje,</a:t>
                      </a:r>
                      <a:r>
                        <a:rPr lang="cs-CZ" baseline="0" dirty="0" smtClean="0"/>
                        <a:t> ale např. zachování si „zdravé“ části osobnosti u klienta v psychóze (důležité pro navázání stabilní terapeutické spolupráce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7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Pozornost a myšlení (potíže s pozorností, spousta naléhavých myšlenek bez smyslu, špatné memorování, odpojení od lidí, bez logické provázanosti, bludy, zranitelnost)</a:t>
            </a:r>
          </a:p>
          <a:p>
            <a:r>
              <a:rPr lang="cs-CZ" dirty="0" smtClean="0"/>
              <a:t>Vnímání (halucinace zrakové, chuťové, čichové, tělové, sluchové, obecně jako ohrožující, přicházejí zevnitř)</a:t>
            </a:r>
          </a:p>
          <a:p>
            <a:r>
              <a:rPr lang="cs-CZ" dirty="0" smtClean="0"/>
              <a:t>Afektivita (pocit prázdnoty, nezakotvenosti, potíže vyjádřit se, depresivní nálady)</a:t>
            </a:r>
          </a:p>
          <a:p>
            <a:r>
              <a:rPr lang="cs-CZ" dirty="0" smtClean="0"/>
              <a:t>Somatické stavy (fyzická slabost, bolesti hlavy, pohybového aparátu)</a:t>
            </a:r>
          </a:p>
          <a:p>
            <a:r>
              <a:rPr lang="cs-CZ" dirty="0" smtClean="0"/>
              <a:t>Vztahy (žádostivost připoutat se x podezřívavost)</a:t>
            </a:r>
          </a:p>
          <a:p>
            <a:r>
              <a:rPr lang="cs-CZ" dirty="0" smtClean="0"/>
              <a:t>Chování, jednání, volní kapacita (neklid vyšší psychomotorické tempo, pasivita, sebevražedné jednání)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78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Multidisciplinární tým</a:t>
            </a:r>
          </a:p>
          <a:p>
            <a:r>
              <a:rPr lang="cs-CZ" dirty="0" smtClean="0"/>
              <a:t>Biologická (odstranění symptomů, antipsychotika)</a:t>
            </a:r>
          </a:p>
          <a:p>
            <a:r>
              <a:rPr lang="cs-CZ" dirty="0" smtClean="0"/>
              <a:t>Psychodynamická psychoterapie, kognitivně-behaviorální, skupinová, rodinná, kognitivní rehabilitace</a:t>
            </a:r>
          </a:p>
          <a:p>
            <a:r>
              <a:rPr lang="cs-CZ" dirty="0" smtClean="0"/>
              <a:t>Snížení frekvence relapsů</a:t>
            </a:r>
          </a:p>
          <a:p>
            <a:r>
              <a:rPr lang="cs-CZ" dirty="0" smtClean="0"/>
              <a:t>Podpora dostatečně rozvinutých kapacit pro životní nároky</a:t>
            </a:r>
          </a:p>
          <a:p>
            <a:r>
              <a:rPr lang="cs-CZ" dirty="0" smtClean="0"/>
              <a:t>Empatie ke klientovi, koordinace zdrojů pomoci</a:t>
            </a:r>
          </a:p>
          <a:p>
            <a:r>
              <a:rPr lang="cs-CZ" dirty="0" smtClean="0"/>
              <a:t>Vztah důvěry, bezpečné místo, optimální vzdálenost, erotizovaný přenos, akceptace, hranice mezi vnitřním světem a okolí, autenticita, profesionalita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38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duševním onemocněním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10547684" cy="430730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Chronické onemocnění : vrozená organická výbava / vliv prostředí a životních událostí (infekce, toxoplazmóza, alkoholismus). </a:t>
            </a:r>
          </a:p>
          <a:p>
            <a:pPr lvl="1"/>
            <a:r>
              <a:rPr lang="cs-CZ" dirty="0"/>
              <a:t>Ztráta zájmu, iniciativnosti, motivace, odpovědnosti</a:t>
            </a:r>
          </a:p>
          <a:p>
            <a:pPr lvl="1"/>
            <a:r>
              <a:rPr lang="cs-CZ" dirty="0" smtClean="0"/>
              <a:t>Nižší schopnost sebeobsluhy</a:t>
            </a:r>
          </a:p>
          <a:p>
            <a:pPr lvl="1"/>
            <a:r>
              <a:rPr lang="cs-CZ" dirty="0" smtClean="0"/>
              <a:t>Nižší finanční soběstačnost</a:t>
            </a:r>
          </a:p>
          <a:p>
            <a:pPr lvl="1"/>
            <a:r>
              <a:rPr lang="cs-CZ" dirty="0" smtClean="0"/>
              <a:t>Horší mezilidské vztahy</a:t>
            </a:r>
          </a:p>
          <a:p>
            <a:pPr lvl="1"/>
            <a:r>
              <a:rPr lang="cs-CZ" dirty="0" smtClean="0"/>
              <a:t>Nižší schopnost učit se novým věcem</a:t>
            </a:r>
          </a:p>
          <a:p>
            <a:r>
              <a:rPr lang="cs-CZ" dirty="0" smtClean="0"/>
              <a:t>Zvýšená nemocnost</a:t>
            </a:r>
          </a:p>
          <a:p>
            <a:r>
              <a:rPr lang="cs-CZ" dirty="0" smtClean="0"/>
              <a:t>Impulzivní, zkratkovité jednání</a:t>
            </a:r>
          </a:p>
          <a:p>
            <a:r>
              <a:rPr lang="cs-CZ" dirty="0" smtClean="0"/>
              <a:t>Neměnit zaučené pracovní návyky a dovednosti</a:t>
            </a:r>
          </a:p>
          <a:p>
            <a:pPr lvl="1"/>
            <a:r>
              <a:rPr lang="cs-CZ" dirty="0" smtClean="0"/>
              <a:t>Komunikovat jasně</a:t>
            </a:r>
          </a:p>
          <a:p>
            <a:pPr lvl="1"/>
            <a:r>
              <a:rPr lang="cs-CZ" dirty="0" smtClean="0"/>
              <a:t>Potřeba pochvaly</a:t>
            </a:r>
          </a:p>
          <a:p>
            <a:pPr lvl="1"/>
            <a:r>
              <a:rPr lang="cs-CZ" dirty="0" smtClean="0"/>
              <a:t>Mluvit přátelsky a otevřeně</a:t>
            </a:r>
          </a:p>
          <a:p>
            <a:pPr lvl="1"/>
            <a:r>
              <a:rPr lang="cs-CZ" dirty="0" smtClean="0"/>
              <a:t>Mluvit i o nemoci a problémech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6" y="2952477"/>
            <a:ext cx="5213684" cy="3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duševním onemocněním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Zaměření na dovednosti a schopnosti, prožitek úspěchu</a:t>
            </a:r>
          </a:p>
          <a:p>
            <a:r>
              <a:rPr lang="cs-CZ" dirty="0" smtClean="0"/>
              <a:t>Důraz na rutinu a kontinuitu – spolehlivost (sebe)jistota</a:t>
            </a:r>
          </a:p>
          <a:p>
            <a:r>
              <a:rPr lang="cs-CZ" dirty="0" smtClean="0"/>
              <a:t>Důraz na vnímání sebe sama, posílení sebevědomí, posílení vlastní iniciativy</a:t>
            </a:r>
          </a:p>
          <a:p>
            <a:r>
              <a:rPr lang="cs-CZ" dirty="0" smtClean="0"/>
              <a:t>Odpoutání se od vlastních problémů, zájem o okolí, odpovědnost</a:t>
            </a:r>
          </a:p>
          <a:p>
            <a:r>
              <a:rPr lang="cs-CZ" dirty="0" smtClean="0"/>
              <a:t>Zmírnění stresu, deprese, úzkosti</a:t>
            </a:r>
          </a:p>
          <a:p>
            <a:r>
              <a:rPr lang="cs-CZ" dirty="0" smtClean="0"/>
              <a:t>Začlenění do společnosti, lepší komunikační schopnosti</a:t>
            </a:r>
            <a:endParaRPr lang="en-GB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81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Psychiatrická klinika FN Brno Bohunice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a typeface="ＭＳ Ｐゴシック" panose="020B0600070205080204" pitchFamily="34" charset="-128"/>
              </a:rPr>
              <a:t>obléct se přiměřeně ve vztahu k počasí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orientovat se a pohybovat v prostoru zahrady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schopnost rozhodovat se a zapojit se do aktivity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zpracování produktů zahrady (sběr bylin a jejich další využití – medy, šťávy, čaje…zeleniny – grilování, saláty, jedlé květy)</a:t>
            </a:r>
          </a:p>
          <a:p>
            <a:r>
              <a:rPr lang="cs-CZ" altLang="cs-CZ" dirty="0">
                <a:ea typeface="ＭＳ Ｐゴシック" panose="020B0600070205080204" pitchFamily="34" charset="-128"/>
              </a:rPr>
              <a:t>připravit a nalít si např. čaj, jídlo</a:t>
            </a:r>
          </a:p>
          <a:p>
            <a:r>
              <a:rPr lang="cs-CZ" altLang="cs-CZ" dirty="0" smtClean="0">
                <a:ea typeface="ＭＳ Ｐゴシック" panose="020B0600070205080204" pitchFamily="34" charset="-128"/>
              </a:rPr>
              <a:t>trénink </a:t>
            </a:r>
            <a:r>
              <a:rPr lang="cs-CZ" altLang="cs-CZ" dirty="0">
                <a:ea typeface="ＭＳ Ｐゴシック" panose="020B0600070205080204" pitchFamily="34" charset="-128"/>
              </a:rPr>
              <a:t>cestování MHD (zahradnické výstavy, výlety do přírody mimo areál nemocnice)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38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tělesným postižením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451413"/>
              </p:ext>
            </p:extLst>
          </p:nvPr>
        </p:nvGraphicFramePr>
        <p:xfrm>
          <a:off x="838200" y="1275080"/>
          <a:ext cx="10515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925952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293668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Klasifikace tělesných postižení a zdravotních oslabení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Podle typu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Postižení hybnosti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Dlouhodobé onemocnění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Zdravotní oslabení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Podle doby vzniku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Vrozená (vady lebky,</a:t>
                      </a:r>
                      <a:r>
                        <a:rPr lang="cs-CZ" baseline="0" dirty="0" smtClean="0"/>
                        <a:t> rozštěpy, nevyvinutí končetin, DMO)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Získané (deformity páteře, úrazy, následky onemocnění)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99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Podle etiologie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Tělesné odchylky a oslabení (vady páteře, luxace kloubů)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Tělesné vývojové vady (rozštěpy, vady lebky/končetin)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Úrazy (dočasné či trvalé následky, amputace,</a:t>
                      </a:r>
                      <a:r>
                        <a:rPr lang="cs-CZ" baseline="0" dirty="0" smtClean="0"/>
                        <a:t> poranění páteře)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Následky nemocí (encefalitida, žloutenka, </a:t>
                      </a:r>
                      <a:r>
                        <a:rPr lang="cs-CZ" baseline="0" dirty="0" err="1" smtClean="0"/>
                        <a:t>lymská</a:t>
                      </a:r>
                      <a:r>
                        <a:rPr lang="cs-CZ" baseline="0" dirty="0" smtClean="0"/>
                        <a:t> borelióza, nádorové onemocnění)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Dětská mozková obrna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Dlouhodobá onemocnění (alergie, astma, ekzémy, epilepsie)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6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https://www.ceskatelevize.cz/ivysilani/10122427178-udalosti-v-regionech-brno/319281381990624-udalosti-v-regionech/obsah/704614-terapie-praci-v-zahradach</a:t>
            </a:r>
            <a:endParaRPr lang="cs-CZ" dirty="0" smtClean="0"/>
          </a:p>
          <a:p>
            <a:r>
              <a:rPr lang="cs-CZ" dirty="0" smtClean="0"/>
              <a:t>Postižení / znevýhodnění (tělesné, sociální)</a:t>
            </a:r>
          </a:p>
          <a:p>
            <a:pPr lvl="1"/>
            <a:r>
              <a:rPr lang="cs-CZ" dirty="0" smtClean="0"/>
              <a:t>Omezení v činnostech</a:t>
            </a:r>
          </a:p>
          <a:p>
            <a:pPr lvl="1"/>
            <a:r>
              <a:rPr lang="cs-CZ" dirty="0" smtClean="0"/>
              <a:t>Omezení ve společenských aktivitách</a:t>
            </a:r>
          </a:p>
          <a:p>
            <a:r>
              <a:rPr lang="cs-CZ" dirty="0" smtClean="0"/>
              <a:t>Integrace, segregace, prevence</a:t>
            </a:r>
          </a:p>
          <a:p>
            <a:r>
              <a:rPr lang="cs-CZ" dirty="0" smtClean="0"/>
              <a:t>Obnova funkcí, kompenzace</a:t>
            </a:r>
          </a:p>
          <a:p>
            <a:r>
              <a:rPr lang="cs-CZ" dirty="0" smtClean="0"/>
              <a:t>Vyrovnávání příležitostí, solidarita, rovnost, zákaz diskriminace, participace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04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tělesným postižením - 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Zdravotní: medicína, fyzioterapie, protetika</a:t>
            </a:r>
          </a:p>
          <a:p>
            <a:r>
              <a:rPr lang="cs-CZ" dirty="0" smtClean="0"/>
              <a:t>Sociální: bezbariérovost, sociální služby</a:t>
            </a:r>
          </a:p>
          <a:p>
            <a:r>
              <a:rPr lang="cs-CZ" dirty="0" smtClean="0"/>
              <a:t>Pedagogická: školská integrace, distanční vzdělávání, e-</a:t>
            </a:r>
            <a:r>
              <a:rPr lang="cs-CZ" dirty="0" err="1" smtClean="0"/>
              <a:t>learningové</a:t>
            </a:r>
            <a:r>
              <a:rPr lang="cs-CZ" dirty="0" smtClean="0"/>
              <a:t> kurzy</a:t>
            </a:r>
          </a:p>
          <a:p>
            <a:r>
              <a:rPr lang="cs-CZ" dirty="0" smtClean="0"/>
              <a:t>Psychologická: podpora ze strany rodiny, přátel a okolí, psychoterapie</a:t>
            </a:r>
          </a:p>
          <a:p>
            <a:r>
              <a:rPr lang="cs-CZ" dirty="0" smtClean="0"/>
              <a:t>Pracovní: uplatnění na otevřeném trhu práce, práce z domova, podporované zaměstnávání</a:t>
            </a:r>
          </a:p>
          <a:p>
            <a:r>
              <a:rPr lang="cs-CZ" dirty="0" smtClean="0"/>
              <a:t>Právní: antidiskriminační opatření, legislativní podpora všech oblastí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46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tělesným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Individuální plánování a přístup</a:t>
            </a:r>
          </a:p>
          <a:p>
            <a:r>
              <a:rPr lang="cs-CZ" dirty="0" smtClean="0"/>
              <a:t>Maximální kompenzace a zapojení do normálního života bez omezení</a:t>
            </a:r>
          </a:p>
          <a:p>
            <a:r>
              <a:rPr lang="cs-CZ" dirty="0" smtClean="0"/>
              <a:t>Výběr materiálů</a:t>
            </a:r>
          </a:p>
          <a:p>
            <a:r>
              <a:rPr lang="cs-CZ" dirty="0" smtClean="0"/>
              <a:t>Kompenzační pomůcky, volba pracovních nástrojů</a:t>
            </a:r>
          </a:p>
          <a:p>
            <a:r>
              <a:rPr lang="cs-CZ" dirty="0" smtClean="0"/>
              <a:t>Fyziologická pozice</a:t>
            </a:r>
          </a:p>
          <a:p>
            <a:r>
              <a:rPr lang="cs-CZ" dirty="0" smtClean="0"/>
              <a:t>Volba aktivity, dopomoc, zprostředkování</a:t>
            </a:r>
          </a:p>
          <a:p>
            <a:r>
              <a:rPr lang="cs-CZ" dirty="0" smtClean="0"/>
              <a:t>Vyvýšené záhony</a:t>
            </a:r>
          </a:p>
          <a:p>
            <a:r>
              <a:rPr lang="cs-CZ" dirty="0" smtClean="0"/>
              <a:t>Prostor pro odpočinek</a:t>
            </a:r>
          </a:p>
          <a:p>
            <a:r>
              <a:rPr lang="cs-CZ" dirty="0" smtClean="0"/>
              <a:t>Ochrana před sluncem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3019926"/>
            <a:ext cx="5117432" cy="38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ea typeface="ＭＳ Ｐゴシック" panose="020B0600070205080204" pitchFamily="34" charset="-128"/>
              </a:rPr>
              <a:t>zahradně terapeutické prvky pro pacienty s jiným typem mobility</a:t>
            </a:r>
          </a:p>
        </p:txBody>
      </p:sp>
      <p:pic>
        <p:nvPicPr>
          <p:cNvPr id="32771" name="Zástupný symbol pro obsah 4" descr="SL27358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7913"/>
            <a:ext cx="4038600" cy="3028950"/>
          </a:xfrm>
        </p:spPr>
      </p:pic>
      <p:pic>
        <p:nvPicPr>
          <p:cNvPr id="32772" name="Zástupný symbol pro obsah 5" descr="SAM_479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65375"/>
            <a:ext cx="4038600" cy="3016250"/>
          </a:xfrm>
        </p:spPr>
      </p:pic>
    </p:spTree>
    <p:extLst>
      <p:ext uri="{BB962C8B-B14F-4D97-AF65-F5344CB8AC3E}">
        <p14:creationId xmlns:p14="http://schemas.microsoft.com/office/powerpoint/2010/main" val="15279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Zástupný symbol pro obsah 4" descr="SL37255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7913"/>
            <a:ext cx="4038600" cy="3028950"/>
          </a:xfrm>
        </p:spPr>
      </p:pic>
      <p:pic>
        <p:nvPicPr>
          <p:cNvPr id="33796" name="Zástupný symbol pro obsah 9" descr="SL27358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590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305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v rekonvalescenci po úrazech a operacích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Znalost lékařské zprávy, pooperační stav (nebezpečí infekce, alergie, otevřené rány)</a:t>
            </a:r>
          </a:p>
          <a:p>
            <a:r>
              <a:rPr lang="cs-CZ" dirty="0" smtClean="0"/>
              <a:t>Variabilita činností pro obnovu tělesných funkcí</a:t>
            </a:r>
          </a:p>
          <a:p>
            <a:r>
              <a:rPr lang="cs-CZ" dirty="0" smtClean="0"/>
              <a:t>Interiérová i exteriérová, aktivní i pasivní</a:t>
            </a:r>
          </a:p>
          <a:p>
            <a:r>
              <a:rPr lang="cs-CZ" dirty="0" smtClean="0"/>
              <a:t>Zapojení do sociálního života</a:t>
            </a:r>
          </a:p>
          <a:p>
            <a:r>
              <a:rPr lang="cs-CZ" dirty="0" smtClean="0"/>
              <a:t>Maximální obnova tělesných funkcí</a:t>
            </a:r>
          </a:p>
          <a:p>
            <a:r>
              <a:rPr lang="cs-CZ" dirty="0" smtClean="0"/>
              <a:t>Znovunabytí důvěry v sebe</a:t>
            </a:r>
          </a:p>
          <a:p>
            <a:r>
              <a:rPr lang="cs-CZ" dirty="0" smtClean="0"/>
              <a:t>Bezbariérovost, přiměřenost činností</a:t>
            </a:r>
          </a:p>
          <a:p>
            <a:r>
              <a:rPr lang="cs-CZ" dirty="0" smtClean="0"/>
              <a:t>Vhodné nářadí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82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mentálním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Postihuje celou lidskou osobnost (rozumová, emocionální, komunikační, sociální, vztahová, pracovní složka)</a:t>
            </a:r>
          </a:p>
          <a:p>
            <a:r>
              <a:rPr lang="cs-CZ" dirty="0" smtClean="0"/>
              <a:t>Biologicky: organické nebo funkční poškození mozku</a:t>
            </a:r>
          </a:p>
          <a:p>
            <a:r>
              <a:rPr lang="cs-CZ" dirty="0" smtClean="0"/>
              <a:t>Psychologicky: snížená úroveň rozumových měřitelných schopností</a:t>
            </a:r>
          </a:p>
          <a:p>
            <a:r>
              <a:rPr lang="cs-CZ" dirty="0" smtClean="0"/>
              <a:t>Sociálně: dezorientace ve světě a společnosti, omezené samostatné sociální fungování</a:t>
            </a:r>
          </a:p>
          <a:p>
            <a:r>
              <a:rPr lang="cs-CZ" dirty="0" smtClean="0"/>
              <a:t>Pedagogicky: snížená schopnost učit se</a:t>
            </a:r>
          </a:p>
          <a:p>
            <a:r>
              <a:rPr lang="cs-CZ" dirty="0" smtClean="0"/>
              <a:t>Právně: snížená způsobilost k samostatnému prvnímu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204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mentálním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Omezená schopnost komunikace</a:t>
            </a:r>
          </a:p>
          <a:p>
            <a:r>
              <a:rPr lang="cs-CZ" dirty="0" smtClean="0"/>
              <a:t>Sugestibilita</a:t>
            </a:r>
          </a:p>
          <a:p>
            <a:r>
              <a:rPr lang="cs-CZ" dirty="0" smtClean="0"/>
              <a:t>Zvýšená emocionalita</a:t>
            </a:r>
          </a:p>
          <a:p>
            <a:r>
              <a:rPr lang="cs-CZ" dirty="0" smtClean="0"/>
              <a:t>Spontánnost a otevřenost</a:t>
            </a:r>
          </a:p>
          <a:p>
            <a:r>
              <a:rPr lang="cs-CZ" dirty="0" smtClean="0"/>
              <a:t>Sociální dezorientace</a:t>
            </a:r>
          </a:p>
          <a:p>
            <a:r>
              <a:rPr lang="cs-CZ" dirty="0" smtClean="0"/>
              <a:t>Jiné tempo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4" y="1592180"/>
            <a:ext cx="6304546" cy="47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mentálním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Metody bazální stimulace  a komunikace (bazální dialog) – </a:t>
            </a:r>
            <a:r>
              <a:rPr lang="cs-CZ" dirty="0" err="1" smtClean="0"/>
              <a:t>snoezelen</a:t>
            </a:r>
            <a:endParaRPr lang="cs-CZ" dirty="0" smtClean="0"/>
          </a:p>
          <a:p>
            <a:r>
              <a:rPr lang="cs-CZ" dirty="0" smtClean="0"/>
              <a:t>Vzdělávání, </a:t>
            </a:r>
            <a:r>
              <a:rPr lang="cs-CZ" dirty="0" err="1" smtClean="0"/>
              <a:t>camphillské</a:t>
            </a:r>
            <a:r>
              <a:rPr lang="cs-CZ" dirty="0" smtClean="0"/>
              <a:t> komunity</a:t>
            </a:r>
          </a:p>
          <a:p>
            <a:r>
              <a:rPr lang="cs-CZ" dirty="0" smtClean="0"/>
              <a:t>Chráněné, podporované bydlení, chráněné zaměstnávání</a:t>
            </a:r>
          </a:p>
          <a:p>
            <a:endParaRPr lang="cs-CZ" dirty="0"/>
          </a:p>
          <a:p>
            <a:r>
              <a:rPr lang="cs-CZ" dirty="0" smtClean="0"/>
              <a:t>Udržovat při komunikaci oční kontakt</a:t>
            </a:r>
          </a:p>
          <a:p>
            <a:r>
              <a:rPr lang="cs-CZ" dirty="0" smtClean="0"/>
              <a:t>Používat jednoduchou řeč, krátké věty, konkrétní pojmy, jasné otázky</a:t>
            </a:r>
          </a:p>
          <a:p>
            <a:r>
              <a:rPr lang="cs-CZ" dirty="0" smtClean="0"/>
              <a:t>Pomalá, srozumitelná řeč</a:t>
            </a:r>
          </a:p>
          <a:p>
            <a:r>
              <a:rPr lang="cs-CZ" dirty="0" smtClean="0"/>
              <a:t>Oslovovat přímo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poruchou autistického spektra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Vrozená mentální porucha (mozkové funkce)</a:t>
            </a:r>
          </a:p>
          <a:p>
            <a:r>
              <a:rPr lang="cs-CZ" dirty="0" err="1" smtClean="0"/>
              <a:t>Pervazivní</a:t>
            </a:r>
            <a:r>
              <a:rPr lang="cs-CZ" dirty="0" smtClean="0"/>
              <a:t> postižení</a:t>
            </a:r>
          </a:p>
          <a:p>
            <a:r>
              <a:rPr lang="cs-CZ" dirty="0" smtClean="0"/>
              <a:t>Přidružená mentální retardace, epilepsie, postižení zraku, sluchu a řeči</a:t>
            </a:r>
          </a:p>
          <a:p>
            <a:r>
              <a:rPr lang="cs-CZ" dirty="0" smtClean="0"/>
              <a:t>Mezi obecné příznaky autismu patří stále se opakující vzorce chování, sociální odloučení a špatné verbální dovednosti</a:t>
            </a:r>
          </a:p>
          <a:p>
            <a:pPr lvl="1"/>
            <a:r>
              <a:rPr lang="cs-CZ" dirty="0" smtClean="0"/>
              <a:t>Deficit v oblasti sociální interakce a sociálního chování</a:t>
            </a:r>
          </a:p>
          <a:p>
            <a:pPr lvl="1"/>
            <a:r>
              <a:rPr lang="cs-CZ" dirty="0" smtClean="0"/>
              <a:t>Deficit v oblasti verbální a neverbální komunikace</a:t>
            </a:r>
          </a:p>
          <a:p>
            <a:pPr lvl="1"/>
            <a:r>
              <a:rPr lang="cs-CZ" dirty="0" smtClean="0"/>
              <a:t>Deficit v oblasti představivosti a hry, omezené stereotypní vzorce chování, zájmů nebo aktivit (diagnostická triáda)</a:t>
            </a:r>
          </a:p>
          <a:p>
            <a:r>
              <a:rPr lang="cs-CZ" dirty="0" smtClean="0"/>
              <a:t>Stálost prostředí</a:t>
            </a:r>
          </a:p>
          <a:p>
            <a:r>
              <a:rPr lang="cs-CZ" dirty="0" smtClean="0"/>
              <a:t>Bezpečné prostředí</a:t>
            </a:r>
          </a:p>
          <a:p>
            <a:r>
              <a:rPr lang="cs-CZ" dirty="0" smtClean="0"/>
              <a:t>Upravené pracovní podmínky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650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postižením smyslového ústrojí - 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Sluch: až 60 % informací </a:t>
            </a:r>
          </a:p>
          <a:p>
            <a:r>
              <a:rPr lang="cs-CZ" dirty="0" smtClean="0"/>
              <a:t>Sluchové postižení vytváří komunikační bariéru, deficit v orientačních schopnostech, psychickou zátěž a vede k omezení sociálních vztahů a sociální izolaci – negativní dopady na vývoj myšlení</a:t>
            </a:r>
          </a:p>
          <a:p>
            <a:r>
              <a:rPr lang="cs-CZ" dirty="0" smtClean="0"/>
              <a:t>Vrozené, získané (</a:t>
            </a:r>
            <a:r>
              <a:rPr lang="cs-CZ" dirty="0" err="1" smtClean="0"/>
              <a:t>prelingvální</a:t>
            </a:r>
            <a:r>
              <a:rPr lang="cs-CZ" dirty="0" smtClean="0"/>
              <a:t>, </a:t>
            </a:r>
            <a:r>
              <a:rPr lang="cs-CZ" dirty="0" err="1" smtClean="0"/>
              <a:t>postlingvální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Orgánové, funkční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42" y="3415768"/>
            <a:ext cx="5470358" cy="34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Kontinuální a koordinované úsilí o optimální integraci do života za využití dostupných prostředků </a:t>
            </a:r>
          </a:p>
          <a:p>
            <a:r>
              <a:rPr lang="cs-CZ" dirty="0" smtClean="0"/>
              <a:t>Týmová spolupráce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Zdravotní </a:t>
            </a:r>
          </a:p>
          <a:p>
            <a:pPr lvl="1"/>
            <a:r>
              <a:rPr lang="cs-CZ" dirty="0" smtClean="0"/>
              <a:t>Psychologická</a:t>
            </a:r>
          </a:p>
          <a:p>
            <a:pPr lvl="1"/>
            <a:r>
              <a:rPr lang="cs-CZ" dirty="0" smtClean="0"/>
              <a:t>Pedagogická</a:t>
            </a:r>
          </a:p>
          <a:p>
            <a:pPr lvl="1"/>
            <a:r>
              <a:rPr lang="cs-CZ" dirty="0" smtClean="0"/>
              <a:t>Pracovní</a:t>
            </a:r>
          </a:p>
          <a:p>
            <a:pPr lvl="1"/>
            <a:r>
              <a:rPr lang="cs-CZ" dirty="0" smtClean="0"/>
              <a:t>Volnočasová</a:t>
            </a:r>
          </a:p>
          <a:p>
            <a:pPr lvl="1"/>
            <a:r>
              <a:rPr lang="cs-CZ" dirty="0" smtClean="0"/>
              <a:t>Sociální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5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postižením smyslového ústrojí - sluch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Kochleární implantáty, sluchadla, zesilovací aparatury, kompenzační smysly, technické pomůcky, počítače</a:t>
            </a:r>
          </a:p>
          <a:p>
            <a:r>
              <a:rPr lang="cs-CZ" dirty="0" smtClean="0"/>
              <a:t>Podnětová deprivace</a:t>
            </a:r>
          </a:p>
          <a:p>
            <a:r>
              <a:rPr lang="cs-CZ" dirty="0" smtClean="0"/>
              <a:t>Biologická a sociální rehabilitace</a:t>
            </a:r>
          </a:p>
          <a:p>
            <a:pPr lvl="1"/>
            <a:r>
              <a:rPr lang="cs-CZ" dirty="0" smtClean="0"/>
              <a:t>Před rozhovorem navázat zrakový kontakt</a:t>
            </a:r>
          </a:p>
          <a:p>
            <a:pPr lvl="1"/>
            <a:r>
              <a:rPr lang="cs-CZ" dirty="0" smtClean="0"/>
              <a:t>Zeptat se, zda chce mluvit, odezírat, psát, používat znakový jazyk</a:t>
            </a:r>
          </a:p>
          <a:p>
            <a:pPr lvl="1"/>
            <a:r>
              <a:rPr lang="cs-CZ" dirty="0" smtClean="0"/>
              <a:t>Zajistit podmínky bez hluku</a:t>
            </a:r>
          </a:p>
          <a:p>
            <a:pPr lvl="1"/>
            <a:r>
              <a:rPr lang="cs-CZ" dirty="0" smtClean="0"/>
              <a:t>Předem vysvětlit, co po něm chceme</a:t>
            </a:r>
          </a:p>
          <a:p>
            <a:pPr lvl="1"/>
            <a:r>
              <a:rPr lang="cs-CZ" dirty="0" smtClean="0"/>
              <a:t>Opakujeme používáme písemnou formu</a:t>
            </a:r>
          </a:p>
          <a:p>
            <a:pPr lvl="1"/>
            <a:r>
              <a:rPr lang="cs-CZ" dirty="0" smtClean="0"/>
              <a:t>Požádat o zopakování, kvůli porozumění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798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poruchou smyslového ústrojí - 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Zrak: 80-90 % informací. </a:t>
            </a:r>
          </a:p>
          <a:p>
            <a:r>
              <a:rPr lang="cs-CZ" dirty="0" smtClean="0"/>
              <a:t>Zrakové postižení ztěžuje orientaci v prostoru a schopnost samostatného pohybu. Způsobuje nižší poznávání, vstřebávání vjemů a utváření představ, což dále ovlivňuje emoce a charakterové vlastnosti jedince</a:t>
            </a:r>
          </a:p>
          <a:p>
            <a:r>
              <a:rPr lang="cs-CZ" dirty="0" smtClean="0"/>
              <a:t>Vrozené, získané</a:t>
            </a:r>
          </a:p>
          <a:p>
            <a:r>
              <a:rPr lang="cs-CZ" dirty="0" smtClean="0"/>
              <a:t>Orgánové, funkční</a:t>
            </a:r>
            <a:endParaRPr lang="cs-CZ" dirty="0"/>
          </a:p>
        </p:txBody>
      </p:sp>
      <p:pic>
        <p:nvPicPr>
          <p:cNvPr id="4" name="Picture 8" descr="Výsledek obrázku pro hmatová mapa v zahra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9" y="3508427"/>
            <a:ext cx="4471851" cy="33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0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poruchou smyslového ústrojí - 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Rehabilitace medicínská, sociální, pracovní, pedagogická, psychologická</a:t>
            </a:r>
          </a:p>
          <a:p>
            <a:r>
              <a:rPr lang="cs-CZ" dirty="0" smtClean="0"/>
              <a:t>Optické pomůcky, </a:t>
            </a:r>
            <a:r>
              <a:rPr lang="cs-CZ" dirty="0" err="1" smtClean="0"/>
              <a:t>optoelektrické</a:t>
            </a:r>
            <a:r>
              <a:rPr lang="cs-CZ" dirty="0" smtClean="0"/>
              <a:t> pomůcky, PC, bílá hůl, </a:t>
            </a:r>
            <a:r>
              <a:rPr lang="cs-CZ" dirty="0" err="1" smtClean="0"/>
              <a:t>Pichtův</a:t>
            </a:r>
            <a:r>
              <a:rPr lang="cs-CZ" dirty="0" smtClean="0"/>
              <a:t> stroj, diktafony</a:t>
            </a:r>
          </a:p>
          <a:p>
            <a:r>
              <a:rPr lang="cs-CZ" dirty="0" smtClean="0"/>
              <a:t>Zlepšování orientace, odstraňování komunikačních bariér, podpora samostatnosti</a:t>
            </a:r>
          </a:p>
          <a:p>
            <a:pPr lvl="1"/>
            <a:r>
              <a:rPr lang="cs-CZ" dirty="0" smtClean="0"/>
              <a:t>Vyvarovat se pocitům soucitu</a:t>
            </a:r>
          </a:p>
          <a:p>
            <a:pPr lvl="1"/>
            <a:r>
              <a:rPr lang="cs-CZ" dirty="0" smtClean="0"/>
              <a:t>Představit se, oslovovat jménem</a:t>
            </a:r>
          </a:p>
          <a:p>
            <a:pPr lvl="1"/>
            <a:r>
              <a:rPr lang="cs-CZ" dirty="0" smtClean="0"/>
              <a:t>Jednat s postiženým, ne s jeho průvodcem</a:t>
            </a:r>
          </a:p>
          <a:p>
            <a:pPr lvl="1"/>
            <a:r>
              <a:rPr lang="cs-CZ" dirty="0" smtClean="0"/>
              <a:t>Dostatek světla</a:t>
            </a:r>
          </a:p>
          <a:p>
            <a:pPr lvl="1"/>
            <a:r>
              <a:rPr lang="cs-CZ" dirty="0" smtClean="0"/>
              <a:t>Omezení hluku</a:t>
            </a:r>
          </a:p>
          <a:p>
            <a:pPr lvl="1"/>
            <a:r>
              <a:rPr lang="cs-CZ" dirty="0" smtClean="0"/>
              <a:t>Úprava 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619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poruchou smyslového ústrojí - zrak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Stimulace jiných smyslů</a:t>
            </a:r>
          </a:p>
          <a:p>
            <a:r>
              <a:rPr lang="cs-CZ" dirty="0" smtClean="0"/>
              <a:t>Bezpečné prostředí, navigační systémy – Braillovo písmo</a:t>
            </a:r>
          </a:p>
          <a:p>
            <a:r>
              <a:rPr lang="cs-CZ" dirty="0" smtClean="0"/>
              <a:t>Barevné kontrasty (slabozraký)</a:t>
            </a:r>
          </a:p>
          <a:p>
            <a:r>
              <a:rPr lang="cs-CZ" dirty="0" smtClean="0"/>
              <a:t>Zvukové prvky, echolokace (voda, </a:t>
            </a:r>
            <a:r>
              <a:rPr lang="cs-CZ" dirty="0" err="1" smtClean="0"/>
              <a:t>dendrofony</a:t>
            </a:r>
            <a:r>
              <a:rPr lang="cs-CZ" dirty="0" smtClean="0"/>
              <a:t>, zvonkohry)</a:t>
            </a:r>
          </a:p>
          <a:p>
            <a:r>
              <a:rPr lang="cs-CZ" dirty="0" smtClean="0"/>
              <a:t>Přehlednost a pořádek, pozor na trny, terénní nerovnosti, srázy, hrany</a:t>
            </a:r>
          </a:p>
          <a:p>
            <a:r>
              <a:rPr lang="cs-CZ" dirty="0" smtClean="0"/>
              <a:t>Orientační pomůcky na zahradě (zábradlí, studna, lavička,…)</a:t>
            </a:r>
          </a:p>
          <a:p>
            <a:r>
              <a:rPr lang="cs-CZ" dirty="0" smtClean="0"/>
              <a:t>Různé podlahové krytiny, obrubníky (nevidomý)</a:t>
            </a:r>
          </a:p>
          <a:p>
            <a:r>
              <a:rPr lang="cs-CZ" dirty="0" smtClean="0"/>
              <a:t>Velké předměty (velká nebo granulovaná semena)</a:t>
            </a:r>
          </a:p>
          <a:p>
            <a:r>
              <a:rPr lang="cs-CZ" dirty="0" smtClean="0"/>
              <a:t>Charakteristická vůně květin, textura</a:t>
            </a:r>
          </a:p>
          <a:p>
            <a:r>
              <a:rPr lang="cs-CZ" dirty="0" smtClean="0">
                <a:hlinkClick r:id="rId2"/>
              </a:rPr>
              <a:t>https://www.youtube.com/watch?v=jKJFTpAwHFE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685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8" y="142875"/>
            <a:ext cx="5057775" cy="6715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406" y="85725"/>
            <a:ext cx="50577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7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a 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MŠ, ZŠ, speciální, azylové domy pro matky s dětmi, NZDM, stacionáře, ústavy náhradní výchovné péče, DOZP, rehabilitační kliniky, ozdravovny</a:t>
            </a:r>
          </a:p>
          <a:p>
            <a:r>
              <a:rPr lang="cs-CZ" dirty="0" smtClean="0"/>
              <a:t>Fyzický pobyt venku </a:t>
            </a:r>
          </a:p>
          <a:p>
            <a:r>
              <a:rPr lang="cs-CZ" dirty="0" smtClean="0"/>
              <a:t>Budování vztahu k přírodě do 20-30 let života</a:t>
            </a:r>
          </a:p>
          <a:p>
            <a:r>
              <a:rPr lang="cs-CZ" dirty="0" smtClean="0"/>
              <a:t>Městské, sociální a pedagogické farmy, komunitní zahrady </a:t>
            </a:r>
          </a:p>
          <a:p>
            <a:r>
              <a:rPr lang="cs-CZ" dirty="0" smtClean="0"/>
              <a:t>Místo uvolnění, hra, samostatnost, </a:t>
            </a:r>
            <a:r>
              <a:rPr lang="cs-CZ" dirty="0" err="1" smtClean="0"/>
              <a:t>learning</a:t>
            </a:r>
            <a:r>
              <a:rPr lang="cs-CZ" dirty="0" smtClean="0"/>
              <a:t> by </a:t>
            </a:r>
            <a:r>
              <a:rPr lang="cs-CZ" dirty="0" err="1" smtClean="0"/>
              <a:t>doing</a:t>
            </a:r>
            <a:r>
              <a:rPr lang="cs-CZ" dirty="0" smtClean="0"/>
              <a:t>, kreativita, výdrž, koncentrace, plánování, odpovědnost, koordinace pohybu, jemná a hrubá motorika, nové poznatky, </a:t>
            </a:r>
            <a:r>
              <a:rPr lang="cs-CZ" dirty="0" err="1" smtClean="0"/>
              <a:t>sebeposílení</a:t>
            </a:r>
            <a:r>
              <a:rPr lang="cs-CZ" dirty="0" smtClean="0"/>
              <a:t>, sociální vztahy</a:t>
            </a:r>
          </a:p>
          <a:p>
            <a:r>
              <a:rPr lang="cs-CZ" dirty="0" smtClean="0"/>
              <a:t>Cílená a volná aktivita</a:t>
            </a:r>
          </a:p>
          <a:p>
            <a:r>
              <a:rPr lang="cs-CZ" dirty="0" smtClean="0"/>
              <a:t>Variabilita prostoru, přírodní zahrady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15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cs-CZ" dirty="0" smtClean="0"/>
              <a:t>Lidé s dílčími deficity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599" y="2286000"/>
            <a:ext cx="10098505" cy="4572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Specifické poruchy učení (paměťové, zrakové, sluchové, LDM, neurotické, psychické potíže)</a:t>
            </a:r>
          </a:p>
          <a:p>
            <a:r>
              <a:rPr lang="cs-CZ" dirty="0" smtClean="0"/>
              <a:t>ADD (</a:t>
            </a:r>
            <a:r>
              <a:rPr lang="cs-CZ" dirty="0" err="1" smtClean="0"/>
              <a:t>attention</a:t>
            </a:r>
            <a:r>
              <a:rPr lang="cs-CZ" dirty="0" smtClean="0"/>
              <a:t> deficit, poruchy pozornosti)</a:t>
            </a:r>
          </a:p>
          <a:p>
            <a:pPr lvl="1"/>
            <a:r>
              <a:rPr lang="cs-CZ" dirty="0" smtClean="0"/>
              <a:t>Snadná </a:t>
            </a:r>
            <a:r>
              <a:rPr lang="cs-CZ" dirty="0" err="1" smtClean="0"/>
              <a:t>rozptýlitelnost</a:t>
            </a:r>
            <a:endParaRPr lang="cs-CZ" dirty="0" smtClean="0"/>
          </a:p>
          <a:p>
            <a:pPr lvl="1"/>
            <a:r>
              <a:rPr lang="cs-CZ" dirty="0" smtClean="0"/>
              <a:t>Problémy s nasloucháním a plněním úkolů</a:t>
            </a:r>
          </a:p>
          <a:p>
            <a:pPr lvl="1"/>
            <a:r>
              <a:rPr lang="cs-CZ" dirty="0" smtClean="0"/>
              <a:t>Potíže se zaměřením pozornosti</a:t>
            </a:r>
          </a:p>
          <a:p>
            <a:pPr lvl="1"/>
            <a:r>
              <a:rPr lang="cs-CZ" dirty="0" smtClean="0"/>
              <a:t>Potíže se soustředěním na úkol a dokončením</a:t>
            </a:r>
          </a:p>
          <a:p>
            <a:pPr lvl="1"/>
            <a:r>
              <a:rPr lang="cs-CZ" dirty="0" smtClean="0"/>
              <a:t>Nevyrovnaný výkon</a:t>
            </a:r>
          </a:p>
          <a:p>
            <a:pPr lvl="1"/>
            <a:r>
              <a:rPr lang="cs-CZ" dirty="0" smtClean="0"/>
              <a:t>Vynechávání pozornosti</a:t>
            </a:r>
          </a:p>
          <a:p>
            <a:pPr lvl="1"/>
            <a:r>
              <a:rPr lang="cs-CZ" dirty="0" smtClean="0"/>
              <a:t>Nepořádnost</a:t>
            </a:r>
          </a:p>
          <a:p>
            <a:pPr lvl="1"/>
            <a:r>
              <a:rPr lang="cs-CZ" dirty="0" smtClean="0"/>
              <a:t>Nedostatky v samostatné práci</a:t>
            </a:r>
          </a:p>
          <a:p>
            <a:pPr lvl="1"/>
            <a:r>
              <a:rPr lang="cs-CZ" dirty="0" smtClean="0"/>
              <a:t>Úzkosti</a:t>
            </a:r>
          </a:p>
          <a:p>
            <a:pPr lvl="1"/>
            <a:r>
              <a:rPr lang="cs-CZ" dirty="0" smtClean="0"/>
              <a:t>Nízké sebevědomí, problémy ve vztazích s vrstevníky</a:t>
            </a:r>
          </a:p>
          <a:p>
            <a:pPr lvl="1"/>
            <a:r>
              <a:rPr lang="cs-CZ" dirty="0" smtClean="0"/>
              <a:t>Malá </a:t>
            </a:r>
            <a:r>
              <a:rPr lang="cs-CZ" dirty="0" err="1" smtClean="0"/>
              <a:t>sebeúcat</a:t>
            </a:r>
            <a:r>
              <a:rPr lang="cs-CZ" dirty="0" smtClean="0"/>
              <a:t>, frustrace</a:t>
            </a:r>
          </a:p>
          <a:p>
            <a:pPr lvl="1"/>
            <a:r>
              <a:rPr lang="cs-CZ" dirty="0" err="1" smtClean="0"/>
              <a:t>Agresivn</a:t>
            </a:r>
            <a:r>
              <a:rPr lang="cs-CZ" dirty="0" smtClean="0"/>
              <a:t> chování, nepřiměřené reakce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31" y="2826714"/>
            <a:ext cx="2812869" cy="403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3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dílčími deficity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ADHD (</a:t>
            </a:r>
            <a:r>
              <a:rPr lang="cs-CZ" dirty="0" err="1" smtClean="0"/>
              <a:t>attention</a:t>
            </a:r>
            <a:r>
              <a:rPr lang="cs-CZ" dirty="0" smtClean="0"/>
              <a:t> deficit </a:t>
            </a:r>
            <a:r>
              <a:rPr lang="cs-CZ" dirty="0" err="1" smtClean="0"/>
              <a:t>hyperactivity</a:t>
            </a:r>
            <a:r>
              <a:rPr lang="cs-CZ" dirty="0" smtClean="0"/>
              <a:t> </a:t>
            </a:r>
            <a:r>
              <a:rPr lang="cs-CZ" dirty="0" err="1" smtClean="0"/>
              <a:t>diorder</a:t>
            </a:r>
            <a:r>
              <a:rPr lang="cs-CZ" dirty="0" smtClean="0"/>
              <a:t>, poruchy pozornosti spojené s hyperaktivitou)</a:t>
            </a:r>
          </a:p>
          <a:p>
            <a:r>
              <a:rPr lang="cs-CZ" dirty="0" smtClean="0"/>
              <a:t>Nepřiměřeně nízký stupeň pozornosti</a:t>
            </a:r>
          </a:p>
          <a:p>
            <a:pPr lvl="1"/>
            <a:r>
              <a:rPr lang="cs-CZ" dirty="0" smtClean="0"/>
              <a:t>Znemožňuje soustředění</a:t>
            </a:r>
          </a:p>
          <a:p>
            <a:pPr lvl="1"/>
            <a:r>
              <a:rPr lang="cs-CZ" dirty="0" smtClean="0"/>
              <a:t>Problém se stereotypními činnostmi</a:t>
            </a:r>
          </a:p>
          <a:p>
            <a:pPr lvl="1"/>
            <a:r>
              <a:rPr lang="cs-CZ" dirty="0" smtClean="0"/>
              <a:t>Horší hrubá a jemná motorika</a:t>
            </a:r>
          </a:p>
          <a:p>
            <a:pPr lvl="1"/>
            <a:r>
              <a:rPr lang="cs-CZ" dirty="0" smtClean="0"/>
              <a:t>Orientace v čase</a:t>
            </a:r>
          </a:p>
          <a:p>
            <a:r>
              <a:rPr lang="cs-CZ" dirty="0" smtClean="0"/>
              <a:t>Hyperaktivita a impulzivita</a:t>
            </a:r>
          </a:p>
          <a:p>
            <a:pPr lvl="1"/>
            <a:r>
              <a:rPr lang="cs-CZ" dirty="0" smtClean="0"/>
              <a:t>Zvýšený řečový projev</a:t>
            </a:r>
          </a:p>
          <a:p>
            <a:pPr lvl="1"/>
            <a:r>
              <a:rPr lang="cs-CZ" dirty="0" smtClean="0"/>
              <a:t>Unáhlené reakce, neklid</a:t>
            </a:r>
          </a:p>
          <a:p>
            <a:r>
              <a:rPr lang="cs-CZ" dirty="0" smtClean="0"/>
              <a:t>Ovlivňuje sociální vztahy, interakce se školou a rodinou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2485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s dílčími deficity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Pochvala</a:t>
            </a:r>
          </a:p>
          <a:p>
            <a:r>
              <a:rPr lang="cs-CZ" dirty="0" smtClean="0"/>
              <a:t>Posílení sebevědomí</a:t>
            </a:r>
          </a:p>
          <a:p>
            <a:r>
              <a:rPr lang="cs-CZ" dirty="0" smtClean="0"/>
              <a:t>Trpělivost</a:t>
            </a:r>
          </a:p>
          <a:p>
            <a:r>
              <a:rPr lang="cs-CZ" dirty="0" smtClean="0"/>
              <a:t>Vhodné podmínky</a:t>
            </a:r>
          </a:p>
          <a:p>
            <a:r>
              <a:rPr lang="cs-CZ" dirty="0" smtClean="0"/>
              <a:t>Zažít úspěch</a:t>
            </a:r>
          </a:p>
          <a:p>
            <a:r>
              <a:rPr lang="cs-CZ" dirty="0" smtClean="0"/>
              <a:t>Smyslové a prožitkové vnímání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71" y="1828298"/>
            <a:ext cx="6316079" cy="4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Zahrada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Potřeba pohybu, objevování, experimenty, tvořivost, sociální vztahy, obratnost, ovládání těla, sebedůvěra</a:t>
            </a:r>
          </a:p>
          <a:p>
            <a:r>
              <a:rPr lang="cs-CZ" dirty="0" smtClean="0"/>
              <a:t>Dřevo, hlína, voda, rostliny, pozorování zvířat, prožívání ročních období, změny počasí</a:t>
            </a:r>
          </a:p>
          <a:p>
            <a:r>
              <a:rPr lang="cs-CZ" dirty="0" smtClean="0"/>
              <a:t>Kopec na hraní – variabilita pohybu, běhání, skákání, prolézání</a:t>
            </a:r>
          </a:p>
          <a:p>
            <a:r>
              <a:rPr lang="cs-CZ" dirty="0" smtClean="0"/>
              <a:t>Písková jáma – hrabání, stavění</a:t>
            </a:r>
          </a:p>
          <a:p>
            <a:r>
              <a:rPr lang="cs-CZ" dirty="0" smtClean="0"/>
              <a:t>Vodní kout / </a:t>
            </a:r>
            <a:r>
              <a:rPr lang="cs-CZ" dirty="0" err="1" smtClean="0"/>
              <a:t>mokřadový</a:t>
            </a:r>
            <a:r>
              <a:rPr lang="cs-CZ" dirty="0" smtClean="0"/>
              <a:t> biotop – stříkání, bahnění</a:t>
            </a:r>
          </a:p>
          <a:p>
            <a:r>
              <a:rPr lang="cs-CZ" dirty="0" smtClean="0"/>
              <a:t>Klid a skrýš – vrbové chýše a tunely, jeskyně v křoví</a:t>
            </a:r>
          </a:p>
          <a:p>
            <a:r>
              <a:rPr lang="cs-CZ" dirty="0" smtClean="0"/>
              <a:t>Stromy k lezení, lana, šplhání</a:t>
            </a:r>
          </a:p>
          <a:p>
            <a:r>
              <a:rPr lang="cs-CZ" dirty="0" smtClean="0"/>
              <a:t>Mlsání – jedlé keře, stromy, záhony</a:t>
            </a:r>
          </a:p>
          <a:p>
            <a:r>
              <a:rPr lang="cs-CZ" dirty="0" smtClean="0"/>
              <a:t>Divočina – objevování</a:t>
            </a:r>
          </a:p>
          <a:p>
            <a:r>
              <a:rPr lang="cs-CZ" dirty="0" smtClean="0"/>
              <a:t>Relaxační zóna – soukromí, odpočinek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62" y="4283242"/>
            <a:ext cx="6241838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Čísla a statistiky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725561"/>
              </p:ext>
            </p:extLst>
          </p:nvPr>
        </p:nvGraphicFramePr>
        <p:xfrm>
          <a:off x="838200" y="1427747"/>
          <a:ext cx="10515600" cy="523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179389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24201486"/>
                    </a:ext>
                  </a:extLst>
                </a:gridCol>
              </a:tblGrid>
              <a:tr h="512345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Odhad počtu zdravotně postižených v ČR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61403"/>
                  </a:ext>
                </a:extLst>
              </a:tr>
              <a:tr h="512345">
                <a:tc>
                  <a:txBody>
                    <a:bodyPr/>
                    <a:lstStyle/>
                    <a:p>
                      <a:r>
                        <a:rPr lang="cs-CZ" dirty="0" smtClean="0"/>
                        <a:t>Typ postižení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lidí s postižením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03717"/>
                  </a:ext>
                </a:extLst>
              </a:tr>
              <a:tr h="391627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dirty="0" smtClean="0"/>
                        <a:t>Zrakově</a:t>
                      </a:r>
                      <a:r>
                        <a:rPr lang="cs-CZ" baseline="0" dirty="0" smtClean="0"/>
                        <a:t> znevýhodnění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Sluchové znevýhodnění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Poruchy řeči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err="1" smtClean="0"/>
                        <a:t>Slepohluchota</a:t>
                      </a:r>
                      <a:endParaRPr lang="cs-CZ" baseline="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Mentální znevýhodnění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Vady pohybového ústrojí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Diabetes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Cévní mozkové příhody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Epilepsie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cs-CZ" baseline="0" dirty="0" smtClean="0"/>
                        <a:t>Duševní nemoc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60 tis. (17 tis.</a:t>
                      </a:r>
                      <a:r>
                        <a:rPr lang="cs-CZ" baseline="0" dirty="0" smtClean="0"/>
                        <a:t> velmi těžké postižení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baseline="0" dirty="0" smtClean="0"/>
                        <a:t>300 tis. (15 zcela ohluchlí)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60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1500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300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300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480 tis. (70 tis. </a:t>
                      </a:r>
                      <a:r>
                        <a:rPr lang="cs-CZ" dirty="0" err="1" smtClean="0"/>
                        <a:t>inzulinovaných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150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140 tis.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dirty="0" smtClean="0"/>
                        <a:t>100 tis.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535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ze skupin ohrožených sociálním vyloučením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Sociální kontakt, komunikace</a:t>
            </a:r>
          </a:p>
          <a:p>
            <a:r>
              <a:rPr lang="cs-CZ" dirty="0" smtClean="0"/>
              <a:t>Smysluplnost aktivit</a:t>
            </a:r>
          </a:p>
          <a:p>
            <a:r>
              <a:rPr lang="cs-CZ" dirty="0" smtClean="0"/>
              <a:t>Léčivá komunita, styk s „normálními“ lidmi</a:t>
            </a:r>
          </a:p>
          <a:p>
            <a:r>
              <a:rPr lang="cs-CZ" dirty="0" smtClean="0"/>
              <a:t>Pravidelnost činností</a:t>
            </a:r>
          </a:p>
          <a:p>
            <a:r>
              <a:rPr lang="cs-CZ" dirty="0" smtClean="0"/>
              <a:t>Pracovní návyky, nové dovednosti</a:t>
            </a:r>
          </a:p>
          <a:p>
            <a:r>
              <a:rPr lang="cs-CZ" dirty="0" smtClean="0"/>
              <a:t>Sebejistota, rutina</a:t>
            </a:r>
          </a:p>
          <a:p>
            <a:r>
              <a:rPr lang="cs-CZ" dirty="0" smtClean="0"/>
              <a:t>Svépomoc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Skupiny ohrožené sociální izolací</a:t>
            </a:r>
          </a:p>
          <a:p>
            <a:r>
              <a:rPr lang="cs-CZ" dirty="0"/>
              <a:t>Nižší příjem domácnosti</a:t>
            </a:r>
          </a:p>
          <a:p>
            <a:r>
              <a:rPr lang="cs-CZ" dirty="0"/>
              <a:t>Ztráta sebedůvěry</a:t>
            </a:r>
          </a:p>
          <a:p>
            <a:r>
              <a:rPr lang="cs-CZ" dirty="0"/>
              <a:t>Ztráta pracovních návyků</a:t>
            </a:r>
          </a:p>
          <a:p>
            <a:r>
              <a:rPr lang="cs-CZ" dirty="0"/>
              <a:t>Motivace a vytrvalost</a:t>
            </a:r>
          </a:p>
          <a:p>
            <a:r>
              <a:rPr lang="cs-CZ" dirty="0"/>
              <a:t>Zdravotní rizika</a:t>
            </a:r>
          </a:p>
          <a:p>
            <a:r>
              <a:rPr lang="cs-CZ" dirty="0"/>
              <a:t>Jiné pracovní tempo</a:t>
            </a:r>
          </a:p>
          <a:p>
            <a:r>
              <a:rPr lang="cs-CZ" dirty="0"/>
              <a:t>Můstek do dalšího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808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Mladí lidé opouštějící zařízení pro výkon ústavní nebo ochranné výchovy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Mladiství a mladší 15 let, kteří svým chováním výrazně porušují společenské normy </a:t>
            </a:r>
          </a:p>
          <a:p>
            <a:r>
              <a:rPr lang="cs-CZ" dirty="0" smtClean="0"/>
              <a:t>Kladně ovlivnit duševní, mravní a sociální vývoj dítěte / mladistvého a zároveň před jeho chováním chránit společnost </a:t>
            </a:r>
          </a:p>
          <a:p>
            <a:r>
              <a:rPr lang="cs-CZ" dirty="0" smtClean="0"/>
              <a:t>Někdy nahrazuje nepodmíněné odnětí svobody a má připravit jedince na řádný život po propuštění</a:t>
            </a:r>
          </a:p>
          <a:p>
            <a:pPr lvl="1"/>
            <a:r>
              <a:rPr lang="cs-CZ" dirty="0" smtClean="0"/>
              <a:t>Referenční osoby, kolektiv</a:t>
            </a:r>
          </a:p>
          <a:p>
            <a:pPr lvl="1"/>
            <a:r>
              <a:rPr lang="cs-CZ" dirty="0" smtClean="0"/>
              <a:t>Praktická činnost</a:t>
            </a:r>
          </a:p>
          <a:p>
            <a:pPr lvl="1"/>
            <a:r>
              <a:rPr lang="cs-CZ" dirty="0" smtClean="0"/>
              <a:t>Fyzická náročnost</a:t>
            </a:r>
          </a:p>
          <a:p>
            <a:pPr lvl="1"/>
            <a:r>
              <a:rPr lang="cs-CZ" dirty="0" smtClean="0"/>
              <a:t>Změna zažitých norem a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87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dlouhodobě či opakovaně nezaměstnaní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Osoby dlouhodobě nezaměstnané: uchazeči o zaměstnání evidovaní na Úřadu práce ČR déle než 1 rok</a:t>
            </a:r>
          </a:p>
          <a:p>
            <a:r>
              <a:rPr lang="cs-CZ" dirty="0" smtClean="0"/>
              <a:t>Osoby opakovaně nezaměstnané: osoby, které mají opakovaně problém s uplatněním na trhu práce, tj. jsou uchazeči o zaměstnání, jejichž doba evidence na Úřadu práce ČR dosáhla v posledních 2 letech délky 12 měsíců</a:t>
            </a:r>
          </a:p>
          <a:p>
            <a:pPr lvl="1"/>
            <a:r>
              <a:rPr lang="cs-CZ" dirty="0" smtClean="0"/>
              <a:t>Obnovit pracovní návyky</a:t>
            </a:r>
          </a:p>
          <a:p>
            <a:pPr lvl="1"/>
            <a:r>
              <a:rPr lang="cs-CZ" dirty="0" smtClean="0"/>
              <a:t>Obnovit sociální návyky</a:t>
            </a:r>
          </a:p>
          <a:p>
            <a:pPr lvl="1"/>
            <a:r>
              <a:rPr lang="cs-CZ" dirty="0" smtClean="0"/>
              <a:t>Pravidla komunikace (se zaměstnavatelem, kolegy, úřady)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324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v nebo po výkonu trestu odnětí svobody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Osoby, které se dostaly do konfliktu se zákonem, byly obviněny a odsouzeny k nedobrovolné společenské izolaci </a:t>
            </a:r>
          </a:p>
          <a:p>
            <a:r>
              <a:rPr lang="cs-CZ" dirty="0" smtClean="0"/>
              <a:t>Snížit recidivu kriminálního chování, vedení k soběstačnému životu po propuštění</a:t>
            </a:r>
          </a:p>
          <a:p>
            <a:r>
              <a:rPr lang="cs-CZ" dirty="0" smtClean="0"/>
              <a:t>Chránit společnost před pachateli trestných činů a zabránit jim v páchání další trestné činnosti</a:t>
            </a:r>
          </a:p>
          <a:p>
            <a:pPr lvl="1"/>
            <a:r>
              <a:rPr lang="cs-CZ" dirty="0" smtClean="0"/>
              <a:t>Pracovní řád</a:t>
            </a:r>
          </a:p>
          <a:p>
            <a:pPr lvl="1"/>
            <a:r>
              <a:rPr lang="cs-CZ" dirty="0" smtClean="0"/>
              <a:t>Sociální integrace</a:t>
            </a:r>
          </a:p>
          <a:p>
            <a:pPr lvl="1"/>
            <a:r>
              <a:rPr lang="cs-CZ" dirty="0" smtClean="0"/>
              <a:t>Komunikace</a:t>
            </a:r>
          </a:p>
          <a:p>
            <a:pPr lvl="1"/>
            <a:r>
              <a:rPr lang="cs-CZ" dirty="0" smtClean="0"/>
              <a:t>Přidružené problémy: exekuce, finanční tíseň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02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a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Individuální sociálně-terapeutická práce</a:t>
            </a:r>
          </a:p>
          <a:p>
            <a:pPr lvl="1"/>
            <a:r>
              <a:rPr lang="cs-CZ" dirty="0" smtClean="0"/>
              <a:t>Případová studie</a:t>
            </a:r>
          </a:p>
          <a:p>
            <a:pPr lvl="1"/>
            <a:r>
              <a:rPr lang="cs-CZ" dirty="0" smtClean="0"/>
              <a:t>Rozhovor, aktivní naslouchání, neverbální komunikace</a:t>
            </a:r>
          </a:p>
          <a:p>
            <a:pPr lvl="1"/>
            <a:r>
              <a:rPr lang="cs-CZ" dirty="0" smtClean="0"/>
              <a:t>Zaměření na jednotlivce</a:t>
            </a:r>
          </a:p>
          <a:p>
            <a:r>
              <a:rPr lang="cs-CZ" dirty="0" smtClean="0"/>
              <a:t>Skupinová</a:t>
            </a:r>
          </a:p>
          <a:p>
            <a:pPr lvl="1"/>
            <a:r>
              <a:rPr lang="cs-CZ" dirty="0" smtClean="0"/>
              <a:t>Rozvoj vzájemných pozitivních sociálních vztahů mezi členy skupiny</a:t>
            </a:r>
          </a:p>
          <a:p>
            <a:pPr lvl="1"/>
            <a:r>
              <a:rPr lang="cs-CZ" dirty="0" smtClean="0"/>
              <a:t>Typy skupin</a:t>
            </a:r>
          </a:p>
          <a:p>
            <a:pPr lvl="1"/>
            <a:r>
              <a:rPr lang="cs-CZ" dirty="0" smtClean="0"/>
              <a:t>Dynamika</a:t>
            </a:r>
          </a:p>
          <a:p>
            <a:r>
              <a:rPr lang="cs-CZ" dirty="0" smtClean="0"/>
              <a:t>Komunitní </a:t>
            </a:r>
          </a:p>
          <a:p>
            <a:pPr lvl="1"/>
            <a:r>
              <a:rPr lang="cs-CZ" dirty="0" smtClean="0"/>
              <a:t>Místo, kde člověk získává emocionální oporu, ocenění a praktickou pomoc v každodenním životě</a:t>
            </a:r>
          </a:p>
          <a:p>
            <a:pPr lvl="1"/>
            <a:r>
              <a:rPr lang="cs-CZ" dirty="0" smtClean="0">
                <a:hlinkClick r:id="rId2"/>
              </a:rPr>
              <a:t>https://www.mapko.cz/page/komunitni-zahrady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086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62075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411453" y="83418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(Síť podpory podle </a:t>
            </a:r>
            <a:r>
              <a:rPr lang="cs-CZ" dirty="0" err="1" smtClean="0"/>
              <a:t>Trainor</a:t>
            </a:r>
            <a:r>
              <a:rPr lang="cs-CZ" dirty="0" smtClean="0"/>
              <a:t> a </a:t>
            </a:r>
            <a:r>
              <a:rPr lang="cs-CZ" dirty="0" err="1" smtClean="0"/>
              <a:t>Church</a:t>
            </a:r>
            <a:r>
              <a:rPr lang="cs-CZ" dirty="0" smtClean="0"/>
              <a:t>, 1984)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85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Aktivizační terapeutické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Potřeby jedinců, skupin, komunit</a:t>
            </a:r>
          </a:p>
          <a:p>
            <a:r>
              <a:rPr lang="cs-CZ" dirty="0" smtClean="0"/>
              <a:t>Aktuální stav, věk, pohlaví, podmínky prostředí</a:t>
            </a:r>
          </a:p>
          <a:p>
            <a:r>
              <a:rPr lang="cs-CZ" dirty="0" smtClean="0"/>
              <a:t>Sociální role osob a očekávání</a:t>
            </a:r>
          </a:p>
          <a:p>
            <a:r>
              <a:rPr lang="cs-CZ" dirty="0" smtClean="0"/>
              <a:t>Celostní rehabilitace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5" y="2887579"/>
            <a:ext cx="5293895" cy="3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Senioři </a:t>
            </a:r>
            <a:r>
              <a:rPr lang="cs-CZ" dirty="0" smtClean="0"/>
              <a:t>a geriatričtí pacienti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Muskuloskeletání</a:t>
            </a:r>
            <a:r>
              <a:rPr lang="cs-CZ" dirty="0" smtClean="0"/>
              <a:t> onemocnění (osteoartróza, osteoporóza)</a:t>
            </a:r>
          </a:p>
          <a:p>
            <a:r>
              <a:rPr lang="cs-CZ" dirty="0" smtClean="0"/>
              <a:t>Hormonální onemocnění</a:t>
            </a:r>
          </a:p>
          <a:p>
            <a:r>
              <a:rPr lang="cs-CZ" dirty="0" smtClean="0"/>
              <a:t>Neurologická onemocnění  – demence, Alzheimerova choroba, mozková mrtvice, roztroušená skleróza, Parkinsonova choroba</a:t>
            </a:r>
          </a:p>
          <a:p>
            <a:r>
              <a:rPr lang="cs-CZ" dirty="0" smtClean="0"/>
              <a:t>Zrakové potíže</a:t>
            </a:r>
          </a:p>
          <a:p>
            <a:r>
              <a:rPr lang="cs-CZ" dirty="0" smtClean="0"/>
              <a:t>Kardiovaskulární onemocnění – hypertenze</a:t>
            </a:r>
          </a:p>
          <a:p>
            <a:r>
              <a:rPr lang="cs-CZ" dirty="0" smtClean="0"/>
              <a:t>Onemocnění plic, ledvin, kůže, vlasů</a:t>
            </a:r>
          </a:p>
          <a:p>
            <a:r>
              <a:rPr lang="cs-CZ" dirty="0" smtClean="0"/>
              <a:t>Psychiatrická onemocnění – deprese, nespavost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0" y="4411579"/>
            <a:ext cx="4070351" cy="2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Senioři a geriatričtí pacienti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Domovy pro seniory, hospice, LDN, Chráněné bydlení, DOZP, nemocnice, stacionáře, centra denních služeb</a:t>
            </a:r>
          </a:p>
          <a:p>
            <a:r>
              <a:rPr lang="cs-CZ" dirty="0" smtClean="0"/>
              <a:t>Reminiscenční techniky, biografické souvislosti od doprovázející osoby</a:t>
            </a:r>
          </a:p>
          <a:p>
            <a:r>
              <a:rPr lang="cs-CZ" dirty="0" smtClean="0"/>
              <a:t>Venkovní i interiérová ZT </a:t>
            </a:r>
          </a:p>
          <a:p>
            <a:r>
              <a:rPr lang="cs-CZ" dirty="0" smtClean="0"/>
              <a:t>Přizpůsobení kolečkové židli/fyzickým možnostem klientů, bezbariérovost</a:t>
            </a:r>
          </a:p>
          <a:p>
            <a:r>
              <a:rPr lang="cs-CZ" dirty="0" smtClean="0"/>
              <a:t>Bezpečný životní a domácký prostor zahrady, důvěra prostředí</a:t>
            </a:r>
          </a:p>
          <a:p>
            <a:r>
              <a:rPr lang="cs-CZ" dirty="0" smtClean="0"/>
              <a:t>Orientace s doprovodnou osobou</a:t>
            </a:r>
          </a:p>
          <a:p>
            <a:r>
              <a:rPr lang="cs-CZ" dirty="0" smtClean="0"/>
              <a:t>Zapamatovatelné prvky, stimulující prvky</a:t>
            </a:r>
          </a:p>
          <a:p>
            <a:r>
              <a:rPr lang="cs-CZ" dirty="0" smtClean="0"/>
              <a:t>Jasné a rozpoznatelné směry a cesty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146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3344</TotalTime>
  <Words>2385</Words>
  <Application>Microsoft Office PowerPoint</Application>
  <PresentationFormat>Širokoúhlá obrazovka</PresentationFormat>
  <Paragraphs>380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ＭＳ Ｐゴシック</vt:lpstr>
      <vt:lpstr>Arial</vt:lpstr>
      <vt:lpstr>Franklin Gothic Book</vt:lpstr>
      <vt:lpstr>Wingdings</vt:lpstr>
      <vt:lpstr>Crop</vt:lpstr>
      <vt:lpstr>Práce s klienty</vt:lpstr>
      <vt:lpstr>Komplexní rehabilitace</vt:lpstr>
      <vt:lpstr>Komplexní rehabilitace</vt:lpstr>
      <vt:lpstr>Čísla a statistiky</vt:lpstr>
      <vt:lpstr>Metody a techniky</vt:lpstr>
      <vt:lpstr>Prezentace aplikace PowerPoint</vt:lpstr>
      <vt:lpstr>Aktivizační terapeutické prostředky</vt:lpstr>
      <vt:lpstr>Senioři a geriatričtí pacienti</vt:lpstr>
      <vt:lpstr>Senioři a geriatričtí pacienti</vt:lpstr>
      <vt:lpstr>Senioři a geriatričtí pacienti</vt:lpstr>
      <vt:lpstr>Starší a geriatričtí pacienti – Alzheimerova choroba</vt:lpstr>
      <vt:lpstr>Starší a geriatričtí pacienti - demence</vt:lpstr>
      <vt:lpstr>Schizofrenie</vt:lpstr>
      <vt:lpstr>Schizofrenie</vt:lpstr>
      <vt:lpstr>Schizofrenie</vt:lpstr>
      <vt:lpstr>Lidé s duševním onemocněním</vt:lpstr>
      <vt:lpstr>Lidé s duševním onemocněním</vt:lpstr>
      <vt:lpstr>Psychiatrická klinika FN Brno Bohunice</vt:lpstr>
      <vt:lpstr>Lidé s tělesným postižením</vt:lpstr>
      <vt:lpstr>Lidé s tělesným postižením - rehabilitace</vt:lpstr>
      <vt:lpstr>Lidé s tělesným postižením</vt:lpstr>
      <vt:lpstr>zahradně terapeutické prvky pro pacienty s jiným typem mobility</vt:lpstr>
      <vt:lpstr>Prezentace aplikace PowerPoint</vt:lpstr>
      <vt:lpstr>Lidé v rekonvalescenci po úrazech a operacích</vt:lpstr>
      <vt:lpstr>Lidé s mentálním postižením</vt:lpstr>
      <vt:lpstr>Lidé s mentálním postižením</vt:lpstr>
      <vt:lpstr>Lidé s mentálním postižením</vt:lpstr>
      <vt:lpstr>Lidé s poruchou autistického spektra</vt:lpstr>
      <vt:lpstr>Lidé s postižením smyslového ústrojí - sluch</vt:lpstr>
      <vt:lpstr>Lidé s postižením smyslového ústrojí - sluch</vt:lpstr>
      <vt:lpstr>Lidé s poruchou smyslového ústrojí - zrak</vt:lpstr>
      <vt:lpstr>Lidé s poruchou smyslového ústrojí - zrak</vt:lpstr>
      <vt:lpstr>Lidé s poruchou smyslového ústrojí - zrak</vt:lpstr>
      <vt:lpstr>Prezentace aplikace PowerPoint</vt:lpstr>
      <vt:lpstr>Děti a mládež</vt:lpstr>
      <vt:lpstr>Lidé s dílčími deficity</vt:lpstr>
      <vt:lpstr>Lidé s dílčími deficity</vt:lpstr>
      <vt:lpstr>Lidé s dílčími deficity</vt:lpstr>
      <vt:lpstr>Zahrada pro děti</vt:lpstr>
      <vt:lpstr>Lidé ze skupin ohrožených sociálním vyloučením</vt:lpstr>
      <vt:lpstr>Mladí lidé opouštějící zařízení pro výkon ústavní nebo ochranné výchovy</vt:lpstr>
      <vt:lpstr>Lidé dlouhodobě či opakovaně nezaměstnaní</vt:lpstr>
      <vt:lpstr>Osoby v nebo po výkonu trestu odnětí svobody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klienty</dc:title>
  <dc:creator>Eliška Hudcová</dc:creator>
  <cp:lastModifiedBy>Eliška Hudcová</cp:lastModifiedBy>
  <cp:revision>40</cp:revision>
  <dcterms:created xsi:type="dcterms:W3CDTF">2019-10-07T09:49:53Z</dcterms:created>
  <dcterms:modified xsi:type="dcterms:W3CDTF">2020-03-09T17:30:02Z</dcterms:modified>
</cp:coreProperties>
</file>