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9" r:id="rId3"/>
    <p:sldId id="268" r:id="rId4"/>
    <p:sldId id="269" r:id="rId5"/>
    <p:sldId id="271" r:id="rId6"/>
    <p:sldId id="272" r:id="rId7"/>
    <p:sldId id="273" r:id="rId8"/>
    <p:sldId id="275" r:id="rId9"/>
    <p:sldId id="276" r:id="rId10"/>
    <p:sldId id="277" r:id="rId11"/>
    <p:sldId id="259" r:id="rId12"/>
    <p:sldId id="260" r:id="rId13"/>
    <p:sldId id="264" r:id="rId14"/>
    <p:sldId id="262" r:id="rId15"/>
    <p:sldId id="261" r:id="rId16"/>
    <p:sldId id="265" r:id="rId17"/>
    <p:sldId id="266" r:id="rId18"/>
    <p:sldId id="280" r:id="rId19"/>
    <p:sldId id="267" r:id="rId20"/>
  </p:sldIdLst>
  <p:sldSz cx="12192000" cy="6858000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9ABB14-AC18-4322-8F1D-8F4CCD2E0AF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E64BDA8-2611-49EC-A587-51E36860BB46}">
      <dgm:prSet/>
      <dgm:spPr/>
      <dgm:t>
        <a:bodyPr/>
        <a:lstStyle/>
        <a:p>
          <a:pPr rtl="0"/>
          <a:r>
            <a:rPr lang="cs-CZ" dirty="0" smtClean="0"/>
            <a:t>Absolvent by měl porozumět teoretickým předpokladům sociální politiky. </a:t>
          </a:r>
          <a:r>
            <a:rPr lang="cs-CZ" u="sng" dirty="0" smtClean="0"/>
            <a:t>Konkrétně se jedná o</a:t>
          </a:r>
          <a:r>
            <a:rPr lang="cs-CZ" dirty="0" smtClean="0"/>
            <a:t>:</a:t>
          </a:r>
          <a:endParaRPr lang="cs-CZ" dirty="0"/>
        </a:p>
      </dgm:t>
    </dgm:pt>
    <dgm:pt modelId="{7B34C822-892D-4C90-B3E7-EFD2750C27EB}" type="parTrans" cxnId="{C97DDA25-0816-4D6E-8F4D-FE53B0880648}">
      <dgm:prSet/>
      <dgm:spPr/>
      <dgm:t>
        <a:bodyPr/>
        <a:lstStyle/>
        <a:p>
          <a:endParaRPr lang="cs-CZ"/>
        </a:p>
      </dgm:t>
    </dgm:pt>
    <dgm:pt modelId="{215F4234-EA0E-4B47-8AA6-61A458E6581A}" type="sibTrans" cxnId="{C97DDA25-0816-4D6E-8F4D-FE53B0880648}">
      <dgm:prSet/>
      <dgm:spPr/>
      <dgm:t>
        <a:bodyPr/>
        <a:lstStyle/>
        <a:p>
          <a:endParaRPr lang="cs-CZ"/>
        </a:p>
      </dgm:t>
    </dgm:pt>
    <dgm:pt modelId="{2A91742E-F683-47A2-8555-69DF78A313E8}">
      <dgm:prSet custT="1"/>
      <dgm:spPr/>
      <dgm:t>
        <a:bodyPr/>
        <a:lstStyle/>
        <a:p>
          <a:pPr algn="just" rtl="0"/>
          <a:r>
            <a:rPr lang="cs-CZ" sz="1900" dirty="0" smtClean="0"/>
            <a:t>1. znalost základních pojmů, principů a poznatků teorie sociální politiky,</a:t>
          </a:r>
          <a:endParaRPr lang="cs-CZ" sz="1900" dirty="0"/>
        </a:p>
      </dgm:t>
    </dgm:pt>
    <dgm:pt modelId="{72FCDA4C-F260-4EA0-8360-215096A802CB}" type="parTrans" cxnId="{CF8BB5FD-B5C2-425B-ABC8-F031A1537E17}">
      <dgm:prSet/>
      <dgm:spPr/>
      <dgm:t>
        <a:bodyPr/>
        <a:lstStyle/>
        <a:p>
          <a:endParaRPr lang="cs-CZ"/>
        </a:p>
      </dgm:t>
    </dgm:pt>
    <dgm:pt modelId="{709A2972-CCC8-45F2-B40D-037DF18F03A6}" type="sibTrans" cxnId="{CF8BB5FD-B5C2-425B-ABC8-F031A1537E17}">
      <dgm:prSet/>
      <dgm:spPr/>
      <dgm:t>
        <a:bodyPr/>
        <a:lstStyle/>
        <a:p>
          <a:endParaRPr lang="cs-CZ"/>
        </a:p>
      </dgm:t>
    </dgm:pt>
    <dgm:pt modelId="{5F276972-2248-46CC-B8ED-6241ACF7EEC6}">
      <dgm:prSet custT="1"/>
      <dgm:spPr/>
      <dgm:t>
        <a:bodyPr/>
        <a:lstStyle/>
        <a:p>
          <a:pPr algn="just" rtl="0"/>
          <a:r>
            <a:rPr lang="cs-CZ" sz="1900" dirty="0" smtClean="0"/>
            <a:t>2. schopnost nalézt podrobné informace o těchto pojmech, principech a poznatcích v relevantní literatuře</a:t>
          </a:r>
          <a:endParaRPr lang="cs-CZ" sz="1900" dirty="0"/>
        </a:p>
      </dgm:t>
    </dgm:pt>
    <dgm:pt modelId="{081085FB-95DA-425C-BBCB-A4D04754CE89}" type="parTrans" cxnId="{9FB0E107-8A4E-4404-8A2C-488F67037980}">
      <dgm:prSet/>
      <dgm:spPr/>
      <dgm:t>
        <a:bodyPr/>
        <a:lstStyle/>
        <a:p>
          <a:endParaRPr lang="cs-CZ"/>
        </a:p>
      </dgm:t>
    </dgm:pt>
    <dgm:pt modelId="{770D6D35-03B9-4EAF-9FE1-43729ED432E2}" type="sibTrans" cxnId="{9FB0E107-8A4E-4404-8A2C-488F67037980}">
      <dgm:prSet/>
      <dgm:spPr/>
      <dgm:t>
        <a:bodyPr/>
        <a:lstStyle/>
        <a:p>
          <a:endParaRPr lang="cs-CZ"/>
        </a:p>
      </dgm:t>
    </dgm:pt>
    <dgm:pt modelId="{C86207F1-2BB2-4CE3-85A5-A2E1BA6981EC}">
      <dgm:prSet custT="1"/>
      <dgm:spPr/>
      <dgm:t>
        <a:bodyPr/>
        <a:lstStyle/>
        <a:p>
          <a:pPr algn="just" rtl="0"/>
          <a:r>
            <a:rPr lang="cs-CZ" sz="1900" dirty="0" smtClean="0"/>
            <a:t>3. schopnost uplatnit tyto pojmy, principy a poznatky při interpretaci vlastní pozice sociálního pracovníka a jeho zaměstnavatelské organizace v systému sociálních služeb a ve společnosti, při interpretaci situace svých klientů a při interpretaci podmínek uspokojování potřeb lidí a podmínek realizace sociálních práv občanů.</a:t>
          </a:r>
          <a:endParaRPr lang="cs-CZ" sz="1900" dirty="0"/>
        </a:p>
      </dgm:t>
    </dgm:pt>
    <dgm:pt modelId="{76884189-36C9-42BA-A1B4-433A2CE6E12F}" type="parTrans" cxnId="{83F6C83D-131A-4237-AAB4-EA0793688B04}">
      <dgm:prSet/>
      <dgm:spPr/>
      <dgm:t>
        <a:bodyPr/>
        <a:lstStyle/>
        <a:p>
          <a:endParaRPr lang="cs-CZ"/>
        </a:p>
      </dgm:t>
    </dgm:pt>
    <dgm:pt modelId="{FCF57CAF-9257-45DC-B624-CF17EC3D2F19}" type="sibTrans" cxnId="{83F6C83D-131A-4237-AAB4-EA0793688B04}">
      <dgm:prSet/>
      <dgm:spPr/>
      <dgm:t>
        <a:bodyPr/>
        <a:lstStyle/>
        <a:p>
          <a:endParaRPr lang="cs-CZ"/>
        </a:p>
      </dgm:t>
    </dgm:pt>
    <dgm:pt modelId="{EA6349EA-ACF4-48B1-869B-520E5073067E}" type="pres">
      <dgm:prSet presAssocID="{2F9ABB14-AC18-4322-8F1D-8F4CCD2E0A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C9D82D8-5DFA-4C7E-9B3F-19E13E1CCFDD}" type="pres">
      <dgm:prSet presAssocID="{1E64BDA8-2611-49EC-A587-51E36860BB46}" presName="linNode" presStyleCnt="0"/>
      <dgm:spPr/>
    </dgm:pt>
    <dgm:pt modelId="{BBAA6D24-657E-4451-97B5-33B0BFA575DB}" type="pres">
      <dgm:prSet presAssocID="{1E64BDA8-2611-49EC-A587-51E36860BB46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669FF81-6362-42CD-A386-E40A015B0E59}" type="pres">
      <dgm:prSet presAssocID="{1E64BDA8-2611-49EC-A587-51E36860BB46}" presName="descendantText" presStyleLbl="alignAccFollowNode1" presStyleIdx="0" presStyleCnt="1" custScaleY="12384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3F6C83D-131A-4237-AAB4-EA0793688B04}" srcId="{1E64BDA8-2611-49EC-A587-51E36860BB46}" destId="{C86207F1-2BB2-4CE3-85A5-A2E1BA6981EC}" srcOrd="2" destOrd="0" parTransId="{76884189-36C9-42BA-A1B4-433A2CE6E12F}" sibTransId="{FCF57CAF-9257-45DC-B624-CF17EC3D2F19}"/>
    <dgm:cxn modelId="{C97DDA25-0816-4D6E-8F4D-FE53B0880648}" srcId="{2F9ABB14-AC18-4322-8F1D-8F4CCD2E0AF2}" destId="{1E64BDA8-2611-49EC-A587-51E36860BB46}" srcOrd="0" destOrd="0" parTransId="{7B34C822-892D-4C90-B3E7-EFD2750C27EB}" sibTransId="{215F4234-EA0E-4B47-8AA6-61A458E6581A}"/>
    <dgm:cxn modelId="{D2B516E9-1D56-49E9-BB67-44798F1009C6}" type="presOf" srcId="{5F276972-2248-46CC-B8ED-6241ACF7EEC6}" destId="{1669FF81-6362-42CD-A386-E40A015B0E59}" srcOrd="0" destOrd="1" presId="urn:microsoft.com/office/officeart/2005/8/layout/vList5"/>
    <dgm:cxn modelId="{CF8BB5FD-B5C2-425B-ABC8-F031A1537E17}" srcId="{1E64BDA8-2611-49EC-A587-51E36860BB46}" destId="{2A91742E-F683-47A2-8555-69DF78A313E8}" srcOrd="0" destOrd="0" parTransId="{72FCDA4C-F260-4EA0-8360-215096A802CB}" sibTransId="{709A2972-CCC8-45F2-B40D-037DF18F03A6}"/>
    <dgm:cxn modelId="{E96B7F3E-B0ED-495D-8C02-C0A38CAF581F}" type="presOf" srcId="{1E64BDA8-2611-49EC-A587-51E36860BB46}" destId="{BBAA6D24-657E-4451-97B5-33B0BFA575DB}" srcOrd="0" destOrd="0" presId="urn:microsoft.com/office/officeart/2005/8/layout/vList5"/>
    <dgm:cxn modelId="{1895393D-2DFD-4882-B004-C4602BBD75C1}" type="presOf" srcId="{2A91742E-F683-47A2-8555-69DF78A313E8}" destId="{1669FF81-6362-42CD-A386-E40A015B0E59}" srcOrd="0" destOrd="0" presId="urn:microsoft.com/office/officeart/2005/8/layout/vList5"/>
    <dgm:cxn modelId="{41CD6AB7-AF82-43F4-B917-46078734BCBC}" type="presOf" srcId="{C86207F1-2BB2-4CE3-85A5-A2E1BA6981EC}" destId="{1669FF81-6362-42CD-A386-E40A015B0E59}" srcOrd="0" destOrd="2" presId="urn:microsoft.com/office/officeart/2005/8/layout/vList5"/>
    <dgm:cxn modelId="{302AD285-D515-4DB3-B6B1-6DFA1F53A65C}" type="presOf" srcId="{2F9ABB14-AC18-4322-8F1D-8F4CCD2E0AF2}" destId="{EA6349EA-ACF4-48B1-869B-520E5073067E}" srcOrd="0" destOrd="0" presId="urn:microsoft.com/office/officeart/2005/8/layout/vList5"/>
    <dgm:cxn modelId="{9FB0E107-8A4E-4404-8A2C-488F67037980}" srcId="{1E64BDA8-2611-49EC-A587-51E36860BB46}" destId="{5F276972-2248-46CC-B8ED-6241ACF7EEC6}" srcOrd="1" destOrd="0" parTransId="{081085FB-95DA-425C-BBCB-A4D04754CE89}" sibTransId="{770D6D35-03B9-4EAF-9FE1-43729ED432E2}"/>
    <dgm:cxn modelId="{2ECD9E8E-9D5A-4AEB-A074-D9BD895CAD29}" type="presParOf" srcId="{EA6349EA-ACF4-48B1-869B-520E5073067E}" destId="{1C9D82D8-5DFA-4C7E-9B3F-19E13E1CCFDD}" srcOrd="0" destOrd="0" presId="urn:microsoft.com/office/officeart/2005/8/layout/vList5"/>
    <dgm:cxn modelId="{B80CD8A9-5DCE-433C-9338-F38113CA65D7}" type="presParOf" srcId="{1C9D82D8-5DFA-4C7E-9B3F-19E13E1CCFDD}" destId="{BBAA6D24-657E-4451-97B5-33B0BFA575DB}" srcOrd="0" destOrd="0" presId="urn:microsoft.com/office/officeart/2005/8/layout/vList5"/>
    <dgm:cxn modelId="{A7435588-97AD-4D4C-ADB3-3949710B39EF}" type="presParOf" srcId="{1C9D82D8-5DFA-4C7E-9B3F-19E13E1CCFDD}" destId="{1669FF81-6362-42CD-A386-E40A015B0E5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74B5EF-3EBA-4861-96AE-D6136A6C9E06}" type="doc">
      <dgm:prSet loTypeId="urn:microsoft.com/office/officeart/2005/8/layout/vList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E9223BA3-BE8D-4FC2-9597-A8925EA74521}">
      <dgm:prSet custT="1"/>
      <dgm:spPr/>
      <dgm:t>
        <a:bodyPr/>
        <a:lstStyle/>
        <a:p>
          <a:pPr algn="just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cs-CZ" sz="2200" b="1" dirty="0" smtClean="0"/>
            <a:t>Výuka probíhá formou přednášek s diskusí k jednotlivým tématům. Struktura výukové hodiny:</a:t>
          </a:r>
        </a:p>
        <a:p>
          <a:pPr algn="l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cs-CZ" sz="2200" b="0" dirty="0" smtClean="0"/>
            <a:t>- výklad nové látky </a:t>
          </a:r>
        </a:p>
        <a:p>
          <a:pPr algn="l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cs-CZ" sz="2200" b="0" dirty="0" smtClean="0"/>
            <a:t>- </a:t>
          </a:r>
          <a:r>
            <a:rPr lang="cs-CZ" sz="2200" b="0" dirty="0" smtClean="0"/>
            <a:t>diskuze </a:t>
          </a:r>
          <a:r>
            <a:rPr lang="cs-CZ" sz="2200" b="0" dirty="0" smtClean="0"/>
            <a:t>k aktuálnímu sociálně-politickému dění</a:t>
          </a:r>
        </a:p>
        <a:p>
          <a:pPr algn="l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cs-CZ" sz="2200" b="0" dirty="0" smtClean="0"/>
            <a:t>- rekapitulace a závěrečné otázky a náměty ke studiu</a:t>
          </a:r>
        </a:p>
      </dgm:t>
    </dgm:pt>
    <dgm:pt modelId="{05A4C534-088B-4508-83DE-07D67E4C05A2}" type="parTrans" cxnId="{1B0DCAED-DD1D-43DC-BB11-FDABE1565C7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cs-CZ" sz="3200"/>
        </a:p>
      </dgm:t>
    </dgm:pt>
    <dgm:pt modelId="{8AFE1BFF-BE81-481B-9D5D-BD0F2E3A96DF}" type="sibTrans" cxnId="{1B0DCAED-DD1D-43DC-BB11-FDABE1565C7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cs-CZ" sz="3200"/>
        </a:p>
      </dgm:t>
    </dgm:pt>
    <dgm:pt modelId="{32F5C88E-4339-44DF-8346-F8F9CE15FD25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cs-CZ" sz="2200" b="1" dirty="0" smtClean="0"/>
            <a:t>Výstup: </a:t>
          </a:r>
          <a:r>
            <a:rPr lang="cs-CZ" sz="2200" b="0" dirty="0" smtClean="0"/>
            <a:t>zápočet</a:t>
          </a:r>
          <a:endParaRPr lang="cs-CZ" sz="2200" b="0" dirty="0"/>
        </a:p>
      </dgm:t>
    </dgm:pt>
    <dgm:pt modelId="{90A4A757-4CF2-4812-B8D7-41095885423A}" type="parTrans" cxnId="{50F762BB-405E-476E-8306-55F757AD1A4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cs-CZ" sz="3200"/>
        </a:p>
      </dgm:t>
    </dgm:pt>
    <dgm:pt modelId="{584B8C3B-9E31-4CBF-9A68-171DCD39C4BD}" type="sibTrans" cxnId="{50F762BB-405E-476E-8306-55F757AD1A4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cs-CZ" sz="3200"/>
        </a:p>
      </dgm:t>
    </dgm:pt>
    <dgm:pt modelId="{466B9415-EA4A-4EEA-8F05-B90D0D3E2CD3}">
      <dgm:prSet custT="1"/>
      <dgm:spPr/>
      <dgm:t>
        <a:bodyPr/>
        <a:lstStyle/>
        <a:p>
          <a:pPr algn="just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cs-CZ" sz="2200" b="1" dirty="0" smtClean="0"/>
            <a:t>Podmínky pro zápočet: </a:t>
          </a:r>
        </a:p>
        <a:p>
          <a:pPr algn="just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cs-CZ" sz="2200" dirty="0" smtClean="0"/>
            <a:t>- zápočtový test (otázky týkající se hlavních témat </a:t>
          </a:r>
          <a:r>
            <a:rPr lang="cs-CZ" sz="2200" dirty="0" smtClean="0"/>
            <a:t>předmětu</a:t>
          </a:r>
          <a:endParaRPr lang="cs-CZ" sz="2200" dirty="0" smtClean="0"/>
        </a:p>
      </dgm:t>
    </dgm:pt>
    <dgm:pt modelId="{CD31B78E-E073-4C47-868C-81C346C9894B}" type="parTrans" cxnId="{490754F1-EA7A-465A-A622-18C19175993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cs-CZ" sz="3200"/>
        </a:p>
      </dgm:t>
    </dgm:pt>
    <dgm:pt modelId="{395A771B-A7C0-4C18-B4CF-6D040950539E}" type="sibTrans" cxnId="{490754F1-EA7A-465A-A622-18C19175993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cs-CZ" sz="3200"/>
        </a:p>
      </dgm:t>
    </dgm:pt>
    <dgm:pt modelId="{DC427643-DACD-4422-A937-BBEF85DAD0A6}" type="pres">
      <dgm:prSet presAssocID="{8474B5EF-3EBA-4861-96AE-D6136A6C9E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838466-04F7-4EFD-BCE8-1D2C34DD2577}" type="pres">
      <dgm:prSet presAssocID="{E9223BA3-BE8D-4FC2-9597-A8925EA7452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039B03C-DC4B-4F85-8836-C4979E2CB147}" type="pres">
      <dgm:prSet presAssocID="{8AFE1BFF-BE81-481B-9D5D-BD0F2E3A96DF}" presName="spacer" presStyleCnt="0"/>
      <dgm:spPr/>
      <dgm:t>
        <a:bodyPr/>
        <a:lstStyle/>
        <a:p>
          <a:endParaRPr lang="cs-CZ"/>
        </a:p>
      </dgm:t>
    </dgm:pt>
    <dgm:pt modelId="{11874624-6F73-44E6-8050-F0FC1BA48825}" type="pres">
      <dgm:prSet presAssocID="{32F5C88E-4339-44DF-8346-F8F9CE15FD25}" presName="parentText" presStyleLbl="node1" presStyleIdx="1" presStyleCnt="3" custScaleY="2698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8DCDCDB-C9F6-495F-8C98-4C74C8AC9A9F}" type="pres">
      <dgm:prSet presAssocID="{584B8C3B-9E31-4CBF-9A68-171DCD39C4BD}" presName="spacer" presStyleCnt="0"/>
      <dgm:spPr/>
      <dgm:t>
        <a:bodyPr/>
        <a:lstStyle/>
        <a:p>
          <a:endParaRPr lang="cs-CZ"/>
        </a:p>
      </dgm:t>
    </dgm:pt>
    <dgm:pt modelId="{531F581E-07C0-4589-B0DB-7C2926FD99BB}" type="pres">
      <dgm:prSet presAssocID="{466B9415-EA4A-4EEA-8F05-B90D0D3E2CD3}" presName="parentText" presStyleLbl="node1" presStyleIdx="2" presStyleCnt="3" custScaleY="10694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8B61021-2D48-4860-963A-7482C327391F}" type="presOf" srcId="{32F5C88E-4339-44DF-8346-F8F9CE15FD25}" destId="{11874624-6F73-44E6-8050-F0FC1BA48825}" srcOrd="0" destOrd="0" presId="urn:microsoft.com/office/officeart/2005/8/layout/vList2"/>
    <dgm:cxn modelId="{02C7EA60-68CC-49C3-8497-A26EA746ED75}" type="presOf" srcId="{466B9415-EA4A-4EEA-8F05-B90D0D3E2CD3}" destId="{531F581E-07C0-4589-B0DB-7C2926FD99BB}" srcOrd="0" destOrd="0" presId="urn:microsoft.com/office/officeart/2005/8/layout/vList2"/>
    <dgm:cxn modelId="{50F762BB-405E-476E-8306-55F757AD1A4F}" srcId="{8474B5EF-3EBA-4861-96AE-D6136A6C9E06}" destId="{32F5C88E-4339-44DF-8346-F8F9CE15FD25}" srcOrd="1" destOrd="0" parTransId="{90A4A757-4CF2-4812-B8D7-41095885423A}" sibTransId="{584B8C3B-9E31-4CBF-9A68-171DCD39C4BD}"/>
    <dgm:cxn modelId="{3773E33A-2FF7-4877-A029-4F718FBBF2C8}" type="presOf" srcId="{E9223BA3-BE8D-4FC2-9597-A8925EA74521}" destId="{64838466-04F7-4EFD-BCE8-1D2C34DD2577}" srcOrd="0" destOrd="0" presId="urn:microsoft.com/office/officeart/2005/8/layout/vList2"/>
    <dgm:cxn modelId="{A938F433-6B88-484F-A9EF-B33BA8C316B1}" type="presOf" srcId="{8474B5EF-3EBA-4861-96AE-D6136A6C9E06}" destId="{DC427643-DACD-4422-A937-BBEF85DAD0A6}" srcOrd="0" destOrd="0" presId="urn:microsoft.com/office/officeart/2005/8/layout/vList2"/>
    <dgm:cxn modelId="{1B0DCAED-DD1D-43DC-BB11-FDABE1565C7F}" srcId="{8474B5EF-3EBA-4861-96AE-D6136A6C9E06}" destId="{E9223BA3-BE8D-4FC2-9597-A8925EA74521}" srcOrd="0" destOrd="0" parTransId="{05A4C534-088B-4508-83DE-07D67E4C05A2}" sibTransId="{8AFE1BFF-BE81-481B-9D5D-BD0F2E3A96DF}"/>
    <dgm:cxn modelId="{490754F1-EA7A-465A-A622-18C191759931}" srcId="{8474B5EF-3EBA-4861-96AE-D6136A6C9E06}" destId="{466B9415-EA4A-4EEA-8F05-B90D0D3E2CD3}" srcOrd="2" destOrd="0" parTransId="{CD31B78E-E073-4C47-868C-81C346C9894B}" sibTransId="{395A771B-A7C0-4C18-B4CF-6D040950539E}"/>
    <dgm:cxn modelId="{6D2C96CE-4321-4F49-A58B-E8B7C2F185E8}" type="presParOf" srcId="{DC427643-DACD-4422-A937-BBEF85DAD0A6}" destId="{64838466-04F7-4EFD-BCE8-1D2C34DD2577}" srcOrd="0" destOrd="0" presId="urn:microsoft.com/office/officeart/2005/8/layout/vList2"/>
    <dgm:cxn modelId="{168F8CC4-A3E9-4094-8131-52E4B720786A}" type="presParOf" srcId="{DC427643-DACD-4422-A937-BBEF85DAD0A6}" destId="{C039B03C-DC4B-4F85-8836-C4979E2CB147}" srcOrd="1" destOrd="0" presId="urn:microsoft.com/office/officeart/2005/8/layout/vList2"/>
    <dgm:cxn modelId="{16F3CA40-DBB7-4545-BFA4-9E71294BA8B5}" type="presParOf" srcId="{DC427643-DACD-4422-A937-BBEF85DAD0A6}" destId="{11874624-6F73-44E6-8050-F0FC1BA48825}" srcOrd="2" destOrd="0" presId="urn:microsoft.com/office/officeart/2005/8/layout/vList2"/>
    <dgm:cxn modelId="{7AF1A315-834C-4504-9079-1E35DCEF90FD}" type="presParOf" srcId="{DC427643-DACD-4422-A937-BBEF85DAD0A6}" destId="{58DCDCDB-C9F6-495F-8C98-4C74C8AC9A9F}" srcOrd="3" destOrd="0" presId="urn:microsoft.com/office/officeart/2005/8/layout/vList2"/>
    <dgm:cxn modelId="{83F49F61-1BE4-4BAD-939F-9AF2DA0FE4CC}" type="presParOf" srcId="{DC427643-DACD-4422-A937-BBEF85DAD0A6}" destId="{531F581E-07C0-4589-B0DB-7C2926FD99B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9FF81-6362-42CD-A386-E40A015B0E59}">
      <dsp:nvSpPr>
        <dsp:cNvPr id="0" name=""/>
        <dsp:cNvSpPr/>
      </dsp:nvSpPr>
      <dsp:spPr>
        <a:xfrm rot="5400000">
          <a:off x="5385613" y="-1366186"/>
          <a:ext cx="4328884" cy="71059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 smtClean="0"/>
            <a:t>1. znalost základních pojmů, principů a poznatků teorie sociální politiky,</a:t>
          </a:r>
          <a:endParaRPr lang="cs-CZ" sz="1900" kern="1200" dirty="0"/>
        </a:p>
        <a:p>
          <a:pPr marL="171450" lvl="1" indent="-171450" algn="just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 smtClean="0"/>
            <a:t>2. schopnost nalézt podrobné informace o těchto pojmech, principech a poznatcích v relevantní literatuře</a:t>
          </a:r>
          <a:endParaRPr lang="cs-CZ" sz="1900" kern="1200" dirty="0"/>
        </a:p>
        <a:p>
          <a:pPr marL="171450" lvl="1" indent="-171450" algn="just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 smtClean="0"/>
            <a:t>3. schopnost uplatnit tyto pojmy, principy a poznatky při interpretaci vlastní pozice sociálního pracovníka a jeho zaměstnavatelské organizace v systému sociálních služeb a ve společnosti, při interpretaci situace svých klientů a při interpretaci podmínek uspokojování potřeb lidí a podmínek realizace sociálních práv občanů.</a:t>
          </a:r>
          <a:endParaRPr lang="cs-CZ" sz="1900" kern="1200" dirty="0"/>
        </a:p>
      </dsp:txBody>
      <dsp:txXfrm rot="-5400000">
        <a:off x="3997088" y="233658"/>
        <a:ext cx="6894616" cy="3906246"/>
      </dsp:txXfrm>
    </dsp:sp>
    <dsp:sp modelId="{BBAA6D24-657E-4451-97B5-33B0BFA575DB}">
      <dsp:nvSpPr>
        <dsp:cNvPr id="0" name=""/>
        <dsp:cNvSpPr/>
      </dsp:nvSpPr>
      <dsp:spPr>
        <a:xfrm>
          <a:off x="0" y="2135"/>
          <a:ext cx="3997088" cy="43692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dirty="0" smtClean="0"/>
            <a:t>Absolvent by měl porozumět teoretickým předpokladům sociální politiky. </a:t>
          </a:r>
          <a:r>
            <a:rPr lang="cs-CZ" sz="3500" u="sng" kern="1200" dirty="0" smtClean="0"/>
            <a:t>Konkrétně se jedná o</a:t>
          </a:r>
          <a:r>
            <a:rPr lang="cs-CZ" sz="3500" kern="1200" dirty="0" smtClean="0"/>
            <a:t>:</a:t>
          </a:r>
          <a:endParaRPr lang="cs-CZ" sz="3500" kern="1200" dirty="0"/>
        </a:p>
      </dsp:txBody>
      <dsp:txXfrm>
        <a:off x="195122" y="197257"/>
        <a:ext cx="3606844" cy="39790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38466-04F7-4EFD-BCE8-1D2C34DD2577}">
      <dsp:nvSpPr>
        <dsp:cNvPr id="0" name=""/>
        <dsp:cNvSpPr/>
      </dsp:nvSpPr>
      <dsp:spPr>
        <a:xfrm>
          <a:off x="0" y="3318"/>
          <a:ext cx="11233248" cy="19023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lt1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lt1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2200" b="1" kern="1200" dirty="0" smtClean="0"/>
            <a:t>Výuka probíhá formou přednášek s diskusí k jednotlivým tématům. Struktura výukové hodiny:</a:t>
          </a:r>
        </a:p>
        <a:p>
          <a:pPr lvl="0" algn="l" defTabSz="9779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2200" b="0" kern="1200" dirty="0" smtClean="0"/>
            <a:t>- výklad nové látky </a:t>
          </a:r>
        </a:p>
        <a:p>
          <a:pPr lvl="0" algn="l" defTabSz="9779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2200" b="0" kern="1200" dirty="0" smtClean="0"/>
            <a:t>- </a:t>
          </a:r>
          <a:r>
            <a:rPr lang="cs-CZ" sz="2200" b="0" kern="1200" dirty="0" smtClean="0"/>
            <a:t>diskuze </a:t>
          </a:r>
          <a:r>
            <a:rPr lang="cs-CZ" sz="2200" b="0" kern="1200" dirty="0" smtClean="0"/>
            <a:t>k aktuálnímu sociálně-politickému dění</a:t>
          </a:r>
        </a:p>
        <a:p>
          <a:pPr lvl="0" algn="l" defTabSz="9779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2200" b="0" kern="1200" dirty="0" smtClean="0"/>
            <a:t>- rekapitulace a závěrečné otázky a náměty ke studiu</a:t>
          </a:r>
        </a:p>
      </dsp:txBody>
      <dsp:txXfrm>
        <a:off x="92867" y="96185"/>
        <a:ext cx="11047514" cy="1716652"/>
      </dsp:txXfrm>
    </dsp:sp>
    <dsp:sp modelId="{11874624-6F73-44E6-8050-F0FC1BA48825}">
      <dsp:nvSpPr>
        <dsp:cNvPr id="0" name=""/>
        <dsp:cNvSpPr/>
      </dsp:nvSpPr>
      <dsp:spPr>
        <a:xfrm>
          <a:off x="0" y="1909460"/>
          <a:ext cx="11233248" cy="51337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lt1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lt1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2200" b="1" kern="1200" dirty="0" smtClean="0"/>
            <a:t>Výstup: </a:t>
          </a:r>
          <a:r>
            <a:rPr lang="cs-CZ" sz="2200" b="0" kern="1200" dirty="0" smtClean="0"/>
            <a:t>zápočet</a:t>
          </a:r>
          <a:endParaRPr lang="cs-CZ" sz="2200" b="0" kern="1200" dirty="0"/>
        </a:p>
      </dsp:txBody>
      <dsp:txXfrm>
        <a:off x="25061" y="1934521"/>
        <a:ext cx="11183126" cy="463256"/>
      </dsp:txXfrm>
    </dsp:sp>
    <dsp:sp modelId="{531F581E-07C0-4589-B0DB-7C2926FD99BB}">
      <dsp:nvSpPr>
        <dsp:cNvPr id="0" name=""/>
        <dsp:cNvSpPr/>
      </dsp:nvSpPr>
      <dsp:spPr>
        <a:xfrm>
          <a:off x="0" y="2426592"/>
          <a:ext cx="11233248" cy="203458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lt1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lt1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2200" b="1" kern="1200" dirty="0" smtClean="0"/>
            <a:t>Podmínky pro zápočet: </a:t>
          </a:r>
        </a:p>
        <a:p>
          <a:pPr lvl="0" algn="just" defTabSz="9779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2200" kern="1200" dirty="0" smtClean="0"/>
            <a:t>- zápočtový test (otázky týkající se hlavních témat </a:t>
          </a:r>
          <a:r>
            <a:rPr lang="cs-CZ" sz="2200" kern="1200" dirty="0" smtClean="0"/>
            <a:t>předmětu</a:t>
          </a:r>
          <a:endParaRPr lang="cs-CZ" sz="2200" kern="1200" dirty="0" smtClean="0"/>
        </a:p>
      </dsp:txBody>
      <dsp:txXfrm>
        <a:off x="99320" y="2525912"/>
        <a:ext cx="11034608" cy="1835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352B3A1-A696-4F8B-94D1-6B74D3A12AB5}" type="datetimeFigureOut">
              <a:rPr lang="cs-CZ" smtClean="0"/>
              <a:pPr/>
              <a:t>13.2.2020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CFBC2BA-B6D8-4031-8B4D-9B4C17C1D9E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551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BC2BA-B6D8-4031-8B4D-9B4C17C1D9E1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91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96D4-8576-4374-9307-BC6054B0345D}" type="datetimeFigureOut">
              <a:rPr lang="cs-CZ" smtClean="0"/>
              <a:pPr/>
              <a:t>13.2.2020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0D3F0C-6066-43AE-B1B6-5261A7BB0B2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96D4-8576-4374-9307-BC6054B0345D}" type="datetimeFigureOut">
              <a:rPr lang="cs-CZ" smtClean="0"/>
              <a:pPr/>
              <a:t>13.2.2020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3F0C-6066-43AE-B1B6-5261A7BB0B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96D4-8576-4374-9307-BC6054B0345D}" type="datetimeFigureOut">
              <a:rPr lang="cs-CZ" smtClean="0"/>
              <a:pPr/>
              <a:t>13.2.2020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3F0C-6066-43AE-B1B6-5261A7BB0B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96D4-8576-4374-9307-BC6054B0345D}" type="datetimeFigureOut">
              <a:rPr lang="cs-CZ" smtClean="0"/>
              <a:pPr/>
              <a:t>13.2.2020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3F0C-6066-43AE-B1B6-5261A7BB0B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96D4-8576-4374-9307-BC6054B0345D}" type="datetimeFigureOut">
              <a:rPr lang="cs-CZ" smtClean="0"/>
              <a:pPr/>
              <a:t>13.2.2020</a:t>
            </a:fld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3F0C-6066-43AE-B1B6-5261A7BB0B2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96D4-8576-4374-9307-BC6054B0345D}" type="datetimeFigureOut">
              <a:rPr lang="cs-CZ" smtClean="0"/>
              <a:pPr/>
              <a:t>13.2.2020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3F0C-6066-43AE-B1B6-5261A7BB0B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96D4-8576-4374-9307-BC6054B0345D}" type="datetimeFigureOut">
              <a:rPr lang="cs-CZ" smtClean="0"/>
              <a:pPr/>
              <a:t>13.2.2020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3F0C-6066-43AE-B1B6-5261A7BB0B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96D4-8576-4374-9307-BC6054B0345D}" type="datetimeFigureOut">
              <a:rPr lang="cs-CZ" smtClean="0"/>
              <a:pPr/>
              <a:t>13.2.2020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3F0C-6066-43AE-B1B6-5261A7BB0B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96D4-8576-4374-9307-BC6054B0345D}" type="datetimeFigureOut">
              <a:rPr lang="cs-CZ" smtClean="0"/>
              <a:pPr/>
              <a:t>13.2.2020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3F0C-6066-43AE-B1B6-5261A7BB0B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96D4-8576-4374-9307-BC6054B0345D}" type="datetimeFigureOut">
              <a:rPr lang="cs-CZ" smtClean="0"/>
              <a:pPr/>
              <a:t>13.2.2020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3F0C-6066-43AE-B1B6-5261A7BB0B2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96D4-8576-4374-9307-BC6054B0345D}" type="datetimeFigureOut">
              <a:rPr lang="cs-CZ" smtClean="0"/>
              <a:pPr/>
              <a:t>13.2.2020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3F0C-6066-43AE-B1B6-5261A7BB0B2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5C696D4-8576-4374-9307-BC6054B0345D}" type="datetimeFigureOut">
              <a:rPr lang="cs-CZ" smtClean="0"/>
              <a:pPr/>
              <a:t>13.2.2020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40D3F0C-6066-43AE-B1B6-5261A7BB0B2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VOŠ </a:t>
            </a:r>
            <a:r>
              <a:rPr lang="cs-CZ" b="1" dirty="0" err="1" smtClean="0"/>
              <a:t>JABOk</a:t>
            </a:r>
            <a:r>
              <a:rPr lang="cs-CZ" b="1" dirty="0" smtClean="0"/>
              <a:t> / 1. ročník / LS 2019</a:t>
            </a:r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Úvod do sociální politiky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3657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7. </a:t>
            </a:r>
            <a:r>
              <a:rPr lang="cs-CZ" b="1" dirty="0" smtClean="0"/>
              <a:t>chudoba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Definice, dělení, míra, </a:t>
            </a:r>
            <a:r>
              <a:rPr lang="cs-CZ" dirty="0" smtClean="0"/>
              <a:t>příčiny</a:t>
            </a:r>
            <a:endParaRPr lang="cs-CZ" dirty="0"/>
          </a:p>
          <a:p>
            <a:pPr lvl="0"/>
            <a:r>
              <a:rPr lang="cs-CZ" dirty="0"/>
              <a:t>Negativní důsledky </a:t>
            </a:r>
            <a:r>
              <a:rPr lang="cs-CZ" dirty="0" smtClean="0"/>
              <a:t>nezaměstnanosti</a:t>
            </a:r>
            <a:endParaRPr lang="cs-CZ" dirty="0"/>
          </a:p>
          <a:p>
            <a:pPr lvl="0"/>
            <a:r>
              <a:rPr lang="cs-CZ" dirty="0"/>
              <a:t>Státní </a:t>
            </a:r>
            <a:r>
              <a:rPr lang="cs-CZ" dirty="0" smtClean="0"/>
              <a:t>politika </a:t>
            </a:r>
            <a:r>
              <a:rPr lang="cs-CZ" dirty="0" smtClean="0"/>
              <a:t>zaměstnanosti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8505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35360" y="1752601"/>
            <a:ext cx="11449272" cy="4373563"/>
          </a:xfrm>
        </p:spPr>
        <p:txBody>
          <a:bodyPr>
            <a:normAutofit/>
          </a:bodyPr>
          <a:lstStyle/>
          <a:p>
            <a:pPr lvl="1"/>
            <a:r>
              <a:rPr lang="cs-CZ" sz="2200" dirty="0"/>
              <a:t>Krebs, Vojtěch a kol. </a:t>
            </a:r>
            <a:r>
              <a:rPr lang="cs-CZ" sz="2200" b="1" i="1" dirty="0"/>
              <a:t>Sociální politika</a:t>
            </a:r>
            <a:r>
              <a:rPr lang="cs-CZ" sz="2200" dirty="0"/>
              <a:t>. 6. vydání. </a:t>
            </a:r>
            <a:r>
              <a:rPr lang="cs-CZ" sz="2200" dirty="0" smtClean="0"/>
              <a:t>Praha: </a:t>
            </a:r>
            <a:r>
              <a:rPr lang="cs-CZ" sz="2200" dirty="0" err="1"/>
              <a:t>Wolters</a:t>
            </a:r>
            <a:r>
              <a:rPr lang="cs-CZ" sz="2200" dirty="0"/>
              <a:t> </a:t>
            </a:r>
            <a:r>
              <a:rPr lang="cs-CZ" sz="2200" dirty="0" err="1"/>
              <a:t>Kluwer</a:t>
            </a:r>
            <a:r>
              <a:rPr lang="cs-CZ" sz="2200" dirty="0"/>
              <a:t>, 2015.</a:t>
            </a:r>
          </a:p>
          <a:p>
            <a:pPr lvl="1"/>
            <a:r>
              <a:rPr lang="cs-CZ" sz="2200" dirty="0"/>
              <a:t>TOMEŠ, Igor. </a:t>
            </a:r>
            <a:r>
              <a:rPr lang="cs-CZ" sz="2200" b="1" i="1" dirty="0"/>
              <a:t>Úvod do teorie a metodologie sociální politiky</a:t>
            </a:r>
            <a:r>
              <a:rPr lang="cs-CZ" sz="2200" dirty="0"/>
              <a:t>. Praha: Portál, 2010.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Povinná literatura:</a:t>
            </a:r>
            <a:endParaRPr lang="cs-CZ" b="1" dirty="0"/>
          </a:p>
        </p:txBody>
      </p:sp>
      <p:sp>
        <p:nvSpPr>
          <p:cNvPr id="7" name="AutoShape 2" descr="Výsledek obrázku pro úvod do teorie a metodologie sociální politik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"/>
          <a:stretch/>
        </p:blipFill>
        <p:spPr bwMode="auto">
          <a:xfrm>
            <a:off x="3143672" y="3717033"/>
            <a:ext cx="1910138" cy="289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Výsledek obrázku pro úvod do teorie a metodologie sociální politi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3721969"/>
            <a:ext cx="2081962" cy="289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23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07368" y="1700809"/>
            <a:ext cx="11377264" cy="4450499"/>
          </a:xfrm>
        </p:spPr>
        <p:txBody>
          <a:bodyPr>
            <a:normAutofit/>
          </a:bodyPr>
          <a:lstStyle/>
          <a:p>
            <a:r>
              <a:rPr lang="cs-CZ" sz="2200" dirty="0" smtClean="0"/>
              <a:t>BUCHTOVÁ, Božena a kol. </a:t>
            </a:r>
            <a:r>
              <a:rPr lang="cs-CZ" sz="2200" b="1" i="1" dirty="0" smtClean="0"/>
              <a:t>Nezaměstnanost. Psychologický, ekonomický a sociální problém</a:t>
            </a:r>
            <a:r>
              <a:rPr lang="cs-CZ" sz="2200" i="1" dirty="0" smtClean="0"/>
              <a:t>. </a:t>
            </a:r>
            <a:r>
              <a:rPr lang="cs-CZ" sz="2200" dirty="0" smtClean="0"/>
              <a:t>Praha: </a:t>
            </a:r>
            <a:r>
              <a:rPr lang="cs-CZ" sz="2200" dirty="0" err="1" smtClean="0"/>
              <a:t>Grada</a:t>
            </a:r>
            <a:r>
              <a:rPr lang="cs-CZ" sz="2200" dirty="0" smtClean="0"/>
              <a:t>, 2013.</a:t>
            </a:r>
          </a:p>
          <a:p>
            <a:r>
              <a:rPr lang="cs-CZ" sz="2200" dirty="0" smtClean="0"/>
              <a:t>COLLIER, Paul. </a:t>
            </a:r>
            <a:r>
              <a:rPr lang="cs-CZ" sz="2200" b="1" i="1" dirty="0" smtClean="0"/>
              <a:t>Miliarda nejchudších</a:t>
            </a:r>
            <a:r>
              <a:rPr lang="cs-CZ" sz="2200" dirty="0" smtClean="0"/>
              <a:t>. Praha, Vyšehrad, 2009.</a:t>
            </a:r>
          </a:p>
          <a:p>
            <a:r>
              <a:rPr lang="cs-CZ" sz="2200" dirty="0" smtClean="0"/>
              <a:t>HARRINGTON, </a:t>
            </a:r>
            <a:r>
              <a:rPr lang="cs-CZ" sz="2200" dirty="0" err="1" smtClean="0"/>
              <a:t>Austin</a:t>
            </a:r>
            <a:r>
              <a:rPr lang="cs-CZ" sz="2200" dirty="0" smtClean="0"/>
              <a:t> a kol. </a:t>
            </a:r>
            <a:r>
              <a:rPr lang="cs-CZ" sz="2200" b="1" i="1" dirty="0" smtClean="0"/>
              <a:t>Moderní sociální teorie</a:t>
            </a:r>
            <a:r>
              <a:rPr lang="cs-CZ" sz="2200" i="1" dirty="0" smtClean="0"/>
              <a:t>. Praha, </a:t>
            </a:r>
            <a:r>
              <a:rPr lang="cs-CZ" sz="2200" dirty="0" smtClean="0"/>
              <a:t>Portál, 2006.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991544" y="620688"/>
            <a:ext cx="8229600" cy="634082"/>
          </a:xfrm>
        </p:spPr>
        <p:txBody>
          <a:bodyPr>
            <a:noAutofit/>
          </a:bodyPr>
          <a:lstStyle/>
          <a:p>
            <a:r>
              <a:rPr lang="cs-CZ" b="1" dirty="0" smtClean="0"/>
              <a:t>doporučená literatura:</a:t>
            </a:r>
            <a:endParaRPr lang="cs-CZ" b="1" dirty="0"/>
          </a:p>
        </p:txBody>
      </p:sp>
      <p:sp>
        <p:nvSpPr>
          <p:cNvPr id="7" name="AutoShape 2" descr="Výsledek obrázku pro moderní sociální teori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"/>
          <a:stretch/>
        </p:blipFill>
        <p:spPr bwMode="auto">
          <a:xfrm>
            <a:off x="9768408" y="4277710"/>
            <a:ext cx="1448019" cy="219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4244272"/>
            <a:ext cx="1566186" cy="219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4227553"/>
            <a:ext cx="1577350" cy="222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59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doporučená literatura: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MAREŠ, Petr. </a:t>
            </a:r>
            <a:r>
              <a:rPr lang="cs-CZ" sz="2200" b="1" i="1" dirty="0"/>
              <a:t>Sociologie nerovnosti a chudoby</a:t>
            </a:r>
            <a:r>
              <a:rPr lang="cs-CZ" sz="2200" dirty="0"/>
              <a:t>. Praha, SLON, 1999</a:t>
            </a:r>
            <a:r>
              <a:rPr lang="cs-CZ" sz="2200" dirty="0" smtClean="0"/>
              <a:t>.</a:t>
            </a:r>
          </a:p>
          <a:p>
            <a:r>
              <a:rPr lang="cs-CZ" sz="2200" dirty="0"/>
              <a:t>PEKOVÁ, Jitka, Jaroslav PILNÝ a Marek JETMAR. </a:t>
            </a:r>
            <a:r>
              <a:rPr lang="cs-CZ" sz="2200" b="1" i="1" dirty="0"/>
              <a:t>Veřejná správa a finance veřejného sektoru</a:t>
            </a:r>
            <a:r>
              <a:rPr lang="cs-CZ" sz="2200" dirty="0"/>
              <a:t>. 3., </a:t>
            </a:r>
            <a:r>
              <a:rPr lang="cs-CZ" sz="2200" dirty="0" err="1"/>
              <a:t>aktualiz</a:t>
            </a:r>
            <a:r>
              <a:rPr lang="cs-CZ" sz="2200" dirty="0"/>
              <a:t>. a </a:t>
            </a:r>
            <a:r>
              <a:rPr lang="cs-CZ" sz="2200" dirty="0" err="1"/>
              <a:t>rozš</a:t>
            </a:r>
            <a:r>
              <a:rPr lang="cs-CZ" sz="2200" dirty="0"/>
              <a:t>. vyd. Praha: ASPI, 2008.  </a:t>
            </a:r>
            <a:endParaRPr lang="cs-CZ" sz="2200" dirty="0" smtClean="0"/>
          </a:p>
          <a:p>
            <a:r>
              <a:rPr lang="cs-CZ" sz="2200" dirty="0"/>
              <a:t>POTŮČEK, Martin a Iveta RADIČOVÁ, </a:t>
            </a:r>
            <a:r>
              <a:rPr lang="cs-CZ" sz="2200" dirty="0" err="1"/>
              <a:t>ed</a:t>
            </a:r>
            <a:r>
              <a:rPr lang="cs-CZ" sz="2200" dirty="0"/>
              <a:t>. </a:t>
            </a:r>
            <a:r>
              <a:rPr lang="cs-CZ" sz="2200" b="1" i="1" dirty="0"/>
              <a:t>Sociální politika v Čechách a na Slovensku po roce 1989</a:t>
            </a:r>
            <a:r>
              <a:rPr lang="cs-CZ" sz="2200" dirty="0"/>
              <a:t>. Praha: Karolinum, 1998.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5" y="4429849"/>
            <a:ext cx="1493127" cy="211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3" t="29639" r="27662" b="28982"/>
          <a:stretch/>
        </p:blipFill>
        <p:spPr bwMode="auto">
          <a:xfrm>
            <a:off x="8112224" y="4424719"/>
            <a:ext cx="1415076" cy="204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4354849"/>
            <a:ext cx="1511300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653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doporučená literatura: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7368" y="1752601"/>
            <a:ext cx="11377264" cy="4373563"/>
          </a:xfrm>
        </p:spPr>
        <p:txBody>
          <a:bodyPr/>
          <a:lstStyle/>
          <a:p>
            <a:r>
              <a:rPr lang="cs-CZ" sz="2000" dirty="0"/>
              <a:t>RÁKOSNÍK, Jakub a Igor TOMEŠ. </a:t>
            </a:r>
            <a:r>
              <a:rPr lang="cs-CZ" sz="2000" b="1" i="1" dirty="0"/>
              <a:t>Sociální stát v Československu: právně-institucionální vývoj v letech 1918-1992</a:t>
            </a:r>
            <a:r>
              <a:rPr lang="cs-CZ" sz="2000" dirty="0"/>
              <a:t>. Praha: Auditorium, 2012.</a:t>
            </a:r>
            <a:endParaRPr lang="cs-CZ" sz="2000" dirty="0" smtClean="0"/>
          </a:p>
          <a:p>
            <a:r>
              <a:rPr lang="cs-CZ" sz="2000" dirty="0" smtClean="0"/>
              <a:t>SKOVAJSA</a:t>
            </a:r>
            <a:r>
              <a:rPr lang="cs-CZ" sz="2000" dirty="0"/>
              <a:t>, Marek. </a:t>
            </a:r>
            <a:r>
              <a:rPr lang="cs-CZ" sz="2000" b="1" i="1" dirty="0"/>
              <a:t>Občanský sektor</a:t>
            </a:r>
            <a:r>
              <a:rPr lang="cs-CZ" sz="2000" i="1" dirty="0"/>
              <a:t>. </a:t>
            </a:r>
            <a:r>
              <a:rPr lang="cs-CZ" sz="2000" dirty="0" smtClean="0"/>
              <a:t>Praha: </a:t>
            </a:r>
            <a:r>
              <a:rPr lang="cs-CZ" sz="2000" dirty="0"/>
              <a:t>Portál, 2010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VEČEŘA</a:t>
            </a:r>
            <a:r>
              <a:rPr lang="cs-CZ" sz="2000" dirty="0"/>
              <a:t>, </a:t>
            </a:r>
            <a:r>
              <a:rPr lang="cs-CZ" sz="2000" dirty="0" smtClean="0"/>
              <a:t>Miloš.</a:t>
            </a:r>
            <a:r>
              <a:rPr lang="cs-CZ" sz="2000" dirty="0"/>
              <a:t> </a:t>
            </a:r>
            <a:r>
              <a:rPr lang="cs-CZ" sz="2000" b="1" i="1" dirty="0" smtClean="0"/>
              <a:t>Sociální stát</a:t>
            </a:r>
            <a:r>
              <a:rPr lang="cs-CZ" sz="2000" b="1" i="1" dirty="0"/>
              <a:t>: </a:t>
            </a:r>
            <a:r>
              <a:rPr lang="cs-CZ" sz="2000" b="1" i="1" dirty="0" smtClean="0"/>
              <a:t>východiska </a:t>
            </a:r>
            <a:r>
              <a:rPr lang="cs-CZ" sz="2000" b="1" i="1" dirty="0"/>
              <a:t>a </a:t>
            </a:r>
            <a:r>
              <a:rPr lang="cs-CZ" sz="2000" b="1" i="1" dirty="0" smtClean="0"/>
              <a:t>přístupy</a:t>
            </a:r>
            <a:r>
              <a:rPr lang="cs-CZ" sz="2000" dirty="0"/>
              <a:t>. 2., </a:t>
            </a:r>
            <a:r>
              <a:rPr lang="cs-CZ" sz="2000" dirty="0" smtClean="0"/>
              <a:t>upravené </a:t>
            </a:r>
            <a:r>
              <a:rPr lang="cs-CZ" sz="2000" dirty="0"/>
              <a:t>vyd. Praha: </a:t>
            </a:r>
            <a:r>
              <a:rPr lang="cs-CZ" sz="2000" dirty="0" smtClean="0"/>
              <a:t>Sociologické nakl</a:t>
            </a:r>
            <a:r>
              <a:rPr lang="cs-CZ" sz="2000" dirty="0"/>
              <a:t>., 2001. </a:t>
            </a:r>
            <a:r>
              <a:rPr lang="cs-CZ" sz="2000" dirty="0" smtClean="0"/>
              <a:t>Studijní </a:t>
            </a:r>
            <a:r>
              <a:rPr lang="cs-CZ" sz="2000" dirty="0"/>
              <a:t>texty (</a:t>
            </a:r>
            <a:r>
              <a:rPr lang="cs-CZ" sz="2000" dirty="0" smtClean="0"/>
              <a:t>Sociologické nakladatelství), </a:t>
            </a:r>
            <a:r>
              <a:rPr lang="cs-CZ" sz="2000" dirty="0"/>
              <a:t>sv. 4.  </a:t>
            </a:r>
            <a:endParaRPr lang="cs-CZ" sz="2000" dirty="0" smtClean="0"/>
          </a:p>
          <a:p>
            <a:r>
              <a:rPr lang="cs-CZ" sz="2000" dirty="0"/>
              <a:t>VODIČKA, Karel a Ladislav CABADA. </a:t>
            </a:r>
            <a:r>
              <a:rPr lang="cs-CZ" sz="2000" b="1" i="1" dirty="0"/>
              <a:t>Politický systém České republiky: historie a současnost</a:t>
            </a:r>
            <a:r>
              <a:rPr lang="cs-CZ" sz="2000" dirty="0"/>
              <a:t>. 3., </a:t>
            </a:r>
            <a:r>
              <a:rPr lang="cs-CZ" sz="2000" dirty="0" err="1"/>
              <a:t>aktualiz</a:t>
            </a:r>
            <a:r>
              <a:rPr lang="cs-CZ" sz="2000" dirty="0"/>
              <a:t>. a </a:t>
            </a:r>
            <a:r>
              <a:rPr lang="cs-CZ" sz="2000" dirty="0" err="1"/>
              <a:t>rozš</a:t>
            </a:r>
            <a:r>
              <a:rPr lang="cs-CZ" sz="2000" dirty="0"/>
              <a:t>. vyd. Praha: Portál, 2011. 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0" t="6995" r="4748" b="6961"/>
          <a:stretch/>
        </p:blipFill>
        <p:spPr bwMode="auto">
          <a:xfrm>
            <a:off x="9840416" y="4221088"/>
            <a:ext cx="1563960" cy="243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4245496"/>
            <a:ext cx="1822353" cy="243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4245496"/>
            <a:ext cx="1545073" cy="241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4680" y="4221088"/>
            <a:ext cx="1535072" cy="245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Legislativa: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Ústava České republiky </a:t>
            </a:r>
            <a:r>
              <a:rPr lang="cs-CZ" dirty="0" smtClean="0"/>
              <a:t>– ústavní zákon č. 1/1993 Sb.</a:t>
            </a:r>
          </a:p>
          <a:p>
            <a:r>
              <a:rPr lang="cs-CZ" i="1" dirty="0" smtClean="0"/>
              <a:t>Listina základních práv a svobod </a:t>
            </a:r>
            <a:r>
              <a:rPr lang="cs-CZ" dirty="0" smtClean="0"/>
              <a:t>– č. 2/1993 Sb.</a:t>
            </a:r>
            <a:endParaRPr lang="cs-CZ" dirty="0"/>
          </a:p>
        </p:txBody>
      </p:sp>
      <p:sp>
        <p:nvSpPr>
          <p:cNvPr id="5122" name="AutoShape 2" descr="Výsledek obrázku pro listina základních práv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24" name="AutoShape 4" descr="Výsledek obrázku pro listina základních práv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26" name="AutoShape 6" descr="Výsledek obrázku pro listina základních práv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28" name="AutoShape 8" descr="Výsledek obrázku pro listina základních práv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 descr="97880748803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3872" y="2780928"/>
            <a:ext cx="2481064" cy="37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66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Internetové zdroje: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accent1"/>
                </a:solidFill>
              </a:rPr>
              <a:t>Ministerstvo práce a sociálních věcí - www.mpsv.cz</a:t>
            </a:r>
            <a:endParaRPr lang="cs-CZ" b="1" dirty="0" smtClean="0">
              <a:solidFill>
                <a:schemeClr val="accent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b="5468"/>
          <a:stretch/>
        </p:blipFill>
        <p:spPr>
          <a:xfrm>
            <a:off x="2283541" y="2276872"/>
            <a:ext cx="758348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77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Internetové zdroje: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accent1"/>
                </a:solidFill>
              </a:rPr>
              <a:t>Ministerstvo financí - www.mfcr.cz</a:t>
            </a:r>
            <a:r>
              <a:rPr lang="cs-CZ" b="1" dirty="0" smtClean="0"/>
              <a:t>  - informace ke státnímu rozpočtu </a:t>
            </a:r>
            <a:endParaRPr lang="cs-CZ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9" r="842" b="4799"/>
          <a:stretch/>
        </p:blipFill>
        <p:spPr bwMode="auto">
          <a:xfrm>
            <a:off x="1815032" y="2276872"/>
            <a:ext cx="8601449" cy="431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698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Internetové 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accent1"/>
                </a:solidFill>
              </a:rPr>
              <a:t>Portál veřejné správy – portal.gov.cz</a:t>
            </a:r>
            <a:endParaRPr lang="cs-CZ" b="1" dirty="0">
              <a:solidFill>
                <a:schemeClr val="accent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2204864"/>
            <a:ext cx="7752184" cy="436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03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647496"/>
              </p:ext>
            </p:extLst>
          </p:nvPr>
        </p:nvGraphicFramePr>
        <p:xfrm>
          <a:off x="479376" y="1700809"/>
          <a:ext cx="11233248" cy="4464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Požadavky k absolvování předmětu: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2035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STRUKTURA VÝUKY SOCIÁLNÍ POLITIKY 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Úvod do sociální politiky – LS 1. ročník (společný základ)</a:t>
            </a:r>
          </a:p>
          <a:p>
            <a:r>
              <a:rPr lang="cs-CZ" dirty="0" smtClean="0"/>
              <a:t>Obory sociální politiky I – ZS 2. ročník (sociální pracovníci)</a:t>
            </a:r>
          </a:p>
          <a:p>
            <a:r>
              <a:rPr lang="cs-CZ" dirty="0" smtClean="0"/>
              <a:t>Obory sociální politiky II - LS 2. ročník (sociální pracovníci)</a:t>
            </a:r>
          </a:p>
          <a:p>
            <a:r>
              <a:rPr lang="cs-CZ" dirty="0" smtClean="0"/>
              <a:t>Mezinárodní sociální politika – ZS 3. ročník (sociální pracovníci)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Cíle předmětu:</a:t>
            </a:r>
            <a:endParaRPr lang="cs-CZ" b="1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4233698"/>
              </p:ext>
            </p:extLst>
          </p:nvPr>
        </p:nvGraphicFramePr>
        <p:xfrm>
          <a:off x="479376" y="1752601"/>
          <a:ext cx="11103024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9554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1. </a:t>
            </a:r>
            <a:r>
              <a:rPr lang="cs-CZ" b="1" dirty="0" smtClean="0"/>
              <a:t>úvod do sociální politiky</a:t>
            </a:r>
            <a:r>
              <a:rPr lang="cs-CZ" b="1" dirty="0" smtClean="0"/>
              <a:t> </a:t>
            </a: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cs-CZ" dirty="0" smtClean="0"/>
              <a:t>Definice </a:t>
            </a:r>
            <a:r>
              <a:rPr lang="cs-CZ" dirty="0"/>
              <a:t>pojmů sociální politika, sociální událost, sociální vyloučení, sociální zabezpečení (vč. základní struktury soc. zabezpečení v ČR</a:t>
            </a:r>
            <a:r>
              <a:rPr lang="cs-CZ" dirty="0" smtClean="0"/>
              <a:t>)</a:t>
            </a:r>
            <a:endParaRPr lang="cs-CZ" dirty="0"/>
          </a:p>
          <a:p>
            <a:pPr lvl="0" algn="just"/>
            <a:r>
              <a:rPr lang="cs-CZ" dirty="0"/>
              <a:t>Subjekt x objekt soc. </a:t>
            </a:r>
            <a:r>
              <a:rPr lang="cs-CZ" dirty="0" smtClean="0"/>
              <a:t>politiky</a:t>
            </a:r>
            <a:endParaRPr lang="cs-CZ" dirty="0"/>
          </a:p>
          <a:p>
            <a:pPr lvl="0" algn="just"/>
            <a:r>
              <a:rPr lang="cs-CZ" dirty="0"/>
              <a:t>Cíle, předmět a základní principy soc. </a:t>
            </a:r>
            <a:r>
              <a:rPr lang="cs-CZ" dirty="0" smtClean="0"/>
              <a:t>politiky</a:t>
            </a:r>
            <a:endParaRPr lang="cs-CZ" dirty="0"/>
          </a:p>
          <a:p>
            <a:pPr lvl="0" algn="just"/>
            <a:r>
              <a:rPr lang="cs-CZ" dirty="0" smtClean="0"/>
              <a:t>Sociální </a:t>
            </a:r>
            <a:r>
              <a:rPr lang="cs-CZ" dirty="0"/>
              <a:t>doktríny soc. </a:t>
            </a:r>
            <a:r>
              <a:rPr lang="cs-CZ" dirty="0" smtClean="0"/>
              <a:t>politiky</a:t>
            </a:r>
            <a:endParaRPr lang="cs-CZ" dirty="0"/>
          </a:p>
          <a:p>
            <a:pPr lvl="0" algn="just"/>
            <a:r>
              <a:rPr lang="cs-CZ" dirty="0"/>
              <a:t>Funkce soc. </a:t>
            </a:r>
            <a:r>
              <a:rPr lang="cs-CZ" dirty="0" smtClean="0"/>
              <a:t>politiky</a:t>
            </a:r>
            <a:endParaRPr lang="cs-CZ" dirty="0"/>
          </a:p>
          <a:p>
            <a:pPr lvl="0" algn="just"/>
            <a:r>
              <a:rPr lang="cs-CZ" dirty="0"/>
              <a:t>Nástroje soc. </a:t>
            </a:r>
            <a:r>
              <a:rPr lang="cs-CZ" dirty="0" smtClean="0"/>
              <a:t>politiky</a:t>
            </a:r>
            <a:endParaRPr lang="cs-CZ" dirty="0"/>
          </a:p>
          <a:p>
            <a:pPr lvl="0" algn="just"/>
            <a:r>
              <a:rPr lang="cs-CZ" dirty="0"/>
              <a:t>Vztah soc. politiky a soc. práce, interdisciplinární </a:t>
            </a:r>
            <a:r>
              <a:rPr lang="cs-CZ" dirty="0" smtClean="0"/>
              <a:t>souvislosti</a:t>
            </a:r>
            <a:endParaRPr lang="cs-CZ" dirty="0"/>
          </a:p>
          <a:p>
            <a:pPr marL="11430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757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2. </a:t>
            </a:r>
            <a:r>
              <a:rPr lang="cs-CZ" sz="3300" b="1" dirty="0" smtClean="0"/>
              <a:t>historické souvislosti sociální politiky</a:t>
            </a:r>
            <a:endParaRPr lang="cs-CZ" sz="3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Obecně o genezi sociální politiky (geneze sociálněpolitických myšlenek a institucí)</a:t>
            </a:r>
          </a:p>
          <a:p>
            <a:r>
              <a:rPr lang="cs-CZ" dirty="0"/>
              <a:t>Starověké civilizace</a:t>
            </a:r>
          </a:p>
          <a:p>
            <a:r>
              <a:rPr lang="cs-CZ" dirty="0"/>
              <a:t>Středověk a sociální poslání církve</a:t>
            </a:r>
          </a:p>
          <a:p>
            <a:r>
              <a:rPr lang="cs-CZ" dirty="0"/>
              <a:t>Sociální politiky na území Rakouska-Uherska</a:t>
            </a:r>
          </a:p>
          <a:p>
            <a:r>
              <a:rPr lang="cs-CZ" dirty="0"/>
              <a:t>Rozvoj sociální politiky ve 20. století</a:t>
            </a:r>
          </a:p>
          <a:p>
            <a:pPr lvl="0"/>
            <a:r>
              <a:rPr lang="cs-CZ" dirty="0" smtClean="0"/>
              <a:t>Sociální reforma</a:t>
            </a:r>
            <a:endParaRPr lang="cs-CZ" dirty="0"/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0952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404665"/>
            <a:ext cx="10887000" cy="1039427"/>
          </a:xfrm>
        </p:spPr>
        <p:txBody>
          <a:bodyPr>
            <a:normAutofit fontScale="90000"/>
          </a:bodyPr>
          <a:lstStyle/>
          <a:p>
            <a:pPr lvl="0"/>
            <a:r>
              <a:rPr lang="cs-CZ" b="1" i="1" dirty="0" smtClean="0"/>
              <a:t/>
            </a:r>
            <a:br>
              <a:rPr lang="cs-CZ" b="1" i="1" dirty="0" smtClean="0"/>
            </a:br>
            <a:r>
              <a:rPr lang="cs-CZ" b="1" dirty="0" smtClean="0"/>
              <a:t>3. Sociální </a:t>
            </a:r>
            <a:r>
              <a:rPr lang="cs-CZ" b="1" dirty="0"/>
              <a:t>stát, jeho </a:t>
            </a:r>
            <a:r>
              <a:rPr lang="cs-CZ" b="1" dirty="0" smtClean="0"/>
              <a:t>pojetí, historie</a:t>
            </a:r>
            <a:r>
              <a:rPr lang="cs-CZ" b="1" dirty="0"/>
              <a:t>, krize, </a:t>
            </a:r>
            <a:r>
              <a:rPr lang="cs-CZ" b="1" dirty="0" smtClean="0"/>
              <a:t>typologie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Pojetí </a:t>
            </a:r>
            <a:r>
              <a:rPr lang="cs-CZ" dirty="0"/>
              <a:t>a východiska soc. </a:t>
            </a:r>
            <a:r>
              <a:rPr lang="cs-CZ" dirty="0" smtClean="0"/>
              <a:t>státu</a:t>
            </a:r>
            <a:endParaRPr lang="cs-CZ" dirty="0"/>
          </a:p>
          <a:p>
            <a:pPr lvl="0"/>
            <a:r>
              <a:rPr lang="cs-CZ" dirty="0"/>
              <a:t>Historie soc. </a:t>
            </a:r>
            <a:r>
              <a:rPr lang="cs-CZ" dirty="0" smtClean="0"/>
              <a:t>státu</a:t>
            </a:r>
            <a:endParaRPr lang="cs-CZ" dirty="0"/>
          </a:p>
          <a:p>
            <a:pPr lvl="0"/>
            <a:r>
              <a:rPr lang="cs-CZ" dirty="0"/>
              <a:t>Typologie soc. </a:t>
            </a:r>
            <a:r>
              <a:rPr lang="cs-CZ" dirty="0" smtClean="0"/>
              <a:t>státu</a:t>
            </a:r>
            <a:endParaRPr lang="cs-CZ" dirty="0"/>
          </a:p>
          <a:p>
            <a:pPr lvl="0"/>
            <a:r>
              <a:rPr lang="cs-CZ" dirty="0"/>
              <a:t>Krize soc. </a:t>
            </a:r>
            <a:r>
              <a:rPr lang="cs-CZ" dirty="0" smtClean="0"/>
              <a:t>státu</a:t>
            </a:r>
            <a:endParaRPr lang="cs-CZ" dirty="0"/>
          </a:p>
          <a:p>
            <a:pPr lvl="0"/>
            <a:r>
              <a:rPr lang="cs-CZ" dirty="0"/>
              <a:t>Reakce – </a:t>
            </a:r>
            <a:r>
              <a:rPr lang="cs-CZ" dirty="0" smtClean="0"/>
              <a:t>neoliberalismus</a:t>
            </a:r>
            <a:endParaRPr lang="cs-CZ" dirty="0"/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3137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8171" y="260648"/>
            <a:ext cx="11014229" cy="1039427"/>
          </a:xfrm>
        </p:spPr>
        <p:txBody>
          <a:bodyPr>
            <a:normAutofit fontScale="90000"/>
          </a:bodyPr>
          <a:lstStyle/>
          <a:p>
            <a:pPr lvl="0"/>
            <a:r>
              <a:rPr lang="cs-CZ" b="1" i="1" dirty="0" smtClean="0"/>
              <a:t/>
            </a:r>
            <a:br>
              <a:rPr lang="cs-CZ" b="1" i="1" dirty="0" smtClean="0"/>
            </a:br>
            <a:r>
              <a:rPr lang="cs-CZ" b="1" dirty="0" smtClean="0"/>
              <a:t>4. </a:t>
            </a:r>
            <a:r>
              <a:rPr lang="cs-CZ" b="1" dirty="0"/>
              <a:t>Sociální práva a jejich vymezení </a:t>
            </a:r>
            <a:br>
              <a:rPr lang="cs-CZ" b="1" dirty="0"/>
            </a:br>
            <a:r>
              <a:rPr lang="cs-CZ" b="1" dirty="0"/>
              <a:t>v lidskoprávních dokumentech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Mezinárodní rámec pro formulaci </a:t>
            </a:r>
            <a:r>
              <a:rPr lang="cs-CZ" dirty="0" smtClean="0"/>
              <a:t>cílů</a:t>
            </a:r>
            <a:endParaRPr lang="cs-CZ" dirty="0"/>
          </a:p>
          <a:p>
            <a:pPr lvl="0"/>
            <a:r>
              <a:rPr lang="cs-CZ" dirty="0"/>
              <a:t>Základní lidská </a:t>
            </a:r>
            <a:r>
              <a:rPr lang="cs-CZ" dirty="0" smtClean="0"/>
              <a:t>práva</a:t>
            </a:r>
            <a:endParaRPr lang="cs-CZ" dirty="0"/>
          </a:p>
          <a:p>
            <a:pPr lvl="0"/>
            <a:r>
              <a:rPr lang="cs-CZ" dirty="0" smtClean="0"/>
              <a:t>Evropský </a:t>
            </a:r>
            <a:r>
              <a:rPr lang="cs-CZ" dirty="0"/>
              <a:t>rámec sociálně-politických </a:t>
            </a:r>
            <a:r>
              <a:rPr lang="cs-CZ" dirty="0" smtClean="0"/>
              <a:t>cílů</a:t>
            </a:r>
            <a:endParaRPr lang="cs-CZ" dirty="0"/>
          </a:p>
          <a:p>
            <a:pPr lvl="0"/>
            <a:r>
              <a:rPr lang="cs-CZ" dirty="0"/>
              <a:t>Sociální práva </a:t>
            </a:r>
            <a:r>
              <a:rPr lang="cs-CZ" dirty="0" smtClean="0"/>
              <a:t>občanů</a:t>
            </a:r>
            <a:endParaRPr lang="cs-CZ" dirty="0"/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6082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5</a:t>
            </a:r>
            <a:r>
              <a:rPr lang="cs-CZ" sz="3100" b="1" dirty="0" smtClean="0"/>
              <a:t>. </a:t>
            </a:r>
            <a:r>
              <a:rPr lang="cs-CZ" sz="3100" b="1" dirty="0"/>
              <a:t>Ekonomické </a:t>
            </a:r>
            <a:r>
              <a:rPr lang="cs-CZ" sz="3100" b="1" dirty="0" smtClean="0"/>
              <a:t>souvislosti sociální </a:t>
            </a:r>
            <a:r>
              <a:rPr lang="cs-CZ" sz="3100" b="1" dirty="0"/>
              <a:t>politiky, </a:t>
            </a:r>
            <a:r>
              <a:rPr lang="cs-CZ" sz="3100" b="1" dirty="0" smtClean="0"/>
              <a:t/>
            </a:r>
            <a:br>
              <a:rPr lang="cs-CZ" sz="3100" b="1" dirty="0" smtClean="0"/>
            </a:br>
            <a:r>
              <a:rPr lang="cs-CZ" sz="3100" b="1" dirty="0" smtClean="0"/>
              <a:t>státní </a:t>
            </a:r>
            <a:r>
              <a:rPr lang="cs-CZ" sz="3100" b="1" dirty="0"/>
              <a:t>rozpočet:</a:t>
            </a:r>
            <a:endParaRPr lang="cs-CZ" sz="3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Financování </a:t>
            </a:r>
            <a:r>
              <a:rPr lang="cs-CZ" dirty="0"/>
              <a:t>sociální </a:t>
            </a:r>
            <a:r>
              <a:rPr lang="cs-CZ" dirty="0" smtClean="0"/>
              <a:t>politiky</a:t>
            </a:r>
            <a:endParaRPr lang="cs-CZ" dirty="0"/>
          </a:p>
          <a:p>
            <a:pPr lvl="0"/>
            <a:r>
              <a:rPr lang="cs-CZ" dirty="0"/>
              <a:t>Veřejné </a:t>
            </a:r>
            <a:r>
              <a:rPr lang="cs-CZ" dirty="0" smtClean="0"/>
              <a:t>rozpočty</a:t>
            </a:r>
            <a:endParaRPr lang="cs-CZ" dirty="0"/>
          </a:p>
          <a:p>
            <a:pPr lvl="0"/>
            <a:r>
              <a:rPr lang="cs-CZ" dirty="0" smtClean="0"/>
              <a:t>Státní </a:t>
            </a:r>
            <a:r>
              <a:rPr lang="cs-CZ" dirty="0"/>
              <a:t>rozpočet – příjmy x výdaje, sociální solidarita, </a:t>
            </a:r>
            <a:r>
              <a:rPr lang="cs-CZ" dirty="0" smtClean="0"/>
              <a:t>redistribuce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9085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6. </a:t>
            </a:r>
            <a:r>
              <a:rPr lang="cs-CZ" b="1" dirty="0" smtClean="0"/>
              <a:t>nezaměstnanost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r>
              <a:rPr lang="cs-CZ" dirty="0"/>
              <a:t>, dělení, příčiny </a:t>
            </a:r>
            <a:r>
              <a:rPr lang="cs-CZ" dirty="0" smtClean="0"/>
              <a:t>nezaměstnanosti</a:t>
            </a:r>
            <a:endParaRPr lang="cs-CZ" dirty="0"/>
          </a:p>
          <a:p>
            <a:r>
              <a:rPr lang="cs-CZ" dirty="0"/>
              <a:t>Míra </a:t>
            </a:r>
            <a:r>
              <a:rPr lang="cs-CZ" dirty="0" smtClean="0"/>
              <a:t>nezaměstnanosti</a:t>
            </a:r>
            <a:endParaRPr lang="cs-CZ" dirty="0"/>
          </a:p>
          <a:p>
            <a:r>
              <a:rPr lang="cs-CZ" dirty="0"/>
              <a:t>Typy </a:t>
            </a:r>
            <a:r>
              <a:rPr lang="cs-CZ" dirty="0" smtClean="0"/>
              <a:t>nezaměstnanosti</a:t>
            </a:r>
            <a:endParaRPr lang="cs-CZ" dirty="0"/>
          </a:p>
          <a:p>
            <a:r>
              <a:rPr lang="cs-CZ" dirty="0"/>
              <a:t>Znevýhodněné skupiny na trhu </a:t>
            </a:r>
            <a:r>
              <a:rPr lang="cs-CZ" dirty="0" smtClean="0"/>
              <a:t>práce</a:t>
            </a:r>
            <a:endParaRPr lang="cs-CZ" dirty="0"/>
          </a:p>
          <a:p>
            <a:r>
              <a:rPr lang="cs-CZ" dirty="0"/>
              <a:t>Důsledky nezaměstnanosti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48601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ékárna">
  <a:themeElements>
    <a:clrScheme name="Modro-zelená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Lékárn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ékárn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207</TotalTime>
  <Words>508</Words>
  <Application>Microsoft Office PowerPoint</Application>
  <PresentationFormat>Širokoúhlá obrazovka</PresentationFormat>
  <Paragraphs>87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Book Antiqua</vt:lpstr>
      <vt:lpstr>Calibri</vt:lpstr>
      <vt:lpstr>Century Gothic</vt:lpstr>
      <vt:lpstr>Lékárna</vt:lpstr>
      <vt:lpstr>Úvod do sociální politiky</vt:lpstr>
      <vt:lpstr>STRUKTURA VÝUKY SOCIÁLNÍ POLITIKY :</vt:lpstr>
      <vt:lpstr>Cíle předmětu:</vt:lpstr>
      <vt:lpstr> 1. úvod do sociální politiky  </vt:lpstr>
      <vt:lpstr> 2. historické souvislosti sociální politiky</vt:lpstr>
      <vt:lpstr> 3. Sociální stát, jeho pojetí, historie, krize, typologie </vt:lpstr>
      <vt:lpstr> 4. Sociální práva a jejich vymezení  v lidskoprávních dokumentech</vt:lpstr>
      <vt:lpstr>5. Ekonomické souvislosti sociální politiky,  státní rozpočet:</vt:lpstr>
      <vt:lpstr>6. nezaměstnanost</vt:lpstr>
      <vt:lpstr>7. chudoba</vt:lpstr>
      <vt:lpstr>Povinná literatura:</vt:lpstr>
      <vt:lpstr>doporučená literatura:</vt:lpstr>
      <vt:lpstr>doporučená literatura:</vt:lpstr>
      <vt:lpstr>doporučená literatura:</vt:lpstr>
      <vt:lpstr>Legislativa:</vt:lpstr>
      <vt:lpstr>Internetové zdroje:</vt:lpstr>
      <vt:lpstr>Internetové zdroje:</vt:lpstr>
      <vt:lpstr>Internetové zdroje:</vt:lpstr>
      <vt:lpstr>Požadavky k absolvování předmětu: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sociální politiky</dc:title>
  <dc:creator>Iva</dc:creator>
  <cp:lastModifiedBy>Iva Poláčková</cp:lastModifiedBy>
  <cp:revision>38</cp:revision>
  <cp:lastPrinted>2019-04-23T11:45:02Z</cp:lastPrinted>
  <dcterms:created xsi:type="dcterms:W3CDTF">2017-02-08T20:36:12Z</dcterms:created>
  <dcterms:modified xsi:type="dcterms:W3CDTF">2020-02-13T11:41:02Z</dcterms:modified>
</cp:coreProperties>
</file>