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E56C57-836D-4C0E-A095-8479377D5099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463BA19E-4143-40E2-A362-2455851D4690}">
      <dgm:prSet custT="1"/>
      <dgm:spPr/>
      <dgm:t>
        <a:bodyPr/>
        <a:lstStyle/>
        <a:p>
          <a:pPr algn="just"/>
          <a:r>
            <a:rPr lang="cs-CZ" sz="2000" dirty="0" smtClean="0">
              <a:latin typeface="+mn-lt"/>
            </a:rPr>
            <a:t>Na </a:t>
          </a:r>
          <a:r>
            <a:rPr lang="cs-CZ" sz="2000" b="1" dirty="0" smtClean="0">
              <a:latin typeface="+mn-lt"/>
            </a:rPr>
            <a:t>chudobu jako nedostupnost zdrojů a služeb </a:t>
          </a:r>
          <a:r>
            <a:rPr lang="cs-CZ" sz="2000" dirty="0" smtClean="0">
              <a:latin typeface="+mn-lt"/>
            </a:rPr>
            <a:t>pro určitou část společnosti reaguje sociální politika, důsledkem by mělo být jejich zpřístupnění a zmírnění chudoby.</a:t>
          </a:r>
        </a:p>
      </dgm:t>
    </dgm:pt>
    <dgm:pt modelId="{5C315F56-C5FB-4960-8FAA-791A69ABA733}" type="parTrans" cxnId="{4FE8EEB7-0EC4-4D6C-871D-4CA507054BD7}">
      <dgm:prSet/>
      <dgm:spPr/>
      <dgm:t>
        <a:bodyPr/>
        <a:lstStyle/>
        <a:p>
          <a:endParaRPr lang="cs-CZ"/>
        </a:p>
      </dgm:t>
    </dgm:pt>
    <dgm:pt modelId="{783AA42E-5C26-460D-9D47-2357E6A1B786}" type="sibTrans" cxnId="{4FE8EEB7-0EC4-4D6C-871D-4CA507054BD7}">
      <dgm:prSet/>
      <dgm:spPr/>
      <dgm:t>
        <a:bodyPr/>
        <a:lstStyle/>
        <a:p>
          <a:endParaRPr lang="cs-CZ"/>
        </a:p>
      </dgm:t>
    </dgm:pt>
    <dgm:pt modelId="{829AEA5A-1D53-4A5A-83E9-D13EE3DFDD0F}">
      <dgm:prSet phldrT="[Text]" custT="1"/>
      <dgm:spPr/>
      <dgm:t>
        <a:bodyPr/>
        <a:lstStyle/>
        <a:p>
          <a:pPr algn="just"/>
          <a:r>
            <a:rPr lang="cs-CZ" sz="2000" dirty="0" smtClean="0">
              <a:latin typeface="+mn-lt"/>
            </a:rPr>
            <a:t>Na </a:t>
          </a:r>
          <a:r>
            <a:rPr lang="cs-CZ" sz="2000" b="1" dirty="0" smtClean="0">
              <a:latin typeface="+mn-lt"/>
            </a:rPr>
            <a:t>chudobu jako nedostatek </a:t>
          </a:r>
          <a:r>
            <a:rPr lang="cs-CZ" sz="2000" dirty="0" smtClean="0">
              <a:latin typeface="+mn-lt"/>
            </a:rPr>
            <a:t>reaguje filantropie, důsledkem může být sociální past a další šíření chudoby.</a:t>
          </a:r>
          <a:endParaRPr lang="cs-CZ" sz="2000" dirty="0">
            <a:latin typeface="+mn-lt"/>
          </a:endParaRPr>
        </a:p>
      </dgm:t>
    </dgm:pt>
    <dgm:pt modelId="{76B9940D-88A4-4565-8853-8D43EF292BF6}" type="sibTrans" cxnId="{9777B7EB-5561-4D2A-A626-B963EC4F3982}">
      <dgm:prSet/>
      <dgm:spPr/>
      <dgm:t>
        <a:bodyPr/>
        <a:lstStyle/>
        <a:p>
          <a:endParaRPr lang="cs-CZ"/>
        </a:p>
      </dgm:t>
    </dgm:pt>
    <dgm:pt modelId="{13358204-EFEE-4BD0-9C26-6C8DC50F4213}" type="parTrans" cxnId="{9777B7EB-5561-4D2A-A626-B963EC4F3982}">
      <dgm:prSet/>
      <dgm:spPr/>
      <dgm:t>
        <a:bodyPr/>
        <a:lstStyle/>
        <a:p>
          <a:endParaRPr lang="cs-CZ"/>
        </a:p>
      </dgm:t>
    </dgm:pt>
    <dgm:pt modelId="{02EE9488-9A0B-458C-AF19-2F972ABAA52E}" type="pres">
      <dgm:prSet presAssocID="{E4E56C57-836D-4C0E-A095-8479377D50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7C9FFF4-8CBB-4E62-9699-7BE781B71830}" type="pres">
      <dgm:prSet presAssocID="{829AEA5A-1D53-4A5A-83E9-D13EE3DFDD0F}" presName="parentText" presStyleLbl="node1" presStyleIdx="0" presStyleCnt="2" custScaleY="80042" custLinFactNeighborX="193" custLinFactNeighborY="523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B5768-8915-4CE9-9454-A3724851267B}" type="pres">
      <dgm:prSet presAssocID="{76B9940D-88A4-4565-8853-8D43EF292BF6}" presName="spacer" presStyleCnt="0"/>
      <dgm:spPr/>
      <dgm:t>
        <a:bodyPr/>
        <a:lstStyle/>
        <a:p>
          <a:endParaRPr lang="cs-CZ"/>
        </a:p>
      </dgm:t>
    </dgm:pt>
    <dgm:pt modelId="{89954282-CBEA-403B-B99F-E88C727791CF}" type="pres">
      <dgm:prSet presAssocID="{463BA19E-4143-40E2-A362-2455851D4690}" presName="parentText" presStyleLbl="node1" presStyleIdx="1" presStyleCnt="2" custLinFactNeighborX="0" custLinFactNeighborY="-560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4177722-40D7-4E00-96A9-865BAA5081BB}" type="presOf" srcId="{829AEA5A-1D53-4A5A-83E9-D13EE3DFDD0F}" destId="{D7C9FFF4-8CBB-4E62-9699-7BE781B71830}" srcOrd="0" destOrd="0" presId="urn:microsoft.com/office/officeart/2005/8/layout/vList2"/>
    <dgm:cxn modelId="{DD1044F6-BF0D-4804-AF21-9E73A751B2F1}" type="presOf" srcId="{E4E56C57-836D-4C0E-A095-8479377D5099}" destId="{02EE9488-9A0B-458C-AF19-2F972ABAA52E}" srcOrd="0" destOrd="0" presId="urn:microsoft.com/office/officeart/2005/8/layout/vList2"/>
    <dgm:cxn modelId="{4FE8EEB7-0EC4-4D6C-871D-4CA507054BD7}" srcId="{E4E56C57-836D-4C0E-A095-8479377D5099}" destId="{463BA19E-4143-40E2-A362-2455851D4690}" srcOrd="1" destOrd="0" parTransId="{5C315F56-C5FB-4960-8FAA-791A69ABA733}" sibTransId="{783AA42E-5C26-460D-9D47-2357E6A1B786}"/>
    <dgm:cxn modelId="{9777B7EB-5561-4D2A-A626-B963EC4F3982}" srcId="{E4E56C57-836D-4C0E-A095-8479377D5099}" destId="{829AEA5A-1D53-4A5A-83E9-D13EE3DFDD0F}" srcOrd="0" destOrd="0" parTransId="{13358204-EFEE-4BD0-9C26-6C8DC50F4213}" sibTransId="{76B9940D-88A4-4565-8853-8D43EF292BF6}"/>
    <dgm:cxn modelId="{E93DC21D-51E1-4C03-82DA-C596E506B482}" type="presOf" srcId="{463BA19E-4143-40E2-A362-2455851D4690}" destId="{89954282-CBEA-403B-B99F-E88C727791CF}" srcOrd="0" destOrd="0" presId="urn:microsoft.com/office/officeart/2005/8/layout/vList2"/>
    <dgm:cxn modelId="{A7B8B388-E241-47F0-A761-92372D1C9F45}" type="presParOf" srcId="{02EE9488-9A0B-458C-AF19-2F972ABAA52E}" destId="{D7C9FFF4-8CBB-4E62-9699-7BE781B71830}" srcOrd="0" destOrd="0" presId="urn:microsoft.com/office/officeart/2005/8/layout/vList2"/>
    <dgm:cxn modelId="{2592903F-709A-472E-AFD8-F428DBBABACC}" type="presParOf" srcId="{02EE9488-9A0B-458C-AF19-2F972ABAA52E}" destId="{69BB5768-8915-4CE9-9454-A3724851267B}" srcOrd="1" destOrd="0" presId="urn:microsoft.com/office/officeart/2005/8/layout/vList2"/>
    <dgm:cxn modelId="{F1EF8EB7-60DE-4EAB-9D64-FE519A5AE31E}" type="presParOf" srcId="{02EE9488-9A0B-458C-AF19-2F972ABAA52E}" destId="{89954282-CBEA-403B-B99F-E88C727791C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F6A7BB-5BCE-492E-9EAD-6B6A4368FFB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012EAE94-3BD5-44F0-AFD1-65F14C428138}">
      <dgm:prSet phldrT="[Text]" custT="1"/>
      <dgm:spPr/>
      <dgm:t>
        <a:bodyPr/>
        <a:lstStyle/>
        <a:p>
          <a:pPr algn="just"/>
          <a:r>
            <a:rPr lang="cs-CZ" sz="1600" b="1" dirty="0" smtClean="0">
              <a:latin typeface="+mn-lt"/>
            </a:rPr>
            <a:t>Absolutní chudoba </a:t>
          </a:r>
          <a:r>
            <a:rPr lang="cs-CZ" sz="1600" dirty="0" smtClean="0">
              <a:latin typeface="+mn-lt"/>
            </a:rPr>
            <a:t>je nedostatek základních životních potřeb (jídlo, pitná voda, zdravotní péče, přístřeší, vzdělání).</a:t>
          </a:r>
          <a:endParaRPr lang="cs-CZ" sz="1600" dirty="0">
            <a:latin typeface="+mn-lt"/>
          </a:endParaRPr>
        </a:p>
      </dgm:t>
    </dgm:pt>
    <dgm:pt modelId="{7CD22FF2-AF0D-4756-824B-98BD91751D42}" type="parTrans" cxnId="{8057A14C-B188-48A2-B4EB-BE265DEA7B2C}">
      <dgm:prSet/>
      <dgm:spPr/>
      <dgm:t>
        <a:bodyPr/>
        <a:lstStyle/>
        <a:p>
          <a:endParaRPr lang="cs-CZ"/>
        </a:p>
      </dgm:t>
    </dgm:pt>
    <dgm:pt modelId="{4B6E3708-1830-4B2C-B956-BD7C73B79453}" type="sibTrans" cxnId="{8057A14C-B188-48A2-B4EB-BE265DEA7B2C}">
      <dgm:prSet/>
      <dgm:spPr/>
      <dgm:t>
        <a:bodyPr/>
        <a:lstStyle/>
        <a:p>
          <a:endParaRPr lang="cs-CZ"/>
        </a:p>
      </dgm:t>
    </dgm:pt>
    <dgm:pt modelId="{3FE68E7B-C251-4610-B335-A7B1E925DC20}">
      <dgm:prSet custT="1"/>
      <dgm:spPr/>
      <dgm:t>
        <a:bodyPr/>
        <a:lstStyle/>
        <a:p>
          <a:pPr algn="just"/>
          <a:r>
            <a:rPr lang="cs-CZ" sz="1600" b="1" smtClean="0">
              <a:latin typeface="Hind Regular"/>
            </a:rPr>
            <a:t>Relativní chudoba </a:t>
          </a:r>
          <a:r>
            <a:rPr lang="cs-CZ" sz="1600" smtClean="0">
              <a:latin typeface="Hind Regular"/>
            </a:rPr>
            <a:t>je produkt společenské nerovnosti, kritéria pro její posouzení se liší podle vyspělosti státu.</a:t>
          </a:r>
          <a:endParaRPr lang="cs-CZ" sz="1600" dirty="0" smtClean="0">
            <a:latin typeface="Hind Regular"/>
          </a:endParaRPr>
        </a:p>
      </dgm:t>
    </dgm:pt>
    <dgm:pt modelId="{C2068C0B-A689-4DA3-9AE1-C40CE1F22C32}" type="parTrans" cxnId="{51FFB7CF-E87A-4323-8E85-9A02863A4D77}">
      <dgm:prSet/>
      <dgm:spPr/>
      <dgm:t>
        <a:bodyPr/>
        <a:lstStyle/>
        <a:p>
          <a:endParaRPr lang="cs-CZ"/>
        </a:p>
      </dgm:t>
    </dgm:pt>
    <dgm:pt modelId="{838A7A3C-DEC4-4830-8D77-E6122FE38C22}" type="sibTrans" cxnId="{51FFB7CF-E87A-4323-8E85-9A02863A4D77}">
      <dgm:prSet/>
      <dgm:spPr/>
      <dgm:t>
        <a:bodyPr/>
        <a:lstStyle/>
        <a:p>
          <a:endParaRPr lang="cs-CZ"/>
        </a:p>
      </dgm:t>
    </dgm:pt>
    <dgm:pt modelId="{65869C01-867A-4E8B-9194-414008A4742E}" type="pres">
      <dgm:prSet presAssocID="{92F6A7BB-5BCE-492E-9EAD-6B6A4368FF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8569138-3F93-4074-A751-B047769AF3FC}" type="pres">
      <dgm:prSet presAssocID="{012EAE94-3BD5-44F0-AFD1-65F14C428138}" presName="parentText" presStyleLbl="node1" presStyleIdx="0" presStyleCnt="2" custLinFactNeighborX="190" custLinFactNeighborY="667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352883-F182-4872-9351-2D189C946FFC}" type="pres">
      <dgm:prSet presAssocID="{4B6E3708-1830-4B2C-B956-BD7C73B79453}" presName="spacer" presStyleCnt="0"/>
      <dgm:spPr/>
      <dgm:t>
        <a:bodyPr/>
        <a:lstStyle/>
        <a:p>
          <a:endParaRPr lang="cs-CZ"/>
        </a:p>
      </dgm:t>
    </dgm:pt>
    <dgm:pt modelId="{43333741-F372-476A-816D-364F5E8A6C3C}" type="pres">
      <dgm:prSet presAssocID="{3FE68E7B-C251-4610-B335-A7B1E925DC20}" presName="parentText" presStyleLbl="node1" presStyleIdx="1" presStyleCnt="2" custLinFactNeighborX="2394" custLinFactNeighborY="5861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57A14C-B188-48A2-B4EB-BE265DEA7B2C}" srcId="{92F6A7BB-5BCE-492E-9EAD-6B6A4368FFB2}" destId="{012EAE94-3BD5-44F0-AFD1-65F14C428138}" srcOrd="0" destOrd="0" parTransId="{7CD22FF2-AF0D-4756-824B-98BD91751D42}" sibTransId="{4B6E3708-1830-4B2C-B956-BD7C73B79453}"/>
    <dgm:cxn modelId="{CC12A0FE-ECDD-45FE-B784-AD83E32FA4D3}" type="presOf" srcId="{012EAE94-3BD5-44F0-AFD1-65F14C428138}" destId="{28569138-3F93-4074-A751-B047769AF3FC}" srcOrd="0" destOrd="0" presId="urn:microsoft.com/office/officeart/2005/8/layout/vList2"/>
    <dgm:cxn modelId="{F1DC15C2-25E5-4CAD-B9F2-49F7D37AC3D9}" type="presOf" srcId="{92F6A7BB-5BCE-492E-9EAD-6B6A4368FFB2}" destId="{65869C01-867A-4E8B-9194-414008A4742E}" srcOrd="0" destOrd="0" presId="urn:microsoft.com/office/officeart/2005/8/layout/vList2"/>
    <dgm:cxn modelId="{51FFB7CF-E87A-4323-8E85-9A02863A4D77}" srcId="{92F6A7BB-5BCE-492E-9EAD-6B6A4368FFB2}" destId="{3FE68E7B-C251-4610-B335-A7B1E925DC20}" srcOrd="1" destOrd="0" parTransId="{C2068C0B-A689-4DA3-9AE1-C40CE1F22C32}" sibTransId="{838A7A3C-DEC4-4830-8D77-E6122FE38C22}"/>
    <dgm:cxn modelId="{7AED0BBE-8288-471B-924F-1AC44517406D}" type="presOf" srcId="{3FE68E7B-C251-4610-B335-A7B1E925DC20}" destId="{43333741-F372-476A-816D-364F5E8A6C3C}" srcOrd="0" destOrd="0" presId="urn:microsoft.com/office/officeart/2005/8/layout/vList2"/>
    <dgm:cxn modelId="{5AB59344-865B-4E21-80B7-032A08131A0B}" type="presParOf" srcId="{65869C01-867A-4E8B-9194-414008A4742E}" destId="{28569138-3F93-4074-A751-B047769AF3FC}" srcOrd="0" destOrd="0" presId="urn:microsoft.com/office/officeart/2005/8/layout/vList2"/>
    <dgm:cxn modelId="{537E17E0-01FD-4FC5-8CF4-B4C4DC6790EF}" type="presParOf" srcId="{65869C01-867A-4E8B-9194-414008A4742E}" destId="{CD352883-F182-4872-9351-2D189C946FFC}" srcOrd="1" destOrd="0" presId="urn:microsoft.com/office/officeart/2005/8/layout/vList2"/>
    <dgm:cxn modelId="{F0F09FAC-42A9-4D35-9ED5-C350A656AD7A}" type="presParOf" srcId="{65869C01-867A-4E8B-9194-414008A4742E}" destId="{43333741-F372-476A-816D-364F5E8A6C3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B4CE7B-6016-4867-B0E3-7C43C5A6D2BD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11734E7-C3CC-443B-A227-B5D440FF6697}">
      <dgm:prSet phldrT="[Text]" custT="1"/>
      <dgm:spPr/>
      <dgm:t>
        <a:bodyPr/>
        <a:lstStyle/>
        <a:p>
          <a:pPr algn="just"/>
          <a:r>
            <a:rPr lang="cs-CZ" sz="1800" b="1" dirty="0" smtClean="0">
              <a:latin typeface="+mn-lt"/>
            </a:rPr>
            <a:t>Dobrovolná chudoba - </a:t>
          </a:r>
          <a:r>
            <a:rPr lang="cs-CZ" sz="1800" dirty="0" smtClean="0">
              <a:latin typeface="+mn-lt"/>
            </a:rPr>
            <a:t> důsledek svobodného rozhodnutí člověka, který se z etických či náboženských důvodů zřekne svého plného přístupu ke zdrojům a službám.</a:t>
          </a:r>
          <a:endParaRPr lang="cs-CZ" sz="1800" dirty="0">
            <a:latin typeface="+mn-lt"/>
          </a:endParaRPr>
        </a:p>
      </dgm:t>
    </dgm:pt>
    <dgm:pt modelId="{30BC8534-FB3E-4687-BCB8-4B3C5F9E4A45}" type="parTrans" cxnId="{8F9CCAAA-9CE5-4E12-8A0F-8C0EC7C5807E}">
      <dgm:prSet/>
      <dgm:spPr/>
      <dgm:t>
        <a:bodyPr/>
        <a:lstStyle/>
        <a:p>
          <a:endParaRPr lang="cs-CZ"/>
        </a:p>
      </dgm:t>
    </dgm:pt>
    <dgm:pt modelId="{AFFA253F-B794-449F-B2EA-35AA51442733}" type="sibTrans" cxnId="{8F9CCAAA-9CE5-4E12-8A0F-8C0EC7C5807E}">
      <dgm:prSet/>
      <dgm:spPr/>
      <dgm:t>
        <a:bodyPr/>
        <a:lstStyle/>
        <a:p>
          <a:endParaRPr lang="cs-CZ"/>
        </a:p>
      </dgm:t>
    </dgm:pt>
    <dgm:pt modelId="{6C9387D7-5ABF-4AF4-AC97-F8E362FE8789}" type="pres">
      <dgm:prSet presAssocID="{7EB4CE7B-6016-4867-B0E3-7C43C5A6D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C30154-AF3D-4897-8EC9-7B72D89E57D3}" type="pres">
      <dgm:prSet presAssocID="{611734E7-C3CC-443B-A227-B5D440FF6697}" presName="node" presStyleLbl="node1" presStyleIdx="0" presStyleCnt="1" custScaleX="114927" custScaleY="154174" custLinFactNeighborX="1168" custLinFactNeighborY="-6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955870A-8424-46DD-A1B8-086AFC90BB4C}" type="presOf" srcId="{611734E7-C3CC-443B-A227-B5D440FF6697}" destId="{EDC30154-AF3D-4897-8EC9-7B72D89E57D3}" srcOrd="0" destOrd="0" presId="urn:microsoft.com/office/officeart/2005/8/layout/default#1"/>
    <dgm:cxn modelId="{8F9CCAAA-9CE5-4E12-8A0F-8C0EC7C5807E}" srcId="{7EB4CE7B-6016-4867-B0E3-7C43C5A6D2BD}" destId="{611734E7-C3CC-443B-A227-B5D440FF6697}" srcOrd="0" destOrd="0" parTransId="{30BC8534-FB3E-4687-BCB8-4B3C5F9E4A45}" sibTransId="{AFFA253F-B794-449F-B2EA-35AA51442733}"/>
    <dgm:cxn modelId="{847A7B45-02FA-4C99-90C2-23F13C1451D0}" type="presOf" srcId="{7EB4CE7B-6016-4867-B0E3-7C43C5A6D2BD}" destId="{6C9387D7-5ABF-4AF4-AC97-F8E362FE8789}" srcOrd="0" destOrd="0" presId="urn:microsoft.com/office/officeart/2005/8/layout/default#1"/>
    <dgm:cxn modelId="{45B63C12-96C1-4BA0-9A77-E8109E09C0CB}" type="presParOf" srcId="{6C9387D7-5ABF-4AF4-AC97-F8E362FE8789}" destId="{EDC30154-AF3D-4897-8EC9-7B72D89E57D3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F1F91-6328-4DA7-A1B8-33561E0943E3}" type="datetimeFigureOut">
              <a:rPr lang="cs-CZ" smtClean="0"/>
              <a:t>13.2.2020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54D16-2C30-4735-839F-F5FD243AD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95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561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37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35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7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346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1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2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4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5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74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41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3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7. Chudoba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sociální politiky</a:t>
            </a:r>
          </a:p>
          <a:p>
            <a:r>
              <a:rPr lang="cs-CZ" dirty="0" smtClean="0"/>
              <a:t>1. ročník, VOŠ </a:t>
            </a:r>
            <a:r>
              <a:rPr lang="cs-CZ" dirty="0" err="1" smtClean="0"/>
              <a:t>Jabok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72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624175" cy="149961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Měření </a:t>
            </a:r>
            <a:r>
              <a:rPr lang="cs-CZ" b="1" dirty="0" smtClean="0">
                <a:solidFill>
                  <a:schemeClr val="accent1"/>
                </a:solidFill>
              </a:rPr>
              <a:t>chudoby</a:t>
            </a:r>
            <a:r>
              <a:rPr lang="cs-CZ" dirty="0" smtClean="0">
                <a:solidFill>
                  <a:schemeClr val="accent1"/>
                </a:solidFill>
              </a:rPr>
              <a:t>- </a:t>
            </a:r>
            <a:r>
              <a:rPr lang="cs-CZ" dirty="0" smtClean="0">
                <a:solidFill>
                  <a:schemeClr val="accent1"/>
                </a:solidFill>
              </a:rPr>
              <a:t>normativní (absolutní) </a:t>
            </a:r>
            <a:r>
              <a:rPr lang="cs-CZ" dirty="0" smtClean="0">
                <a:solidFill>
                  <a:schemeClr val="accent1"/>
                </a:solidFill>
              </a:rPr>
              <a:t>metoda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7799" y="2158155"/>
            <a:ext cx="10715174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dirty="0"/>
              <a:t>Rozbor základních potřeb.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Minimalizované spotřební koše naplněné konkrétními druhy zboží a služeb, které představují minimální životní standard.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Metody založené na potravinovém poměru – určující je vztah mezi výdaji na potraviny a celkovými výdaji.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cs-CZ" dirty="0"/>
              <a:t>(Krebs, 2015)</a:t>
            </a:r>
          </a:p>
        </p:txBody>
      </p:sp>
    </p:spTree>
    <p:extLst>
      <p:ext uri="{BB962C8B-B14F-4D97-AF65-F5344CB8AC3E}">
        <p14:creationId xmlns:p14="http://schemas.microsoft.com/office/powerpoint/2010/main" val="1968811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Měření </a:t>
            </a:r>
            <a:r>
              <a:rPr lang="cs-CZ" b="1" dirty="0" smtClean="0">
                <a:solidFill>
                  <a:schemeClr val="accent1"/>
                </a:solidFill>
              </a:rPr>
              <a:t>chudoby</a:t>
            </a:r>
            <a:r>
              <a:rPr lang="cs-CZ" dirty="0" smtClean="0">
                <a:solidFill>
                  <a:schemeClr val="accent1"/>
                </a:solidFill>
              </a:rPr>
              <a:t>- </a:t>
            </a:r>
            <a:r>
              <a:rPr lang="cs-CZ" dirty="0" smtClean="0">
                <a:solidFill>
                  <a:schemeClr val="accent1"/>
                </a:solidFill>
              </a:rPr>
              <a:t>relativní metoda 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559" y="2084832"/>
            <a:ext cx="10723413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Spočívá ve stanovení peněžní částky, která je nezbytná pro uspokojení minima základních životních potřeb.</a:t>
            </a:r>
          </a:p>
          <a:p>
            <a:pPr algn="just"/>
            <a:r>
              <a:rPr lang="cs-CZ" dirty="0"/>
              <a:t>V EU se podle Eurostatu práh chudoby stanovuje na úroveň 60 % mediánu příjmů v dané společnosti (medián je střední hodnota, tzn. 50 % příjmů je vyšší a 50 % příjmů nižší). Podle OECD je to 50 % mediánu.</a:t>
            </a:r>
          </a:p>
          <a:p>
            <a:pPr algn="just"/>
            <a:r>
              <a:rPr lang="cs-CZ" dirty="0"/>
              <a:t>Jestliže osoba žije pod hranicí chudoby, mluvíme o tom, že je ohrožena příjmovou chudobou.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2567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517083" cy="149961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Měření </a:t>
            </a:r>
            <a:r>
              <a:rPr lang="cs-CZ" b="1" dirty="0" smtClean="0">
                <a:solidFill>
                  <a:schemeClr val="accent1"/>
                </a:solidFill>
              </a:rPr>
              <a:t>chudoby</a:t>
            </a:r>
            <a:r>
              <a:rPr lang="cs-CZ" dirty="0" smtClean="0">
                <a:solidFill>
                  <a:schemeClr val="accent1"/>
                </a:solidFill>
              </a:rPr>
              <a:t>- </a:t>
            </a:r>
            <a:r>
              <a:rPr lang="cs-CZ" dirty="0" smtClean="0">
                <a:solidFill>
                  <a:schemeClr val="accent1"/>
                </a:solidFill>
              </a:rPr>
              <a:t>hranice </a:t>
            </a:r>
            <a:r>
              <a:rPr lang="cs-CZ" dirty="0" smtClean="0">
                <a:solidFill>
                  <a:schemeClr val="accent1"/>
                </a:solidFill>
              </a:rPr>
              <a:t>denních </a:t>
            </a:r>
            <a:r>
              <a:rPr lang="cs-CZ" dirty="0" smtClean="0">
                <a:solidFill>
                  <a:schemeClr val="accent1"/>
                </a:solidFill>
              </a:rPr>
              <a:t>příjmů na osobu 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3455" y="2084832"/>
            <a:ext cx="10737756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sz="2400" dirty="0"/>
              <a:t>Nejpoužívanější klasifikace chudoby vytvořená Světovou bankou - průměrný denní příjem je nižší než 1 USD, od r. 2008 1,25 USD.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algn="just">
              <a:spcBef>
                <a:spcPts val="0"/>
              </a:spcBef>
            </a:pPr>
            <a:r>
              <a:rPr lang="cs-CZ" sz="2400" dirty="0"/>
              <a:t>V Evropě je extrémní chudoba eliminována zásahy sociálního státu.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3017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Subjektivní metody měření chudoby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3084" y="2001637"/>
            <a:ext cx="10608084" cy="442535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dirty="0"/>
              <a:t>Dotazování na životní úroveň jedince. („Máte pocit, že jste chudí?“ „Jak vycházíte se svými příjmy?“).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Hodnocení výše minimálního (uspokojivého) příjmu.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3059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Materiální deprivace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1322" y="2018112"/>
            <a:ext cx="10698699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Kdo si nemůže dovolit alespoň tři z následujících položek, trpí materiální deprivací; v ČR je to 16% populace. Silná materiální deprivace – alespoň 4 položky = 6% populace.</a:t>
            </a:r>
          </a:p>
          <a:p>
            <a:pPr algn="just"/>
            <a:r>
              <a:rPr lang="cs-CZ" dirty="0"/>
              <a:t>Devět položek zahrnutých do tohoto indikátoru: </a:t>
            </a:r>
          </a:p>
          <a:p>
            <a:pPr lvl="1" algn="just"/>
            <a:r>
              <a:rPr lang="cs-CZ" i="1" dirty="0"/>
              <a:t>schopnost čelit neočekávaným výdajům (do 6000 Kč); </a:t>
            </a:r>
          </a:p>
          <a:p>
            <a:pPr lvl="1" algn="just"/>
            <a:r>
              <a:rPr lang="cs-CZ" i="1" dirty="0"/>
              <a:t>schopnost zaplatit jeden týden dovolené mimo domov ročně; </a:t>
            </a:r>
          </a:p>
          <a:p>
            <a:pPr lvl="1" algn="just"/>
            <a:r>
              <a:rPr lang="cs-CZ" i="1" dirty="0"/>
              <a:t>neexistence nedoplatků (hypotéky nebo platby nájmu, účty za komunální služby nebo splácení zakoupeného zboží na splátky či další splátky půjček); </a:t>
            </a:r>
          </a:p>
          <a:p>
            <a:pPr lvl="1" algn="just"/>
            <a:r>
              <a:rPr lang="cs-CZ" i="1" dirty="0"/>
              <a:t>schopnost mít masité jídlo, kuře, rybu nebo vegetariánský ekvivalent každý druhý den; </a:t>
            </a:r>
          </a:p>
          <a:p>
            <a:pPr lvl="1" algn="just"/>
            <a:r>
              <a:rPr lang="cs-CZ" i="1" dirty="0"/>
              <a:t>schopnost adekvátně vytápět obydlí; </a:t>
            </a:r>
          </a:p>
          <a:p>
            <a:pPr lvl="1" algn="just"/>
            <a:r>
              <a:rPr lang="cs-CZ" i="1" dirty="0"/>
              <a:t>vlastnictví pračky; </a:t>
            </a:r>
          </a:p>
          <a:p>
            <a:pPr lvl="1" algn="just"/>
            <a:r>
              <a:rPr lang="cs-CZ" i="1" dirty="0"/>
              <a:t>vlastnictví barevné televize; </a:t>
            </a:r>
          </a:p>
          <a:p>
            <a:pPr lvl="1" algn="just"/>
            <a:r>
              <a:rPr lang="cs-CZ" i="1" dirty="0"/>
              <a:t>vlastnictví telefonu; </a:t>
            </a:r>
          </a:p>
          <a:p>
            <a:pPr lvl="1" algn="just"/>
            <a:r>
              <a:rPr lang="cs-CZ" i="1" dirty="0"/>
              <a:t>vlastnictví osobního auta.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7691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Oficiální hranice chudoby v ČR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6952" y="1989426"/>
            <a:ext cx="10704831" cy="442535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b="1" dirty="0"/>
              <a:t>Zákon č. 110/2006 Sb., o životním a existenčním minimu</a:t>
            </a:r>
          </a:p>
          <a:p>
            <a:pPr algn="just">
              <a:spcBef>
                <a:spcPts val="0"/>
              </a:spcBef>
            </a:pPr>
            <a:endParaRPr lang="cs-CZ" b="1" dirty="0" smtClean="0"/>
          </a:p>
          <a:p>
            <a:pPr algn="just">
              <a:spcBef>
                <a:spcPts val="0"/>
              </a:spcBef>
            </a:pPr>
            <a:r>
              <a:rPr lang="cs-CZ" b="1" dirty="0" smtClean="0">
                <a:solidFill>
                  <a:schemeClr val="accent1"/>
                </a:solidFill>
              </a:rPr>
              <a:t>Životní </a:t>
            </a:r>
            <a:r>
              <a:rPr lang="cs-CZ" b="1" dirty="0">
                <a:solidFill>
                  <a:schemeClr val="accent1"/>
                </a:solidFill>
              </a:rPr>
              <a:t>minimum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je minimální společensky uznaná hranice peněžních příjmů k zajištění výživy a ostatních základních osobních potřeb. </a:t>
            </a:r>
          </a:p>
          <a:p>
            <a:pPr algn="just">
              <a:spcBef>
                <a:spcPts val="0"/>
              </a:spcBef>
            </a:pPr>
            <a:endParaRPr lang="cs-CZ" b="1" dirty="0" smtClean="0"/>
          </a:p>
          <a:p>
            <a:pPr algn="just">
              <a:spcBef>
                <a:spcPts val="0"/>
              </a:spcBef>
            </a:pPr>
            <a:r>
              <a:rPr lang="cs-CZ" b="1" dirty="0" smtClean="0">
                <a:solidFill>
                  <a:schemeClr val="accent1"/>
                </a:solidFill>
              </a:rPr>
              <a:t>Existenční </a:t>
            </a:r>
            <a:r>
              <a:rPr lang="cs-CZ" b="1" dirty="0">
                <a:solidFill>
                  <a:schemeClr val="accent1"/>
                </a:solidFill>
              </a:rPr>
              <a:t>minimum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je minimální hranicí peněžních příjmů, která se považuje za nezbytnou k zajištění výživy a ostatních základních osobních potřeb na úrovni umožňující přežití. 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Životní minimum ani existenční minimum </a:t>
            </a:r>
            <a:r>
              <a:rPr lang="cs-CZ" b="1" dirty="0"/>
              <a:t>nezahrnují nezbytné náklady na bydlení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1686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Možnosti řešení problému chudoby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0748" y="1960447"/>
            <a:ext cx="10624559" cy="442535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dirty="0"/>
              <a:t>Ekonomický rozvoj spojený se společenskou solidaritou.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Minimální příjmové veličiny (minimální mzda, životní a existenční minimum).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Rozvojové cíle tisíciletí (2000, 2015).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016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Literatura: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1321" y="1968685"/>
            <a:ext cx="10814029" cy="4425355"/>
          </a:xfrm>
        </p:spPr>
        <p:txBody>
          <a:bodyPr/>
          <a:lstStyle/>
          <a:p>
            <a:r>
              <a:rPr lang="cs-CZ" dirty="0"/>
              <a:t>TOMEŠ, Igor. </a:t>
            </a:r>
            <a:r>
              <a:rPr lang="cs-CZ" i="1" dirty="0"/>
              <a:t>Úvod do teorie a metodologie sociální politiky</a:t>
            </a:r>
            <a:r>
              <a:rPr lang="cs-CZ" dirty="0"/>
              <a:t>. Praha: Portál, 2010. ISBN 978-80-7367-680-3.</a:t>
            </a:r>
          </a:p>
          <a:p>
            <a:pPr marL="914400" lvl="2" indent="0">
              <a:buNone/>
            </a:pPr>
            <a:r>
              <a:rPr lang="cs-CZ" sz="1800" i="1" dirty="0"/>
              <a:t>(kapitola 18 – Chudoba, str. 254 – 263)</a:t>
            </a:r>
          </a:p>
          <a:p>
            <a:pPr marL="914400" lvl="2" indent="0">
              <a:buNone/>
            </a:pPr>
            <a:endParaRPr lang="cs-CZ" sz="1000" dirty="0"/>
          </a:p>
          <a:p>
            <a:r>
              <a:rPr lang="cs-CZ" dirty="0"/>
              <a:t>KREBS, Vojtěch. </a:t>
            </a:r>
            <a:r>
              <a:rPr lang="cs-CZ" i="1" dirty="0"/>
              <a:t>Sociální politika</a:t>
            </a:r>
            <a:r>
              <a:rPr lang="cs-CZ" dirty="0"/>
              <a:t>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2015. ISBN 978-80-7478-921-2.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sz="1800" i="1" dirty="0"/>
              <a:t>(kapitola 5 – Chudoba a sociální vyloučení, str. 117 – 137)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60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Struktura prezentace: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4600" y="2084832"/>
            <a:ext cx="10663615" cy="442535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Definice </a:t>
            </a:r>
            <a:r>
              <a:rPr lang="cs-CZ" dirty="0"/>
              <a:t>a dělení </a:t>
            </a:r>
            <a:r>
              <a:rPr lang="cs-CZ" dirty="0" smtClean="0"/>
              <a:t>chudoby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Způsoby </a:t>
            </a:r>
            <a:r>
              <a:rPr lang="cs-CZ" dirty="0"/>
              <a:t>měření </a:t>
            </a:r>
            <a:r>
              <a:rPr lang="cs-CZ" dirty="0" smtClean="0"/>
              <a:t>chudoby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Současná </a:t>
            </a:r>
            <a:r>
              <a:rPr lang="cs-CZ" dirty="0"/>
              <a:t>míra chudoby v </a:t>
            </a:r>
            <a:r>
              <a:rPr lang="cs-CZ" dirty="0" smtClean="0"/>
              <a:t>ČR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Možnosti </a:t>
            </a:r>
            <a:r>
              <a:rPr lang="cs-CZ" dirty="0"/>
              <a:t>řešení problému chudoby</a:t>
            </a:r>
          </a:p>
        </p:txBody>
      </p:sp>
    </p:spTree>
    <p:extLst>
      <p:ext uri="{BB962C8B-B14F-4D97-AF65-F5344CB8AC3E}">
        <p14:creationId xmlns:p14="http://schemas.microsoft.com/office/powerpoint/2010/main" val="194908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Chudoba a její koncepty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138" y="1890455"/>
            <a:ext cx="10610693" cy="4425355"/>
          </a:xfrm>
        </p:spPr>
        <p:txBody>
          <a:bodyPr/>
          <a:lstStyle/>
          <a:p>
            <a:pPr algn="just"/>
            <a:r>
              <a:rPr lang="cs-CZ" b="1" dirty="0"/>
              <a:t>Chudoba je stav nouze (materiální deprivace), kdy lidé nemají dostatek prostředků k zajištění své existence v dané společnosti. </a:t>
            </a:r>
          </a:p>
          <a:p>
            <a:r>
              <a:rPr lang="cs-CZ" dirty="0"/>
              <a:t>Různé koncepty chudoby: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</a:t>
            </a: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4367809" y="3754874"/>
            <a:ext cx="849033" cy="5382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367809" y="4693206"/>
            <a:ext cx="932707" cy="3794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300515" y="3427828"/>
            <a:ext cx="200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subjektivní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75920" y="491887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objektivní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405497" y="4447948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absolutní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260436" y="4293096"/>
            <a:ext cx="1107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1"/>
                </a:solidFill>
              </a:rPr>
              <a:t>koncept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426845" y="547966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relativní</a:t>
            </a:r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6720003" y="4755684"/>
            <a:ext cx="569980" cy="30983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708501" y="5393106"/>
            <a:ext cx="592984" cy="30199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9179913" y="6131144"/>
            <a:ext cx="221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Krebs, 2015: 118</a:t>
            </a:r>
          </a:p>
        </p:txBody>
      </p:sp>
    </p:spTree>
    <p:extLst>
      <p:ext uri="{BB962C8B-B14F-4D97-AF65-F5344CB8AC3E}">
        <p14:creationId xmlns:p14="http://schemas.microsoft.com/office/powerpoint/2010/main" val="117639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12680" y="829059"/>
            <a:ext cx="8352928" cy="86409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Chudoba </a:t>
            </a:r>
            <a:endParaRPr lang="cs-CZ" b="1" dirty="0">
              <a:solidFill>
                <a:schemeClr val="accent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75185043"/>
              </p:ext>
            </p:extLst>
          </p:nvPr>
        </p:nvGraphicFramePr>
        <p:xfrm>
          <a:off x="799069" y="1963634"/>
          <a:ext cx="10750379" cy="1883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32103194"/>
              </p:ext>
            </p:extLst>
          </p:nvPr>
        </p:nvGraphicFramePr>
        <p:xfrm>
          <a:off x="3703146" y="4227212"/>
          <a:ext cx="7846302" cy="1959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955860713"/>
              </p:ext>
            </p:extLst>
          </p:nvPr>
        </p:nvGraphicFramePr>
        <p:xfrm>
          <a:off x="912680" y="4227213"/>
          <a:ext cx="2520280" cy="1959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053762" y="63118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(Tomeš, 2010: 254 – 257)</a:t>
            </a:r>
          </a:p>
        </p:txBody>
      </p:sp>
    </p:spTree>
    <p:extLst>
      <p:ext uri="{BB962C8B-B14F-4D97-AF65-F5344CB8AC3E}">
        <p14:creationId xmlns:p14="http://schemas.microsoft.com/office/powerpoint/2010/main" val="1191822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63947" y="886723"/>
            <a:ext cx="8352928" cy="86409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Absolutní x relativní chudoba 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9189" y="2108728"/>
            <a:ext cx="10709069" cy="4425355"/>
          </a:xfrm>
        </p:spPr>
        <p:txBody>
          <a:bodyPr>
            <a:noAutofit/>
          </a:bodyPr>
          <a:lstStyle/>
          <a:p>
            <a:pPr lvl="0" rtl="0"/>
            <a:r>
              <a:rPr lang="cs-CZ" i="1" dirty="0"/>
              <a:t>„Absolutní chudoba je nedostatek jídla a pitné vody, předmětů základní potřeby, jako je zdravotní péče, přístřeší, vzdělání a informace, vyvolávající hlad, podvýživu, nemoc a úmrtnost.“ </a:t>
            </a:r>
            <a:r>
              <a:rPr lang="cs-CZ" dirty="0"/>
              <a:t>(Tomeš, 2010: 256)</a:t>
            </a:r>
          </a:p>
          <a:p>
            <a:pPr lvl="0" rtl="0"/>
            <a:endParaRPr lang="cs-CZ" sz="1000" dirty="0"/>
          </a:p>
          <a:p>
            <a:r>
              <a:rPr lang="cs-CZ" dirty="0"/>
              <a:t>„</a:t>
            </a:r>
            <a:r>
              <a:rPr lang="cs-CZ" i="1" dirty="0"/>
              <a:t>Relativní chudoba je vnímána jako produkt společenské nerovnosti omezující spotřebu obyvatelstva na nejnižším příjmovém stupni společenské struktury</a:t>
            </a:r>
            <a:r>
              <a:rPr lang="cs-CZ" dirty="0"/>
              <a:t>. </a:t>
            </a:r>
            <a:r>
              <a:rPr lang="cs-CZ" i="1" dirty="0"/>
              <a:t>Z toho plyne, že v každé společnosti jsou relativně chudí lidé.“ </a:t>
            </a:r>
            <a:r>
              <a:rPr lang="cs-CZ" dirty="0"/>
              <a:t>(Tomeš, 2010: 256)</a:t>
            </a:r>
          </a:p>
          <a:p>
            <a:pPr lvl="0" rtl="0"/>
            <a:endParaRPr lang="cs-CZ" dirty="0"/>
          </a:p>
          <a:p>
            <a:pPr lvl="0" rtl="0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4800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Extrémní chudoba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8741" y="2084832"/>
            <a:ext cx="10754231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dirty="0"/>
              <a:t>Nejkritičtější stádium chudoby, kdy mnoho lidí nemá přístup k základním potřebám jako je jídlo, voda, přístřeší, hygienické zařízení a zdravotní péče.</a:t>
            </a:r>
          </a:p>
          <a:p>
            <a:pPr algn="just">
              <a:spcBef>
                <a:spcPts val="0"/>
              </a:spcBef>
            </a:pPr>
            <a:endParaRPr lang="cs-CZ" b="1" dirty="0" smtClean="0"/>
          </a:p>
          <a:p>
            <a:pPr algn="just">
              <a:spcBef>
                <a:spcPts val="0"/>
              </a:spcBef>
            </a:pPr>
            <a:r>
              <a:rPr lang="cs-CZ" b="1" dirty="0" smtClean="0">
                <a:solidFill>
                  <a:schemeClr val="accent1"/>
                </a:solidFill>
              </a:rPr>
              <a:t>Mezinárodní </a:t>
            </a:r>
            <a:r>
              <a:rPr lang="cs-CZ" b="1" dirty="0">
                <a:solidFill>
                  <a:schemeClr val="accent1"/>
                </a:solidFill>
              </a:rPr>
              <a:t>práh chudoby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byl v minulosti přibližně 1 USD na den. V roce 2008 zvýšeno Světovou bankou na 1,25 USD na den.</a:t>
            </a:r>
          </a:p>
          <a:p>
            <a:pPr algn="just">
              <a:spcBef>
                <a:spcPts val="0"/>
              </a:spcBef>
            </a:pPr>
            <a:endParaRPr lang="cs-CZ" dirty="0" smtClean="0"/>
          </a:p>
          <a:p>
            <a:pPr algn="just">
              <a:spcBef>
                <a:spcPts val="0"/>
              </a:spcBef>
            </a:pPr>
            <a:r>
              <a:rPr lang="cs-CZ" dirty="0" smtClean="0"/>
              <a:t>Extrémní </a:t>
            </a:r>
            <a:r>
              <a:rPr lang="cs-CZ" dirty="0"/>
              <a:t>chudoba je nejčastější </a:t>
            </a:r>
            <a:r>
              <a:rPr lang="cs-CZ" b="1" dirty="0"/>
              <a:t>v Subsaharské Africe, Jihovýchodní Asii a ve Střední Americe.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213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Faktory ovlivňující chudobu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3456" y="2084832"/>
            <a:ext cx="10803658" cy="4425355"/>
          </a:xfrm>
        </p:spPr>
        <p:txBody>
          <a:bodyPr>
            <a:normAutofit/>
          </a:bodyPr>
          <a:lstStyle/>
          <a:p>
            <a:pPr lvl="0" algn="just"/>
            <a:r>
              <a:rPr lang="cs-CZ" b="1" dirty="0">
                <a:solidFill>
                  <a:schemeClr val="accent1"/>
                </a:solidFill>
              </a:rPr>
              <a:t>Ekonomické a sociální příčiny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kulturní a náboženské tradice, bohatství zemí, vysoká zadluženost zemí apod.</a:t>
            </a:r>
          </a:p>
          <a:p>
            <a:pPr lvl="0" algn="just"/>
            <a:r>
              <a:rPr lang="cs-CZ" b="1" dirty="0">
                <a:solidFill>
                  <a:schemeClr val="accent1"/>
                </a:solidFill>
              </a:rPr>
              <a:t>Politické příčiny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nestabilita vlády, ozbrojené konflikty apod.</a:t>
            </a:r>
          </a:p>
          <a:p>
            <a:pPr lvl="0" algn="just"/>
            <a:r>
              <a:rPr lang="cs-CZ" b="1" dirty="0">
                <a:solidFill>
                  <a:schemeClr val="accent1"/>
                </a:solidFill>
              </a:rPr>
              <a:t>Demografické příčiny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přelidněnost některých států, vysoká porodnost apod.</a:t>
            </a:r>
          </a:p>
          <a:p>
            <a:pPr lvl="0" algn="just"/>
            <a:r>
              <a:rPr lang="cs-CZ" b="1" dirty="0">
                <a:solidFill>
                  <a:schemeClr val="accent1"/>
                </a:solidFill>
              </a:rPr>
              <a:t>Environmentální příčiny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přírodní katastrofy, změna klimatu, znečištění apod.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20173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Příčiny chudoby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8741" y="2084832"/>
            <a:ext cx="10754231" cy="4425355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Krebs (2015) uvádí tři základní příčiny chudoby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lvl="1" algn="just">
              <a:buFontTx/>
              <a:buChar char="-"/>
            </a:pPr>
            <a:r>
              <a:rPr lang="cs-CZ" sz="2200" dirty="0"/>
              <a:t>nízké výdělky plynoucí ze zaměstnání,</a:t>
            </a:r>
          </a:p>
          <a:p>
            <a:pPr lvl="1" algn="just">
              <a:buFontTx/>
              <a:buChar char="-"/>
            </a:pPr>
            <a:r>
              <a:rPr lang="cs-CZ" sz="2200" dirty="0"/>
              <a:t>nezaměstnanost,</a:t>
            </a:r>
          </a:p>
          <a:p>
            <a:pPr lvl="1" algn="just">
              <a:buFontTx/>
              <a:buChar char="-"/>
            </a:pPr>
            <a:r>
              <a:rPr lang="cs-CZ" sz="2200" dirty="0"/>
              <a:t>rozdíly ve vlastněném bohatství.</a:t>
            </a:r>
          </a:p>
          <a:p>
            <a:pPr lvl="1" algn="just">
              <a:buFontTx/>
              <a:buChar char="-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18910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Měření chudoby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314" y="2026350"/>
            <a:ext cx="10663616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dirty="0"/>
              <a:t>Dle Krebse (2015: 124) se chudoba nejčastěji sleduj podle dvou nástrojů</a:t>
            </a:r>
            <a:r>
              <a:rPr lang="cs-CZ" dirty="0" smtClean="0"/>
              <a:t>:</a:t>
            </a:r>
          </a:p>
          <a:p>
            <a:pPr algn="just">
              <a:spcBef>
                <a:spcPts val="0"/>
              </a:spcBef>
            </a:pPr>
            <a:endParaRPr lang="cs-CZ" dirty="0"/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cs-CZ" sz="2200" b="1" dirty="0">
                <a:solidFill>
                  <a:schemeClr val="accent1"/>
                </a:solidFill>
              </a:rPr>
              <a:t>spotřeby</a:t>
            </a:r>
            <a:r>
              <a:rPr lang="cs-CZ" sz="2200" b="1" dirty="0"/>
              <a:t> </a:t>
            </a:r>
            <a:r>
              <a:rPr lang="cs-CZ" sz="2200" dirty="0"/>
              <a:t>(měření je založeno na přímé spotřebě statků a služeb),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cs-CZ" sz="2200" b="1" dirty="0">
                <a:solidFill>
                  <a:schemeClr val="accent1"/>
                </a:solidFill>
              </a:rPr>
              <a:t>příjmů</a:t>
            </a:r>
            <a:r>
              <a:rPr lang="cs-CZ" sz="2200" dirty="0"/>
              <a:t> (rozhodující je výše příjmů, přičemž se předpokládá, že nedostatečné příjmy vedou k nedostatečné spotřebě a vyšší příjmy k vyšší spotřebě, což nemusí vždy platit).</a:t>
            </a:r>
          </a:p>
        </p:txBody>
      </p:sp>
    </p:spTree>
    <p:extLst>
      <p:ext uri="{BB962C8B-B14F-4D97-AF65-F5344CB8AC3E}">
        <p14:creationId xmlns:p14="http://schemas.microsoft.com/office/powerpoint/2010/main" val="4123053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Fialová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</TotalTime>
  <Words>757</Words>
  <Application>Microsoft Office PowerPoint</Application>
  <PresentationFormat>Širokoúhlá obrazovka</PresentationFormat>
  <Paragraphs>98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Hind Regular</vt:lpstr>
      <vt:lpstr>Tw Cen MT</vt:lpstr>
      <vt:lpstr>Tw Cen MT Condensed</vt:lpstr>
      <vt:lpstr>Wingdings 3</vt:lpstr>
      <vt:lpstr>Integrál</vt:lpstr>
      <vt:lpstr>7. Chudoba</vt:lpstr>
      <vt:lpstr>Struktura prezentace:</vt:lpstr>
      <vt:lpstr>Chudoba a její koncepty</vt:lpstr>
      <vt:lpstr>Chudoba </vt:lpstr>
      <vt:lpstr>Absolutní x relativní chudoba </vt:lpstr>
      <vt:lpstr>Extrémní chudoba</vt:lpstr>
      <vt:lpstr>Faktory ovlivňující chudobu</vt:lpstr>
      <vt:lpstr>Příčiny chudoby</vt:lpstr>
      <vt:lpstr>Měření chudoby</vt:lpstr>
      <vt:lpstr>Měření chudoby- normativní (absolutní) metoda</vt:lpstr>
      <vt:lpstr>Měření chudoby- relativní metoda </vt:lpstr>
      <vt:lpstr>Měření chudoby- hranice denních příjmů na osobu </vt:lpstr>
      <vt:lpstr>Subjektivní metody měření chudoby</vt:lpstr>
      <vt:lpstr>Materiální deprivace</vt:lpstr>
      <vt:lpstr>Oficiální hranice chudoby v ČR</vt:lpstr>
      <vt:lpstr>Možnosti řešení problému chudoby</vt:lpstr>
      <vt:lpstr>Literatura: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Poláčková</dc:creator>
  <cp:lastModifiedBy>Iva Poláčková</cp:lastModifiedBy>
  <cp:revision>4</cp:revision>
  <dcterms:created xsi:type="dcterms:W3CDTF">2020-02-13T13:40:19Z</dcterms:created>
  <dcterms:modified xsi:type="dcterms:W3CDTF">2020-02-13T14:08:03Z</dcterms:modified>
</cp:coreProperties>
</file>