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DA04BA-BF0F-4C0D-8DCA-95EB865DB9F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0D7C3CE-27D9-4103-B2AC-3283C1A1393B}">
      <dgm:prSet custT="1"/>
      <dgm:spPr/>
      <dgm:t>
        <a:bodyPr/>
        <a:lstStyle/>
        <a:p>
          <a:pPr rtl="0"/>
          <a:r>
            <a:rPr lang="cs-CZ" sz="2000" b="1" smtClean="0">
              <a:latin typeface="+mn-lt"/>
            </a:rPr>
            <a:t>Ekonomické</a:t>
          </a:r>
          <a:r>
            <a:rPr lang="cs-CZ" sz="2000" smtClean="0">
              <a:latin typeface="+mn-lt"/>
            </a:rPr>
            <a:t>: </a:t>
          </a:r>
          <a:endParaRPr lang="cs-CZ" sz="2000" dirty="0">
            <a:latin typeface="+mn-lt"/>
          </a:endParaRPr>
        </a:p>
      </dgm:t>
    </dgm:pt>
    <dgm:pt modelId="{7CC9BA04-8837-4AE1-B9F9-29C8310FB733}" type="parTrans" cxnId="{5E0833C8-FC4E-47C1-A307-59A6658A2DF0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8363543B-C192-455E-94B3-A99C83F76B8B}" type="sibTrans" cxnId="{5E0833C8-FC4E-47C1-A307-59A6658A2DF0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B9744BC6-986D-4857-9B90-A1617F434F2D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Ekonomika nevyrábí tolik, kolik by mohla, snižuje se HDP</a:t>
          </a:r>
          <a:endParaRPr lang="cs-CZ" sz="1600" dirty="0">
            <a:latin typeface="+mn-lt"/>
          </a:endParaRPr>
        </a:p>
      </dgm:t>
    </dgm:pt>
    <dgm:pt modelId="{73B93DA1-942F-4114-B826-59D3A20303E5}" type="parTrans" cxnId="{8668BB1C-335D-46AE-AAEB-D8D7F9C57C23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5D6DAEDA-EA11-4881-ABF5-E284C5C4EF5E}" type="sibTrans" cxnId="{8668BB1C-335D-46AE-AAEB-D8D7F9C57C23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7CCE476B-45A5-4D59-A78A-793BC579139D}">
      <dgm:prSet custT="1"/>
      <dgm:spPr/>
      <dgm:t>
        <a:bodyPr/>
        <a:lstStyle/>
        <a:p>
          <a:pPr rtl="0"/>
          <a:r>
            <a:rPr lang="cs-CZ" sz="2000" b="1" smtClean="0">
              <a:latin typeface="+mn-lt"/>
            </a:rPr>
            <a:t>Sociální: </a:t>
          </a:r>
          <a:endParaRPr lang="cs-CZ" sz="2000" b="1" dirty="0">
            <a:latin typeface="+mn-lt"/>
          </a:endParaRPr>
        </a:p>
      </dgm:t>
    </dgm:pt>
    <dgm:pt modelId="{4F2ADEE5-27A8-43D5-8883-BFA270A36AFD}" type="parTrans" cxnId="{92A051AA-9A73-4A8C-B973-CF837A59D7C4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BC2ED6C1-0D7B-4A32-A65E-ABB0889C6A7B}" type="sibTrans" cxnId="{92A051AA-9A73-4A8C-B973-CF837A59D7C4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7056FB12-CF3F-4A8C-BBAB-235EB08F1DE2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Pokles životní úrovně</a:t>
          </a:r>
          <a:endParaRPr lang="cs-CZ" sz="1600" dirty="0">
            <a:latin typeface="+mn-lt"/>
          </a:endParaRPr>
        </a:p>
      </dgm:t>
    </dgm:pt>
    <dgm:pt modelId="{B76687B1-9C0C-4FEA-94B5-F3EBBD86F9CC}" type="parTrans" cxnId="{737E3FEC-BE9A-4C61-AF75-4522B76A50E0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20CBEC06-F2C9-49A8-A41E-5ADCC6B08F64}" type="sibTrans" cxnId="{737E3FEC-BE9A-4C61-AF75-4522B76A50E0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981EDD2D-4E75-4315-94BE-F4E10F814BB9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Oslabení funkcí rodiny (odkládání sňatků a porodů, oslabení rodičovské autority, omezení sociálních kontaktů apod.)</a:t>
          </a:r>
          <a:endParaRPr lang="cs-CZ" sz="1600" dirty="0">
            <a:latin typeface="+mn-lt"/>
          </a:endParaRPr>
        </a:p>
      </dgm:t>
    </dgm:pt>
    <dgm:pt modelId="{FB502885-CE9A-4F5A-9E26-B84DDE374747}" type="parTrans" cxnId="{021C0C19-8FD6-4074-AD1B-2103BDA12F6C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55558B9A-8830-4B0C-B029-1DAA7D8AEF79}" type="sibTrans" cxnId="{021C0C19-8FD6-4074-AD1B-2103BDA12F6C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21A13BBF-4077-44A0-8F59-EDC5A7246080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Narušení vnímání času</a:t>
          </a:r>
          <a:endParaRPr lang="cs-CZ" sz="1600" dirty="0">
            <a:latin typeface="+mn-lt"/>
          </a:endParaRPr>
        </a:p>
      </dgm:t>
    </dgm:pt>
    <dgm:pt modelId="{8439150E-DEC3-460B-BB71-8E60FFE5FDDB}" type="parTrans" cxnId="{CAA189A7-8CD4-463A-BF15-3112CC01BD18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9E36EA38-1AC7-48EB-9E68-5736A7F8E6A5}" type="sibTrans" cxnId="{CAA189A7-8CD4-463A-BF15-3112CC01BD18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EE3A40DD-A87D-48AF-BB25-52CDD0BB13BF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Chudoba, v extrémních případech bezdomovectví</a:t>
          </a:r>
          <a:endParaRPr lang="cs-CZ" sz="1600" dirty="0">
            <a:latin typeface="+mn-lt"/>
          </a:endParaRPr>
        </a:p>
      </dgm:t>
    </dgm:pt>
    <dgm:pt modelId="{1BB6D7A8-BD5B-423E-B872-62ABF7052744}" type="parTrans" cxnId="{24565326-06BE-498B-8667-F28F013F9EEA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A35D2913-1157-4C47-81B9-D390F497FFEE}" type="sibTrans" cxnId="{24565326-06BE-498B-8667-F28F013F9EEA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EA6C6194-493A-4145-AA91-97D44406DF57}">
      <dgm:prSet custT="1"/>
      <dgm:spPr/>
      <dgm:t>
        <a:bodyPr/>
        <a:lstStyle/>
        <a:p>
          <a:pPr rtl="0">
            <a:spcAft>
              <a:spcPts val="0"/>
            </a:spcAft>
          </a:pPr>
          <a:r>
            <a:rPr lang="cs-CZ" sz="2000" b="1" smtClean="0">
              <a:latin typeface="+mn-lt"/>
            </a:rPr>
            <a:t>Psychologické </a:t>
          </a:r>
        </a:p>
        <a:p>
          <a:pPr rtl="0">
            <a:spcAft>
              <a:spcPts val="0"/>
            </a:spcAft>
          </a:pPr>
          <a:r>
            <a:rPr lang="cs-CZ" sz="2000" b="1" smtClean="0">
              <a:latin typeface="+mn-lt"/>
            </a:rPr>
            <a:t>a zdravotní:</a:t>
          </a:r>
          <a:endParaRPr lang="cs-CZ" sz="2000" dirty="0">
            <a:latin typeface="+mn-lt"/>
          </a:endParaRPr>
        </a:p>
      </dgm:t>
    </dgm:pt>
    <dgm:pt modelId="{921BC517-41EC-4C6E-8F33-B0097C22C5EA}" type="parTrans" cxnId="{51F8C0A7-182F-454A-90FC-7822D50F03ED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17F07BC8-ECB9-465C-AE24-12955F8C10D7}" type="sibTrans" cxnId="{51F8C0A7-182F-454A-90FC-7822D50F03ED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A8E752E3-9B47-4AAF-BA57-D1812C380F38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Pocity nepotřebnosti, neschopnosti</a:t>
          </a:r>
          <a:endParaRPr lang="cs-CZ" sz="1600" dirty="0">
            <a:latin typeface="+mn-lt"/>
          </a:endParaRPr>
        </a:p>
      </dgm:t>
    </dgm:pt>
    <dgm:pt modelId="{C202A238-B6E8-4C9F-90ED-59AE147AAA4A}" type="parTrans" cxnId="{3912CADF-960E-415D-8B5F-092CC34CF343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12896C0F-69DD-4832-87D3-36D116899399}" type="sibTrans" cxnId="{3912CADF-960E-415D-8B5F-092CC34CF343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2F13FAED-BC06-4B6D-8B1D-F9A5B3ECE33C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Ztráta sebedůvěry</a:t>
          </a:r>
          <a:endParaRPr lang="cs-CZ" sz="1600" dirty="0">
            <a:latin typeface="+mn-lt"/>
          </a:endParaRPr>
        </a:p>
      </dgm:t>
    </dgm:pt>
    <dgm:pt modelId="{9E1AAD60-B20B-4492-B724-ABA1EE982D3E}" type="parTrans" cxnId="{83B5B1B3-85A4-4BEB-A495-A9F01677317B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74DD3D7B-226A-4972-8027-CC6B2EDE5BD4}" type="sibTrans" cxnId="{83B5B1B3-85A4-4BEB-A495-A9F01677317B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88CAC43F-FFC9-4C0B-92E2-5C59D336F90A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Zvýšený výskyt depresivních stavů a sebevražd</a:t>
          </a:r>
          <a:endParaRPr lang="cs-CZ" sz="1600" dirty="0">
            <a:latin typeface="+mn-lt"/>
          </a:endParaRPr>
        </a:p>
      </dgm:t>
    </dgm:pt>
    <dgm:pt modelId="{D2B88762-CBD5-4700-9630-B0C7D2EE9DB2}" type="parTrans" cxnId="{FEDFBB97-0B5C-443E-90B0-26CF062750BD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A2FE55F2-4FE0-4DBC-BB36-AD60D99F6729}" type="sibTrans" cxnId="{FEDFBB97-0B5C-443E-90B0-26CF062750BD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6CF957E9-F65E-4D65-9EE8-BB06AFCD2787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Zvýšení míry onemocnění imunitního, cévního, mozkového, kardiovaskulárního systému</a:t>
          </a:r>
          <a:endParaRPr lang="cs-CZ" sz="1600" dirty="0">
            <a:latin typeface="+mn-lt"/>
          </a:endParaRPr>
        </a:p>
      </dgm:t>
    </dgm:pt>
    <dgm:pt modelId="{AE6807C5-2834-422E-9ED0-1B60AA9E6D01}" type="parTrans" cxnId="{F0586D2C-C60B-4C52-9B31-ECC456DFB56A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B920FB96-40F9-43D9-A0A0-FEB47CC26F8B}" type="sibTrans" cxnId="{F0586D2C-C60B-4C52-9B31-ECC456DFB56A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F01584E2-50D9-4210-9405-3E0A6284D9BC}">
      <dgm:prSet custT="1"/>
      <dgm:spPr/>
      <dgm:t>
        <a:bodyPr/>
        <a:lstStyle/>
        <a:p>
          <a:pPr algn="just" rtl="0">
            <a:lnSpc>
              <a:spcPct val="80000"/>
            </a:lnSpc>
          </a:pPr>
          <a:r>
            <a:rPr lang="cs-CZ" sz="1600" dirty="0" smtClean="0">
              <a:latin typeface="+mn-lt"/>
            </a:rPr>
            <a:t>Vyšší náchylnost k drogové a alkoholové závislosti</a:t>
          </a:r>
          <a:endParaRPr lang="cs-CZ" sz="1600" dirty="0">
            <a:latin typeface="+mn-lt"/>
          </a:endParaRPr>
        </a:p>
      </dgm:t>
    </dgm:pt>
    <dgm:pt modelId="{F14C9E4B-9561-4F36-9AAB-45EAAE704E65}" type="parTrans" cxnId="{45B45F0B-3A9A-4DA0-B0D6-A22658DAE1D9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AA9135AA-C3E3-4A41-BEC4-3D9F57364037}" type="sibTrans" cxnId="{45B45F0B-3A9A-4DA0-B0D6-A22658DAE1D9}">
      <dgm:prSet/>
      <dgm:spPr/>
      <dgm:t>
        <a:bodyPr/>
        <a:lstStyle/>
        <a:p>
          <a:endParaRPr lang="cs-CZ">
            <a:latin typeface="+mn-lt"/>
          </a:endParaRPr>
        </a:p>
      </dgm:t>
    </dgm:pt>
    <dgm:pt modelId="{93D32144-E3F5-477B-B60F-5C4ED2D75759}" type="pres">
      <dgm:prSet presAssocID="{96DA04BA-BF0F-4C0D-8DCA-95EB865DB9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1AFAD82-4BEA-495C-B251-03B4DD7BDFF5}" type="pres">
      <dgm:prSet presAssocID="{A0D7C3CE-27D9-4103-B2AC-3283C1A1393B}" presName="linNode" presStyleCnt="0"/>
      <dgm:spPr/>
      <dgm:t>
        <a:bodyPr/>
        <a:lstStyle/>
        <a:p>
          <a:endParaRPr lang="cs-CZ"/>
        </a:p>
      </dgm:t>
    </dgm:pt>
    <dgm:pt modelId="{E01E41BF-0FCE-419E-A22C-CE5DBFD1428B}" type="pres">
      <dgm:prSet presAssocID="{A0D7C3CE-27D9-4103-B2AC-3283C1A1393B}" presName="parentText" presStyleLbl="node1" presStyleIdx="0" presStyleCnt="3" custScaleX="79860" custLinFactNeighborX="19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8C09E7-8AC8-48E2-AB21-D7C72942D2C5}" type="pres">
      <dgm:prSet presAssocID="{A0D7C3CE-27D9-4103-B2AC-3283C1A1393B}" presName="descendantText" presStyleLbl="alignAccFollowNode1" presStyleIdx="0" presStyleCnt="3" custScaleX="110936" custScaleY="1198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9BF098-544C-498F-9056-A9C5CEAA37B5}" type="pres">
      <dgm:prSet presAssocID="{8363543B-C192-455E-94B3-A99C83F76B8B}" presName="sp" presStyleCnt="0"/>
      <dgm:spPr/>
      <dgm:t>
        <a:bodyPr/>
        <a:lstStyle/>
        <a:p>
          <a:endParaRPr lang="cs-CZ"/>
        </a:p>
      </dgm:t>
    </dgm:pt>
    <dgm:pt modelId="{B889E651-F472-473E-9D12-3517B7371B01}" type="pres">
      <dgm:prSet presAssocID="{7CCE476B-45A5-4D59-A78A-793BC579139D}" presName="linNode" presStyleCnt="0"/>
      <dgm:spPr/>
      <dgm:t>
        <a:bodyPr/>
        <a:lstStyle/>
        <a:p>
          <a:endParaRPr lang="cs-CZ"/>
        </a:p>
      </dgm:t>
    </dgm:pt>
    <dgm:pt modelId="{AE8B2D8F-74B9-4561-B061-64A85CDF77F8}" type="pres">
      <dgm:prSet presAssocID="{7CCE476B-45A5-4D59-A78A-793BC579139D}" presName="parentText" presStyleLbl="node1" presStyleIdx="1" presStyleCnt="3" custScaleX="79860" custLinFactNeighborX="19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3090D3-BD94-4491-9DBE-397CAB6B1947}" type="pres">
      <dgm:prSet presAssocID="{7CCE476B-45A5-4D59-A78A-793BC579139D}" presName="descendantText" presStyleLbl="alignAccFollowNode1" presStyleIdx="1" presStyleCnt="3" custScaleX="110936" custScaleY="1198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7D5B3C-DE51-45E6-9044-8B395481362D}" type="pres">
      <dgm:prSet presAssocID="{BC2ED6C1-0D7B-4A32-A65E-ABB0889C6A7B}" presName="sp" presStyleCnt="0"/>
      <dgm:spPr/>
      <dgm:t>
        <a:bodyPr/>
        <a:lstStyle/>
        <a:p>
          <a:endParaRPr lang="cs-CZ"/>
        </a:p>
      </dgm:t>
    </dgm:pt>
    <dgm:pt modelId="{80825040-F47D-4815-8A2F-3CBAE35853E3}" type="pres">
      <dgm:prSet presAssocID="{EA6C6194-493A-4145-AA91-97D44406DF57}" presName="linNode" presStyleCnt="0"/>
      <dgm:spPr/>
      <dgm:t>
        <a:bodyPr/>
        <a:lstStyle/>
        <a:p>
          <a:endParaRPr lang="cs-CZ"/>
        </a:p>
      </dgm:t>
    </dgm:pt>
    <dgm:pt modelId="{76810AEF-7F75-4355-B326-736F2C13FDAE}" type="pres">
      <dgm:prSet presAssocID="{EA6C6194-493A-4145-AA91-97D44406DF57}" presName="parentText" presStyleLbl="node1" presStyleIdx="2" presStyleCnt="3" custScaleX="79860" custLinFactNeighborX="196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464F1DC-D7C5-4256-9CE7-199A400D7B69}" type="pres">
      <dgm:prSet presAssocID="{EA6C6194-493A-4145-AA91-97D44406DF57}" presName="descendantText" presStyleLbl="alignAccFollowNode1" presStyleIdx="2" presStyleCnt="3" custScaleX="110936" custScaleY="1198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E819333-CD22-44C9-8FAD-FE6F62EC05D6}" type="presOf" srcId="{EE3A40DD-A87D-48AF-BB25-52CDD0BB13BF}" destId="{6C3090D3-BD94-4491-9DBE-397CAB6B1947}" srcOrd="0" destOrd="3" presId="urn:microsoft.com/office/officeart/2005/8/layout/vList5"/>
    <dgm:cxn modelId="{F3204770-FD87-4ACA-B951-EDACC1A74F15}" type="presOf" srcId="{B9744BC6-986D-4857-9B90-A1617F434F2D}" destId="{D38C09E7-8AC8-48E2-AB21-D7C72942D2C5}" srcOrd="0" destOrd="0" presId="urn:microsoft.com/office/officeart/2005/8/layout/vList5"/>
    <dgm:cxn modelId="{C82AABEA-5DBD-4858-97D7-9810AFA2DE17}" type="presOf" srcId="{21A13BBF-4077-44A0-8F59-EDC5A7246080}" destId="{6C3090D3-BD94-4491-9DBE-397CAB6B1947}" srcOrd="0" destOrd="2" presId="urn:microsoft.com/office/officeart/2005/8/layout/vList5"/>
    <dgm:cxn modelId="{021C0C19-8FD6-4074-AD1B-2103BDA12F6C}" srcId="{7CCE476B-45A5-4D59-A78A-793BC579139D}" destId="{981EDD2D-4E75-4315-94BE-F4E10F814BB9}" srcOrd="1" destOrd="0" parTransId="{FB502885-CE9A-4F5A-9E26-B84DDE374747}" sibTransId="{55558B9A-8830-4B0C-B029-1DAA7D8AEF79}"/>
    <dgm:cxn modelId="{FEDFBB97-0B5C-443E-90B0-26CF062750BD}" srcId="{EA6C6194-493A-4145-AA91-97D44406DF57}" destId="{88CAC43F-FFC9-4C0B-92E2-5C59D336F90A}" srcOrd="2" destOrd="0" parTransId="{D2B88762-CBD5-4700-9630-B0C7D2EE9DB2}" sibTransId="{A2FE55F2-4FE0-4DBC-BB36-AD60D99F6729}"/>
    <dgm:cxn modelId="{24565326-06BE-498B-8667-F28F013F9EEA}" srcId="{7CCE476B-45A5-4D59-A78A-793BC579139D}" destId="{EE3A40DD-A87D-48AF-BB25-52CDD0BB13BF}" srcOrd="3" destOrd="0" parTransId="{1BB6D7A8-BD5B-423E-B872-62ABF7052744}" sibTransId="{A35D2913-1157-4C47-81B9-D390F497FFEE}"/>
    <dgm:cxn modelId="{DD775564-B1C6-43A2-9F8A-FB5AE7EE3BD1}" type="presOf" srcId="{7CCE476B-45A5-4D59-A78A-793BC579139D}" destId="{AE8B2D8F-74B9-4561-B061-64A85CDF77F8}" srcOrd="0" destOrd="0" presId="urn:microsoft.com/office/officeart/2005/8/layout/vList5"/>
    <dgm:cxn modelId="{37444FA9-0A84-487E-9195-5AE8D1BEEA1E}" type="presOf" srcId="{EA6C6194-493A-4145-AA91-97D44406DF57}" destId="{76810AEF-7F75-4355-B326-736F2C13FDAE}" srcOrd="0" destOrd="0" presId="urn:microsoft.com/office/officeart/2005/8/layout/vList5"/>
    <dgm:cxn modelId="{8348137D-2407-42C1-BE31-14D4E19F7A7C}" type="presOf" srcId="{88CAC43F-FFC9-4C0B-92E2-5C59D336F90A}" destId="{5464F1DC-D7C5-4256-9CE7-199A400D7B69}" srcOrd="0" destOrd="2" presId="urn:microsoft.com/office/officeart/2005/8/layout/vList5"/>
    <dgm:cxn modelId="{83B5B1B3-85A4-4BEB-A495-A9F01677317B}" srcId="{EA6C6194-493A-4145-AA91-97D44406DF57}" destId="{2F13FAED-BC06-4B6D-8B1D-F9A5B3ECE33C}" srcOrd="1" destOrd="0" parTransId="{9E1AAD60-B20B-4492-B724-ABA1EE982D3E}" sibTransId="{74DD3D7B-226A-4972-8027-CC6B2EDE5BD4}"/>
    <dgm:cxn modelId="{2FD2D36B-C80B-4923-952A-E5EFCA98FE31}" type="presOf" srcId="{A0D7C3CE-27D9-4103-B2AC-3283C1A1393B}" destId="{E01E41BF-0FCE-419E-A22C-CE5DBFD1428B}" srcOrd="0" destOrd="0" presId="urn:microsoft.com/office/officeart/2005/8/layout/vList5"/>
    <dgm:cxn modelId="{F0586D2C-C60B-4C52-9B31-ECC456DFB56A}" srcId="{EA6C6194-493A-4145-AA91-97D44406DF57}" destId="{6CF957E9-F65E-4D65-9EE8-BB06AFCD2787}" srcOrd="3" destOrd="0" parTransId="{AE6807C5-2834-422E-9ED0-1B60AA9E6D01}" sibTransId="{B920FB96-40F9-43D9-A0A0-FEB47CC26F8B}"/>
    <dgm:cxn modelId="{49300046-E308-470B-B01E-616BA1662D4E}" type="presOf" srcId="{F01584E2-50D9-4210-9405-3E0A6284D9BC}" destId="{5464F1DC-D7C5-4256-9CE7-199A400D7B69}" srcOrd="0" destOrd="4" presId="urn:microsoft.com/office/officeart/2005/8/layout/vList5"/>
    <dgm:cxn modelId="{5E0833C8-FC4E-47C1-A307-59A6658A2DF0}" srcId="{96DA04BA-BF0F-4C0D-8DCA-95EB865DB9F7}" destId="{A0D7C3CE-27D9-4103-B2AC-3283C1A1393B}" srcOrd="0" destOrd="0" parTransId="{7CC9BA04-8837-4AE1-B9F9-29C8310FB733}" sibTransId="{8363543B-C192-455E-94B3-A99C83F76B8B}"/>
    <dgm:cxn modelId="{7FBE3529-FB4A-4C8D-89B0-8D6FA7F13A0A}" type="presOf" srcId="{981EDD2D-4E75-4315-94BE-F4E10F814BB9}" destId="{6C3090D3-BD94-4491-9DBE-397CAB6B1947}" srcOrd="0" destOrd="1" presId="urn:microsoft.com/office/officeart/2005/8/layout/vList5"/>
    <dgm:cxn modelId="{C5EA130F-C78C-4AF9-97EA-9DB04A16D3C2}" type="presOf" srcId="{96DA04BA-BF0F-4C0D-8DCA-95EB865DB9F7}" destId="{93D32144-E3F5-477B-B60F-5C4ED2D75759}" srcOrd="0" destOrd="0" presId="urn:microsoft.com/office/officeart/2005/8/layout/vList5"/>
    <dgm:cxn modelId="{CAE7CA5A-CBE9-4E49-B8E2-3CAAE4626A22}" type="presOf" srcId="{A8E752E3-9B47-4AAF-BA57-D1812C380F38}" destId="{5464F1DC-D7C5-4256-9CE7-199A400D7B69}" srcOrd="0" destOrd="0" presId="urn:microsoft.com/office/officeart/2005/8/layout/vList5"/>
    <dgm:cxn modelId="{8668BB1C-335D-46AE-AAEB-D8D7F9C57C23}" srcId="{A0D7C3CE-27D9-4103-B2AC-3283C1A1393B}" destId="{B9744BC6-986D-4857-9B90-A1617F434F2D}" srcOrd="0" destOrd="0" parTransId="{73B93DA1-942F-4114-B826-59D3A20303E5}" sibTransId="{5D6DAEDA-EA11-4881-ABF5-E284C5C4EF5E}"/>
    <dgm:cxn modelId="{835B6C9C-7D58-458F-BC63-06E78E23E18E}" type="presOf" srcId="{6CF957E9-F65E-4D65-9EE8-BB06AFCD2787}" destId="{5464F1DC-D7C5-4256-9CE7-199A400D7B69}" srcOrd="0" destOrd="3" presId="urn:microsoft.com/office/officeart/2005/8/layout/vList5"/>
    <dgm:cxn modelId="{45B45F0B-3A9A-4DA0-B0D6-A22658DAE1D9}" srcId="{EA6C6194-493A-4145-AA91-97D44406DF57}" destId="{F01584E2-50D9-4210-9405-3E0A6284D9BC}" srcOrd="4" destOrd="0" parTransId="{F14C9E4B-9561-4F36-9AAB-45EAAE704E65}" sibTransId="{AA9135AA-C3E3-4A41-BEC4-3D9F57364037}"/>
    <dgm:cxn modelId="{3912CADF-960E-415D-8B5F-092CC34CF343}" srcId="{EA6C6194-493A-4145-AA91-97D44406DF57}" destId="{A8E752E3-9B47-4AAF-BA57-D1812C380F38}" srcOrd="0" destOrd="0" parTransId="{C202A238-B6E8-4C9F-90ED-59AE147AAA4A}" sibTransId="{12896C0F-69DD-4832-87D3-36D116899399}"/>
    <dgm:cxn modelId="{8E5BC8DC-8343-4C56-A387-E9A3DF9C1CD3}" type="presOf" srcId="{2F13FAED-BC06-4B6D-8B1D-F9A5B3ECE33C}" destId="{5464F1DC-D7C5-4256-9CE7-199A400D7B69}" srcOrd="0" destOrd="1" presId="urn:microsoft.com/office/officeart/2005/8/layout/vList5"/>
    <dgm:cxn modelId="{3F83C79D-9E9F-48D3-8BB6-D55BD152AB16}" type="presOf" srcId="{7056FB12-CF3F-4A8C-BBAB-235EB08F1DE2}" destId="{6C3090D3-BD94-4491-9DBE-397CAB6B1947}" srcOrd="0" destOrd="0" presId="urn:microsoft.com/office/officeart/2005/8/layout/vList5"/>
    <dgm:cxn modelId="{737E3FEC-BE9A-4C61-AF75-4522B76A50E0}" srcId="{7CCE476B-45A5-4D59-A78A-793BC579139D}" destId="{7056FB12-CF3F-4A8C-BBAB-235EB08F1DE2}" srcOrd="0" destOrd="0" parTransId="{B76687B1-9C0C-4FEA-94B5-F3EBBD86F9CC}" sibTransId="{20CBEC06-F2C9-49A8-A41E-5ADCC6B08F64}"/>
    <dgm:cxn modelId="{CAA189A7-8CD4-463A-BF15-3112CC01BD18}" srcId="{7CCE476B-45A5-4D59-A78A-793BC579139D}" destId="{21A13BBF-4077-44A0-8F59-EDC5A7246080}" srcOrd="2" destOrd="0" parTransId="{8439150E-DEC3-460B-BB71-8E60FFE5FDDB}" sibTransId="{9E36EA38-1AC7-48EB-9E68-5736A7F8E6A5}"/>
    <dgm:cxn modelId="{92A051AA-9A73-4A8C-B973-CF837A59D7C4}" srcId="{96DA04BA-BF0F-4C0D-8DCA-95EB865DB9F7}" destId="{7CCE476B-45A5-4D59-A78A-793BC579139D}" srcOrd="1" destOrd="0" parTransId="{4F2ADEE5-27A8-43D5-8883-BFA270A36AFD}" sibTransId="{BC2ED6C1-0D7B-4A32-A65E-ABB0889C6A7B}"/>
    <dgm:cxn modelId="{51F8C0A7-182F-454A-90FC-7822D50F03ED}" srcId="{96DA04BA-BF0F-4C0D-8DCA-95EB865DB9F7}" destId="{EA6C6194-493A-4145-AA91-97D44406DF57}" srcOrd="2" destOrd="0" parTransId="{921BC517-41EC-4C6E-8F33-B0097C22C5EA}" sibTransId="{17F07BC8-ECB9-465C-AE24-12955F8C10D7}"/>
    <dgm:cxn modelId="{A0657BCD-BE66-484A-A3C2-E0F5E03DEEF4}" type="presParOf" srcId="{93D32144-E3F5-477B-B60F-5C4ED2D75759}" destId="{01AFAD82-4BEA-495C-B251-03B4DD7BDFF5}" srcOrd="0" destOrd="0" presId="urn:microsoft.com/office/officeart/2005/8/layout/vList5"/>
    <dgm:cxn modelId="{A8D30A3C-95CD-4F50-831F-DE7950106A07}" type="presParOf" srcId="{01AFAD82-4BEA-495C-B251-03B4DD7BDFF5}" destId="{E01E41BF-0FCE-419E-A22C-CE5DBFD1428B}" srcOrd="0" destOrd="0" presId="urn:microsoft.com/office/officeart/2005/8/layout/vList5"/>
    <dgm:cxn modelId="{CC505914-1219-4998-9635-8BE125243A0A}" type="presParOf" srcId="{01AFAD82-4BEA-495C-B251-03B4DD7BDFF5}" destId="{D38C09E7-8AC8-48E2-AB21-D7C72942D2C5}" srcOrd="1" destOrd="0" presId="urn:microsoft.com/office/officeart/2005/8/layout/vList5"/>
    <dgm:cxn modelId="{3221B239-44E1-4D20-97AE-D377ED350CD5}" type="presParOf" srcId="{93D32144-E3F5-477B-B60F-5C4ED2D75759}" destId="{599BF098-544C-498F-9056-A9C5CEAA37B5}" srcOrd="1" destOrd="0" presId="urn:microsoft.com/office/officeart/2005/8/layout/vList5"/>
    <dgm:cxn modelId="{0F0345D1-9321-4777-B92D-CB2B09BADE96}" type="presParOf" srcId="{93D32144-E3F5-477B-B60F-5C4ED2D75759}" destId="{B889E651-F472-473E-9D12-3517B7371B01}" srcOrd="2" destOrd="0" presId="urn:microsoft.com/office/officeart/2005/8/layout/vList5"/>
    <dgm:cxn modelId="{8C456375-0C44-4FBB-AF21-24ED98ECC8CC}" type="presParOf" srcId="{B889E651-F472-473E-9D12-3517B7371B01}" destId="{AE8B2D8F-74B9-4561-B061-64A85CDF77F8}" srcOrd="0" destOrd="0" presId="urn:microsoft.com/office/officeart/2005/8/layout/vList5"/>
    <dgm:cxn modelId="{5AF7B5E2-00A5-4457-9550-5C151E10BC1E}" type="presParOf" srcId="{B889E651-F472-473E-9D12-3517B7371B01}" destId="{6C3090D3-BD94-4491-9DBE-397CAB6B1947}" srcOrd="1" destOrd="0" presId="urn:microsoft.com/office/officeart/2005/8/layout/vList5"/>
    <dgm:cxn modelId="{A44844D2-1AF0-407C-ABE7-3219BAA29760}" type="presParOf" srcId="{93D32144-E3F5-477B-B60F-5C4ED2D75759}" destId="{A67D5B3C-DE51-45E6-9044-8B395481362D}" srcOrd="3" destOrd="0" presId="urn:microsoft.com/office/officeart/2005/8/layout/vList5"/>
    <dgm:cxn modelId="{E1C3C7A7-C8BE-4B18-9C45-589ACECB0C0B}" type="presParOf" srcId="{93D32144-E3F5-477B-B60F-5C4ED2D75759}" destId="{80825040-F47D-4815-8A2F-3CBAE35853E3}" srcOrd="4" destOrd="0" presId="urn:microsoft.com/office/officeart/2005/8/layout/vList5"/>
    <dgm:cxn modelId="{DD00A6E4-7E29-487F-B9C9-DF5C50F64BDE}" type="presParOf" srcId="{80825040-F47D-4815-8A2F-3CBAE35853E3}" destId="{76810AEF-7F75-4355-B326-736F2C13FDAE}" srcOrd="0" destOrd="0" presId="urn:microsoft.com/office/officeart/2005/8/layout/vList5"/>
    <dgm:cxn modelId="{5FD84259-281A-44DD-9C0B-216F1522B148}" type="presParOf" srcId="{80825040-F47D-4815-8A2F-3CBAE35853E3}" destId="{5464F1DC-D7C5-4256-9CE7-199A400D7B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C09E7-8AC8-48E2-AB21-D7C72942D2C5}">
      <dsp:nvSpPr>
        <dsp:cNvPr id="0" name=""/>
        <dsp:cNvSpPr/>
      </dsp:nvSpPr>
      <dsp:spPr>
        <a:xfrm rot="5400000">
          <a:off x="6250296" y="-3108725"/>
          <a:ext cx="1367543" cy="7647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Ekonomika nevyrábí tolik, kolik by mohla, snižuje se HDP</a:t>
          </a:r>
          <a:endParaRPr lang="cs-CZ" sz="1600" kern="1200" dirty="0">
            <a:latin typeface="+mn-lt"/>
          </a:endParaRPr>
        </a:p>
      </dsp:txBody>
      <dsp:txXfrm rot="-5400000">
        <a:off x="3110272" y="98057"/>
        <a:ext cx="7580834" cy="1234027"/>
      </dsp:txXfrm>
    </dsp:sp>
    <dsp:sp modelId="{E01E41BF-0FCE-419E-A22C-CE5DBFD1428B}">
      <dsp:nvSpPr>
        <dsp:cNvPr id="0" name=""/>
        <dsp:cNvSpPr/>
      </dsp:nvSpPr>
      <dsp:spPr>
        <a:xfrm>
          <a:off x="27049" y="2160"/>
          <a:ext cx="3096734" cy="1425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smtClean="0">
              <a:latin typeface="+mn-lt"/>
            </a:rPr>
            <a:t>Ekonomické</a:t>
          </a:r>
          <a:r>
            <a:rPr lang="cs-CZ" sz="2000" kern="1200" smtClean="0">
              <a:latin typeface="+mn-lt"/>
            </a:rPr>
            <a:t>: </a:t>
          </a:r>
          <a:endParaRPr lang="cs-CZ" sz="2000" kern="1200" dirty="0">
            <a:latin typeface="+mn-lt"/>
          </a:endParaRPr>
        </a:p>
      </dsp:txBody>
      <dsp:txXfrm>
        <a:off x="96652" y="71763"/>
        <a:ext cx="2957528" cy="1286613"/>
      </dsp:txXfrm>
    </dsp:sp>
    <dsp:sp modelId="{6C3090D3-BD94-4491-9DBE-397CAB6B1947}">
      <dsp:nvSpPr>
        <dsp:cNvPr id="0" name=""/>
        <dsp:cNvSpPr/>
      </dsp:nvSpPr>
      <dsp:spPr>
        <a:xfrm rot="5400000">
          <a:off x="6250296" y="-1611615"/>
          <a:ext cx="1367543" cy="7647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Pokles životní úrovně</a:t>
          </a:r>
          <a:endParaRPr lang="cs-CZ" sz="1600" kern="1200" dirty="0">
            <a:latin typeface="+mn-lt"/>
          </a:endParaRPr>
        </a:p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Oslabení funkcí rodiny (odkládání sňatků a porodů, oslabení rodičovské autority, omezení sociálních kontaktů apod.)</a:t>
          </a:r>
          <a:endParaRPr lang="cs-CZ" sz="1600" kern="1200" dirty="0">
            <a:latin typeface="+mn-lt"/>
          </a:endParaRPr>
        </a:p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Narušení vnímání času</a:t>
          </a:r>
          <a:endParaRPr lang="cs-CZ" sz="1600" kern="1200" dirty="0">
            <a:latin typeface="+mn-lt"/>
          </a:endParaRPr>
        </a:p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Chudoba, v extrémních případech bezdomovectví</a:t>
          </a:r>
          <a:endParaRPr lang="cs-CZ" sz="1600" kern="1200" dirty="0">
            <a:latin typeface="+mn-lt"/>
          </a:endParaRPr>
        </a:p>
      </dsp:txBody>
      <dsp:txXfrm rot="-5400000">
        <a:off x="3110272" y="1595167"/>
        <a:ext cx="7580834" cy="1234027"/>
      </dsp:txXfrm>
    </dsp:sp>
    <dsp:sp modelId="{AE8B2D8F-74B9-4561-B061-64A85CDF77F8}">
      <dsp:nvSpPr>
        <dsp:cNvPr id="0" name=""/>
        <dsp:cNvSpPr/>
      </dsp:nvSpPr>
      <dsp:spPr>
        <a:xfrm>
          <a:off x="27049" y="1499271"/>
          <a:ext cx="3096734" cy="1425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smtClean="0">
              <a:latin typeface="+mn-lt"/>
            </a:rPr>
            <a:t>Sociální: </a:t>
          </a:r>
          <a:endParaRPr lang="cs-CZ" sz="2000" b="1" kern="1200" dirty="0">
            <a:latin typeface="+mn-lt"/>
          </a:endParaRPr>
        </a:p>
      </dsp:txBody>
      <dsp:txXfrm>
        <a:off x="96652" y="1568874"/>
        <a:ext cx="2957528" cy="1286613"/>
      </dsp:txXfrm>
    </dsp:sp>
    <dsp:sp modelId="{5464F1DC-D7C5-4256-9CE7-199A400D7B69}">
      <dsp:nvSpPr>
        <dsp:cNvPr id="0" name=""/>
        <dsp:cNvSpPr/>
      </dsp:nvSpPr>
      <dsp:spPr>
        <a:xfrm rot="5400000">
          <a:off x="6250296" y="-114504"/>
          <a:ext cx="1367543" cy="7647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Pocity nepotřebnosti, neschopnosti</a:t>
          </a:r>
          <a:endParaRPr lang="cs-CZ" sz="1600" kern="1200" dirty="0">
            <a:latin typeface="+mn-lt"/>
          </a:endParaRPr>
        </a:p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Ztráta sebedůvěry</a:t>
          </a:r>
          <a:endParaRPr lang="cs-CZ" sz="1600" kern="1200" dirty="0">
            <a:latin typeface="+mn-lt"/>
          </a:endParaRPr>
        </a:p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Zvýšený výskyt depresivních stavů a sebevražd</a:t>
          </a:r>
          <a:endParaRPr lang="cs-CZ" sz="1600" kern="1200" dirty="0">
            <a:latin typeface="+mn-lt"/>
          </a:endParaRPr>
        </a:p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Zvýšení míry onemocnění imunitního, cévního, mozkového, kardiovaskulárního systému</a:t>
          </a:r>
          <a:endParaRPr lang="cs-CZ" sz="1600" kern="1200" dirty="0">
            <a:latin typeface="+mn-lt"/>
          </a:endParaRPr>
        </a:p>
        <a:p>
          <a:pPr marL="171450" lvl="1" indent="-171450" algn="just" defTabSz="711200" rtl="0">
            <a:lnSpc>
              <a:spcPct val="8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>
              <a:latin typeface="+mn-lt"/>
            </a:rPr>
            <a:t>Vyšší náchylnost k drogové a alkoholové závislosti</a:t>
          </a:r>
          <a:endParaRPr lang="cs-CZ" sz="1600" kern="1200" dirty="0">
            <a:latin typeface="+mn-lt"/>
          </a:endParaRPr>
        </a:p>
      </dsp:txBody>
      <dsp:txXfrm rot="-5400000">
        <a:off x="3110272" y="3092278"/>
        <a:ext cx="7580834" cy="1234027"/>
      </dsp:txXfrm>
    </dsp:sp>
    <dsp:sp modelId="{76810AEF-7F75-4355-B326-736F2C13FDAE}">
      <dsp:nvSpPr>
        <dsp:cNvPr id="0" name=""/>
        <dsp:cNvSpPr/>
      </dsp:nvSpPr>
      <dsp:spPr>
        <a:xfrm>
          <a:off x="27049" y="2996381"/>
          <a:ext cx="3096734" cy="1425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cs-CZ" sz="2000" b="1" kern="1200" smtClean="0">
              <a:latin typeface="+mn-lt"/>
            </a:rPr>
            <a:t>Psychologické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cs-CZ" sz="2000" b="1" kern="1200" smtClean="0">
              <a:latin typeface="+mn-lt"/>
            </a:rPr>
            <a:t>a zdravotní:</a:t>
          </a:r>
          <a:endParaRPr lang="cs-CZ" sz="2000" kern="1200" dirty="0">
            <a:latin typeface="+mn-lt"/>
          </a:endParaRPr>
        </a:p>
      </dsp:txBody>
      <dsp:txXfrm>
        <a:off x="96652" y="3065984"/>
        <a:ext cx="2957528" cy="1286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FFE88-C3C3-49DB-9AB3-F16BC0FD353E}" type="datetimeFigureOut">
              <a:rPr lang="cs-CZ" smtClean="0"/>
              <a:t>13.2.2020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2C58C-0BBC-485B-8338-374D7CC5D3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520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6. nezaměstnanost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 do sociální politiky</a:t>
            </a:r>
          </a:p>
          <a:p>
            <a:r>
              <a:rPr lang="cs-CZ" dirty="0" smtClean="0"/>
              <a:t>1. ročník, VOŠ </a:t>
            </a:r>
            <a:r>
              <a:rPr lang="cs-CZ" dirty="0" err="1" smtClean="0"/>
              <a:t>Jabok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718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Literatura: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6036" y="2084832"/>
            <a:ext cx="10673986" cy="4425355"/>
          </a:xfrm>
        </p:spPr>
        <p:txBody>
          <a:bodyPr/>
          <a:lstStyle/>
          <a:p>
            <a:r>
              <a:rPr lang="cs-CZ" dirty="0"/>
              <a:t>TOMEŠ</a:t>
            </a:r>
            <a:r>
              <a:rPr lang="cs-CZ" dirty="0"/>
              <a:t>, Igor. </a:t>
            </a:r>
            <a:r>
              <a:rPr lang="cs-CZ" i="1" dirty="0"/>
              <a:t>Úvod do teorie a metodologie sociální politiky</a:t>
            </a:r>
            <a:r>
              <a:rPr lang="cs-CZ" dirty="0"/>
              <a:t>. Praha: Portál, 2010. ISBN </a:t>
            </a:r>
            <a:r>
              <a:rPr lang="cs-CZ" dirty="0"/>
              <a:t>978-80-7367-680-3.</a:t>
            </a:r>
          </a:p>
          <a:p>
            <a:r>
              <a:rPr lang="cs-CZ" dirty="0"/>
              <a:t>MATOUŠEK</a:t>
            </a:r>
            <a:r>
              <a:rPr lang="cs-CZ" dirty="0"/>
              <a:t>, Oldřich, KŘIŠŤAN, Alois, ed. </a:t>
            </a:r>
            <a:r>
              <a:rPr lang="cs-CZ" i="1" dirty="0"/>
              <a:t>Encyklopedie sociální práce</a:t>
            </a:r>
            <a:r>
              <a:rPr lang="cs-CZ" dirty="0"/>
              <a:t>. Praha: Portál, 2013. ISBN 978-80-262-0366-7</a:t>
            </a:r>
            <a:r>
              <a:rPr lang="cs-CZ" dirty="0"/>
              <a:t>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23222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Struktura prezentace: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9931" y="2084832"/>
            <a:ext cx="8640960" cy="442535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Definice</a:t>
            </a:r>
            <a:r>
              <a:rPr lang="cs-CZ" dirty="0"/>
              <a:t>, dělení, příčiny </a:t>
            </a:r>
            <a:r>
              <a:rPr lang="cs-CZ" dirty="0" smtClean="0"/>
              <a:t>nezaměstnanosti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Míra nezaměstnanosti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Typy nezaměstnanosti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Znevýhodněné </a:t>
            </a:r>
            <a:r>
              <a:rPr lang="cs-CZ" dirty="0"/>
              <a:t>skupiny na trhu </a:t>
            </a:r>
            <a:r>
              <a:rPr lang="cs-CZ" dirty="0" smtClean="0"/>
              <a:t>práce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Důsledky </a:t>
            </a:r>
            <a:r>
              <a:rPr lang="cs-CZ" dirty="0"/>
              <a:t>nezaměstnanosti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Definice nezaměstnanosti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0503" y="1960447"/>
            <a:ext cx="10762469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/>
              <a:t>„Nezaměstnanost označuje stav, kdy na trhu práce existují nezaměstnané osoby v důsledku nerovnováhy mezi nabídkou pracovní síly a poptávky po ní (v obou případech co do velikosti i struktury).“ </a:t>
            </a:r>
            <a:r>
              <a:rPr lang="cs-CZ" dirty="0"/>
              <a:t>(Mareš in Matoušek, 2013: 331)</a:t>
            </a:r>
          </a:p>
          <a:p>
            <a:pPr marL="0" indent="0" algn="just">
              <a:buNone/>
            </a:pPr>
            <a:endParaRPr lang="cs-CZ" dirty="0"/>
          </a:p>
          <a:p>
            <a:pPr algn="just">
              <a:spcBef>
                <a:spcPts val="0"/>
              </a:spcBef>
            </a:pPr>
            <a:r>
              <a:rPr lang="cs-CZ" dirty="0"/>
              <a:t>Tomeš (2010: 280 – 281) uvádí, že je nezaměstnanost definována: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200" i="1" dirty="0"/>
              <a:t>nedobrovolným charakterem (nemožnost získat zaměstnání),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200" i="1" dirty="0"/>
              <a:t>pracovní schopností (způsobilost být zaměstnán),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200" i="1" dirty="0"/>
              <a:t>připraveností pro výkon zaměstnání,</a:t>
            </a:r>
          </a:p>
          <a:p>
            <a:pPr lvl="1">
              <a:spcBef>
                <a:spcPts val="0"/>
              </a:spcBef>
              <a:buFontTx/>
              <a:buChar char="-"/>
            </a:pPr>
            <a:r>
              <a:rPr lang="cs-CZ" sz="2200" i="1" dirty="0"/>
              <a:t>aktivním hledáním zaměstnání</a:t>
            </a:r>
            <a:r>
              <a:rPr lang="cs-CZ" sz="2200" i="1" dirty="0"/>
              <a:t>.</a:t>
            </a:r>
          </a:p>
          <a:p>
            <a:pPr marL="457200" lvl="1" indent="0">
              <a:spcBef>
                <a:spcPts val="0"/>
              </a:spcBef>
              <a:buNone/>
            </a:pPr>
            <a:endParaRPr lang="cs-CZ" sz="2200" i="1" dirty="0"/>
          </a:p>
          <a:p>
            <a:pPr algn="just"/>
            <a:r>
              <a:rPr lang="cs-CZ" dirty="0"/>
              <a:t>Nezaměstnanost je vnímána jako ekonomický a sociální problém, který negativně ovlivňuje situaci jedinců, jejich rodin, ale také regionů, komunit, sociálních skupin i celé společnosti.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374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00560" y="601692"/>
            <a:ext cx="10755980" cy="149961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Kdo je považován </a:t>
            </a:r>
            <a:r>
              <a:rPr lang="cs-CZ" b="1" dirty="0" smtClean="0">
                <a:solidFill>
                  <a:schemeClr val="accent1"/>
                </a:solidFill>
              </a:rPr>
              <a:t>za nezaměstnaného</a:t>
            </a:r>
            <a:r>
              <a:rPr lang="cs-CZ" b="1" dirty="0" smtClean="0">
                <a:solidFill>
                  <a:schemeClr val="accent1"/>
                </a:solidFill>
              </a:rPr>
              <a:t>?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5791" y="2166393"/>
            <a:ext cx="10696566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Za </a:t>
            </a:r>
            <a:r>
              <a:rPr lang="cs-CZ" b="1" dirty="0">
                <a:solidFill>
                  <a:schemeClr val="accent1"/>
                </a:solidFill>
              </a:rPr>
              <a:t>nezaměstnaného</a:t>
            </a:r>
            <a:r>
              <a:rPr lang="cs-CZ" dirty="0"/>
              <a:t> </a:t>
            </a:r>
            <a:r>
              <a:rPr lang="cs-CZ" dirty="0"/>
              <a:t>je považována </a:t>
            </a:r>
            <a:r>
              <a:rPr lang="cs-CZ" dirty="0"/>
              <a:t>osoba schopná pracovat, která </a:t>
            </a:r>
            <a:r>
              <a:rPr lang="cs-CZ" dirty="0"/>
              <a:t>nemůže </a:t>
            </a:r>
            <a:r>
              <a:rPr lang="cs-CZ" dirty="0"/>
              <a:t>najít placené </a:t>
            </a:r>
            <a:r>
              <a:rPr lang="cs-CZ" dirty="0"/>
              <a:t>zaměstnání</a:t>
            </a:r>
            <a:r>
              <a:rPr lang="cs-CZ" dirty="0"/>
              <a:t>.</a:t>
            </a:r>
            <a:endParaRPr lang="cs-CZ" dirty="0"/>
          </a:p>
          <a:p>
            <a:pPr algn="just"/>
            <a:r>
              <a:rPr lang="cs-CZ" dirty="0"/>
              <a:t>Obecně se dle metodiky Mezinárodní </a:t>
            </a:r>
            <a:r>
              <a:rPr lang="cs-CZ" dirty="0"/>
              <a:t>organizace </a:t>
            </a:r>
            <a:r>
              <a:rPr lang="cs-CZ" dirty="0"/>
              <a:t>práce </a:t>
            </a:r>
            <a:r>
              <a:rPr lang="cs-CZ" dirty="0"/>
              <a:t>se za nezaměstnaného považuje osoba, která</a:t>
            </a:r>
            <a:r>
              <a:rPr lang="cs-CZ" dirty="0"/>
              <a:t>:</a:t>
            </a:r>
          </a:p>
          <a:p>
            <a:pPr marL="0" indent="0" algn="just">
              <a:buNone/>
            </a:pPr>
            <a:endParaRPr lang="cs-CZ" dirty="0"/>
          </a:p>
          <a:p>
            <a:pPr lvl="1" algn="just"/>
            <a:r>
              <a:rPr lang="cs-CZ" sz="2200" i="1" dirty="0"/>
              <a:t>je starší patnácti let,</a:t>
            </a:r>
          </a:p>
          <a:p>
            <a:pPr lvl="1" algn="just"/>
            <a:r>
              <a:rPr lang="cs-CZ" sz="2200" i="1" dirty="0"/>
              <a:t>aktivně hledá práci,</a:t>
            </a:r>
          </a:p>
          <a:p>
            <a:pPr lvl="1" algn="just"/>
            <a:r>
              <a:rPr lang="cs-CZ" sz="2200" i="1" dirty="0"/>
              <a:t>je připravena k nástupu do práce do 14 dnů.</a:t>
            </a:r>
          </a:p>
          <a:p>
            <a:pPr algn="just">
              <a:lnSpc>
                <a:spcPct val="12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988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Dělení nezaměstnanosti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4028" y="2084832"/>
            <a:ext cx="10713042" cy="4425355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Nezaměstnanost může být rozlišována jako:</a:t>
            </a:r>
          </a:p>
          <a:p>
            <a:pPr lvl="1" algn="just"/>
            <a:r>
              <a:rPr lang="cs-CZ" sz="2200" b="1" dirty="0">
                <a:solidFill>
                  <a:schemeClr val="accent1"/>
                </a:solidFill>
              </a:rPr>
              <a:t>dobrovolná</a:t>
            </a:r>
            <a:r>
              <a:rPr lang="cs-CZ" sz="2200" dirty="0"/>
              <a:t> – osoba setrvává dobrovolně nezaměstnaná, není ochotna přijmout práci za nabízenou </a:t>
            </a:r>
            <a:r>
              <a:rPr lang="cs-CZ" sz="2200" dirty="0"/>
              <a:t>odměnu </a:t>
            </a:r>
            <a:r>
              <a:rPr lang="cs-CZ" sz="2200" dirty="0"/>
              <a:t>(nezahrnuje se do statistik </a:t>
            </a:r>
            <a:r>
              <a:rPr lang="cs-CZ" sz="2200" dirty="0"/>
              <a:t>nezaměstnaných);</a:t>
            </a:r>
            <a:endParaRPr lang="cs-CZ" sz="2200" dirty="0"/>
          </a:p>
          <a:p>
            <a:pPr lvl="1" algn="just"/>
            <a:r>
              <a:rPr lang="cs-CZ" sz="2200" b="1" dirty="0">
                <a:solidFill>
                  <a:schemeClr val="accent1"/>
                </a:solidFill>
              </a:rPr>
              <a:t>nedobrovolná</a:t>
            </a:r>
            <a:r>
              <a:rPr lang="cs-CZ" sz="2200" b="1" dirty="0"/>
              <a:t> </a:t>
            </a:r>
            <a:r>
              <a:rPr lang="cs-CZ" sz="2200" dirty="0"/>
              <a:t>– osoba aktivně hledá práci a je připravena k nástupu do práce do 14 dnů</a:t>
            </a:r>
            <a:r>
              <a:rPr lang="cs-CZ" sz="2200" dirty="0"/>
              <a:t>.</a:t>
            </a:r>
          </a:p>
          <a:p>
            <a:pPr marL="457200" lvl="1" indent="0" algn="just">
              <a:buNone/>
            </a:pPr>
            <a:endParaRPr lang="cs-CZ" sz="2200" dirty="0"/>
          </a:p>
          <a:p>
            <a:pPr algn="just"/>
            <a:r>
              <a:rPr lang="cs-CZ" dirty="0"/>
              <a:t>Nedobrovolná nezaměstnanost může být:</a:t>
            </a:r>
          </a:p>
          <a:p>
            <a:pPr lvl="1" algn="just"/>
            <a:r>
              <a:rPr lang="cs-CZ" sz="2200" b="1" dirty="0">
                <a:solidFill>
                  <a:schemeClr val="accent1"/>
                </a:solidFill>
              </a:rPr>
              <a:t>krátkodobá</a:t>
            </a:r>
            <a:r>
              <a:rPr lang="cs-CZ" sz="2200" b="1" dirty="0"/>
              <a:t> </a:t>
            </a:r>
            <a:r>
              <a:rPr lang="cs-CZ" sz="2200" dirty="0"/>
              <a:t>–</a:t>
            </a:r>
            <a:r>
              <a:rPr lang="cs-CZ" sz="2200" b="1" dirty="0"/>
              <a:t> </a:t>
            </a:r>
            <a:r>
              <a:rPr lang="cs-CZ" sz="2200" dirty="0"/>
              <a:t>méně než jeden </a:t>
            </a:r>
            <a:r>
              <a:rPr lang="cs-CZ" sz="2200" dirty="0"/>
              <a:t>rok;</a:t>
            </a:r>
            <a:endParaRPr lang="cs-CZ" sz="2200" dirty="0"/>
          </a:p>
          <a:p>
            <a:pPr lvl="1" algn="just"/>
            <a:r>
              <a:rPr lang="cs-CZ" sz="2200" b="1" dirty="0">
                <a:solidFill>
                  <a:schemeClr val="accent1"/>
                </a:solidFill>
              </a:rPr>
              <a:t>d</a:t>
            </a:r>
            <a:r>
              <a:rPr lang="cs-CZ" sz="2200" b="1" dirty="0" smtClean="0">
                <a:solidFill>
                  <a:schemeClr val="accent1"/>
                </a:solidFill>
              </a:rPr>
              <a:t>louhodobá</a:t>
            </a:r>
            <a:r>
              <a:rPr lang="cs-CZ" sz="2200" dirty="0" smtClean="0"/>
              <a:t> </a:t>
            </a:r>
            <a:r>
              <a:rPr lang="cs-CZ" sz="2200" dirty="0"/>
              <a:t>–</a:t>
            </a:r>
            <a:r>
              <a:rPr lang="cs-CZ" sz="2200" b="1" dirty="0"/>
              <a:t> </a:t>
            </a:r>
            <a:r>
              <a:rPr lang="cs-CZ" sz="2200" dirty="0" smtClean="0"/>
              <a:t>déle </a:t>
            </a:r>
            <a:r>
              <a:rPr lang="cs-CZ" sz="2200" dirty="0"/>
              <a:t>než jeden </a:t>
            </a:r>
            <a:r>
              <a:rPr lang="cs-CZ" sz="2200" dirty="0"/>
              <a:t>rok.</a:t>
            </a:r>
            <a:endParaRPr lang="cs-CZ" sz="2200" dirty="0"/>
          </a:p>
          <a:p>
            <a:pPr algn="just">
              <a:lnSpc>
                <a:spcPct val="12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22339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Typy nezaměstnanosti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75520" y="1556793"/>
            <a:ext cx="8640960" cy="442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/>
              <a:t> </a:t>
            </a:r>
            <a:endParaRPr lang="cs-CZ" sz="2400" dirty="0"/>
          </a:p>
        </p:txBody>
      </p:sp>
      <p:sp>
        <p:nvSpPr>
          <p:cNvPr id="5" name="Obdélník 4"/>
          <p:cNvSpPr/>
          <p:nvPr/>
        </p:nvSpPr>
        <p:spPr>
          <a:xfrm>
            <a:off x="719950" y="2020385"/>
            <a:ext cx="10752099" cy="4520480"/>
          </a:xfrm>
          <a:prstGeom prst="rect">
            <a:avLst/>
          </a:prstGeom>
        </p:spPr>
        <p:txBody>
          <a:bodyPr/>
          <a:lstStyle/>
          <a:p>
            <a:pPr marL="342900" lvl="0" indent="-342900" algn="just" rtl="0"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schemeClr val="accent1"/>
                </a:solidFill>
              </a:rPr>
              <a:t>Frikční </a:t>
            </a:r>
            <a:r>
              <a:rPr lang="cs-CZ" sz="2200" b="1" dirty="0">
                <a:solidFill>
                  <a:schemeClr val="accent1"/>
                </a:solidFill>
              </a:rPr>
              <a:t>(dočasná) </a:t>
            </a:r>
            <a:r>
              <a:rPr lang="cs-CZ" sz="2200" dirty="0"/>
              <a:t>- člověk přeruší na chvíli práci; než si najde novou, je nezaměstnán; může to být např. </a:t>
            </a:r>
            <a:r>
              <a:rPr lang="cs-CZ" sz="2200" dirty="0"/>
              <a:t>absolvent školy (jedná se o nezaměstnanost tzv. mezi dvěma zaměstnáními).</a:t>
            </a:r>
          </a:p>
          <a:p>
            <a:pPr lvl="0" algn="just" rtl="0"/>
            <a:endParaRPr lang="cs-CZ" sz="2200" dirty="0"/>
          </a:p>
          <a:p>
            <a:pPr marL="342900" lvl="0" indent="-342900" algn="just" rtl="0"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schemeClr val="accent1"/>
                </a:solidFill>
              </a:rPr>
              <a:t>Sezónní</a:t>
            </a:r>
            <a:r>
              <a:rPr lang="cs-CZ" sz="2200" dirty="0" smtClean="0"/>
              <a:t> </a:t>
            </a:r>
            <a:r>
              <a:rPr lang="cs-CZ" sz="2200" dirty="0"/>
              <a:t>– sezónní poptávka po určitých druzích prací (sezónní práce např. </a:t>
            </a:r>
            <a:r>
              <a:rPr lang="cs-CZ" sz="2200" dirty="0"/>
              <a:t>v zemědělství, stavebnictví, lyžařských areálech apod.).</a:t>
            </a:r>
          </a:p>
          <a:p>
            <a:pPr lvl="0" algn="just" rtl="0"/>
            <a:endParaRPr lang="cs-CZ" sz="2200" dirty="0"/>
          </a:p>
          <a:p>
            <a:pPr marL="342900" lvl="0" indent="-342900" algn="just" rtl="0"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schemeClr val="accent1"/>
                </a:solidFill>
              </a:rPr>
              <a:t>Cyklická</a:t>
            </a:r>
            <a:r>
              <a:rPr lang="cs-CZ" sz="2200" dirty="0" smtClean="0"/>
              <a:t> </a:t>
            </a:r>
            <a:r>
              <a:rPr lang="cs-CZ" sz="2200" dirty="0"/>
              <a:t>- souvisí s průběhem hospodářského cyklu; v době, kdy se ekonomika nachází v hospodářské depresi, je zaměstnáno méně lidí než v době konjunktury.</a:t>
            </a:r>
          </a:p>
          <a:p>
            <a:pPr lvl="0" algn="just" rtl="0">
              <a:buChar char="•"/>
            </a:pPr>
            <a:endParaRPr lang="cs-CZ" sz="2200" dirty="0"/>
          </a:p>
          <a:p>
            <a:pPr marL="342900" lvl="0" indent="-342900" algn="just" rtl="0">
              <a:buFont typeface="Arial" panose="020B0604020202020204" pitchFamily="34" charset="0"/>
              <a:buChar char="•"/>
            </a:pPr>
            <a:r>
              <a:rPr lang="cs-CZ" sz="2200" b="1" dirty="0" smtClean="0">
                <a:solidFill>
                  <a:schemeClr val="accent1"/>
                </a:solidFill>
              </a:rPr>
              <a:t>Systémová </a:t>
            </a:r>
            <a:r>
              <a:rPr lang="cs-CZ" sz="2200" b="1" dirty="0">
                <a:solidFill>
                  <a:schemeClr val="accent1"/>
                </a:solidFill>
              </a:rPr>
              <a:t>(strukturální) </a:t>
            </a:r>
            <a:r>
              <a:rPr lang="cs-CZ" sz="2200" dirty="0"/>
              <a:t>– nezaměstnaný skutečně nemůže sehnat práci ve svém oboru, souvisí s nesouladem nabídky práce a poptávky po práci (např. </a:t>
            </a:r>
            <a:r>
              <a:rPr lang="cs-CZ" sz="2200" dirty="0"/>
              <a:t>nezaměstnanost po uzavření dolu).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728063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Míra nezaměstnanosti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6405" y="2060778"/>
            <a:ext cx="10474145" cy="4425355"/>
          </a:xfrm>
        </p:spPr>
        <p:txBody>
          <a:bodyPr>
            <a:normAutofit/>
          </a:bodyPr>
          <a:lstStyle/>
          <a:p>
            <a:pPr algn="just"/>
            <a:r>
              <a:rPr lang="cs-CZ" b="1" dirty="0"/>
              <a:t>Míra nezaměstnanosti</a:t>
            </a:r>
            <a:r>
              <a:rPr lang="cs-CZ" dirty="0"/>
              <a:t> je podíl nezaměstnaných ku všem osobám ve věku 15 – 64 let (tedy zaměstnaným i nezaměstnaným</a:t>
            </a:r>
            <a:r>
              <a:rPr lang="cs-CZ" dirty="0"/>
              <a:t>).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5416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55980" cy="1499616"/>
          </a:xfrm>
        </p:spPr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Znevýhodněné skupiny osob </a:t>
            </a:r>
            <a:r>
              <a:rPr lang="cs-CZ" b="1" dirty="0" smtClean="0">
                <a:solidFill>
                  <a:schemeClr val="accent1"/>
                </a:solidFill>
              </a:rPr>
              <a:t>na </a:t>
            </a:r>
            <a:r>
              <a:rPr lang="cs-CZ" b="1" dirty="0" smtClean="0">
                <a:solidFill>
                  <a:schemeClr val="accent1"/>
                </a:solidFill>
              </a:rPr>
              <a:t>trhu práce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7552" y="2347626"/>
            <a:ext cx="10721280" cy="4425355"/>
          </a:xfrm>
        </p:spPr>
        <p:txBody>
          <a:bodyPr>
            <a:normAutofit/>
          </a:bodyPr>
          <a:lstStyle/>
          <a:p>
            <a:r>
              <a:rPr lang="cs-CZ" dirty="0"/>
              <a:t>Mladí 25, resp. absolventi vysokých škol do </a:t>
            </a:r>
            <a:r>
              <a:rPr lang="cs-CZ" dirty="0"/>
              <a:t>30 let</a:t>
            </a:r>
          </a:p>
          <a:p>
            <a:r>
              <a:rPr lang="cs-CZ" dirty="0"/>
              <a:t>Starší </a:t>
            </a:r>
            <a:r>
              <a:rPr lang="cs-CZ" dirty="0"/>
              <a:t>osoby, zejména v předdůchodovém věku (55 – 64 let)</a:t>
            </a:r>
            <a:endParaRPr lang="cs-CZ" dirty="0"/>
          </a:p>
          <a:p>
            <a:r>
              <a:rPr lang="cs-CZ" dirty="0"/>
              <a:t>Ženy po rodičovské dovolené</a:t>
            </a:r>
            <a:endParaRPr lang="cs-CZ" dirty="0"/>
          </a:p>
          <a:p>
            <a:r>
              <a:rPr lang="cs-CZ" dirty="0"/>
              <a:t>Osoby </a:t>
            </a:r>
            <a:r>
              <a:rPr lang="cs-CZ" dirty="0"/>
              <a:t>se zdravotním postižením</a:t>
            </a:r>
            <a:endParaRPr lang="cs-CZ" dirty="0"/>
          </a:p>
          <a:p>
            <a:r>
              <a:rPr lang="cs-CZ" dirty="0"/>
              <a:t>Sociálně vyloučení a osoby s nízkou kvalifikací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19536" y="1572816"/>
            <a:ext cx="8201608" cy="3780420"/>
          </a:xfrm>
          <a:prstGeom prst="rect">
            <a:avLst/>
          </a:prstGeom>
        </p:spPr>
        <p:txBody>
          <a:bodyPr/>
          <a:lstStyle/>
          <a:p>
            <a:pPr lvl="0" algn="just" rtl="0">
              <a:buChar char="•"/>
            </a:pPr>
            <a:endParaRPr lang="cs-CZ" sz="2200" dirty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506400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Důsledky nezaměstnanosti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919536" y="1572816"/>
            <a:ext cx="8201608" cy="3780420"/>
          </a:xfrm>
          <a:prstGeom prst="rect">
            <a:avLst/>
          </a:prstGeom>
        </p:spPr>
        <p:txBody>
          <a:bodyPr/>
          <a:lstStyle/>
          <a:p>
            <a:pPr lvl="0" algn="just" rtl="0">
              <a:buChar char="•"/>
            </a:pPr>
            <a:endParaRPr lang="cs-CZ" sz="2200" dirty="0">
              <a:latin typeface="Hind Regular"/>
            </a:endParaRPr>
          </a:p>
        </p:txBody>
      </p:sp>
      <p:graphicFrame>
        <p:nvGraphicFramePr>
          <p:cNvPr id="7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88298"/>
              </p:ext>
            </p:extLst>
          </p:nvPr>
        </p:nvGraphicFramePr>
        <p:xfrm>
          <a:off x="695668" y="2084832"/>
          <a:ext cx="10771402" cy="4424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6956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Neonový poutač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544</Words>
  <Application>Microsoft Office PowerPoint</Application>
  <PresentationFormat>Širokoúhlá obrazovka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Calibri</vt:lpstr>
      <vt:lpstr>Hind Regular</vt:lpstr>
      <vt:lpstr>Tw Cen MT</vt:lpstr>
      <vt:lpstr>Tw Cen MT Condensed</vt:lpstr>
      <vt:lpstr>Wingdings 3</vt:lpstr>
      <vt:lpstr>Integrál</vt:lpstr>
      <vt:lpstr>6. nezaměstnanost</vt:lpstr>
      <vt:lpstr>Struktura prezentace:</vt:lpstr>
      <vt:lpstr>Definice nezaměstnanosti</vt:lpstr>
      <vt:lpstr>Kdo je považován za nezaměstnaného?</vt:lpstr>
      <vt:lpstr>Dělení nezaměstnanosti</vt:lpstr>
      <vt:lpstr>Typy nezaměstnanosti</vt:lpstr>
      <vt:lpstr>Míra nezaměstnanosti</vt:lpstr>
      <vt:lpstr>Znevýhodněné skupiny osob na trhu práce</vt:lpstr>
      <vt:lpstr>Důsledky nezaměstnanosti</vt:lpstr>
      <vt:lpstr>Literatura: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nezaměstnanost</dc:title>
  <dc:creator>Iva Poláčková</dc:creator>
  <cp:lastModifiedBy>Iva Poláčková</cp:lastModifiedBy>
  <cp:revision>1</cp:revision>
  <dcterms:created xsi:type="dcterms:W3CDTF">2020-02-13T13:32:34Z</dcterms:created>
  <dcterms:modified xsi:type="dcterms:W3CDTF">2020-02-13T13:39:43Z</dcterms:modified>
</cp:coreProperties>
</file>