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Státní rozpočet pro r. 2017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7B2-4754-8B58-C74E9302911E}"/>
              </c:ext>
            </c:extLst>
          </c:dPt>
          <c:dPt>
            <c:idx val="1"/>
            <c:bubble3D val="0"/>
            <c:spPr>
              <a:solidFill>
                <a:srgbClr val="FFCC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7B2-4754-8B58-C74E9302911E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7B2-4754-8B58-C74E9302911E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7B2-4754-8B58-C74E9302911E}"/>
              </c:ext>
            </c:extLst>
          </c:dPt>
          <c:dLbls>
            <c:dLbl>
              <c:idx val="0"/>
              <c:layout>
                <c:manualLayout>
                  <c:x val="-0.22098365683755336"/>
                  <c:y val="8.339748524506029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1" i="0" u="none" strike="noStrike" kern="1200" spc="0" baseline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defRPr>
                    </a:pPr>
                    <a:r>
                      <a:rPr lang="pl-PL" dirty="0">
                        <a:solidFill>
                          <a:schemeClr val="tx1"/>
                        </a:solidFill>
                      </a:rPr>
                      <a:t>PŘÍJMY; </a:t>
                    </a:r>
                    <a:endParaRPr lang="pl-PL" dirty="0" smtClean="0">
                      <a:solidFill>
                        <a:schemeClr val="tx1"/>
                      </a:solidFill>
                    </a:endParaRPr>
                  </a:p>
                  <a:p>
                    <a:pPr>
                      <a:defRPr sz="2000" b="1" i="0" u="none" strike="noStrike" kern="1200" spc="0" baseline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defRPr>
                    </a:pPr>
                    <a:r>
                      <a:rPr lang="pl-PL" dirty="0" smtClean="0">
                        <a:solidFill>
                          <a:schemeClr val="tx1"/>
                        </a:solidFill>
                      </a:rPr>
                      <a:t>1 465 359 071 851</a:t>
                    </a:r>
                    <a:endParaRPr lang="pl-PL" dirty="0">
                      <a:solidFill>
                        <a:schemeClr val="tx1"/>
                      </a:solidFill>
                    </a:endParaRPr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D7B2-4754-8B58-C74E9302911E}"/>
                </c:ext>
                <c:ext xmlns:c15="http://schemas.microsoft.com/office/drawing/2012/chart" uri="{CE6537A1-D6FC-4f65-9D91-7224C49458BB}">
                  <c15:layout>
                    <c:manualLayout>
                      <c:w val="0.25768167611637638"/>
                      <c:h val="0.26701642086886945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2419771042371209"/>
                  <c:y val="-6.4953810623556582E-2"/>
                </c:manualLayout>
              </c:layout>
              <c:tx>
                <c:rich>
                  <a:bodyPr/>
                  <a:lstStyle/>
                  <a:p>
                    <a:r>
                      <a:rPr lang="pl-PL" dirty="0">
                        <a:solidFill>
                          <a:schemeClr val="tx1"/>
                        </a:solidFill>
                      </a:rPr>
                      <a:t>VÝDAJE</a:t>
                    </a:r>
                    <a:r>
                      <a:rPr lang="pl-PL" dirty="0" smtClean="0">
                        <a:solidFill>
                          <a:schemeClr val="tx1"/>
                        </a:solidFill>
                      </a:rPr>
                      <a:t>;</a:t>
                    </a:r>
                  </a:p>
                  <a:p>
                    <a:r>
                      <a:rPr lang="pl-PL" dirty="0" smtClean="0">
                        <a:solidFill>
                          <a:schemeClr val="tx1"/>
                        </a:solidFill>
                      </a:rPr>
                      <a:t> </a:t>
                    </a:r>
                    <a:r>
                      <a:rPr lang="pl-PL" dirty="0">
                        <a:solidFill>
                          <a:schemeClr val="tx1"/>
                        </a:solidFill>
                      </a:rPr>
                      <a:t>1 </a:t>
                    </a:r>
                    <a:r>
                      <a:rPr lang="pl-PL" dirty="0" smtClean="0">
                        <a:solidFill>
                          <a:schemeClr val="tx1"/>
                        </a:solidFill>
                      </a:rPr>
                      <a:t>505 359 071 851</a:t>
                    </a:r>
                    <a:endParaRPr lang="pl-PL" dirty="0">
                      <a:solidFill>
                        <a:schemeClr val="tx1"/>
                      </a:solidFill>
                    </a:endParaRP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7B2-4754-8B58-C74E9302911E}"/>
                </c:ext>
                <c:ext xmlns:c15="http://schemas.microsoft.com/office/drawing/2012/chart" uri="{CE6537A1-D6FC-4f65-9D91-7224C49458BB}">
                  <c15:layout>
                    <c:manualLayout>
                      <c:w val="0.24960840651991109"/>
                      <c:h val="0.24456325176443014"/>
                    </c:manualLayout>
                  </c15:layout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D7B2-4754-8B58-C74E9302911E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D7B2-4754-8B58-C74E9302911E}"/>
                </c:ex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spc="0" baseline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List1!$A$2:$A$5</c:f>
              <c:strCache>
                <c:ptCount val="2"/>
                <c:pt idx="0">
                  <c:v>PŘÍJMY</c:v>
                </c:pt>
                <c:pt idx="1">
                  <c:v>VÝDAJE</c:v>
                </c:pt>
              </c:strCache>
            </c:strRef>
          </c:cat>
          <c:val>
            <c:numRef>
              <c:f>List1!$B$2:$B$5</c:f>
              <c:numCache>
                <c:formatCode>#,##0</c:formatCode>
                <c:ptCount val="4"/>
                <c:pt idx="0">
                  <c:v>1249272037180</c:v>
                </c:pt>
                <c:pt idx="1">
                  <c:v>1309272037180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D7B2-4754-8B58-C74E9302911E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6794932797143126E-2"/>
          <c:y val="0.19057617797775267"/>
          <c:w val="0.84641013440571389"/>
          <c:h val="0.72324243051708181"/>
        </c:manualLayout>
      </c:layout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Státní rozpočet pro r. 2017</c:v>
                </c:pt>
              </c:strCache>
            </c:strRef>
          </c:tx>
          <c:spPr>
            <a:solidFill>
              <a:srgbClr val="FFC000"/>
            </a:solidFill>
          </c:spPr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E7F-4C04-8BFF-AEAF5005864F}"/>
              </c:ext>
            </c:extLst>
          </c:dPt>
          <c:dPt>
            <c:idx val="1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E7F-4C04-8BFF-AEAF5005864F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E7F-4C04-8BFF-AEAF5005864F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E7F-4C04-8BFF-AEAF5005864F}"/>
              </c:ext>
            </c:extLst>
          </c:dPt>
          <c:dLbls>
            <c:dLbl>
              <c:idx val="0"/>
              <c:layout>
                <c:manualLayout>
                  <c:x val="-0.21210243097669623"/>
                  <c:y val="5.157992657967664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spc="0" baseline="0">
                        <a:solidFill>
                          <a:schemeClr val="accent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defRPr>
                    </a:pPr>
                    <a:endParaRPr lang="pl-PL" dirty="0" smtClean="0"/>
                  </a:p>
                  <a:p>
                    <a:pPr>
                      <a:defRPr sz="2000" b="1" i="0" u="none" strike="noStrike" kern="1200" spc="0" baseline="0">
                        <a:solidFill>
                          <a:schemeClr val="accent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defRPr>
                    </a:pPr>
                    <a:r>
                      <a:rPr lang="pl-PL" dirty="0" smtClean="0">
                        <a:solidFill>
                          <a:schemeClr val="tx1"/>
                        </a:solidFill>
                      </a:rPr>
                      <a:t>PŘÍJMY</a:t>
                    </a:r>
                    <a:r>
                      <a:rPr lang="pl-PL" dirty="0">
                        <a:solidFill>
                          <a:schemeClr val="tx1"/>
                        </a:solidFill>
                      </a:rPr>
                      <a:t>; </a:t>
                    </a:r>
                    <a:endParaRPr lang="pl-PL" dirty="0" smtClean="0">
                      <a:solidFill>
                        <a:schemeClr val="tx1"/>
                      </a:solidFill>
                    </a:endParaRPr>
                  </a:p>
                  <a:p>
                    <a:pPr>
                      <a:defRPr sz="2000" b="1" i="0" u="none" strike="noStrike" kern="1200" spc="0" baseline="0">
                        <a:solidFill>
                          <a:schemeClr val="accent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defRPr>
                    </a:pPr>
                    <a:r>
                      <a:rPr lang="pl-PL" dirty="0" smtClean="0">
                        <a:solidFill>
                          <a:schemeClr val="tx1"/>
                        </a:solidFill>
                      </a:rPr>
                      <a:t>552 397 446 963</a:t>
                    </a:r>
                    <a:endParaRPr lang="pl-PL" dirty="0">
                      <a:solidFill>
                        <a:schemeClr val="tx1"/>
                      </a:solidFill>
                    </a:endParaRPr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E7F-4C04-8BFF-AEAF5005864F}"/>
                </c:ext>
                <c:ext xmlns:c15="http://schemas.microsoft.com/office/drawing/2012/chart" uri="{CE6537A1-D6FC-4f65-9D91-7224C49458BB}">
                  <c15:layout>
                    <c:manualLayout>
                      <c:w val="0.24396624751231619"/>
                      <c:h val="0.31950987135447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21573156002382587"/>
                  <c:y val="-0.1785458996988807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spc="0" baseline="0">
                        <a:solidFill>
                          <a:schemeClr val="accent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defRPr>
                    </a:pPr>
                    <a:endParaRPr lang="pl-PL" dirty="0" smtClean="0"/>
                  </a:p>
                  <a:p>
                    <a:pPr>
                      <a:defRPr sz="2000" b="1" i="0" u="none" strike="noStrike" kern="1200" spc="0" baseline="0">
                        <a:solidFill>
                          <a:schemeClr val="accent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defRPr>
                    </a:pPr>
                    <a:r>
                      <a:rPr lang="pl-PL" dirty="0" smtClean="0">
                        <a:solidFill>
                          <a:schemeClr val="tx1"/>
                        </a:solidFill>
                      </a:rPr>
                      <a:t>VÝDAJE;</a:t>
                    </a:r>
                  </a:p>
                  <a:p>
                    <a:pPr>
                      <a:defRPr sz="2000" b="1" i="0" u="none" strike="noStrike" kern="1200" spc="0" baseline="0">
                        <a:solidFill>
                          <a:schemeClr val="accent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defRPr>
                    </a:pPr>
                    <a:r>
                      <a:rPr lang="pl-PL" dirty="0" smtClean="0">
                        <a:solidFill>
                          <a:schemeClr val="tx1"/>
                        </a:solidFill>
                      </a:rPr>
                      <a:t> 637 190 990 417</a:t>
                    </a:r>
                    <a:endParaRPr lang="pl-PL" dirty="0">
                      <a:solidFill>
                        <a:schemeClr val="tx1"/>
                      </a:solidFill>
                    </a:endParaRPr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9E7F-4C04-8BFF-AEAF5005864F}"/>
                </c:ext>
                <c:ext xmlns:c15="http://schemas.microsoft.com/office/drawing/2012/chart" uri="{CE6537A1-D6FC-4f65-9D91-7224C49458BB}">
                  <c15:layout>
                    <c:manualLayout>
                      <c:w val="0.29319336685382769"/>
                      <c:h val="0.319509871354477"/>
                    </c:manualLayout>
                  </c15:layout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9E7F-4C04-8BFF-AEAF5005864F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9E7F-4C04-8BFF-AEAF5005864F}"/>
                </c:ex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spc="0" baseline="0">
                    <a:solidFill>
                      <a:schemeClr val="accent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List1!$A$2:$A$5</c:f>
              <c:strCache>
                <c:ptCount val="2"/>
                <c:pt idx="0">
                  <c:v>PŘÍJMY</c:v>
                </c:pt>
                <c:pt idx="1">
                  <c:v>VÝDAJE</c:v>
                </c:pt>
              </c:strCache>
            </c:strRef>
          </c:cat>
          <c:val>
            <c:numRef>
              <c:f>List1!$B$2:$B$5</c:f>
              <c:numCache>
                <c:formatCode>#,##0</c:formatCode>
                <c:ptCount val="4"/>
                <c:pt idx="0">
                  <c:v>442710835482</c:v>
                </c:pt>
                <c:pt idx="1">
                  <c:v>560466378756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9E7F-4C04-8BFF-AEAF5005864F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609565-FCF1-4D26-B86E-5BFBC0615CE2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BFAC4C72-912F-41EE-A406-61D01D3CB40E}">
      <dgm:prSet custT="1"/>
      <dgm:spPr/>
      <dgm:t>
        <a:bodyPr/>
        <a:lstStyle/>
        <a:p>
          <a:pPr algn="just" rtl="0"/>
          <a:r>
            <a:rPr lang="cs-CZ" sz="1800" dirty="0" smtClean="0">
              <a:latin typeface="+mn-lt"/>
            </a:rPr>
            <a:t>Státem (veřejné rozpočty, státní rozpočet, zejména MPSV)</a:t>
          </a:r>
          <a:endParaRPr lang="cs-CZ" sz="1800" dirty="0">
            <a:latin typeface="+mn-lt"/>
          </a:endParaRPr>
        </a:p>
      </dgm:t>
    </dgm:pt>
    <dgm:pt modelId="{F3A9AD6A-AE26-4CC4-807D-37ADC57514F6}" type="parTrans" cxnId="{D980AF53-299C-4D6F-AAFC-20E3A9D4FEB2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FE2961D7-671A-42D8-AC3D-A6CC3031963A}" type="sibTrans" cxnId="{D980AF53-299C-4D6F-AAFC-20E3A9D4FEB2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CC4CB63F-DC05-4550-86EC-8A123AAC9773}">
      <dgm:prSet custT="1"/>
      <dgm:spPr/>
      <dgm:t>
        <a:bodyPr/>
        <a:lstStyle/>
        <a:p>
          <a:pPr algn="just" rtl="0"/>
          <a:r>
            <a:rPr lang="cs-CZ" sz="1800" dirty="0" smtClean="0">
              <a:latin typeface="+mn-lt"/>
            </a:rPr>
            <a:t>Místní samosprávou (kraje, obce)</a:t>
          </a:r>
          <a:endParaRPr lang="cs-CZ" sz="1800" dirty="0">
            <a:latin typeface="+mn-lt"/>
          </a:endParaRPr>
        </a:p>
      </dgm:t>
    </dgm:pt>
    <dgm:pt modelId="{E94D7710-A0C5-4F71-9A35-9B102BCA6584}" type="parTrans" cxnId="{6954C7F8-7F50-4F56-8025-854BD9B7DA9A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6DF5007C-8AC0-43DD-BE28-08E4615FF177}" type="sibTrans" cxnId="{6954C7F8-7F50-4F56-8025-854BD9B7DA9A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76A8D835-DD3C-499A-B746-383C36A0277B}">
      <dgm:prSet custT="1"/>
      <dgm:spPr/>
      <dgm:t>
        <a:bodyPr/>
        <a:lstStyle/>
        <a:p>
          <a:pPr algn="just" rtl="0"/>
          <a:r>
            <a:rPr lang="cs-CZ" sz="1800" dirty="0" smtClean="0">
              <a:latin typeface="+mn-lt"/>
            </a:rPr>
            <a:t>Zaměstnavatelem (příspěvek na pojištění zaměstnanců)</a:t>
          </a:r>
          <a:endParaRPr lang="cs-CZ" sz="1800" dirty="0">
            <a:latin typeface="+mn-lt"/>
          </a:endParaRPr>
        </a:p>
      </dgm:t>
    </dgm:pt>
    <dgm:pt modelId="{CA2ED702-A259-4382-8007-341F13DADFBC}" type="parTrans" cxnId="{548866C7-E2A1-4759-9AD4-0131A30B05F2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243FFCCB-113F-4345-826C-90F7FC18E821}" type="sibTrans" cxnId="{548866C7-E2A1-4759-9AD4-0131A30B05F2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10386B8E-C5BB-4E02-A253-A99BFF8053BA}">
      <dgm:prSet custT="1"/>
      <dgm:spPr/>
      <dgm:t>
        <a:bodyPr/>
        <a:lstStyle/>
        <a:p>
          <a:pPr algn="just" rtl="0"/>
          <a:r>
            <a:rPr lang="cs-CZ" sz="1800" dirty="0" smtClean="0">
              <a:latin typeface="+mn-lt"/>
            </a:rPr>
            <a:t>Sponzorem</a:t>
          </a:r>
          <a:endParaRPr lang="cs-CZ" sz="1800" dirty="0">
            <a:latin typeface="+mn-lt"/>
          </a:endParaRPr>
        </a:p>
      </dgm:t>
    </dgm:pt>
    <dgm:pt modelId="{0E98EA1C-28C7-4137-90A1-CD7A6B1D2F04}" type="parTrans" cxnId="{DF2AE472-B86F-4AF8-B8D8-1901D0E2C079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CAD6BDEA-EEB9-433D-A7B8-86E61374FB11}" type="sibTrans" cxnId="{DF2AE472-B86F-4AF8-B8D8-1901D0E2C079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1FA9A6A6-5A9B-4D52-9964-F83BDC8CED6C}">
      <dgm:prSet custT="1"/>
      <dgm:spPr/>
      <dgm:t>
        <a:bodyPr/>
        <a:lstStyle/>
        <a:p>
          <a:pPr algn="just" rtl="0"/>
          <a:r>
            <a:rPr lang="cs-CZ" sz="1800" dirty="0" smtClean="0">
              <a:latin typeface="+mn-lt"/>
            </a:rPr>
            <a:t>Občanem (účastník, samoplátce,…)</a:t>
          </a:r>
          <a:endParaRPr lang="cs-CZ" sz="1800" dirty="0">
            <a:latin typeface="+mn-lt"/>
          </a:endParaRPr>
        </a:p>
      </dgm:t>
    </dgm:pt>
    <dgm:pt modelId="{6E580039-E5C5-40CC-92AC-890173F1A16E}" type="parTrans" cxnId="{047F6474-806B-4760-AF18-4678B20F9E1D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83C553DC-D165-49CF-A1BF-479D14CFF842}" type="sibTrans" cxnId="{047F6474-806B-4760-AF18-4678B20F9E1D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64130EA5-C3F9-4416-BF90-6C5F91A406CF}">
      <dgm:prSet custT="1"/>
      <dgm:spPr/>
      <dgm:t>
        <a:bodyPr/>
        <a:lstStyle/>
        <a:p>
          <a:pPr rtl="0"/>
          <a:r>
            <a:rPr lang="cs-CZ" sz="2000" b="1" dirty="0" smtClean="0">
              <a:latin typeface="+mn-lt"/>
            </a:rPr>
            <a:t>Hlavní metody financování:</a:t>
          </a:r>
          <a:endParaRPr lang="cs-CZ" sz="2000" b="1" dirty="0">
            <a:latin typeface="+mn-lt"/>
          </a:endParaRPr>
        </a:p>
      </dgm:t>
    </dgm:pt>
    <dgm:pt modelId="{9B712573-046A-4D15-9D92-2C1B60A3AB24}" type="parTrans" cxnId="{C18DCC1C-BB47-4C3A-BB70-896F52E7655A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E8E30776-79ED-45CD-9F1D-F94B1BE9195A}" type="sibTrans" cxnId="{C18DCC1C-BB47-4C3A-BB70-896F52E7655A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869748D6-0C56-434E-9DA5-E30A8F8C3EA9}">
      <dgm:prSet custT="1"/>
      <dgm:spPr/>
      <dgm:t>
        <a:bodyPr/>
        <a:lstStyle/>
        <a:p>
          <a:pPr rtl="0"/>
          <a:r>
            <a:rPr lang="cs-CZ" sz="1800" dirty="0" smtClean="0">
              <a:latin typeface="+mn-lt"/>
            </a:rPr>
            <a:t>Rozpočtová (průběžná)</a:t>
          </a:r>
          <a:endParaRPr lang="cs-CZ" sz="1800" dirty="0">
            <a:latin typeface="+mn-lt"/>
          </a:endParaRPr>
        </a:p>
      </dgm:t>
    </dgm:pt>
    <dgm:pt modelId="{4BB2371A-60FF-4E42-8E0A-A0AB3BC1AB2E}" type="parTrans" cxnId="{893B201F-3C1B-493F-A19B-1C276C474BC8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F8423F90-D918-420D-9A35-3D2A9E31C6EA}" type="sibTrans" cxnId="{893B201F-3C1B-493F-A19B-1C276C474BC8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ACD4B2F6-3B1D-4DDC-9C5E-CC7EAD16AF50}">
      <dgm:prSet custT="1"/>
      <dgm:spPr/>
      <dgm:t>
        <a:bodyPr/>
        <a:lstStyle/>
        <a:p>
          <a:pPr rtl="0"/>
          <a:r>
            <a:rPr lang="cs-CZ" sz="1800" dirty="0" smtClean="0">
              <a:latin typeface="+mn-lt"/>
            </a:rPr>
            <a:t>Fondová </a:t>
          </a:r>
          <a:endParaRPr lang="cs-CZ" sz="1800" dirty="0">
            <a:latin typeface="+mn-lt"/>
          </a:endParaRPr>
        </a:p>
      </dgm:t>
    </dgm:pt>
    <dgm:pt modelId="{BC4E3137-3D47-40A0-B132-9FB39B9C8AA3}" type="parTrans" cxnId="{0506279C-F292-4D2F-A010-3A5733028E7A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300705F2-0853-49C2-9056-95C79BA8C0D7}" type="sibTrans" cxnId="{0506279C-F292-4D2F-A010-3A5733028E7A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76028EF9-0ABA-48B0-AF67-4C461A0F9FE5}">
      <dgm:prSet custT="1"/>
      <dgm:spPr/>
      <dgm:t>
        <a:bodyPr/>
        <a:lstStyle/>
        <a:p>
          <a:pPr rtl="0"/>
          <a:r>
            <a:rPr lang="cs-CZ" sz="1800" dirty="0" smtClean="0">
              <a:latin typeface="+mn-lt"/>
            </a:rPr>
            <a:t>Smíšená </a:t>
          </a:r>
          <a:endParaRPr lang="cs-CZ" sz="1800" dirty="0">
            <a:latin typeface="+mn-lt"/>
          </a:endParaRPr>
        </a:p>
      </dgm:t>
    </dgm:pt>
    <dgm:pt modelId="{5AC9DB34-0D4F-4AA3-837D-DB9F8C05D1BB}" type="parTrans" cxnId="{E1333976-791C-400B-86F2-C4C864AB15E3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EF37C5EC-DB78-4AC7-AEB8-FF517F148458}" type="sibTrans" cxnId="{E1333976-791C-400B-86F2-C4C864AB15E3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6B9915FD-C28C-4ACF-BA3A-78A2620D2AFD}">
      <dgm:prSet custT="1"/>
      <dgm:spPr/>
      <dgm:t>
        <a:bodyPr/>
        <a:lstStyle/>
        <a:p>
          <a:pPr rtl="0"/>
          <a:r>
            <a:rPr lang="cs-CZ" sz="2000" b="1" dirty="0" smtClean="0">
              <a:latin typeface="+mn-lt"/>
            </a:rPr>
            <a:t>Sociální politika je financována:</a:t>
          </a:r>
          <a:endParaRPr lang="cs-CZ" sz="2000" b="1" dirty="0">
            <a:latin typeface="+mn-lt"/>
          </a:endParaRPr>
        </a:p>
      </dgm:t>
    </dgm:pt>
    <dgm:pt modelId="{2B61EA12-CBC9-4B59-A3DE-8B8015EB9D4C}" type="sibTrans" cxnId="{BCD3F907-9BF8-4E19-BDAE-4C199C492A65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9ED52F50-5D8A-4248-88E2-9BA0BEAD9DA6}" type="parTrans" cxnId="{BCD3F907-9BF8-4E19-BDAE-4C199C492A65}">
      <dgm:prSet/>
      <dgm:spPr/>
      <dgm:t>
        <a:bodyPr/>
        <a:lstStyle/>
        <a:p>
          <a:endParaRPr lang="cs-CZ">
            <a:latin typeface="+mn-lt"/>
          </a:endParaRPr>
        </a:p>
      </dgm:t>
    </dgm:pt>
    <dgm:pt modelId="{26AA79EF-E97C-4088-A9B3-41137375C758}" type="pres">
      <dgm:prSet presAssocID="{03609565-FCF1-4D26-B86E-5BFBC0615CE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2EB4816-4578-4CC6-9E6D-B400B817475D}" type="pres">
      <dgm:prSet presAssocID="{6B9915FD-C28C-4ACF-BA3A-78A2620D2AFD}" presName="linNode" presStyleCnt="0"/>
      <dgm:spPr/>
      <dgm:t>
        <a:bodyPr/>
        <a:lstStyle/>
        <a:p>
          <a:endParaRPr lang="cs-CZ"/>
        </a:p>
      </dgm:t>
    </dgm:pt>
    <dgm:pt modelId="{4F1D1232-8E7C-4ABC-A516-A5166550175A}" type="pres">
      <dgm:prSet presAssocID="{6B9915FD-C28C-4ACF-BA3A-78A2620D2AFD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C12EB53-EC02-43A4-8312-8339BBF87736}" type="pres">
      <dgm:prSet presAssocID="{6B9915FD-C28C-4ACF-BA3A-78A2620D2AFD}" presName="descendantText" presStyleLbl="alignAccFollowNode1" presStyleIdx="0" presStyleCnt="2" custScaleY="118190" custLinFactNeighborY="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E72DF65-CB93-4EBA-A56B-F02BE95FBCCC}" type="pres">
      <dgm:prSet presAssocID="{2B61EA12-CBC9-4B59-A3DE-8B8015EB9D4C}" presName="sp" presStyleCnt="0"/>
      <dgm:spPr/>
      <dgm:t>
        <a:bodyPr/>
        <a:lstStyle/>
        <a:p>
          <a:endParaRPr lang="cs-CZ"/>
        </a:p>
      </dgm:t>
    </dgm:pt>
    <dgm:pt modelId="{34292B49-E3E1-4D3C-8A96-539E4D8DAB31}" type="pres">
      <dgm:prSet presAssocID="{64130EA5-C3F9-4416-BF90-6C5F91A406CF}" presName="linNode" presStyleCnt="0"/>
      <dgm:spPr/>
      <dgm:t>
        <a:bodyPr/>
        <a:lstStyle/>
        <a:p>
          <a:endParaRPr lang="cs-CZ"/>
        </a:p>
      </dgm:t>
    </dgm:pt>
    <dgm:pt modelId="{F1948DB0-46A6-48A7-ACF7-390377BBA8E4}" type="pres">
      <dgm:prSet presAssocID="{64130EA5-C3F9-4416-BF90-6C5F91A406CF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3DF3F4F-24CE-4AF1-AC60-592D73958F13}" type="pres">
      <dgm:prSet presAssocID="{64130EA5-C3F9-4416-BF90-6C5F91A406CF}" presName="descendantText" presStyleLbl="alignAccFollowNode1" presStyleIdx="1" presStyleCnt="2" custScaleY="11819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47F6474-806B-4760-AF18-4678B20F9E1D}" srcId="{6B9915FD-C28C-4ACF-BA3A-78A2620D2AFD}" destId="{1FA9A6A6-5A9B-4D52-9964-F83BDC8CED6C}" srcOrd="4" destOrd="0" parTransId="{6E580039-E5C5-40CC-92AC-890173F1A16E}" sibTransId="{83C553DC-D165-49CF-A1BF-479D14CFF842}"/>
    <dgm:cxn modelId="{BCD3F907-9BF8-4E19-BDAE-4C199C492A65}" srcId="{03609565-FCF1-4D26-B86E-5BFBC0615CE2}" destId="{6B9915FD-C28C-4ACF-BA3A-78A2620D2AFD}" srcOrd="0" destOrd="0" parTransId="{9ED52F50-5D8A-4248-88E2-9BA0BEAD9DA6}" sibTransId="{2B61EA12-CBC9-4B59-A3DE-8B8015EB9D4C}"/>
    <dgm:cxn modelId="{893B201F-3C1B-493F-A19B-1C276C474BC8}" srcId="{64130EA5-C3F9-4416-BF90-6C5F91A406CF}" destId="{869748D6-0C56-434E-9DA5-E30A8F8C3EA9}" srcOrd="0" destOrd="0" parTransId="{4BB2371A-60FF-4E42-8E0A-A0AB3BC1AB2E}" sibTransId="{F8423F90-D918-420D-9A35-3D2A9E31C6EA}"/>
    <dgm:cxn modelId="{D980AF53-299C-4D6F-AAFC-20E3A9D4FEB2}" srcId="{6B9915FD-C28C-4ACF-BA3A-78A2620D2AFD}" destId="{BFAC4C72-912F-41EE-A406-61D01D3CB40E}" srcOrd="0" destOrd="0" parTransId="{F3A9AD6A-AE26-4CC4-807D-37ADC57514F6}" sibTransId="{FE2961D7-671A-42D8-AC3D-A6CC3031963A}"/>
    <dgm:cxn modelId="{A11D8A2C-5AB4-463C-BA9E-7002F4922A33}" type="presOf" srcId="{76028EF9-0ABA-48B0-AF67-4C461A0F9FE5}" destId="{C3DF3F4F-24CE-4AF1-AC60-592D73958F13}" srcOrd="0" destOrd="2" presId="urn:microsoft.com/office/officeart/2005/8/layout/vList5"/>
    <dgm:cxn modelId="{C18DCC1C-BB47-4C3A-BB70-896F52E7655A}" srcId="{03609565-FCF1-4D26-B86E-5BFBC0615CE2}" destId="{64130EA5-C3F9-4416-BF90-6C5F91A406CF}" srcOrd="1" destOrd="0" parTransId="{9B712573-046A-4D15-9D92-2C1B60A3AB24}" sibTransId="{E8E30776-79ED-45CD-9F1D-F94B1BE9195A}"/>
    <dgm:cxn modelId="{0928BCAF-6797-458B-AF84-7BD578234A7C}" type="presOf" srcId="{76A8D835-DD3C-499A-B746-383C36A0277B}" destId="{6C12EB53-EC02-43A4-8312-8339BBF87736}" srcOrd="0" destOrd="2" presId="urn:microsoft.com/office/officeart/2005/8/layout/vList5"/>
    <dgm:cxn modelId="{0506279C-F292-4D2F-A010-3A5733028E7A}" srcId="{64130EA5-C3F9-4416-BF90-6C5F91A406CF}" destId="{ACD4B2F6-3B1D-4DDC-9C5E-CC7EAD16AF50}" srcOrd="1" destOrd="0" parTransId="{BC4E3137-3D47-40A0-B132-9FB39B9C8AA3}" sibTransId="{300705F2-0853-49C2-9056-95C79BA8C0D7}"/>
    <dgm:cxn modelId="{DF2AE472-B86F-4AF8-B8D8-1901D0E2C079}" srcId="{6B9915FD-C28C-4ACF-BA3A-78A2620D2AFD}" destId="{10386B8E-C5BB-4E02-A253-A99BFF8053BA}" srcOrd="3" destOrd="0" parTransId="{0E98EA1C-28C7-4137-90A1-CD7A6B1D2F04}" sibTransId="{CAD6BDEA-EEB9-433D-A7B8-86E61374FB11}"/>
    <dgm:cxn modelId="{58487BA8-EA7D-4DE3-B970-3D5AE69D7CF0}" type="presOf" srcId="{1FA9A6A6-5A9B-4D52-9964-F83BDC8CED6C}" destId="{6C12EB53-EC02-43A4-8312-8339BBF87736}" srcOrd="0" destOrd="4" presId="urn:microsoft.com/office/officeart/2005/8/layout/vList5"/>
    <dgm:cxn modelId="{1900496F-FC3A-4234-AF97-983A740E6A0C}" type="presOf" srcId="{10386B8E-C5BB-4E02-A253-A99BFF8053BA}" destId="{6C12EB53-EC02-43A4-8312-8339BBF87736}" srcOrd="0" destOrd="3" presId="urn:microsoft.com/office/officeart/2005/8/layout/vList5"/>
    <dgm:cxn modelId="{9757DE55-71C5-450F-B85B-8A28A7C1CB60}" type="presOf" srcId="{ACD4B2F6-3B1D-4DDC-9C5E-CC7EAD16AF50}" destId="{C3DF3F4F-24CE-4AF1-AC60-592D73958F13}" srcOrd="0" destOrd="1" presId="urn:microsoft.com/office/officeart/2005/8/layout/vList5"/>
    <dgm:cxn modelId="{7D8BD175-D4FE-4FCB-896D-934D22AD9B67}" type="presOf" srcId="{64130EA5-C3F9-4416-BF90-6C5F91A406CF}" destId="{F1948DB0-46A6-48A7-ACF7-390377BBA8E4}" srcOrd="0" destOrd="0" presId="urn:microsoft.com/office/officeart/2005/8/layout/vList5"/>
    <dgm:cxn modelId="{EFE990E0-1C60-4AE5-A8FE-B7A01CC90C6A}" type="presOf" srcId="{CC4CB63F-DC05-4550-86EC-8A123AAC9773}" destId="{6C12EB53-EC02-43A4-8312-8339BBF87736}" srcOrd="0" destOrd="1" presId="urn:microsoft.com/office/officeart/2005/8/layout/vList5"/>
    <dgm:cxn modelId="{4443CDA0-6C4E-4D9F-9978-35FB5DD98189}" type="presOf" srcId="{869748D6-0C56-434E-9DA5-E30A8F8C3EA9}" destId="{C3DF3F4F-24CE-4AF1-AC60-592D73958F13}" srcOrd="0" destOrd="0" presId="urn:microsoft.com/office/officeart/2005/8/layout/vList5"/>
    <dgm:cxn modelId="{6954C7F8-7F50-4F56-8025-854BD9B7DA9A}" srcId="{6B9915FD-C28C-4ACF-BA3A-78A2620D2AFD}" destId="{CC4CB63F-DC05-4550-86EC-8A123AAC9773}" srcOrd="1" destOrd="0" parTransId="{E94D7710-A0C5-4F71-9A35-9B102BCA6584}" sibTransId="{6DF5007C-8AC0-43DD-BE28-08E4615FF177}"/>
    <dgm:cxn modelId="{AE47727E-8E30-40A1-9B87-348A06030AC0}" type="presOf" srcId="{BFAC4C72-912F-41EE-A406-61D01D3CB40E}" destId="{6C12EB53-EC02-43A4-8312-8339BBF87736}" srcOrd="0" destOrd="0" presId="urn:microsoft.com/office/officeart/2005/8/layout/vList5"/>
    <dgm:cxn modelId="{5C11DB45-08A9-41E6-B5E4-880FAC6A14FC}" type="presOf" srcId="{6B9915FD-C28C-4ACF-BA3A-78A2620D2AFD}" destId="{4F1D1232-8E7C-4ABC-A516-A5166550175A}" srcOrd="0" destOrd="0" presId="urn:microsoft.com/office/officeart/2005/8/layout/vList5"/>
    <dgm:cxn modelId="{548866C7-E2A1-4759-9AD4-0131A30B05F2}" srcId="{6B9915FD-C28C-4ACF-BA3A-78A2620D2AFD}" destId="{76A8D835-DD3C-499A-B746-383C36A0277B}" srcOrd="2" destOrd="0" parTransId="{CA2ED702-A259-4382-8007-341F13DADFBC}" sibTransId="{243FFCCB-113F-4345-826C-90F7FC18E821}"/>
    <dgm:cxn modelId="{0272C92D-1D07-42B7-83BC-4B9C265D0EBF}" type="presOf" srcId="{03609565-FCF1-4D26-B86E-5BFBC0615CE2}" destId="{26AA79EF-E97C-4088-A9B3-41137375C758}" srcOrd="0" destOrd="0" presId="urn:microsoft.com/office/officeart/2005/8/layout/vList5"/>
    <dgm:cxn modelId="{E1333976-791C-400B-86F2-C4C864AB15E3}" srcId="{64130EA5-C3F9-4416-BF90-6C5F91A406CF}" destId="{76028EF9-0ABA-48B0-AF67-4C461A0F9FE5}" srcOrd="2" destOrd="0" parTransId="{5AC9DB34-0D4F-4AA3-837D-DB9F8C05D1BB}" sibTransId="{EF37C5EC-DB78-4AC7-AEB8-FF517F148458}"/>
    <dgm:cxn modelId="{E230E60A-D2F8-4FCE-A00D-D8949905C4D0}" type="presParOf" srcId="{26AA79EF-E97C-4088-A9B3-41137375C758}" destId="{52EB4816-4578-4CC6-9E6D-B400B817475D}" srcOrd="0" destOrd="0" presId="urn:microsoft.com/office/officeart/2005/8/layout/vList5"/>
    <dgm:cxn modelId="{E23AC4B9-63D2-4285-B381-91BE215A42E4}" type="presParOf" srcId="{52EB4816-4578-4CC6-9E6D-B400B817475D}" destId="{4F1D1232-8E7C-4ABC-A516-A5166550175A}" srcOrd="0" destOrd="0" presId="urn:microsoft.com/office/officeart/2005/8/layout/vList5"/>
    <dgm:cxn modelId="{FF956400-2915-460E-8CC2-4DB61E67CAC9}" type="presParOf" srcId="{52EB4816-4578-4CC6-9E6D-B400B817475D}" destId="{6C12EB53-EC02-43A4-8312-8339BBF87736}" srcOrd="1" destOrd="0" presId="urn:microsoft.com/office/officeart/2005/8/layout/vList5"/>
    <dgm:cxn modelId="{028B5F3B-9BCA-4177-A269-49244D5AAD06}" type="presParOf" srcId="{26AA79EF-E97C-4088-A9B3-41137375C758}" destId="{DE72DF65-CB93-4EBA-A56B-F02BE95FBCCC}" srcOrd="1" destOrd="0" presId="urn:microsoft.com/office/officeart/2005/8/layout/vList5"/>
    <dgm:cxn modelId="{CC548493-B4C3-4A78-885E-502639CF4EA7}" type="presParOf" srcId="{26AA79EF-E97C-4088-A9B3-41137375C758}" destId="{34292B49-E3E1-4D3C-8A96-539E4D8DAB31}" srcOrd="2" destOrd="0" presId="urn:microsoft.com/office/officeart/2005/8/layout/vList5"/>
    <dgm:cxn modelId="{331423BB-DC1A-4E40-8CB8-B01E71593251}" type="presParOf" srcId="{34292B49-E3E1-4D3C-8A96-539E4D8DAB31}" destId="{F1948DB0-46A6-48A7-ACF7-390377BBA8E4}" srcOrd="0" destOrd="0" presId="urn:microsoft.com/office/officeart/2005/8/layout/vList5"/>
    <dgm:cxn modelId="{354CC06F-E5CB-4196-B282-F63FAB48F379}" type="presParOf" srcId="{34292B49-E3E1-4D3C-8A96-539E4D8DAB31}" destId="{C3DF3F4F-24CE-4AF1-AC60-592D73958F1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727665D-A6A1-4085-AD90-5720F494090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1D00892-F01E-4120-BEE5-B4EB78B2B4DA}">
      <dgm:prSet custT="1"/>
      <dgm:spPr>
        <a:solidFill>
          <a:schemeClr val="accent6"/>
        </a:solidFill>
      </dgm:spPr>
      <dgm:t>
        <a:bodyPr/>
        <a:lstStyle/>
        <a:p>
          <a:pPr rtl="0"/>
          <a:r>
            <a:rPr lang="cs-CZ" sz="1800" b="1" dirty="0" smtClean="0">
              <a:latin typeface="Hind Regular"/>
            </a:rPr>
            <a:t>Veřejné finance slouží k zajištění existence a fungování veřejného sektoru. Stát je získává z těchto zdrojů:</a:t>
          </a:r>
          <a:endParaRPr lang="cs-CZ" sz="1800" b="1" dirty="0">
            <a:latin typeface="Hind Regular"/>
          </a:endParaRPr>
        </a:p>
      </dgm:t>
    </dgm:pt>
    <dgm:pt modelId="{03157BC8-FA43-439D-A2D4-91475B8581C1}" type="parTrans" cxnId="{2A94D2E4-53FF-435E-833A-74BF4BB7FFA6}">
      <dgm:prSet/>
      <dgm:spPr/>
      <dgm:t>
        <a:bodyPr/>
        <a:lstStyle/>
        <a:p>
          <a:endParaRPr lang="cs-CZ"/>
        </a:p>
      </dgm:t>
    </dgm:pt>
    <dgm:pt modelId="{619EB260-3DC0-417F-89A0-4A110D34BC8F}" type="sibTrans" cxnId="{2A94D2E4-53FF-435E-833A-74BF4BB7FFA6}">
      <dgm:prSet/>
      <dgm:spPr/>
      <dgm:t>
        <a:bodyPr/>
        <a:lstStyle/>
        <a:p>
          <a:endParaRPr lang="cs-CZ"/>
        </a:p>
      </dgm:t>
    </dgm:pt>
    <dgm:pt modelId="{06C4D5A5-D527-4109-A2C6-19A0AA691FAE}">
      <dgm:prSet custT="1"/>
      <dgm:spPr>
        <a:solidFill>
          <a:schemeClr val="accent6">
            <a:lumMod val="40000"/>
            <a:lumOff val="60000"/>
            <a:alpha val="90000"/>
          </a:schemeClr>
        </a:solidFill>
        <a:ln>
          <a:noFill/>
        </a:ln>
      </dgm:spPr>
      <dgm:t>
        <a:bodyPr/>
        <a:lstStyle/>
        <a:p>
          <a:pPr rtl="0"/>
          <a:r>
            <a:rPr lang="cs-CZ" sz="1400" dirty="0" smtClean="0">
              <a:latin typeface="Hind Regular"/>
            </a:rPr>
            <a:t>Daně (asi 50% příjmu státního rozpočtu)</a:t>
          </a:r>
          <a:endParaRPr lang="cs-CZ" sz="1400" dirty="0">
            <a:latin typeface="Hind Regular"/>
          </a:endParaRPr>
        </a:p>
      </dgm:t>
    </dgm:pt>
    <dgm:pt modelId="{3763C602-C3EB-4386-97FD-F67D79269606}" type="parTrans" cxnId="{D923FA97-C23B-4D27-9263-92E814E39B7B}">
      <dgm:prSet/>
      <dgm:spPr/>
      <dgm:t>
        <a:bodyPr/>
        <a:lstStyle/>
        <a:p>
          <a:endParaRPr lang="cs-CZ"/>
        </a:p>
      </dgm:t>
    </dgm:pt>
    <dgm:pt modelId="{FDF4F525-F1B7-4286-B0D0-FC71AAC9EA32}" type="sibTrans" cxnId="{D923FA97-C23B-4D27-9263-92E814E39B7B}">
      <dgm:prSet/>
      <dgm:spPr/>
      <dgm:t>
        <a:bodyPr/>
        <a:lstStyle/>
        <a:p>
          <a:endParaRPr lang="cs-CZ"/>
        </a:p>
      </dgm:t>
    </dgm:pt>
    <dgm:pt modelId="{E8D5C87E-30C3-493F-80F9-18541F6C3E59}">
      <dgm:prSet custT="1"/>
      <dgm:spPr>
        <a:solidFill>
          <a:schemeClr val="accent6">
            <a:lumMod val="40000"/>
            <a:lumOff val="60000"/>
            <a:alpha val="90000"/>
          </a:schemeClr>
        </a:solidFill>
        <a:ln>
          <a:noFill/>
        </a:ln>
      </dgm:spPr>
      <dgm:t>
        <a:bodyPr/>
        <a:lstStyle/>
        <a:p>
          <a:pPr rtl="0"/>
          <a:r>
            <a:rPr lang="cs-CZ" sz="1400" dirty="0" smtClean="0">
              <a:latin typeface="Hind Regular"/>
            </a:rPr>
            <a:t>Pojistné na sociální zabezpečení (asi 30% příjmu SR)</a:t>
          </a:r>
          <a:endParaRPr lang="cs-CZ" sz="1400" dirty="0">
            <a:latin typeface="Hind Regular"/>
          </a:endParaRPr>
        </a:p>
      </dgm:t>
    </dgm:pt>
    <dgm:pt modelId="{1D66F2CB-A392-4CB1-A165-368FA9F4C716}" type="parTrans" cxnId="{E5BEED3C-1CB3-4A8E-A5FD-C16DCCF91176}">
      <dgm:prSet/>
      <dgm:spPr/>
      <dgm:t>
        <a:bodyPr/>
        <a:lstStyle/>
        <a:p>
          <a:endParaRPr lang="cs-CZ"/>
        </a:p>
      </dgm:t>
    </dgm:pt>
    <dgm:pt modelId="{4557549C-946E-4521-8816-D55E0F0951C2}" type="sibTrans" cxnId="{E5BEED3C-1CB3-4A8E-A5FD-C16DCCF91176}">
      <dgm:prSet/>
      <dgm:spPr/>
      <dgm:t>
        <a:bodyPr/>
        <a:lstStyle/>
        <a:p>
          <a:endParaRPr lang="cs-CZ"/>
        </a:p>
      </dgm:t>
    </dgm:pt>
    <dgm:pt modelId="{14E5F71C-9774-42F7-9869-AB1DDDD240D5}">
      <dgm:prSet custT="1"/>
      <dgm:spPr>
        <a:solidFill>
          <a:schemeClr val="accent6">
            <a:lumMod val="40000"/>
            <a:lumOff val="60000"/>
            <a:alpha val="90000"/>
          </a:schemeClr>
        </a:solidFill>
        <a:ln>
          <a:noFill/>
        </a:ln>
      </dgm:spPr>
      <dgm:t>
        <a:bodyPr/>
        <a:lstStyle/>
        <a:p>
          <a:pPr rtl="0"/>
          <a:r>
            <a:rPr lang="cs-CZ" sz="1400" dirty="0" smtClean="0">
              <a:latin typeface="Hind Regular"/>
            </a:rPr>
            <a:t>Dotace EU</a:t>
          </a:r>
          <a:endParaRPr lang="cs-CZ" sz="1400" dirty="0">
            <a:latin typeface="Hind Regular"/>
          </a:endParaRPr>
        </a:p>
      </dgm:t>
    </dgm:pt>
    <dgm:pt modelId="{00FC7AC9-E74F-4958-89A1-9BF24BDC9F8C}" type="parTrans" cxnId="{BA5F1CC4-12D4-4D7B-93F7-12A5E71CD646}">
      <dgm:prSet/>
      <dgm:spPr/>
      <dgm:t>
        <a:bodyPr/>
        <a:lstStyle/>
        <a:p>
          <a:endParaRPr lang="cs-CZ"/>
        </a:p>
      </dgm:t>
    </dgm:pt>
    <dgm:pt modelId="{26E1EDE6-A778-4AD1-AB40-325555CD9DF3}" type="sibTrans" cxnId="{BA5F1CC4-12D4-4D7B-93F7-12A5E71CD646}">
      <dgm:prSet/>
      <dgm:spPr/>
      <dgm:t>
        <a:bodyPr/>
        <a:lstStyle/>
        <a:p>
          <a:endParaRPr lang="cs-CZ"/>
        </a:p>
      </dgm:t>
    </dgm:pt>
    <dgm:pt modelId="{97AA6248-3270-4063-80B1-E44EE96690C4}">
      <dgm:prSet custT="1"/>
      <dgm:spPr>
        <a:solidFill>
          <a:srgbClr val="FFCC00"/>
        </a:solidFill>
      </dgm:spPr>
      <dgm:t>
        <a:bodyPr/>
        <a:lstStyle/>
        <a:p>
          <a:pPr rtl="0"/>
          <a:r>
            <a:rPr lang="cs-CZ" sz="1800" b="1" dirty="0" smtClean="0">
              <a:latin typeface="Hind Regular"/>
            </a:rPr>
            <a:t>Veřejné rozpočty:</a:t>
          </a:r>
          <a:endParaRPr lang="cs-CZ" sz="1800" b="1" dirty="0">
            <a:latin typeface="Hind Regular"/>
          </a:endParaRPr>
        </a:p>
      </dgm:t>
    </dgm:pt>
    <dgm:pt modelId="{C5A8C9F2-C658-4125-82BB-AA96F25DDE56}" type="parTrans" cxnId="{09C21389-3937-4038-9671-14DD5DECAFAB}">
      <dgm:prSet/>
      <dgm:spPr/>
      <dgm:t>
        <a:bodyPr/>
        <a:lstStyle/>
        <a:p>
          <a:endParaRPr lang="cs-CZ"/>
        </a:p>
      </dgm:t>
    </dgm:pt>
    <dgm:pt modelId="{B695315F-0953-4B83-B311-2D6835116ECB}" type="sibTrans" cxnId="{09C21389-3937-4038-9671-14DD5DECAFAB}">
      <dgm:prSet/>
      <dgm:spPr/>
      <dgm:t>
        <a:bodyPr/>
        <a:lstStyle/>
        <a:p>
          <a:endParaRPr lang="cs-CZ"/>
        </a:p>
      </dgm:t>
    </dgm:pt>
    <dgm:pt modelId="{46A11EC1-C272-4F70-96C8-AA3975A6EC77}">
      <dgm:prSet custT="1"/>
      <dgm:spPr>
        <a:solidFill>
          <a:srgbClr val="FFEA93">
            <a:alpha val="90000"/>
          </a:srgbClr>
        </a:solidFill>
        <a:ln>
          <a:noFill/>
        </a:ln>
      </dgm:spPr>
      <dgm:t>
        <a:bodyPr/>
        <a:lstStyle/>
        <a:p>
          <a:pPr algn="just" rtl="0"/>
          <a:r>
            <a:rPr lang="cs-CZ" sz="1400" dirty="0" smtClean="0">
              <a:latin typeface="Hind Regular"/>
            </a:rPr>
            <a:t>Státní rozpočet (rozpočet vlády)</a:t>
          </a:r>
          <a:endParaRPr lang="cs-CZ" sz="1400" dirty="0">
            <a:latin typeface="Hind Regular"/>
          </a:endParaRPr>
        </a:p>
      </dgm:t>
    </dgm:pt>
    <dgm:pt modelId="{CD7AAB30-C5D5-4AB6-8E93-96DD203301C0}" type="parTrans" cxnId="{DDE7195D-88D2-4390-BA6C-1FEAFA611AE2}">
      <dgm:prSet/>
      <dgm:spPr/>
      <dgm:t>
        <a:bodyPr/>
        <a:lstStyle/>
        <a:p>
          <a:endParaRPr lang="cs-CZ"/>
        </a:p>
      </dgm:t>
    </dgm:pt>
    <dgm:pt modelId="{EF89C1F6-9974-4B01-AE5B-0E88F595A7B4}" type="sibTrans" cxnId="{DDE7195D-88D2-4390-BA6C-1FEAFA611AE2}">
      <dgm:prSet/>
      <dgm:spPr/>
      <dgm:t>
        <a:bodyPr/>
        <a:lstStyle/>
        <a:p>
          <a:endParaRPr lang="cs-CZ"/>
        </a:p>
      </dgm:t>
    </dgm:pt>
    <dgm:pt modelId="{5F626026-19E6-4352-AA8C-F4A95636A34F}">
      <dgm:prSet custT="1"/>
      <dgm:spPr>
        <a:solidFill>
          <a:srgbClr val="FFEA93">
            <a:alpha val="90000"/>
          </a:srgbClr>
        </a:solidFill>
        <a:ln>
          <a:noFill/>
        </a:ln>
      </dgm:spPr>
      <dgm:t>
        <a:bodyPr/>
        <a:lstStyle/>
        <a:p>
          <a:pPr algn="just" rtl="0"/>
          <a:r>
            <a:rPr lang="cs-CZ" sz="1400" dirty="0" smtClean="0">
              <a:latin typeface="Hind Regular"/>
            </a:rPr>
            <a:t>Municipální rozpočty (rozpočty krajů a obcí)</a:t>
          </a:r>
          <a:endParaRPr lang="cs-CZ" sz="1400" dirty="0">
            <a:latin typeface="Hind Regular"/>
          </a:endParaRPr>
        </a:p>
      </dgm:t>
    </dgm:pt>
    <dgm:pt modelId="{48C62985-C268-4A69-9095-51BE6ACA9824}" type="parTrans" cxnId="{936F3344-8D38-41B1-AEAC-6D035E3DADFE}">
      <dgm:prSet/>
      <dgm:spPr/>
      <dgm:t>
        <a:bodyPr/>
        <a:lstStyle/>
        <a:p>
          <a:endParaRPr lang="cs-CZ"/>
        </a:p>
      </dgm:t>
    </dgm:pt>
    <dgm:pt modelId="{340EBD26-15CD-4B68-A019-F9B1083048A0}" type="sibTrans" cxnId="{936F3344-8D38-41B1-AEAC-6D035E3DADFE}">
      <dgm:prSet/>
      <dgm:spPr/>
      <dgm:t>
        <a:bodyPr/>
        <a:lstStyle/>
        <a:p>
          <a:endParaRPr lang="cs-CZ"/>
        </a:p>
      </dgm:t>
    </dgm:pt>
    <dgm:pt modelId="{0F6107DF-1030-4024-A738-56BF7B4ED6FB}">
      <dgm:prSet custT="1"/>
      <dgm:spPr>
        <a:solidFill>
          <a:srgbClr val="FFEA93">
            <a:alpha val="90000"/>
          </a:srgbClr>
        </a:solidFill>
        <a:ln>
          <a:noFill/>
        </a:ln>
      </dgm:spPr>
      <dgm:t>
        <a:bodyPr/>
        <a:lstStyle/>
        <a:p>
          <a:pPr algn="just" rtl="0"/>
          <a:r>
            <a:rPr lang="cs-CZ" sz="1400" dirty="0" smtClean="0">
              <a:latin typeface="Hind Regular"/>
            </a:rPr>
            <a:t>Rozpočty veřejných (státních) podniků (např. železnice, pošty, Česká televize)</a:t>
          </a:r>
          <a:endParaRPr lang="cs-CZ" sz="1400" dirty="0">
            <a:latin typeface="Hind Regular"/>
          </a:endParaRPr>
        </a:p>
      </dgm:t>
    </dgm:pt>
    <dgm:pt modelId="{C5E57CD2-8420-45C2-A037-C0D8CEC44447}" type="parTrans" cxnId="{31C244FA-F795-49B3-8602-01708DC46CF2}">
      <dgm:prSet/>
      <dgm:spPr/>
      <dgm:t>
        <a:bodyPr/>
        <a:lstStyle/>
        <a:p>
          <a:endParaRPr lang="cs-CZ"/>
        </a:p>
      </dgm:t>
    </dgm:pt>
    <dgm:pt modelId="{B9192496-9B0E-41D9-A220-65E21C00F419}" type="sibTrans" cxnId="{31C244FA-F795-49B3-8602-01708DC46CF2}">
      <dgm:prSet/>
      <dgm:spPr/>
      <dgm:t>
        <a:bodyPr/>
        <a:lstStyle/>
        <a:p>
          <a:endParaRPr lang="cs-CZ"/>
        </a:p>
      </dgm:t>
    </dgm:pt>
    <dgm:pt modelId="{5452D6A7-DD52-45E6-A7C8-5E2656AE8CA6}">
      <dgm:prSet custT="1"/>
      <dgm:spPr>
        <a:solidFill>
          <a:srgbClr val="FFEA93">
            <a:alpha val="90000"/>
          </a:srgbClr>
        </a:solidFill>
        <a:ln>
          <a:noFill/>
        </a:ln>
      </dgm:spPr>
      <dgm:t>
        <a:bodyPr/>
        <a:lstStyle/>
        <a:p>
          <a:pPr algn="just" rtl="0"/>
          <a:r>
            <a:rPr lang="cs-CZ" sz="1400" dirty="0" smtClean="0">
              <a:latin typeface="Hind Regular"/>
            </a:rPr>
            <a:t>Státem vytvořené účelové peněžní fondy</a:t>
          </a:r>
          <a:endParaRPr lang="cs-CZ" sz="1400" dirty="0">
            <a:latin typeface="Hind Regular"/>
          </a:endParaRPr>
        </a:p>
      </dgm:t>
    </dgm:pt>
    <dgm:pt modelId="{E89FAB61-111E-42D3-968D-E15B646F97C9}" type="parTrans" cxnId="{1CA1FB27-A2D5-4E5D-9A7F-AFB0D9800D47}">
      <dgm:prSet/>
      <dgm:spPr/>
      <dgm:t>
        <a:bodyPr/>
        <a:lstStyle/>
        <a:p>
          <a:endParaRPr lang="cs-CZ"/>
        </a:p>
      </dgm:t>
    </dgm:pt>
    <dgm:pt modelId="{AE12A4DB-4DED-4188-A780-1B81B7115FF0}" type="sibTrans" cxnId="{1CA1FB27-A2D5-4E5D-9A7F-AFB0D9800D47}">
      <dgm:prSet/>
      <dgm:spPr/>
      <dgm:t>
        <a:bodyPr/>
        <a:lstStyle/>
        <a:p>
          <a:endParaRPr lang="cs-CZ"/>
        </a:p>
      </dgm:t>
    </dgm:pt>
    <dgm:pt modelId="{CC37D8BD-5A6E-4C61-A09D-63600F4BEC6D}">
      <dgm:prSet custT="1"/>
      <dgm:spPr>
        <a:solidFill>
          <a:srgbClr val="FFEA93">
            <a:alpha val="90000"/>
          </a:srgbClr>
        </a:solidFill>
        <a:ln>
          <a:noFill/>
        </a:ln>
      </dgm:spPr>
      <dgm:t>
        <a:bodyPr/>
        <a:lstStyle/>
        <a:p>
          <a:pPr algn="just" rtl="0"/>
          <a:r>
            <a:rPr lang="cs-CZ" sz="1400" dirty="0" smtClean="0">
              <a:latin typeface="Hind Regular"/>
            </a:rPr>
            <a:t>Vazba na rozpočet EU</a:t>
          </a:r>
          <a:endParaRPr lang="cs-CZ" sz="1400" dirty="0">
            <a:latin typeface="Hind Regular"/>
          </a:endParaRPr>
        </a:p>
      </dgm:t>
    </dgm:pt>
    <dgm:pt modelId="{D952AD27-2521-4660-BA79-6A4F93F6BE64}" type="parTrans" cxnId="{141734CD-A1BD-40F2-A3EE-316DA393627B}">
      <dgm:prSet/>
      <dgm:spPr/>
      <dgm:t>
        <a:bodyPr/>
        <a:lstStyle/>
        <a:p>
          <a:endParaRPr lang="cs-CZ"/>
        </a:p>
      </dgm:t>
    </dgm:pt>
    <dgm:pt modelId="{3D50A4C8-48C1-4A0F-B5AA-B955D44CB267}" type="sibTrans" cxnId="{141734CD-A1BD-40F2-A3EE-316DA393627B}">
      <dgm:prSet/>
      <dgm:spPr/>
      <dgm:t>
        <a:bodyPr/>
        <a:lstStyle/>
        <a:p>
          <a:endParaRPr lang="cs-CZ"/>
        </a:p>
      </dgm:t>
    </dgm:pt>
    <dgm:pt modelId="{134C03CE-B81B-436D-B3EC-C37F32467A4D}">
      <dgm:prSet custT="1"/>
      <dgm:spPr>
        <a:solidFill>
          <a:srgbClr val="FFEA93">
            <a:alpha val="90000"/>
          </a:srgbClr>
        </a:solidFill>
        <a:ln>
          <a:noFill/>
        </a:ln>
      </dgm:spPr>
      <dgm:t>
        <a:bodyPr/>
        <a:lstStyle/>
        <a:p>
          <a:pPr algn="just" rtl="0"/>
          <a:r>
            <a:rPr lang="cs-CZ" sz="1400" dirty="0" smtClean="0">
              <a:latin typeface="Hind Regular"/>
            </a:rPr>
            <a:t>Rozpočty zdravotních pojišťoven</a:t>
          </a:r>
          <a:endParaRPr lang="cs-CZ" sz="1400" dirty="0">
            <a:latin typeface="Hind Regular"/>
          </a:endParaRPr>
        </a:p>
      </dgm:t>
    </dgm:pt>
    <dgm:pt modelId="{10A6BD16-4ED9-42C0-B697-96C41E6626A9}" type="parTrans" cxnId="{B9113FC1-9793-4C19-91B1-970B59E98B1F}">
      <dgm:prSet/>
      <dgm:spPr/>
      <dgm:t>
        <a:bodyPr/>
        <a:lstStyle/>
        <a:p>
          <a:endParaRPr lang="cs-CZ"/>
        </a:p>
      </dgm:t>
    </dgm:pt>
    <dgm:pt modelId="{82390C7A-9C14-41D6-9686-1D6BB3ED1EF2}" type="sibTrans" cxnId="{B9113FC1-9793-4C19-91B1-970B59E98B1F}">
      <dgm:prSet/>
      <dgm:spPr/>
      <dgm:t>
        <a:bodyPr/>
        <a:lstStyle/>
        <a:p>
          <a:endParaRPr lang="cs-CZ"/>
        </a:p>
      </dgm:t>
    </dgm:pt>
    <dgm:pt modelId="{F5C7E22B-A00A-48CF-A1D1-48CEB905CD47}">
      <dgm:prSet custT="1"/>
      <dgm:spPr>
        <a:solidFill>
          <a:schemeClr val="accent6">
            <a:lumMod val="40000"/>
            <a:lumOff val="60000"/>
            <a:alpha val="90000"/>
          </a:schemeClr>
        </a:solidFill>
        <a:ln>
          <a:noFill/>
        </a:ln>
      </dgm:spPr>
      <dgm:t>
        <a:bodyPr/>
        <a:lstStyle/>
        <a:p>
          <a:pPr rtl="0"/>
          <a:r>
            <a:rPr lang="cs-CZ" sz="1400" dirty="0" smtClean="0">
              <a:latin typeface="Hind Regular"/>
            </a:rPr>
            <a:t>Kapitálové příjmy, transfery, prodeje, …</a:t>
          </a:r>
          <a:endParaRPr lang="cs-CZ" sz="1400" dirty="0">
            <a:latin typeface="Hind Regular"/>
          </a:endParaRPr>
        </a:p>
      </dgm:t>
    </dgm:pt>
    <dgm:pt modelId="{5AD4141F-EC9F-4863-9F32-F8DB35EC06F4}" type="parTrans" cxnId="{1B7A805A-7B80-41AE-999B-2472E8846AB6}">
      <dgm:prSet/>
      <dgm:spPr/>
      <dgm:t>
        <a:bodyPr/>
        <a:lstStyle/>
        <a:p>
          <a:endParaRPr lang="cs-CZ"/>
        </a:p>
      </dgm:t>
    </dgm:pt>
    <dgm:pt modelId="{10199EA3-CA66-4736-B6EC-8B24941F66BA}" type="sibTrans" cxnId="{1B7A805A-7B80-41AE-999B-2472E8846AB6}">
      <dgm:prSet/>
      <dgm:spPr/>
      <dgm:t>
        <a:bodyPr/>
        <a:lstStyle/>
        <a:p>
          <a:endParaRPr lang="cs-CZ"/>
        </a:p>
      </dgm:t>
    </dgm:pt>
    <dgm:pt modelId="{D7F2CBF3-1BF0-4923-B7A5-E72A4B585D8B}" type="pres">
      <dgm:prSet presAssocID="{9727665D-A6A1-4085-AD90-5720F494090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7C05917-0D64-472F-A090-F6DB421C79FD}" type="pres">
      <dgm:prSet presAssocID="{F1D00892-F01E-4120-BEE5-B4EB78B2B4DA}" presName="linNode" presStyleCnt="0"/>
      <dgm:spPr/>
    </dgm:pt>
    <dgm:pt modelId="{AEF9BA83-C03D-4FB0-8141-393326670722}" type="pres">
      <dgm:prSet presAssocID="{F1D00892-F01E-4120-BEE5-B4EB78B2B4DA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583AF3B-D917-4309-9C84-42588BC96AB3}" type="pres">
      <dgm:prSet presAssocID="{F1D00892-F01E-4120-BEE5-B4EB78B2B4DA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B715708-3CF8-40EA-82DB-A6119145BBE7}" type="pres">
      <dgm:prSet presAssocID="{619EB260-3DC0-417F-89A0-4A110D34BC8F}" presName="sp" presStyleCnt="0"/>
      <dgm:spPr/>
    </dgm:pt>
    <dgm:pt modelId="{59DD7C4C-7B1D-4FF7-980F-AFB90A69F388}" type="pres">
      <dgm:prSet presAssocID="{97AA6248-3270-4063-80B1-E44EE96690C4}" presName="linNode" presStyleCnt="0"/>
      <dgm:spPr/>
    </dgm:pt>
    <dgm:pt modelId="{0B642821-5E8B-4E15-90E7-66AC81FBA961}" type="pres">
      <dgm:prSet presAssocID="{97AA6248-3270-4063-80B1-E44EE96690C4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B5B8E2A-2699-4647-9598-F9FA3A0F3D2E}" type="pres">
      <dgm:prSet presAssocID="{97AA6248-3270-4063-80B1-E44EE96690C4}" presName="descendantText" presStyleLbl="alignAccFollowNode1" presStyleIdx="1" presStyleCnt="2" custLinFactNeighborX="2185" custLinFactNeighborY="145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CA1FB27-A2D5-4E5D-9A7F-AFB0D9800D47}" srcId="{97AA6248-3270-4063-80B1-E44EE96690C4}" destId="{5452D6A7-DD52-45E6-A7C8-5E2656AE8CA6}" srcOrd="4" destOrd="0" parTransId="{E89FAB61-111E-42D3-968D-E15B646F97C9}" sibTransId="{AE12A4DB-4DED-4188-A780-1B81B7115FF0}"/>
    <dgm:cxn modelId="{82904A36-8B53-4636-94CB-BC35E944B851}" type="presOf" srcId="{0F6107DF-1030-4024-A738-56BF7B4ED6FB}" destId="{7B5B8E2A-2699-4647-9598-F9FA3A0F3D2E}" srcOrd="0" destOrd="2" presId="urn:microsoft.com/office/officeart/2005/8/layout/vList5"/>
    <dgm:cxn modelId="{8E01E909-3C2F-4ECE-A3C9-C83AF06696C3}" type="presOf" srcId="{134C03CE-B81B-436D-B3EC-C37F32467A4D}" destId="{7B5B8E2A-2699-4647-9598-F9FA3A0F3D2E}" srcOrd="0" destOrd="3" presId="urn:microsoft.com/office/officeart/2005/8/layout/vList5"/>
    <dgm:cxn modelId="{936F3344-8D38-41B1-AEAC-6D035E3DADFE}" srcId="{97AA6248-3270-4063-80B1-E44EE96690C4}" destId="{5F626026-19E6-4352-AA8C-F4A95636A34F}" srcOrd="1" destOrd="0" parTransId="{48C62985-C268-4A69-9095-51BE6ACA9824}" sibTransId="{340EBD26-15CD-4B68-A019-F9B1083048A0}"/>
    <dgm:cxn modelId="{A1FAEF2C-B62E-45FF-B566-F0B4A1C3803E}" type="presOf" srcId="{5F626026-19E6-4352-AA8C-F4A95636A34F}" destId="{7B5B8E2A-2699-4647-9598-F9FA3A0F3D2E}" srcOrd="0" destOrd="1" presId="urn:microsoft.com/office/officeart/2005/8/layout/vList5"/>
    <dgm:cxn modelId="{2E2D6A99-A87E-454C-A238-B04A90E9BF89}" type="presOf" srcId="{CC37D8BD-5A6E-4C61-A09D-63600F4BEC6D}" destId="{7B5B8E2A-2699-4647-9598-F9FA3A0F3D2E}" srcOrd="0" destOrd="5" presId="urn:microsoft.com/office/officeart/2005/8/layout/vList5"/>
    <dgm:cxn modelId="{34186EFB-5588-4295-B51F-06EC47836521}" type="presOf" srcId="{97AA6248-3270-4063-80B1-E44EE96690C4}" destId="{0B642821-5E8B-4E15-90E7-66AC81FBA961}" srcOrd="0" destOrd="0" presId="urn:microsoft.com/office/officeart/2005/8/layout/vList5"/>
    <dgm:cxn modelId="{DDE7195D-88D2-4390-BA6C-1FEAFA611AE2}" srcId="{97AA6248-3270-4063-80B1-E44EE96690C4}" destId="{46A11EC1-C272-4F70-96C8-AA3975A6EC77}" srcOrd="0" destOrd="0" parTransId="{CD7AAB30-C5D5-4AB6-8E93-96DD203301C0}" sibTransId="{EF89C1F6-9974-4B01-AE5B-0E88F595A7B4}"/>
    <dgm:cxn modelId="{4F8E4F9A-5583-4ABE-A443-CAD638A06A7E}" type="presOf" srcId="{F1D00892-F01E-4120-BEE5-B4EB78B2B4DA}" destId="{AEF9BA83-C03D-4FB0-8141-393326670722}" srcOrd="0" destOrd="0" presId="urn:microsoft.com/office/officeart/2005/8/layout/vList5"/>
    <dgm:cxn modelId="{E5BEED3C-1CB3-4A8E-A5FD-C16DCCF91176}" srcId="{F1D00892-F01E-4120-BEE5-B4EB78B2B4DA}" destId="{E8D5C87E-30C3-493F-80F9-18541F6C3E59}" srcOrd="1" destOrd="0" parTransId="{1D66F2CB-A392-4CB1-A165-368FA9F4C716}" sibTransId="{4557549C-946E-4521-8816-D55E0F0951C2}"/>
    <dgm:cxn modelId="{1B7A805A-7B80-41AE-999B-2472E8846AB6}" srcId="{F1D00892-F01E-4120-BEE5-B4EB78B2B4DA}" destId="{F5C7E22B-A00A-48CF-A1D1-48CEB905CD47}" srcOrd="2" destOrd="0" parTransId="{5AD4141F-EC9F-4863-9F32-F8DB35EC06F4}" sibTransId="{10199EA3-CA66-4736-B6EC-8B24941F66BA}"/>
    <dgm:cxn modelId="{49FBADA1-910D-407E-A64B-9AEBBA5A0FCB}" type="presOf" srcId="{5452D6A7-DD52-45E6-A7C8-5E2656AE8CA6}" destId="{7B5B8E2A-2699-4647-9598-F9FA3A0F3D2E}" srcOrd="0" destOrd="4" presId="urn:microsoft.com/office/officeart/2005/8/layout/vList5"/>
    <dgm:cxn modelId="{BA5F1CC4-12D4-4D7B-93F7-12A5E71CD646}" srcId="{F1D00892-F01E-4120-BEE5-B4EB78B2B4DA}" destId="{14E5F71C-9774-42F7-9869-AB1DDDD240D5}" srcOrd="3" destOrd="0" parTransId="{00FC7AC9-E74F-4958-89A1-9BF24BDC9F8C}" sibTransId="{26E1EDE6-A778-4AD1-AB40-325555CD9DF3}"/>
    <dgm:cxn modelId="{2A94D2E4-53FF-435E-833A-74BF4BB7FFA6}" srcId="{9727665D-A6A1-4085-AD90-5720F4940905}" destId="{F1D00892-F01E-4120-BEE5-B4EB78B2B4DA}" srcOrd="0" destOrd="0" parTransId="{03157BC8-FA43-439D-A2D4-91475B8581C1}" sibTransId="{619EB260-3DC0-417F-89A0-4A110D34BC8F}"/>
    <dgm:cxn modelId="{CDFCE552-78BB-4C6B-B8DD-0CF890D34413}" type="presOf" srcId="{46A11EC1-C272-4F70-96C8-AA3975A6EC77}" destId="{7B5B8E2A-2699-4647-9598-F9FA3A0F3D2E}" srcOrd="0" destOrd="0" presId="urn:microsoft.com/office/officeart/2005/8/layout/vList5"/>
    <dgm:cxn modelId="{31C244FA-F795-49B3-8602-01708DC46CF2}" srcId="{97AA6248-3270-4063-80B1-E44EE96690C4}" destId="{0F6107DF-1030-4024-A738-56BF7B4ED6FB}" srcOrd="2" destOrd="0" parTransId="{C5E57CD2-8420-45C2-A037-C0D8CEC44447}" sibTransId="{B9192496-9B0E-41D9-A220-65E21C00F419}"/>
    <dgm:cxn modelId="{09C21389-3937-4038-9671-14DD5DECAFAB}" srcId="{9727665D-A6A1-4085-AD90-5720F4940905}" destId="{97AA6248-3270-4063-80B1-E44EE96690C4}" srcOrd="1" destOrd="0" parTransId="{C5A8C9F2-C658-4125-82BB-AA96F25DDE56}" sibTransId="{B695315F-0953-4B83-B311-2D6835116ECB}"/>
    <dgm:cxn modelId="{55EE7DDF-262C-477E-80CC-A55D51A60E94}" type="presOf" srcId="{06C4D5A5-D527-4109-A2C6-19A0AA691FAE}" destId="{B583AF3B-D917-4309-9C84-42588BC96AB3}" srcOrd="0" destOrd="0" presId="urn:microsoft.com/office/officeart/2005/8/layout/vList5"/>
    <dgm:cxn modelId="{0D09C4E8-B699-401E-AAB0-E65A73CBE936}" type="presOf" srcId="{E8D5C87E-30C3-493F-80F9-18541F6C3E59}" destId="{B583AF3B-D917-4309-9C84-42588BC96AB3}" srcOrd="0" destOrd="1" presId="urn:microsoft.com/office/officeart/2005/8/layout/vList5"/>
    <dgm:cxn modelId="{B9113FC1-9793-4C19-91B1-970B59E98B1F}" srcId="{97AA6248-3270-4063-80B1-E44EE96690C4}" destId="{134C03CE-B81B-436D-B3EC-C37F32467A4D}" srcOrd="3" destOrd="0" parTransId="{10A6BD16-4ED9-42C0-B697-96C41E6626A9}" sibTransId="{82390C7A-9C14-41D6-9686-1D6BB3ED1EF2}"/>
    <dgm:cxn modelId="{32695E71-E66E-4F65-8418-02B4A1BE3AF3}" type="presOf" srcId="{9727665D-A6A1-4085-AD90-5720F4940905}" destId="{D7F2CBF3-1BF0-4923-B7A5-E72A4B585D8B}" srcOrd="0" destOrd="0" presId="urn:microsoft.com/office/officeart/2005/8/layout/vList5"/>
    <dgm:cxn modelId="{141734CD-A1BD-40F2-A3EE-316DA393627B}" srcId="{97AA6248-3270-4063-80B1-E44EE96690C4}" destId="{CC37D8BD-5A6E-4C61-A09D-63600F4BEC6D}" srcOrd="5" destOrd="0" parTransId="{D952AD27-2521-4660-BA79-6A4F93F6BE64}" sibTransId="{3D50A4C8-48C1-4A0F-B5AA-B955D44CB267}"/>
    <dgm:cxn modelId="{D923FA97-C23B-4D27-9263-92E814E39B7B}" srcId="{F1D00892-F01E-4120-BEE5-B4EB78B2B4DA}" destId="{06C4D5A5-D527-4109-A2C6-19A0AA691FAE}" srcOrd="0" destOrd="0" parTransId="{3763C602-C3EB-4386-97FD-F67D79269606}" sibTransId="{FDF4F525-F1B7-4286-B0D0-FC71AAC9EA32}"/>
    <dgm:cxn modelId="{30469181-B389-4D6A-86B2-DA508A19D6CD}" type="presOf" srcId="{F5C7E22B-A00A-48CF-A1D1-48CEB905CD47}" destId="{B583AF3B-D917-4309-9C84-42588BC96AB3}" srcOrd="0" destOrd="2" presId="urn:microsoft.com/office/officeart/2005/8/layout/vList5"/>
    <dgm:cxn modelId="{B944514C-A0D8-4C4E-B123-41BFDCE1E178}" type="presOf" srcId="{14E5F71C-9774-42F7-9869-AB1DDDD240D5}" destId="{B583AF3B-D917-4309-9C84-42588BC96AB3}" srcOrd="0" destOrd="3" presId="urn:microsoft.com/office/officeart/2005/8/layout/vList5"/>
    <dgm:cxn modelId="{5EB28076-5C70-457F-8DF9-B12345DF3FB8}" type="presParOf" srcId="{D7F2CBF3-1BF0-4923-B7A5-E72A4B585D8B}" destId="{C7C05917-0D64-472F-A090-F6DB421C79FD}" srcOrd="0" destOrd="0" presId="urn:microsoft.com/office/officeart/2005/8/layout/vList5"/>
    <dgm:cxn modelId="{01E58D64-2671-4F4C-B796-8B0730993B3D}" type="presParOf" srcId="{C7C05917-0D64-472F-A090-F6DB421C79FD}" destId="{AEF9BA83-C03D-4FB0-8141-393326670722}" srcOrd="0" destOrd="0" presId="urn:microsoft.com/office/officeart/2005/8/layout/vList5"/>
    <dgm:cxn modelId="{170FBEB9-0CCE-43A0-973B-6B3A6DD7516C}" type="presParOf" srcId="{C7C05917-0D64-472F-A090-F6DB421C79FD}" destId="{B583AF3B-D917-4309-9C84-42588BC96AB3}" srcOrd="1" destOrd="0" presId="urn:microsoft.com/office/officeart/2005/8/layout/vList5"/>
    <dgm:cxn modelId="{94BD0B66-7EF9-4159-9045-8D07E9BCA75D}" type="presParOf" srcId="{D7F2CBF3-1BF0-4923-B7A5-E72A4B585D8B}" destId="{8B715708-3CF8-40EA-82DB-A6119145BBE7}" srcOrd="1" destOrd="0" presId="urn:microsoft.com/office/officeart/2005/8/layout/vList5"/>
    <dgm:cxn modelId="{59B7FC3E-1467-4789-9F33-D56E07B4926F}" type="presParOf" srcId="{D7F2CBF3-1BF0-4923-B7A5-E72A4B585D8B}" destId="{59DD7C4C-7B1D-4FF7-980F-AFB90A69F388}" srcOrd="2" destOrd="0" presId="urn:microsoft.com/office/officeart/2005/8/layout/vList5"/>
    <dgm:cxn modelId="{0C78822B-AAC9-4BEA-AFBB-AAF07ACD85A4}" type="presParOf" srcId="{59DD7C4C-7B1D-4FF7-980F-AFB90A69F388}" destId="{0B642821-5E8B-4E15-90E7-66AC81FBA961}" srcOrd="0" destOrd="0" presId="urn:microsoft.com/office/officeart/2005/8/layout/vList5"/>
    <dgm:cxn modelId="{5F802A85-CE7A-4E79-A09D-2D0E556388D7}" type="presParOf" srcId="{59DD7C4C-7B1D-4FF7-980F-AFB90A69F388}" destId="{7B5B8E2A-2699-4647-9598-F9FA3A0F3D2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12EB53-EC02-43A4-8312-8339BBF87736}">
      <dsp:nvSpPr>
        <dsp:cNvPr id="0" name=""/>
        <dsp:cNvSpPr/>
      </dsp:nvSpPr>
      <dsp:spPr>
        <a:xfrm rot="5400000">
          <a:off x="6390572" y="-2477799"/>
          <a:ext cx="1803930" cy="6863564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latin typeface="+mn-lt"/>
            </a:rPr>
            <a:t>Státem (veřejné rozpočty, státní rozpočet, zejména MPSV)</a:t>
          </a:r>
          <a:endParaRPr lang="cs-CZ" sz="1800" kern="1200" dirty="0">
            <a:latin typeface="+mn-lt"/>
          </a:endParaRPr>
        </a:p>
        <a:p>
          <a:pPr marL="171450" lvl="1" indent="-171450" algn="just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latin typeface="+mn-lt"/>
            </a:rPr>
            <a:t>Místní samosprávou (kraje, obce)</a:t>
          </a:r>
          <a:endParaRPr lang="cs-CZ" sz="1800" kern="1200" dirty="0">
            <a:latin typeface="+mn-lt"/>
          </a:endParaRPr>
        </a:p>
        <a:p>
          <a:pPr marL="171450" lvl="1" indent="-171450" algn="just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latin typeface="+mn-lt"/>
            </a:rPr>
            <a:t>Zaměstnavatelem (příspěvek na pojištění zaměstnanců)</a:t>
          </a:r>
          <a:endParaRPr lang="cs-CZ" sz="1800" kern="1200" dirty="0">
            <a:latin typeface="+mn-lt"/>
          </a:endParaRPr>
        </a:p>
        <a:p>
          <a:pPr marL="171450" lvl="1" indent="-171450" algn="just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latin typeface="+mn-lt"/>
            </a:rPr>
            <a:t>Sponzorem</a:t>
          </a:r>
          <a:endParaRPr lang="cs-CZ" sz="1800" kern="1200" dirty="0">
            <a:latin typeface="+mn-lt"/>
          </a:endParaRPr>
        </a:p>
        <a:p>
          <a:pPr marL="171450" lvl="1" indent="-171450" algn="just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latin typeface="+mn-lt"/>
            </a:rPr>
            <a:t>Občanem (účastník, samoplátce,…)</a:t>
          </a:r>
          <a:endParaRPr lang="cs-CZ" sz="1800" kern="1200" dirty="0">
            <a:latin typeface="+mn-lt"/>
          </a:endParaRPr>
        </a:p>
      </dsp:txBody>
      <dsp:txXfrm rot="-5400000">
        <a:off x="3860756" y="140078"/>
        <a:ext cx="6775503" cy="1627808"/>
      </dsp:txXfrm>
    </dsp:sp>
    <dsp:sp modelId="{4F1D1232-8E7C-4ABC-A516-A5166550175A}">
      <dsp:nvSpPr>
        <dsp:cNvPr id="0" name=""/>
        <dsp:cNvSpPr/>
      </dsp:nvSpPr>
      <dsp:spPr>
        <a:xfrm>
          <a:off x="0" y="47"/>
          <a:ext cx="3860755" cy="190787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latin typeface="+mn-lt"/>
            </a:rPr>
            <a:t>Sociální politika je financována:</a:t>
          </a:r>
          <a:endParaRPr lang="cs-CZ" sz="2000" b="1" kern="1200" dirty="0">
            <a:latin typeface="+mn-lt"/>
          </a:endParaRPr>
        </a:p>
      </dsp:txBody>
      <dsp:txXfrm>
        <a:off x="93135" y="93182"/>
        <a:ext cx="3674485" cy="1721600"/>
      </dsp:txXfrm>
    </dsp:sp>
    <dsp:sp modelId="{C3DF3F4F-24CE-4AF1-AC60-592D73958F13}">
      <dsp:nvSpPr>
        <dsp:cNvPr id="0" name=""/>
        <dsp:cNvSpPr/>
      </dsp:nvSpPr>
      <dsp:spPr>
        <a:xfrm rot="5400000">
          <a:off x="6390572" y="-474534"/>
          <a:ext cx="1803930" cy="6863564"/>
        </a:xfrm>
        <a:prstGeom prst="round2SameRect">
          <a:avLst/>
        </a:prstGeom>
        <a:solidFill>
          <a:schemeClr val="accent2">
            <a:tint val="40000"/>
            <a:alpha val="90000"/>
            <a:hueOff val="-1757410"/>
            <a:satOff val="-6624"/>
            <a:lumOff val="722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-1757410"/>
              <a:satOff val="-6624"/>
              <a:lumOff val="72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latin typeface="+mn-lt"/>
            </a:rPr>
            <a:t>Rozpočtová (průběžná)</a:t>
          </a:r>
          <a:endParaRPr lang="cs-CZ" sz="1800" kern="1200" dirty="0">
            <a:latin typeface="+mn-lt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latin typeface="+mn-lt"/>
            </a:rPr>
            <a:t>Fondová </a:t>
          </a:r>
          <a:endParaRPr lang="cs-CZ" sz="1800" kern="1200" dirty="0">
            <a:latin typeface="+mn-lt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latin typeface="+mn-lt"/>
            </a:rPr>
            <a:t>Smíšená </a:t>
          </a:r>
          <a:endParaRPr lang="cs-CZ" sz="1800" kern="1200" dirty="0">
            <a:latin typeface="+mn-lt"/>
          </a:endParaRPr>
        </a:p>
      </dsp:txBody>
      <dsp:txXfrm rot="-5400000">
        <a:off x="3860756" y="2143343"/>
        <a:ext cx="6775503" cy="1627808"/>
      </dsp:txXfrm>
    </dsp:sp>
    <dsp:sp modelId="{F1948DB0-46A6-48A7-ACF7-390377BBA8E4}">
      <dsp:nvSpPr>
        <dsp:cNvPr id="0" name=""/>
        <dsp:cNvSpPr/>
      </dsp:nvSpPr>
      <dsp:spPr>
        <a:xfrm>
          <a:off x="0" y="2003312"/>
          <a:ext cx="3860755" cy="1907870"/>
        </a:xfrm>
        <a:prstGeom prst="roundRect">
          <a:avLst/>
        </a:prstGeom>
        <a:solidFill>
          <a:schemeClr val="accent2">
            <a:hueOff val="-1446200"/>
            <a:satOff val="-9924"/>
            <a:lumOff val="509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latin typeface="+mn-lt"/>
            </a:rPr>
            <a:t>Hlavní metody financování:</a:t>
          </a:r>
          <a:endParaRPr lang="cs-CZ" sz="2000" b="1" kern="1200" dirty="0">
            <a:latin typeface="+mn-lt"/>
          </a:endParaRPr>
        </a:p>
      </dsp:txBody>
      <dsp:txXfrm>
        <a:off x="93135" y="2096447"/>
        <a:ext cx="3674485" cy="17216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83AF3B-D917-4309-9C84-42588BC96AB3}">
      <dsp:nvSpPr>
        <dsp:cNvPr id="0" name=""/>
        <dsp:cNvSpPr/>
      </dsp:nvSpPr>
      <dsp:spPr>
        <a:xfrm rot="5400000">
          <a:off x="6432941" y="-2348266"/>
          <a:ext cx="1742199" cy="6874391"/>
        </a:xfrm>
        <a:prstGeom prst="round2SameRect">
          <a:avLst/>
        </a:prstGeom>
        <a:solidFill>
          <a:schemeClr val="accent6">
            <a:lumMod val="40000"/>
            <a:lumOff val="60000"/>
            <a:alpha val="90000"/>
          </a:schemeClr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 smtClean="0">
              <a:latin typeface="Hind Regular"/>
            </a:rPr>
            <a:t>Daně (asi 50% příjmu státního rozpočtu)</a:t>
          </a:r>
          <a:endParaRPr lang="cs-CZ" sz="1400" kern="1200" dirty="0">
            <a:latin typeface="Hind Regular"/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 smtClean="0">
              <a:latin typeface="Hind Regular"/>
            </a:rPr>
            <a:t>Pojistné na sociální zabezpečení (asi 30% příjmu SR)</a:t>
          </a:r>
          <a:endParaRPr lang="cs-CZ" sz="1400" kern="1200" dirty="0">
            <a:latin typeface="Hind Regular"/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 smtClean="0">
              <a:latin typeface="Hind Regular"/>
            </a:rPr>
            <a:t>Kapitálové příjmy, transfery, prodeje, …</a:t>
          </a:r>
          <a:endParaRPr lang="cs-CZ" sz="1400" kern="1200" dirty="0">
            <a:latin typeface="Hind Regular"/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 smtClean="0">
              <a:latin typeface="Hind Regular"/>
            </a:rPr>
            <a:t>Dotace EU</a:t>
          </a:r>
          <a:endParaRPr lang="cs-CZ" sz="1400" kern="1200" dirty="0">
            <a:latin typeface="Hind Regular"/>
          </a:endParaRPr>
        </a:p>
      </dsp:txBody>
      <dsp:txXfrm rot="-5400000">
        <a:off x="3866846" y="302876"/>
        <a:ext cx="6789344" cy="1572105"/>
      </dsp:txXfrm>
    </dsp:sp>
    <dsp:sp modelId="{AEF9BA83-C03D-4FB0-8141-393326670722}">
      <dsp:nvSpPr>
        <dsp:cNvPr id="0" name=""/>
        <dsp:cNvSpPr/>
      </dsp:nvSpPr>
      <dsp:spPr>
        <a:xfrm>
          <a:off x="0" y="54"/>
          <a:ext cx="3866845" cy="2177749"/>
        </a:xfrm>
        <a:prstGeom prst="roundRect">
          <a:avLst/>
        </a:prstGeom>
        <a:solidFill>
          <a:schemeClr val="accent6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>
              <a:latin typeface="Hind Regular"/>
            </a:rPr>
            <a:t>Veřejné finance slouží k zajištění existence a fungování veřejného sektoru. Stát je získává z těchto zdrojů:</a:t>
          </a:r>
          <a:endParaRPr lang="cs-CZ" sz="1800" b="1" kern="1200" dirty="0">
            <a:latin typeface="Hind Regular"/>
          </a:endParaRPr>
        </a:p>
      </dsp:txBody>
      <dsp:txXfrm>
        <a:off x="106309" y="106363"/>
        <a:ext cx="3654227" cy="1965131"/>
      </dsp:txXfrm>
    </dsp:sp>
    <dsp:sp modelId="{7B5B8E2A-2699-4647-9598-F9FA3A0F3D2E}">
      <dsp:nvSpPr>
        <dsp:cNvPr id="0" name=""/>
        <dsp:cNvSpPr/>
      </dsp:nvSpPr>
      <dsp:spPr>
        <a:xfrm rot="5400000">
          <a:off x="6432941" y="-36210"/>
          <a:ext cx="1742199" cy="6874391"/>
        </a:xfrm>
        <a:prstGeom prst="round2SameRect">
          <a:avLst/>
        </a:prstGeom>
        <a:solidFill>
          <a:srgbClr val="FFEA93">
            <a:alpha val="90000"/>
          </a:srgbClr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 smtClean="0">
              <a:latin typeface="Hind Regular"/>
            </a:rPr>
            <a:t>Státní rozpočet (rozpočet vlády)</a:t>
          </a:r>
          <a:endParaRPr lang="cs-CZ" sz="1400" kern="1200" dirty="0">
            <a:latin typeface="Hind Regular"/>
          </a:endParaRPr>
        </a:p>
        <a:p>
          <a:pPr marL="114300" lvl="1" indent="-114300" algn="just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 smtClean="0">
              <a:latin typeface="Hind Regular"/>
            </a:rPr>
            <a:t>Municipální rozpočty (rozpočty krajů a obcí)</a:t>
          </a:r>
          <a:endParaRPr lang="cs-CZ" sz="1400" kern="1200" dirty="0">
            <a:latin typeface="Hind Regular"/>
          </a:endParaRPr>
        </a:p>
        <a:p>
          <a:pPr marL="114300" lvl="1" indent="-114300" algn="just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 smtClean="0">
              <a:latin typeface="Hind Regular"/>
            </a:rPr>
            <a:t>Rozpočty veřejných (státních) podniků (např. železnice, pošty, Česká televize)</a:t>
          </a:r>
          <a:endParaRPr lang="cs-CZ" sz="1400" kern="1200" dirty="0">
            <a:latin typeface="Hind Regular"/>
          </a:endParaRPr>
        </a:p>
        <a:p>
          <a:pPr marL="114300" lvl="1" indent="-114300" algn="just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 smtClean="0">
              <a:latin typeface="Hind Regular"/>
            </a:rPr>
            <a:t>Rozpočty zdravotních pojišťoven</a:t>
          </a:r>
          <a:endParaRPr lang="cs-CZ" sz="1400" kern="1200" dirty="0">
            <a:latin typeface="Hind Regular"/>
          </a:endParaRPr>
        </a:p>
        <a:p>
          <a:pPr marL="114300" lvl="1" indent="-114300" algn="just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 smtClean="0">
              <a:latin typeface="Hind Regular"/>
            </a:rPr>
            <a:t>Státem vytvořené účelové peněžní fondy</a:t>
          </a:r>
          <a:endParaRPr lang="cs-CZ" sz="1400" kern="1200" dirty="0">
            <a:latin typeface="Hind Regular"/>
          </a:endParaRPr>
        </a:p>
        <a:p>
          <a:pPr marL="114300" lvl="1" indent="-114300" algn="just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 smtClean="0">
              <a:latin typeface="Hind Regular"/>
            </a:rPr>
            <a:t>Vazba na rozpočet EU</a:t>
          </a:r>
          <a:endParaRPr lang="cs-CZ" sz="1400" kern="1200" dirty="0">
            <a:latin typeface="Hind Regular"/>
          </a:endParaRPr>
        </a:p>
      </dsp:txBody>
      <dsp:txXfrm rot="-5400000">
        <a:off x="3866846" y="2614933"/>
        <a:ext cx="6789344" cy="1572105"/>
      </dsp:txXfrm>
    </dsp:sp>
    <dsp:sp modelId="{0B642821-5E8B-4E15-90E7-66AC81FBA961}">
      <dsp:nvSpPr>
        <dsp:cNvPr id="0" name=""/>
        <dsp:cNvSpPr/>
      </dsp:nvSpPr>
      <dsp:spPr>
        <a:xfrm>
          <a:off x="0" y="2286691"/>
          <a:ext cx="3866845" cy="2177749"/>
        </a:xfrm>
        <a:prstGeom prst="roundRect">
          <a:avLst/>
        </a:prstGeom>
        <a:solidFill>
          <a:srgbClr val="FFCC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>
              <a:latin typeface="Hind Regular"/>
            </a:rPr>
            <a:t>Veřejné rozpočty:</a:t>
          </a:r>
          <a:endParaRPr lang="cs-CZ" sz="1800" b="1" kern="1200" dirty="0">
            <a:latin typeface="Hind Regular"/>
          </a:endParaRPr>
        </a:p>
      </dsp:txBody>
      <dsp:txXfrm>
        <a:off x="106309" y="2393000"/>
        <a:ext cx="3654227" cy="19651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BF1DAD-B5A2-4458-9062-1FFC5B4BAB80}" type="datetimeFigureOut">
              <a:rPr lang="cs-CZ" smtClean="0"/>
              <a:t>13.2.2020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8710BE-337D-4AA9-9FAE-7C0A98D3BC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881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0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5. Ekonomické souvislosti sociální politiky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Úvod do sociální politiky</a:t>
            </a:r>
          </a:p>
          <a:p>
            <a:r>
              <a:rPr lang="cs-CZ" dirty="0" smtClean="0"/>
              <a:t>1. ročník, VOŠ </a:t>
            </a:r>
            <a:r>
              <a:rPr lang="cs-CZ" dirty="0" err="1" smtClean="0"/>
              <a:t>Jabok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404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/>
          </p:nvPr>
        </p:nvGraphicFramePr>
        <p:xfrm>
          <a:off x="1790299" y="1543050"/>
          <a:ext cx="8620547" cy="3959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2693622" y="5502402"/>
            <a:ext cx="7398822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b="1" dirty="0"/>
              <a:t>Zákon č. 336/2018 Sb., o státním rozpočtu České republiky na rok 2019</a:t>
            </a:r>
          </a:p>
        </p:txBody>
      </p:sp>
      <p:sp>
        <p:nvSpPr>
          <p:cNvPr id="4" name="Nadpis 5"/>
          <p:cNvSpPr>
            <a:spLocks noGrp="1"/>
          </p:cNvSpPr>
          <p:nvPr>
            <p:ph type="title"/>
          </p:nvPr>
        </p:nvSpPr>
        <p:spPr>
          <a:xfrm>
            <a:off x="998738" y="1002550"/>
            <a:ext cx="7956884" cy="637580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chemeClr val="accent2"/>
                </a:solidFill>
              </a:rPr>
              <a:t>Státní rozpočet pro rok 2019</a:t>
            </a:r>
            <a:endParaRPr lang="cs-CZ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76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Zástupný symbol pro obsah 7"/>
          <p:cNvGraphicFramePr>
            <a:graphicFrameLocks noGrp="1"/>
          </p:cNvGraphicFramePr>
          <p:nvPr>
            <p:ph idx="1"/>
            <p:extLst/>
          </p:nvPr>
        </p:nvGraphicFramePr>
        <p:xfrm>
          <a:off x="1919536" y="1345882"/>
          <a:ext cx="8424936" cy="4459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Nadpis 5"/>
          <p:cNvSpPr>
            <a:spLocks noGrp="1"/>
          </p:cNvSpPr>
          <p:nvPr>
            <p:ph type="title"/>
          </p:nvPr>
        </p:nvSpPr>
        <p:spPr>
          <a:xfrm>
            <a:off x="875171" y="1027092"/>
            <a:ext cx="7956884" cy="63758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2"/>
                </a:solidFill>
              </a:rPr>
              <a:t>Rozpočet MPSV pro rok 2019</a:t>
            </a:r>
            <a:endParaRPr lang="cs-CZ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085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972065" y="1077265"/>
            <a:ext cx="9144000" cy="565785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b="1" dirty="0" smtClean="0">
                <a:solidFill>
                  <a:schemeClr val="accent2"/>
                </a:solidFill>
                <a:latin typeface="+mn-lt"/>
              </a:rPr>
              <a:t>Samospráva</a:t>
            </a:r>
            <a:endParaRPr lang="cs-CZ" altLang="cs-CZ" b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802001" y="2260888"/>
            <a:ext cx="842968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200" dirty="0"/>
              <a:t>Zdroje získává:</a:t>
            </a:r>
          </a:p>
          <a:p>
            <a:pPr algn="just"/>
            <a:endParaRPr lang="cs-CZ" sz="2200" dirty="0"/>
          </a:p>
          <a:p>
            <a:pPr algn="just">
              <a:buFontTx/>
              <a:buChar char="-"/>
            </a:pPr>
            <a:r>
              <a:rPr lang="cs-CZ" sz="2200" dirty="0"/>
              <a:t> ze státního rozpočtu, </a:t>
            </a:r>
          </a:p>
          <a:p>
            <a:pPr algn="just">
              <a:buFontTx/>
              <a:buChar char="-"/>
            </a:pPr>
            <a:r>
              <a:rPr lang="cs-CZ" sz="2200" dirty="0"/>
              <a:t> z poplatků (vlastní příjmy od obyvatelstva = obecní poplatky),</a:t>
            </a:r>
          </a:p>
          <a:p>
            <a:pPr algn="just">
              <a:buFontTx/>
              <a:buChar char="-"/>
            </a:pPr>
            <a:r>
              <a:rPr lang="cs-CZ" sz="2200" dirty="0"/>
              <a:t> z darů.</a:t>
            </a:r>
          </a:p>
        </p:txBody>
      </p:sp>
    </p:spTree>
    <p:extLst>
      <p:ext uri="{BB962C8B-B14F-4D97-AF65-F5344CB8AC3E}">
        <p14:creationId xmlns:p14="http://schemas.microsoft.com/office/powerpoint/2010/main" val="1448657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897924" y="1046443"/>
            <a:ext cx="9144000" cy="565785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b="1" dirty="0" smtClean="0">
                <a:solidFill>
                  <a:schemeClr val="accent2"/>
                </a:solidFill>
              </a:rPr>
              <a:t>Zaměstnavatel</a:t>
            </a:r>
            <a:endParaRPr lang="cs-CZ" altLang="cs-CZ" b="1" dirty="0">
              <a:solidFill>
                <a:schemeClr val="accent2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703148" y="1964326"/>
            <a:ext cx="842968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200" dirty="0"/>
              <a:t>Přispívá na pojištění svých </a:t>
            </a:r>
            <a:r>
              <a:rPr lang="cs-CZ" sz="2200" dirty="0" smtClean="0"/>
              <a:t>zaměstnanců.</a:t>
            </a:r>
          </a:p>
          <a:p>
            <a:pPr marL="342900" indent="-342900" algn="just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200" dirty="0" smtClean="0"/>
              <a:t>Podílí </a:t>
            </a:r>
            <a:r>
              <a:rPr lang="cs-CZ" sz="2200" dirty="0"/>
              <a:t>se na financování dalších nákladů (ať již na náklady na sociální ochranu nařízenou státem, např. </a:t>
            </a:r>
            <a:r>
              <a:rPr lang="cs-CZ" sz="2200" dirty="0"/>
              <a:t>BOZP, nebo poskytování sociálních výhod).</a:t>
            </a:r>
          </a:p>
        </p:txBody>
      </p:sp>
    </p:spTree>
    <p:extLst>
      <p:ext uri="{BB962C8B-B14F-4D97-AF65-F5344CB8AC3E}">
        <p14:creationId xmlns:p14="http://schemas.microsoft.com/office/powerpoint/2010/main" val="370330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980303" y="997016"/>
            <a:ext cx="9144000" cy="565785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b="1" dirty="0" smtClean="0">
                <a:solidFill>
                  <a:schemeClr val="accent2"/>
                </a:solidFill>
              </a:rPr>
              <a:t>Občan/účastník</a:t>
            </a:r>
            <a:endParaRPr lang="cs-CZ" altLang="cs-CZ" b="1" dirty="0">
              <a:solidFill>
                <a:schemeClr val="accent2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793763" y="2079656"/>
            <a:ext cx="1074744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dirty="0"/>
              <a:t>Zaměstnanec / osoba samostatně výdělečně činná / samoplátce má spoluúčast na pojištění.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dirty="0"/>
              <a:t>Jedná se o tzv. povinnou solidaritu s jinými občany.</a:t>
            </a:r>
          </a:p>
        </p:txBody>
      </p:sp>
    </p:spTree>
    <p:extLst>
      <p:ext uri="{BB962C8B-B14F-4D97-AF65-F5344CB8AC3E}">
        <p14:creationId xmlns:p14="http://schemas.microsoft.com/office/powerpoint/2010/main" val="1751257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939113" y="1079394"/>
            <a:ext cx="9144000" cy="565785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b="1" dirty="0" smtClean="0">
                <a:solidFill>
                  <a:schemeClr val="accent2"/>
                </a:solidFill>
              </a:rPr>
              <a:t>Sponzor</a:t>
            </a:r>
            <a:endParaRPr lang="cs-CZ" altLang="cs-CZ" b="1" dirty="0">
              <a:solidFill>
                <a:schemeClr val="accent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785525" y="1964327"/>
            <a:ext cx="10854539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200" dirty="0"/>
              <a:t>Dobrovolná participace na sociálních </a:t>
            </a:r>
            <a:r>
              <a:rPr lang="cs-CZ" sz="2200" dirty="0" smtClean="0"/>
              <a:t>aktivitách.</a:t>
            </a:r>
          </a:p>
          <a:p>
            <a:pPr marL="342900" indent="-342900" algn="just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200" dirty="0" smtClean="0"/>
              <a:t>Může </a:t>
            </a:r>
            <a:r>
              <a:rPr lang="cs-CZ" sz="2200" dirty="0"/>
              <a:t>se jednat o sponzorské dary, přispívání ve veřejných sbírkách, materiální pomoc.</a:t>
            </a:r>
          </a:p>
          <a:p>
            <a:pPr lvl="0" algn="just"/>
            <a:endParaRPr lang="cs-CZ" sz="2200" dirty="0"/>
          </a:p>
          <a:p>
            <a:pPr lvl="0"/>
            <a:r>
              <a:rPr lang="cs-CZ" sz="2200" i="1" dirty="0"/>
              <a:t>„Zkušeností je ověřeno, že občané rádi přispívají na konkrétní účely, na viditelné cíle v obci či blízkém regionu, méně pak na obecně formulované záměry (projekty) nebo na vytvoření spíše anonymně spravovaných a využívaných fondů.“ </a:t>
            </a:r>
            <a:r>
              <a:rPr lang="cs-CZ" sz="2200" dirty="0"/>
              <a:t>(Tomeš, 2010: 358)</a:t>
            </a:r>
          </a:p>
        </p:txBody>
      </p:sp>
    </p:spTree>
    <p:extLst>
      <p:ext uri="{BB962C8B-B14F-4D97-AF65-F5344CB8AC3E}">
        <p14:creationId xmlns:p14="http://schemas.microsoft.com/office/powerpoint/2010/main" val="4281722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Literatura: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1895" y="2084832"/>
            <a:ext cx="10797553" cy="4425355"/>
          </a:xfrm>
        </p:spPr>
        <p:txBody>
          <a:bodyPr/>
          <a:lstStyle/>
          <a:p>
            <a:r>
              <a:rPr lang="cs-CZ" dirty="0"/>
              <a:t>KREBS, Vojtěch. </a:t>
            </a:r>
            <a:r>
              <a:rPr lang="cs-CZ" i="1" dirty="0"/>
              <a:t>Sociální politika</a:t>
            </a:r>
            <a:r>
              <a:rPr lang="cs-CZ" dirty="0"/>
              <a:t>. Praha: Wolters </a:t>
            </a:r>
            <a:r>
              <a:rPr lang="cs-CZ" dirty="0" err="1"/>
              <a:t>Kluwer</a:t>
            </a:r>
            <a:r>
              <a:rPr lang="cs-CZ" dirty="0"/>
              <a:t>, 2015. ISBN 978-80-7478-921-2.</a:t>
            </a:r>
          </a:p>
          <a:p>
            <a:r>
              <a:rPr lang="cs-CZ" dirty="0"/>
              <a:t>TOMEŠ</a:t>
            </a:r>
            <a:r>
              <a:rPr lang="cs-CZ" dirty="0"/>
              <a:t>, Igor. </a:t>
            </a:r>
            <a:r>
              <a:rPr lang="cs-CZ" i="1" dirty="0"/>
              <a:t>Úvod do teorie a metodologie sociální politiky</a:t>
            </a:r>
            <a:r>
              <a:rPr lang="cs-CZ" dirty="0"/>
              <a:t>. Praha: Portál, 2010. ISBN 978-80-7367-680-3</a:t>
            </a:r>
            <a:r>
              <a:rPr lang="cs-CZ" dirty="0"/>
              <a:t>.</a:t>
            </a:r>
          </a:p>
          <a:p>
            <a:r>
              <a:rPr lang="cs-CZ" dirty="0"/>
              <a:t>TOMEŠ, Igor. </a:t>
            </a:r>
            <a:r>
              <a:rPr lang="cs-CZ" i="1" dirty="0"/>
              <a:t>Sociální správa: úvod do teorie a praxe</a:t>
            </a:r>
            <a:r>
              <a:rPr lang="cs-CZ" dirty="0"/>
              <a:t>. Vyd. 2., </a:t>
            </a:r>
            <a:r>
              <a:rPr lang="cs-CZ" dirty="0" err="1"/>
              <a:t>rozš</a:t>
            </a:r>
            <a:r>
              <a:rPr lang="cs-CZ" dirty="0"/>
              <a:t>. a </a:t>
            </a:r>
            <a:r>
              <a:rPr lang="cs-CZ" dirty="0" err="1"/>
              <a:t>přeprac</a:t>
            </a:r>
            <a:r>
              <a:rPr lang="cs-CZ" dirty="0"/>
              <a:t>. Praha: Portál, 2009. ISBN 978-80-7367-483-0.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6180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Struktura prezentace: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3455" y="2084832"/>
            <a:ext cx="8640960" cy="4425355"/>
          </a:xfrm>
        </p:spPr>
        <p:txBody>
          <a:bodyPr>
            <a:norm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cs-CZ" dirty="0" smtClean="0"/>
              <a:t> Financování </a:t>
            </a:r>
            <a:r>
              <a:rPr lang="cs-CZ" dirty="0"/>
              <a:t>sociální politiky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cs-CZ" dirty="0" smtClean="0"/>
              <a:t> Veřejné </a:t>
            </a:r>
            <a:r>
              <a:rPr lang="cs-CZ" dirty="0"/>
              <a:t>rozpočty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cs-CZ" dirty="0" smtClean="0"/>
              <a:t> Státní </a:t>
            </a:r>
            <a:r>
              <a:rPr lang="cs-CZ" dirty="0"/>
              <a:t>rozpočet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0246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Financování sociální politiky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33304" y="2084832"/>
            <a:ext cx="10857334" cy="44253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/>
              <a:t>„Sociální politika je především o rozvoji lidského potenciálu a o solidaritě mezi lidmi, a proto její úspěch mimo jiné závisí na zdrojích financování a na struktuře a štědrosti výdajů.“ </a:t>
            </a:r>
            <a:r>
              <a:rPr lang="cs-CZ" dirty="0"/>
              <a:t>(Tomeš, 2010: 355)</a:t>
            </a:r>
          </a:p>
          <a:p>
            <a:pPr marL="0" indent="0">
              <a:spcBef>
                <a:spcPts val="0"/>
              </a:spcBef>
              <a:buNone/>
            </a:pPr>
            <a:endParaRPr lang="cs-CZ" i="1" dirty="0"/>
          </a:p>
          <a:p>
            <a:pPr algn="just"/>
            <a:r>
              <a:rPr lang="cs-CZ" b="1" dirty="0">
                <a:solidFill>
                  <a:schemeClr val="accent2"/>
                </a:solidFill>
              </a:rPr>
              <a:t>Předmětem financování </a:t>
            </a:r>
            <a:r>
              <a:rPr lang="cs-CZ" dirty="0"/>
              <a:t>je organizace a realizace jednotlivých nástrojů sociální politiky.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7109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142316" y="1038978"/>
            <a:ext cx="10324754" cy="597681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chemeClr val="accent2"/>
                </a:solidFill>
              </a:rPr>
              <a:t>Financování sociální politiky</a:t>
            </a:r>
            <a:endParaRPr lang="cs-CZ" b="1" dirty="0">
              <a:solidFill>
                <a:schemeClr val="accent2"/>
              </a:solidFill>
            </a:endParaRP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7637257"/>
              </p:ext>
            </p:extLst>
          </p:nvPr>
        </p:nvGraphicFramePr>
        <p:xfrm>
          <a:off x="742750" y="2256717"/>
          <a:ext cx="10724320" cy="39112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306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876403" y="997015"/>
            <a:ext cx="7543800" cy="568820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chemeClr val="accent2"/>
                </a:solidFill>
              </a:rPr>
              <a:t>Veřejné finance (rozpočty)</a:t>
            </a:r>
            <a:endParaRPr lang="cs-CZ" b="1" dirty="0">
              <a:solidFill>
                <a:schemeClr val="accent2"/>
              </a:solidFill>
            </a:endParaRP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7461279"/>
              </p:ext>
            </p:extLst>
          </p:nvPr>
        </p:nvGraphicFramePr>
        <p:xfrm>
          <a:off x="742308" y="1935732"/>
          <a:ext cx="10741237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745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66348" y="2085191"/>
            <a:ext cx="10807814" cy="3393402"/>
          </a:xfrm>
        </p:spPr>
        <p:txBody>
          <a:bodyPr>
            <a:noAutofit/>
          </a:bodyPr>
          <a:lstStyle/>
          <a:p>
            <a:pPr marL="34289" indent="0" algn="just">
              <a:buNone/>
              <a:defRPr/>
            </a:pPr>
            <a:r>
              <a:rPr lang="cs-CZ" altLang="cs-CZ" dirty="0">
                <a:solidFill>
                  <a:srgbClr val="000000"/>
                </a:solidFill>
              </a:rPr>
              <a:t>Sociální činnosti mají náklady dvojího druhu</a:t>
            </a:r>
            <a:r>
              <a:rPr lang="cs-CZ" altLang="cs-CZ" dirty="0" smtClean="0">
                <a:solidFill>
                  <a:srgbClr val="000000"/>
                </a:solidFill>
              </a:rPr>
              <a:t>:</a:t>
            </a:r>
            <a:endParaRPr lang="cs-CZ" altLang="cs-CZ" dirty="0">
              <a:solidFill>
                <a:srgbClr val="000000"/>
              </a:solidFill>
            </a:endParaRPr>
          </a:p>
          <a:p>
            <a:pPr algn="just">
              <a:lnSpc>
                <a:spcPct val="90000"/>
              </a:lnSpc>
              <a:buFont typeface="Arial"/>
              <a:buChar char="•"/>
              <a:defRPr/>
            </a:pPr>
            <a:r>
              <a:rPr lang="cs-CZ" altLang="cs-CZ" b="1" dirty="0" smtClean="0"/>
              <a:t> </a:t>
            </a:r>
            <a:r>
              <a:rPr lang="cs-CZ" altLang="cs-CZ" b="1" dirty="0" smtClean="0">
                <a:solidFill>
                  <a:schemeClr val="accent2"/>
                </a:solidFill>
              </a:rPr>
              <a:t>na </a:t>
            </a:r>
            <a:r>
              <a:rPr lang="cs-CZ" altLang="cs-CZ" b="1" dirty="0">
                <a:solidFill>
                  <a:schemeClr val="accent2"/>
                </a:solidFill>
              </a:rPr>
              <a:t>činnost </a:t>
            </a:r>
            <a:r>
              <a:rPr lang="cs-CZ" altLang="cs-CZ" dirty="0">
                <a:solidFill>
                  <a:srgbClr val="000000"/>
                </a:solidFill>
              </a:rPr>
              <a:t>– tzn. na redistribuci dávek a pokrytí sociálních služeb, které směřují k uživateli</a:t>
            </a:r>
            <a:r>
              <a:rPr lang="cs-CZ" altLang="cs-CZ" dirty="0" smtClean="0">
                <a:solidFill>
                  <a:srgbClr val="000000"/>
                </a:solidFill>
              </a:rPr>
              <a:t>;</a:t>
            </a:r>
            <a:endParaRPr lang="cs-CZ" altLang="cs-CZ" dirty="0">
              <a:solidFill>
                <a:srgbClr val="000000"/>
              </a:solidFill>
            </a:endParaRPr>
          </a:p>
          <a:p>
            <a:pPr algn="just">
              <a:lnSpc>
                <a:spcPct val="90000"/>
              </a:lnSpc>
              <a:buFont typeface="Arial"/>
              <a:buChar char="•"/>
              <a:defRPr/>
            </a:pPr>
            <a:r>
              <a:rPr lang="cs-CZ" altLang="cs-CZ" b="1" dirty="0" smtClean="0"/>
              <a:t> </a:t>
            </a:r>
            <a:r>
              <a:rPr lang="cs-CZ" altLang="cs-CZ" b="1" dirty="0" smtClean="0">
                <a:solidFill>
                  <a:schemeClr val="accent2"/>
                </a:solidFill>
              </a:rPr>
              <a:t>na správu </a:t>
            </a:r>
            <a:r>
              <a:rPr lang="cs-CZ" altLang="cs-CZ" b="1" dirty="0">
                <a:solidFill>
                  <a:schemeClr val="accent2"/>
                </a:solidFill>
              </a:rPr>
              <a:t>potřebnou k činnosti</a:t>
            </a:r>
            <a:r>
              <a:rPr lang="cs-CZ" altLang="cs-CZ" b="1" dirty="0">
                <a:solidFill>
                  <a:srgbClr val="000000"/>
                </a:solidFill>
              </a:rPr>
              <a:t>, </a:t>
            </a:r>
            <a:r>
              <a:rPr lang="cs-CZ" altLang="cs-CZ" dirty="0">
                <a:solidFill>
                  <a:srgbClr val="000000"/>
                </a:solidFill>
              </a:rPr>
              <a:t>která zahrnuje náklady na: </a:t>
            </a:r>
          </a:p>
          <a:p>
            <a:pPr algn="just">
              <a:lnSpc>
                <a:spcPct val="90000"/>
              </a:lnSpc>
              <a:buFontTx/>
              <a:buChar char="-"/>
              <a:defRPr/>
            </a:pPr>
            <a:r>
              <a:rPr lang="cs-CZ" altLang="cs-CZ" i="1" dirty="0">
                <a:solidFill>
                  <a:srgbClr val="000000"/>
                </a:solidFill>
              </a:rPr>
              <a:t>investice potřebné pro provoz činnosti</a:t>
            </a:r>
            <a:r>
              <a:rPr lang="cs-CZ" altLang="cs-CZ" dirty="0">
                <a:solidFill>
                  <a:srgbClr val="000000"/>
                </a:solidFill>
              </a:rPr>
              <a:t> (technicko – materiální zabezpečení, výstavba apod.),</a:t>
            </a:r>
          </a:p>
          <a:p>
            <a:pPr algn="just">
              <a:lnSpc>
                <a:spcPct val="90000"/>
              </a:lnSpc>
              <a:buFontTx/>
              <a:buChar char="-"/>
              <a:defRPr/>
            </a:pPr>
            <a:r>
              <a:rPr lang="cs-CZ" altLang="cs-CZ" i="1" dirty="0">
                <a:solidFill>
                  <a:srgbClr val="000000"/>
                </a:solidFill>
              </a:rPr>
              <a:t>vlastní operativní správu </a:t>
            </a:r>
            <a:r>
              <a:rPr lang="cs-CZ" altLang="cs-CZ" dirty="0">
                <a:solidFill>
                  <a:srgbClr val="000000"/>
                </a:solidFill>
              </a:rPr>
              <a:t>(mzdové náklady, neinvestiční náklady apod.) </a:t>
            </a:r>
          </a:p>
          <a:p>
            <a:pPr marL="0" indent="0" algn="r">
              <a:buNone/>
              <a:defRPr/>
            </a:pPr>
            <a:r>
              <a:rPr lang="cs-CZ" altLang="cs-CZ" dirty="0">
                <a:solidFill>
                  <a:srgbClr val="000000"/>
                </a:solidFill>
              </a:rPr>
              <a:t>(Tomeš, 2009)</a:t>
            </a:r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840488" y="1060215"/>
            <a:ext cx="10527728" cy="637580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chemeClr val="accent2"/>
                </a:solidFill>
              </a:rPr>
              <a:t>Financování sociálního systému</a:t>
            </a:r>
            <a:endParaRPr lang="cs-CZ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02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922637" y="1046443"/>
            <a:ext cx="10602097" cy="565785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b="1" dirty="0" smtClean="0">
                <a:solidFill>
                  <a:schemeClr val="accent2"/>
                </a:solidFill>
              </a:rPr>
              <a:t>Subjekty financování a jejich role</a:t>
            </a:r>
            <a:endParaRPr lang="cs-CZ" altLang="cs-CZ" b="1" dirty="0">
              <a:solidFill>
                <a:schemeClr val="accent2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44337" y="2076822"/>
            <a:ext cx="835824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200" dirty="0"/>
              <a:t> Stát</a:t>
            </a:r>
          </a:p>
          <a:p>
            <a:pPr>
              <a:buFont typeface="Arial" pitchFamily="34" charset="0"/>
              <a:buChar char="•"/>
            </a:pPr>
            <a:r>
              <a:rPr lang="cs-CZ" sz="2200" dirty="0"/>
              <a:t> Samospráva (kraje, obce)</a:t>
            </a:r>
          </a:p>
          <a:p>
            <a:pPr>
              <a:buFont typeface="Arial" pitchFamily="34" charset="0"/>
              <a:buChar char="•"/>
            </a:pPr>
            <a:r>
              <a:rPr lang="cs-CZ" sz="2200" dirty="0"/>
              <a:t> Zaměstnavatel</a:t>
            </a:r>
          </a:p>
          <a:p>
            <a:pPr>
              <a:buFont typeface="Arial" pitchFamily="34" charset="0"/>
              <a:buChar char="•"/>
            </a:pPr>
            <a:r>
              <a:rPr lang="cs-CZ" sz="2200" dirty="0"/>
              <a:t> Občan/účastník (OSVČ, samoplátce)</a:t>
            </a:r>
          </a:p>
          <a:p>
            <a:pPr>
              <a:buFont typeface="Arial" pitchFamily="34" charset="0"/>
              <a:buChar char="•"/>
            </a:pPr>
            <a:r>
              <a:rPr lang="cs-CZ" sz="2200" dirty="0"/>
              <a:t> </a:t>
            </a:r>
            <a:r>
              <a:rPr lang="cs-CZ" sz="2200" dirty="0"/>
              <a:t>Sponzor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822730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13254" y="1013492"/>
            <a:ext cx="9144000" cy="565785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b="1" dirty="0" smtClean="0">
                <a:solidFill>
                  <a:schemeClr val="accent2"/>
                </a:solidFill>
              </a:rPr>
              <a:t>Stát</a:t>
            </a:r>
            <a:endParaRPr lang="cs-CZ" altLang="cs-CZ" b="1" dirty="0">
              <a:solidFill>
                <a:schemeClr val="accent2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744336" y="2071418"/>
            <a:ext cx="10747447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dirty="0"/>
              <a:t>Financování prostřednictvím daní (přímých nebo nepřímých) nebo z jiných příjmů a majetku.</a:t>
            </a:r>
          </a:p>
          <a:p>
            <a:pPr algn="just"/>
            <a:endParaRPr lang="cs-CZ" sz="22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b="1" dirty="0">
                <a:solidFill>
                  <a:schemeClr val="accent2"/>
                </a:solidFill>
              </a:rPr>
              <a:t>Přímé daně </a:t>
            </a:r>
            <a:r>
              <a:rPr lang="cs-CZ" sz="2200" dirty="0"/>
              <a:t>– daň z příjmů fyzických a právnických osob, daň z nemovitých věcí, daň z nabytí nemovitých věcí, silniční daň.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b="1" dirty="0">
                <a:solidFill>
                  <a:schemeClr val="accent2"/>
                </a:solidFill>
              </a:rPr>
              <a:t>Nepřímé daně </a:t>
            </a:r>
            <a:r>
              <a:rPr lang="cs-CZ" sz="2200" dirty="0"/>
              <a:t>– univerzální (daň z přidané hodnoty), selektivní (spotřební daň).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126714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15775" y="2101666"/>
            <a:ext cx="10799576" cy="3393402"/>
          </a:xfrm>
        </p:spPr>
        <p:txBody>
          <a:bodyPr>
            <a:noAutofit/>
          </a:bodyPr>
          <a:lstStyle/>
          <a:p>
            <a:pPr algn="just"/>
            <a:r>
              <a:rPr lang="cs-CZ" b="1" dirty="0">
                <a:solidFill>
                  <a:schemeClr val="accent2"/>
                </a:solidFill>
              </a:rPr>
              <a:t>Mandatorní (povinné) výdaje </a:t>
            </a:r>
            <a:r>
              <a:rPr lang="cs-CZ" dirty="0"/>
              <a:t>- ty </a:t>
            </a:r>
            <a:r>
              <a:rPr lang="cs-CZ" dirty="0"/>
              <a:t>musí stát hradit, protože mu to přikazují jiné </a:t>
            </a:r>
            <a:r>
              <a:rPr lang="cs-CZ" dirty="0"/>
              <a:t>zákony (dávky z důchodového a nemocenského pojištění, důchody, nepojistné sociální dávky, platby státu za zdravotní pojištění tzv. „státních“ pojištěnců, podpora v nezaměstnanosti apod.). </a:t>
            </a:r>
            <a:endParaRPr lang="cs-CZ" dirty="0"/>
          </a:p>
          <a:p>
            <a:pPr algn="just"/>
            <a:r>
              <a:rPr lang="cs-CZ" b="1" dirty="0">
                <a:solidFill>
                  <a:schemeClr val="accent2"/>
                </a:solidFill>
              </a:rPr>
              <a:t>Kvazimandatorní výdaje </a:t>
            </a:r>
            <a:r>
              <a:rPr lang="cs-CZ" dirty="0"/>
              <a:t>-  stát </a:t>
            </a:r>
            <a:r>
              <a:rPr lang="cs-CZ" dirty="0"/>
              <a:t>musí rovněž </a:t>
            </a:r>
            <a:r>
              <a:rPr lang="cs-CZ" dirty="0"/>
              <a:t>hradit, jsou nezbytné pro chod státu a jedná se o platy státních zaměstnanců, pracovníků organizačních složek státu (ministerstva, soudy atd.), pracovníků příspěvkových organizací nebo výdaje na obranu. To </a:t>
            </a:r>
            <a:r>
              <a:rPr lang="cs-CZ" dirty="0"/>
              <a:t>je zdroj nejsnazších výdajových škrtů v případě nepříznivého vývoje státního rozpočtu.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923516" y="994312"/>
            <a:ext cx="8541759" cy="637580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chemeClr val="accent2"/>
                </a:solidFill>
              </a:rPr>
              <a:t>Výdaje státního rozpočtu</a:t>
            </a:r>
            <a:endParaRPr lang="cs-CZ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772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al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C1C93EF2-4785-427F-84A5-F1666490E9CE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</TotalTime>
  <Words>713</Words>
  <Application>Microsoft Office PowerPoint</Application>
  <PresentationFormat>Širokoúhlá obrazovka</PresentationFormat>
  <Paragraphs>90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Arial</vt:lpstr>
      <vt:lpstr>Calibri</vt:lpstr>
      <vt:lpstr>Hind Regular</vt:lpstr>
      <vt:lpstr>Tw Cen MT</vt:lpstr>
      <vt:lpstr>Tw Cen MT Condensed</vt:lpstr>
      <vt:lpstr>Wingdings 3</vt:lpstr>
      <vt:lpstr>Integrál</vt:lpstr>
      <vt:lpstr>5. Ekonomické souvislosti sociální politiky</vt:lpstr>
      <vt:lpstr>Struktura prezentace:</vt:lpstr>
      <vt:lpstr>Financování sociální politiky</vt:lpstr>
      <vt:lpstr>Financování sociální politiky</vt:lpstr>
      <vt:lpstr>Veřejné finance (rozpočty)</vt:lpstr>
      <vt:lpstr>Financování sociálního systému</vt:lpstr>
      <vt:lpstr>Subjekty financování a jejich role</vt:lpstr>
      <vt:lpstr>Stát</vt:lpstr>
      <vt:lpstr>Výdaje státního rozpočtu</vt:lpstr>
      <vt:lpstr>Státní rozpočet pro rok 2019</vt:lpstr>
      <vt:lpstr>Rozpočet MPSV pro rok 2019</vt:lpstr>
      <vt:lpstr>Samospráva</vt:lpstr>
      <vt:lpstr>Zaměstnavatel</vt:lpstr>
      <vt:lpstr>Občan/účastník</vt:lpstr>
      <vt:lpstr>Sponzor</vt:lpstr>
      <vt:lpstr>Literatura: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 Ekonomické souvislosti sociální politiky</dc:title>
  <dc:creator>Iva Poláčková</dc:creator>
  <cp:lastModifiedBy>Iva Poláčková</cp:lastModifiedBy>
  <cp:revision>1</cp:revision>
  <dcterms:created xsi:type="dcterms:W3CDTF">2020-02-13T13:22:24Z</dcterms:created>
  <dcterms:modified xsi:type="dcterms:W3CDTF">2020-02-13T13:30:27Z</dcterms:modified>
</cp:coreProperties>
</file>