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D2A1FA-ED82-4FDB-84E9-C55E6B5444A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DEDBBF-E373-4F41-A81E-F7DC5D851F2F}">
      <dgm:prSet custT="1"/>
      <dgm:spPr/>
      <dgm:t>
        <a:bodyPr/>
        <a:lstStyle/>
        <a:p>
          <a:pPr rtl="0"/>
          <a:r>
            <a:rPr lang="cs-CZ" sz="1800" b="1" smtClean="0">
              <a:latin typeface="+mn-lt"/>
            </a:rPr>
            <a:t>Globální:</a:t>
          </a:r>
          <a:endParaRPr lang="cs-CZ" sz="1800" dirty="0">
            <a:latin typeface="+mn-lt"/>
          </a:endParaRPr>
        </a:p>
      </dgm:t>
    </dgm:pt>
    <dgm:pt modelId="{C08EFE5B-5271-486C-8606-259C8A94314F}" type="parTrans" cxnId="{3B757711-3567-443A-9E71-4B8AA6D300A0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C0619974-E140-4498-8F66-61AB55E6925F}" type="sibTrans" cxnId="{3B757711-3567-443A-9E71-4B8AA6D300A0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C87B1360-4BD7-46DE-98E0-BE7A4405026B}">
      <dgm:prSet custT="1"/>
      <dgm:spPr/>
      <dgm:t>
        <a:bodyPr/>
        <a:lstStyle/>
        <a:p>
          <a:pPr algn="just" rtl="0"/>
          <a:r>
            <a:rPr lang="cs-CZ" sz="1800" b="1" dirty="0" smtClean="0">
              <a:latin typeface="+mn-lt"/>
            </a:rPr>
            <a:t>Všeobecná deklarace lidských práv </a:t>
          </a:r>
          <a:r>
            <a:rPr lang="cs-CZ" sz="1800" dirty="0" smtClean="0">
              <a:latin typeface="+mn-lt"/>
            </a:rPr>
            <a:t>(OSN, 1948) – politický dokument, právně nezávazný</a:t>
          </a:r>
          <a:endParaRPr lang="cs-CZ" sz="1800" dirty="0">
            <a:latin typeface="+mn-lt"/>
          </a:endParaRPr>
        </a:p>
      </dgm:t>
    </dgm:pt>
    <dgm:pt modelId="{EA580C63-3493-4CF4-BBF0-2085973BD887}" type="parTrans" cxnId="{DE70C520-F278-40CC-8BD5-DC85711378E3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34B2FE73-BACB-45AC-AA60-3F296651FAE7}" type="sibTrans" cxnId="{DE70C520-F278-40CC-8BD5-DC85711378E3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6CFEF5CC-716F-46F7-B687-2C7B4955BCF7}">
      <dgm:prSet custT="1"/>
      <dgm:spPr/>
      <dgm:t>
        <a:bodyPr/>
        <a:lstStyle/>
        <a:p>
          <a:pPr algn="just" rtl="0"/>
          <a:r>
            <a:rPr lang="cs-CZ" sz="1800" b="1" dirty="0" smtClean="0">
              <a:latin typeface="+mn-lt"/>
            </a:rPr>
            <a:t>Pakt o občanských a politických právech </a:t>
          </a:r>
          <a:r>
            <a:rPr lang="cs-CZ" sz="1800" dirty="0" smtClean="0">
              <a:latin typeface="+mn-lt"/>
            </a:rPr>
            <a:t>(OSN, 1966; ČSSR ,1976)</a:t>
          </a:r>
          <a:endParaRPr lang="cs-CZ" sz="1800" dirty="0">
            <a:latin typeface="+mn-lt"/>
          </a:endParaRPr>
        </a:p>
      </dgm:t>
    </dgm:pt>
    <dgm:pt modelId="{C5370631-6B01-4111-B911-130BCEB00EF1}" type="parTrans" cxnId="{A61ECEB1-084A-40E7-A0CF-51654FBC3EEF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1A5479FC-AB3C-41FE-BE19-A957CB3F65CB}" type="sibTrans" cxnId="{A61ECEB1-084A-40E7-A0CF-51654FBC3EEF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E9B16B30-E295-4304-9800-59FFE605C057}">
      <dgm:prSet custT="1"/>
      <dgm:spPr/>
      <dgm:t>
        <a:bodyPr/>
        <a:lstStyle/>
        <a:p>
          <a:pPr algn="just" rtl="0"/>
          <a:r>
            <a:rPr lang="cs-CZ" sz="1800" b="1" dirty="0" smtClean="0">
              <a:latin typeface="+mn-lt"/>
            </a:rPr>
            <a:t>Pakt o ekonomických, kulturních a sociálních právech </a:t>
          </a:r>
          <a:r>
            <a:rPr lang="cs-CZ" sz="1800" dirty="0" smtClean="0">
              <a:latin typeface="+mn-lt"/>
            </a:rPr>
            <a:t>(OSN, 1966; ČSSR 1976)</a:t>
          </a:r>
          <a:endParaRPr lang="cs-CZ" sz="1800" dirty="0">
            <a:latin typeface="+mn-lt"/>
          </a:endParaRPr>
        </a:p>
      </dgm:t>
    </dgm:pt>
    <dgm:pt modelId="{99F6BBA4-B78A-4E7E-8041-EC93A2814087}" type="parTrans" cxnId="{D72777FC-CC1B-459A-B2AF-3E790A6A5C56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B66D7A17-F778-47EC-A2F4-69F56967D047}" type="sibTrans" cxnId="{D72777FC-CC1B-459A-B2AF-3E790A6A5C56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CE52ABFA-51C5-41E1-8DF1-92536D0EB801}">
      <dgm:prSet custT="1"/>
      <dgm:spPr/>
      <dgm:t>
        <a:bodyPr/>
        <a:lstStyle/>
        <a:p>
          <a:pPr rtl="0"/>
          <a:r>
            <a:rPr lang="cs-CZ" sz="1800" b="1" smtClean="0">
              <a:latin typeface="+mn-lt"/>
            </a:rPr>
            <a:t>Evropské: </a:t>
          </a:r>
          <a:endParaRPr lang="cs-CZ" sz="1800" dirty="0">
            <a:latin typeface="+mn-lt"/>
          </a:endParaRPr>
        </a:p>
      </dgm:t>
    </dgm:pt>
    <dgm:pt modelId="{8517E1B7-F2FB-48D4-8C5F-6AA98E27E9A5}" type="parTrans" cxnId="{F3B0C613-C0AB-4508-9A8C-86861873AECA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6719C869-55EE-4F1C-966F-0D76FE0B6604}" type="sibTrans" cxnId="{F3B0C613-C0AB-4508-9A8C-86861873AECA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F8FFE095-4315-4D11-A06F-256673A90556}">
      <dgm:prSet custT="1"/>
      <dgm:spPr/>
      <dgm:t>
        <a:bodyPr/>
        <a:lstStyle/>
        <a:p>
          <a:pPr rtl="0"/>
          <a:r>
            <a:rPr lang="cs-CZ" sz="1800" b="1" dirty="0" smtClean="0">
              <a:latin typeface="+mn-lt"/>
            </a:rPr>
            <a:t>Evropská úmluva o lidských právech </a:t>
          </a:r>
          <a:r>
            <a:rPr lang="cs-CZ" sz="1800" b="0" dirty="0" smtClean="0">
              <a:latin typeface="+mn-lt"/>
            </a:rPr>
            <a:t>(RE, 1950; ČSFR, 1992) </a:t>
          </a:r>
          <a:endParaRPr lang="cs-CZ" sz="1800" b="0" dirty="0">
            <a:latin typeface="+mn-lt"/>
          </a:endParaRPr>
        </a:p>
      </dgm:t>
    </dgm:pt>
    <dgm:pt modelId="{C844B6E8-11FB-49C1-84CA-A2C3F6B9927A}" type="parTrans" cxnId="{8B58E2E0-9D57-47E5-BDE8-6CE72347D630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1CF61F0B-4A2F-4114-804C-B470589820DE}" type="sibTrans" cxnId="{8B58E2E0-9D57-47E5-BDE8-6CE72347D630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51A5870C-A548-4828-96DE-DABDEB809EF5}">
      <dgm:prSet custT="1"/>
      <dgm:spPr/>
      <dgm:t>
        <a:bodyPr/>
        <a:lstStyle/>
        <a:p>
          <a:pPr rtl="0"/>
          <a:r>
            <a:rPr lang="cs-CZ" sz="1800" b="1" dirty="0" smtClean="0">
              <a:latin typeface="+mn-lt"/>
            </a:rPr>
            <a:t>Evropská sociální charta </a:t>
          </a:r>
          <a:r>
            <a:rPr lang="cs-CZ" sz="1800" dirty="0" smtClean="0">
              <a:latin typeface="+mn-lt"/>
            </a:rPr>
            <a:t>(RE, 1961; ČR 2000)</a:t>
          </a:r>
          <a:endParaRPr lang="cs-CZ" sz="1800" dirty="0">
            <a:latin typeface="+mn-lt"/>
          </a:endParaRPr>
        </a:p>
      </dgm:t>
    </dgm:pt>
    <dgm:pt modelId="{61DC5BA0-3173-46BD-AEC4-5D402229E753}" type="parTrans" cxnId="{F4950F83-CFA0-4181-8649-DB1341ECB589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F629325F-DB52-4232-BA66-8BBE69BCC4D5}" type="sibTrans" cxnId="{F4950F83-CFA0-4181-8649-DB1341ECB589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FF13D707-2305-4646-BFD1-4B7735EF28C4}">
      <dgm:prSet custT="1"/>
      <dgm:spPr/>
      <dgm:t>
        <a:bodyPr/>
        <a:lstStyle/>
        <a:p>
          <a:pPr rtl="0"/>
          <a:r>
            <a:rPr lang="cs-CZ" sz="1800" b="1" dirty="0" smtClean="0">
              <a:latin typeface="+mn-lt"/>
            </a:rPr>
            <a:t>Listina základních práv Evropské Unie </a:t>
          </a:r>
          <a:r>
            <a:rPr lang="cs-CZ" sz="1800" dirty="0" smtClean="0">
              <a:latin typeface="+mn-lt"/>
            </a:rPr>
            <a:t>(EU, 2009)</a:t>
          </a:r>
          <a:endParaRPr lang="cs-CZ" sz="1800" dirty="0">
            <a:latin typeface="+mn-lt"/>
          </a:endParaRPr>
        </a:p>
      </dgm:t>
    </dgm:pt>
    <dgm:pt modelId="{E9D93BD1-5956-42E5-BED3-39DC5E9BF100}" type="parTrans" cxnId="{605730B1-0036-48E0-A6D3-4D4FFBD9D375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D339910F-414F-4F90-AB6D-704F207FC904}" type="sibTrans" cxnId="{605730B1-0036-48E0-A6D3-4D4FFBD9D375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ADE81F9A-70FC-4674-B88E-F172BC58097B}">
      <dgm:prSet custT="1"/>
      <dgm:spPr/>
      <dgm:t>
        <a:bodyPr/>
        <a:lstStyle/>
        <a:p>
          <a:pPr rtl="0"/>
          <a:r>
            <a:rPr lang="cs-CZ" sz="1800" b="1" smtClean="0">
              <a:latin typeface="+mn-lt"/>
            </a:rPr>
            <a:t>České: </a:t>
          </a:r>
          <a:endParaRPr lang="cs-CZ" sz="1800" dirty="0">
            <a:latin typeface="+mn-lt"/>
          </a:endParaRPr>
        </a:p>
      </dgm:t>
    </dgm:pt>
    <dgm:pt modelId="{132D6279-FA1B-4080-B3CE-CD44A30ED650}" type="parTrans" cxnId="{8639F211-61FA-46A9-9703-66742F892BB5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AFFD9C3E-352B-4051-9602-9BD7A114A37B}" type="sibTrans" cxnId="{8639F211-61FA-46A9-9703-66742F892BB5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4C46A27F-A1D1-474C-8DD4-1C4C59EFF8F8}">
      <dgm:prSet custT="1"/>
      <dgm:spPr/>
      <dgm:t>
        <a:bodyPr/>
        <a:lstStyle/>
        <a:p>
          <a:pPr rtl="0"/>
          <a:r>
            <a:rPr lang="cs-CZ" sz="1800" b="1" dirty="0" smtClean="0">
              <a:latin typeface="+mn-lt"/>
            </a:rPr>
            <a:t>Listina základních práv a svobod</a:t>
          </a:r>
          <a:r>
            <a:rPr lang="cs-CZ" sz="1800" i="1" dirty="0" smtClean="0">
              <a:latin typeface="+mn-lt"/>
            </a:rPr>
            <a:t>, </a:t>
          </a:r>
          <a:r>
            <a:rPr lang="cs-CZ" sz="1800" dirty="0" smtClean="0">
              <a:latin typeface="+mn-lt"/>
            </a:rPr>
            <a:t>součást ústavního pořádku ČR</a:t>
          </a:r>
          <a:r>
            <a:rPr lang="cs-CZ" sz="1800" i="1" dirty="0" smtClean="0">
              <a:latin typeface="+mn-lt"/>
            </a:rPr>
            <a:t> </a:t>
          </a:r>
          <a:r>
            <a:rPr lang="cs-CZ" sz="1800" dirty="0" smtClean="0">
              <a:latin typeface="+mn-lt"/>
            </a:rPr>
            <a:t>(1992)</a:t>
          </a:r>
          <a:endParaRPr lang="cs-CZ" sz="1800" dirty="0">
            <a:latin typeface="+mn-lt"/>
          </a:endParaRPr>
        </a:p>
      </dgm:t>
    </dgm:pt>
    <dgm:pt modelId="{448D014E-A20B-465E-A25C-BEEF8203D171}" type="parTrans" cxnId="{A403F4CF-FBBA-410B-8550-9A01000D5CC5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ACD78952-5205-4EB5-BB1D-3ED88BB90A33}" type="sibTrans" cxnId="{A403F4CF-FBBA-410B-8550-9A01000D5CC5}">
      <dgm:prSet/>
      <dgm:spPr/>
      <dgm:t>
        <a:bodyPr/>
        <a:lstStyle/>
        <a:p>
          <a:endParaRPr lang="cs-CZ" sz="1800">
            <a:latin typeface="+mn-lt"/>
          </a:endParaRPr>
        </a:p>
      </dgm:t>
    </dgm:pt>
    <dgm:pt modelId="{8E6E7D29-D538-4A4D-83F2-5650702DCAA6}" type="pres">
      <dgm:prSet presAssocID="{CCD2A1FA-ED82-4FDB-84E9-C55E6B5444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62A614A-E62F-4C4D-8CA4-02E5D6A48FBC}" type="pres">
      <dgm:prSet presAssocID="{02DEDBBF-E373-4F41-A81E-F7DC5D851F2F}" presName="linNode" presStyleCnt="0"/>
      <dgm:spPr/>
      <dgm:t>
        <a:bodyPr/>
        <a:lstStyle/>
        <a:p>
          <a:endParaRPr lang="cs-CZ"/>
        </a:p>
      </dgm:t>
    </dgm:pt>
    <dgm:pt modelId="{0272299F-F440-4840-8DBC-1FE78DF184C7}" type="pres">
      <dgm:prSet presAssocID="{02DEDBBF-E373-4F41-A81E-F7DC5D851F2F}" presName="parentText" presStyleLbl="node1" presStyleIdx="0" presStyleCnt="3" custScaleX="4472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8A6C6A-663D-4908-AF39-25C1287AA085}" type="pres">
      <dgm:prSet presAssocID="{02DEDBBF-E373-4F41-A81E-F7DC5D851F2F}" presName="descendantText" presStyleLbl="alignAccFollowNode1" presStyleIdx="0" presStyleCnt="3" custScaleX="131220" custScaleY="11252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4C0015-D44D-4834-AB46-36F0FAD82D9C}" type="pres">
      <dgm:prSet presAssocID="{C0619974-E140-4498-8F66-61AB55E6925F}" presName="sp" presStyleCnt="0"/>
      <dgm:spPr/>
      <dgm:t>
        <a:bodyPr/>
        <a:lstStyle/>
        <a:p>
          <a:endParaRPr lang="cs-CZ"/>
        </a:p>
      </dgm:t>
    </dgm:pt>
    <dgm:pt modelId="{89016B79-F030-4F57-8078-C93C7237B044}" type="pres">
      <dgm:prSet presAssocID="{CE52ABFA-51C5-41E1-8DF1-92536D0EB801}" presName="linNode" presStyleCnt="0"/>
      <dgm:spPr/>
      <dgm:t>
        <a:bodyPr/>
        <a:lstStyle/>
        <a:p>
          <a:endParaRPr lang="cs-CZ"/>
        </a:p>
      </dgm:t>
    </dgm:pt>
    <dgm:pt modelId="{AC774346-38DD-493E-91C6-8D338C214057}" type="pres">
      <dgm:prSet presAssocID="{CE52ABFA-51C5-41E1-8DF1-92536D0EB801}" presName="parentText" presStyleLbl="node1" presStyleIdx="1" presStyleCnt="3" custScaleX="4397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A7CC07-D043-4A59-97FE-9CE475673568}" type="pres">
      <dgm:prSet presAssocID="{CE52ABFA-51C5-41E1-8DF1-92536D0EB801}" presName="descendantText" presStyleLbl="alignAccFollowNode1" presStyleIdx="1" presStyleCnt="3" custScaleX="1311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C56D2F-9BCB-430D-98DC-FF3F0609FD75}" type="pres">
      <dgm:prSet presAssocID="{6719C869-55EE-4F1C-966F-0D76FE0B6604}" presName="sp" presStyleCnt="0"/>
      <dgm:spPr/>
      <dgm:t>
        <a:bodyPr/>
        <a:lstStyle/>
        <a:p>
          <a:endParaRPr lang="cs-CZ"/>
        </a:p>
      </dgm:t>
    </dgm:pt>
    <dgm:pt modelId="{05854D39-DBC6-4623-9D40-7F7E6E210A42}" type="pres">
      <dgm:prSet presAssocID="{ADE81F9A-70FC-4674-B88E-F172BC58097B}" presName="linNode" presStyleCnt="0"/>
      <dgm:spPr/>
      <dgm:t>
        <a:bodyPr/>
        <a:lstStyle/>
        <a:p>
          <a:endParaRPr lang="cs-CZ"/>
        </a:p>
      </dgm:t>
    </dgm:pt>
    <dgm:pt modelId="{8B561DAD-40E2-4AC6-B2E6-57121732C7CA}" type="pres">
      <dgm:prSet presAssocID="{ADE81F9A-70FC-4674-B88E-F172BC58097B}" presName="parentText" presStyleLbl="node1" presStyleIdx="2" presStyleCnt="3" custScaleX="4472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8471FC-E41C-4446-A3F3-92781877EFDB}" type="pres">
      <dgm:prSet presAssocID="{ADE81F9A-70FC-4674-B88E-F172BC58097B}" presName="descendantText" presStyleLbl="alignAccFollowNode1" presStyleIdx="2" presStyleCnt="3" custScaleX="131221" custLinFactNeighborX="1938" custLinFactNeighborY="-10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6BE2B39-6109-43DD-8734-313F6A04F192}" type="presOf" srcId="{CCD2A1FA-ED82-4FDB-84E9-C55E6B5444A8}" destId="{8E6E7D29-D538-4A4D-83F2-5650702DCAA6}" srcOrd="0" destOrd="0" presId="urn:microsoft.com/office/officeart/2005/8/layout/vList5"/>
    <dgm:cxn modelId="{8B58E2E0-9D57-47E5-BDE8-6CE72347D630}" srcId="{CE52ABFA-51C5-41E1-8DF1-92536D0EB801}" destId="{F8FFE095-4315-4D11-A06F-256673A90556}" srcOrd="0" destOrd="0" parTransId="{C844B6E8-11FB-49C1-84CA-A2C3F6B9927A}" sibTransId="{1CF61F0B-4A2F-4114-804C-B470589820DE}"/>
    <dgm:cxn modelId="{9A8AC454-55A8-4E75-9C7D-80C1A02A1D72}" type="presOf" srcId="{51A5870C-A548-4828-96DE-DABDEB809EF5}" destId="{F1A7CC07-D043-4A59-97FE-9CE475673568}" srcOrd="0" destOrd="1" presId="urn:microsoft.com/office/officeart/2005/8/layout/vList5"/>
    <dgm:cxn modelId="{27E7F70D-693E-43B7-800C-6AAEA793A2E3}" type="presOf" srcId="{4C46A27F-A1D1-474C-8DD4-1C4C59EFF8F8}" destId="{8D8471FC-E41C-4446-A3F3-92781877EFDB}" srcOrd="0" destOrd="0" presId="urn:microsoft.com/office/officeart/2005/8/layout/vList5"/>
    <dgm:cxn modelId="{1B025882-CA59-4702-B94F-BD1DF1B41174}" type="presOf" srcId="{C87B1360-4BD7-46DE-98E0-BE7A4405026B}" destId="{E88A6C6A-663D-4908-AF39-25C1287AA085}" srcOrd="0" destOrd="0" presId="urn:microsoft.com/office/officeart/2005/8/layout/vList5"/>
    <dgm:cxn modelId="{8C2813E4-0C0A-4694-B6F0-5F25ADD363FE}" type="presOf" srcId="{CE52ABFA-51C5-41E1-8DF1-92536D0EB801}" destId="{AC774346-38DD-493E-91C6-8D338C214057}" srcOrd="0" destOrd="0" presId="urn:microsoft.com/office/officeart/2005/8/layout/vList5"/>
    <dgm:cxn modelId="{605730B1-0036-48E0-A6D3-4D4FFBD9D375}" srcId="{CE52ABFA-51C5-41E1-8DF1-92536D0EB801}" destId="{FF13D707-2305-4646-BFD1-4B7735EF28C4}" srcOrd="2" destOrd="0" parTransId="{E9D93BD1-5956-42E5-BED3-39DC5E9BF100}" sibTransId="{D339910F-414F-4F90-AB6D-704F207FC904}"/>
    <dgm:cxn modelId="{A403F4CF-FBBA-410B-8550-9A01000D5CC5}" srcId="{ADE81F9A-70FC-4674-B88E-F172BC58097B}" destId="{4C46A27F-A1D1-474C-8DD4-1C4C59EFF8F8}" srcOrd="0" destOrd="0" parTransId="{448D014E-A20B-465E-A25C-BEEF8203D171}" sibTransId="{ACD78952-5205-4EB5-BB1D-3ED88BB90A33}"/>
    <dgm:cxn modelId="{A4CA2623-3D02-4EAA-9847-F54FE36F067E}" type="presOf" srcId="{E9B16B30-E295-4304-9800-59FFE605C057}" destId="{E88A6C6A-663D-4908-AF39-25C1287AA085}" srcOrd="0" destOrd="2" presId="urn:microsoft.com/office/officeart/2005/8/layout/vList5"/>
    <dgm:cxn modelId="{F3B0C613-C0AB-4508-9A8C-86861873AECA}" srcId="{CCD2A1FA-ED82-4FDB-84E9-C55E6B5444A8}" destId="{CE52ABFA-51C5-41E1-8DF1-92536D0EB801}" srcOrd="1" destOrd="0" parTransId="{8517E1B7-F2FB-48D4-8C5F-6AA98E27E9A5}" sibTransId="{6719C869-55EE-4F1C-966F-0D76FE0B6604}"/>
    <dgm:cxn modelId="{33B220FB-8580-419B-B3D9-FF971911AF9C}" type="presOf" srcId="{F8FFE095-4315-4D11-A06F-256673A90556}" destId="{F1A7CC07-D043-4A59-97FE-9CE475673568}" srcOrd="0" destOrd="0" presId="urn:microsoft.com/office/officeart/2005/8/layout/vList5"/>
    <dgm:cxn modelId="{A61ECEB1-084A-40E7-A0CF-51654FBC3EEF}" srcId="{02DEDBBF-E373-4F41-A81E-F7DC5D851F2F}" destId="{6CFEF5CC-716F-46F7-B687-2C7B4955BCF7}" srcOrd="1" destOrd="0" parTransId="{C5370631-6B01-4111-B911-130BCEB00EF1}" sibTransId="{1A5479FC-AB3C-41FE-BE19-A957CB3F65CB}"/>
    <dgm:cxn modelId="{00773B31-D4D8-4025-A97D-48650F0A39DF}" type="presOf" srcId="{02DEDBBF-E373-4F41-A81E-F7DC5D851F2F}" destId="{0272299F-F440-4840-8DBC-1FE78DF184C7}" srcOrd="0" destOrd="0" presId="urn:microsoft.com/office/officeart/2005/8/layout/vList5"/>
    <dgm:cxn modelId="{22141175-5EDD-455F-89CE-9029703AF2DC}" type="presOf" srcId="{FF13D707-2305-4646-BFD1-4B7735EF28C4}" destId="{F1A7CC07-D043-4A59-97FE-9CE475673568}" srcOrd="0" destOrd="2" presId="urn:microsoft.com/office/officeart/2005/8/layout/vList5"/>
    <dgm:cxn modelId="{8639F211-61FA-46A9-9703-66742F892BB5}" srcId="{CCD2A1FA-ED82-4FDB-84E9-C55E6B5444A8}" destId="{ADE81F9A-70FC-4674-B88E-F172BC58097B}" srcOrd="2" destOrd="0" parTransId="{132D6279-FA1B-4080-B3CE-CD44A30ED650}" sibTransId="{AFFD9C3E-352B-4051-9602-9BD7A114A37B}"/>
    <dgm:cxn modelId="{DE70C520-F278-40CC-8BD5-DC85711378E3}" srcId="{02DEDBBF-E373-4F41-A81E-F7DC5D851F2F}" destId="{C87B1360-4BD7-46DE-98E0-BE7A4405026B}" srcOrd="0" destOrd="0" parTransId="{EA580C63-3493-4CF4-BBF0-2085973BD887}" sibTransId="{34B2FE73-BACB-45AC-AA60-3F296651FAE7}"/>
    <dgm:cxn modelId="{3B757711-3567-443A-9E71-4B8AA6D300A0}" srcId="{CCD2A1FA-ED82-4FDB-84E9-C55E6B5444A8}" destId="{02DEDBBF-E373-4F41-A81E-F7DC5D851F2F}" srcOrd="0" destOrd="0" parTransId="{C08EFE5B-5271-486C-8606-259C8A94314F}" sibTransId="{C0619974-E140-4498-8F66-61AB55E6925F}"/>
    <dgm:cxn modelId="{4933FC65-CFC1-4360-BD2B-4877C50A61D1}" type="presOf" srcId="{6CFEF5CC-716F-46F7-B687-2C7B4955BCF7}" destId="{E88A6C6A-663D-4908-AF39-25C1287AA085}" srcOrd="0" destOrd="1" presId="urn:microsoft.com/office/officeart/2005/8/layout/vList5"/>
    <dgm:cxn modelId="{F4950F83-CFA0-4181-8649-DB1341ECB589}" srcId="{CE52ABFA-51C5-41E1-8DF1-92536D0EB801}" destId="{51A5870C-A548-4828-96DE-DABDEB809EF5}" srcOrd="1" destOrd="0" parTransId="{61DC5BA0-3173-46BD-AEC4-5D402229E753}" sibTransId="{F629325F-DB52-4232-BA66-8BBE69BCC4D5}"/>
    <dgm:cxn modelId="{D5021DCA-A6D7-423C-AAB6-FFB36AB286DE}" type="presOf" srcId="{ADE81F9A-70FC-4674-B88E-F172BC58097B}" destId="{8B561DAD-40E2-4AC6-B2E6-57121732C7CA}" srcOrd="0" destOrd="0" presId="urn:microsoft.com/office/officeart/2005/8/layout/vList5"/>
    <dgm:cxn modelId="{D72777FC-CC1B-459A-B2AF-3E790A6A5C56}" srcId="{02DEDBBF-E373-4F41-A81E-F7DC5D851F2F}" destId="{E9B16B30-E295-4304-9800-59FFE605C057}" srcOrd="2" destOrd="0" parTransId="{99F6BBA4-B78A-4E7E-8041-EC93A2814087}" sibTransId="{B66D7A17-F778-47EC-A2F4-69F56967D047}"/>
    <dgm:cxn modelId="{976139A5-731E-4C19-B105-1FBDCDEEECB0}" type="presParOf" srcId="{8E6E7D29-D538-4A4D-83F2-5650702DCAA6}" destId="{762A614A-E62F-4C4D-8CA4-02E5D6A48FBC}" srcOrd="0" destOrd="0" presId="urn:microsoft.com/office/officeart/2005/8/layout/vList5"/>
    <dgm:cxn modelId="{9D0507CC-6A32-40D1-8C62-E1F65CF78C27}" type="presParOf" srcId="{762A614A-E62F-4C4D-8CA4-02E5D6A48FBC}" destId="{0272299F-F440-4840-8DBC-1FE78DF184C7}" srcOrd="0" destOrd="0" presId="urn:microsoft.com/office/officeart/2005/8/layout/vList5"/>
    <dgm:cxn modelId="{08508935-4A22-45CE-A749-45039DD26EC8}" type="presParOf" srcId="{762A614A-E62F-4C4D-8CA4-02E5D6A48FBC}" destId="{E88A6C6A-663D-4908-AF39-25C1287AA085}" srcOrd="1" destOrd="0" presId="urn:microsoft.com/office/officeart/2005/8/layout/vList5"/>
    <dgm:cxn modelId="{550492E4-BD55-45B7-84D1-8648EFD2845D}" type="presParOf" srcId="{8E6E7D29-D538-4A4D-83F2-5650702DCAA6}" destId="{4B4C0015-D44D-4834-AB46-36F0FAD82D9C}" srcOrd="1" destOrd="0" presId="urn:microsoft.com/office/officeart/2005/8/layout/vList5"/>
    <dgm:cxn modelId="{3F4D61FC-F056-4DEC-A703-34E568AADC16}" type="presParOf" srcId="{8E6E7D29-D538-4A4D-83F2-5650702DCAA6}" destId="{89016B79-F030-4F57-8078-C93C7237B044}" srcOrd="2" destOrd="0" presId="urn:microsoft.com/office/officeart/2005/8/layout/vList5"/>
    <dgm:cxn modelId="{9FF6042D-3D16-498F-89EB-E995FEC6C1CD}" type="presParOf" srcId="{89016B79-F030-4F57-8078-C93C7237B044}" destId="{AC774346-38DD-493E-91C6-8D338C214057}" srcOrd="0" destOrd="0" presId="urn:microsoft.com/office/officeart/2005/8/layout/vList5"/>
    <dgm:cxn modelId="{3107F3C5-2547-44B8-B103-A79B5F529828}" type="presParOf" srcId="{89016B79-F030-4F57-8078-C93C7237B044}" destId="{F1A7CC07-D043-4A59-97FE-9CE475673568}" srcOrd="1" destOrd="0" presId="urn:microsoft.com/office/officeart/2005/8/layout/vList5"/>
    <dgm:cxn modelId="{AB88E882-88E6-41E0-8322-E753F6CB4F87}" type="presParOf" srcId="{8E6E7D29-D538-4A4D-83F2-5650702DCAA6}" destId="{D5C56D2F-9BCB-430D-98DC-FF3F0609FD75}" srcOrd="3" destOrd="0" presId="urn:microsoft.com/office/officeart/2005/8/layout/vList5"/>
    <dgm:cxn modelId="{0BDC4DC2-ACEA-445A-96F5-711FBF0F07BF}" type="presParOf" srcId="{8E6E7D29-D538-4A4D-83F2-5650702DCAA6}" destId="{05854D39-DBC6-4623-9D40-7F7E6E210A42}" srcOrd="4" destOrd="0" presId="urn:microsoft.com/office/officeart/2005/8/layout/vList5"/>
    <dgm:cxn modelId="{9EAACD38-6552-4188-9116-597A2D9F1EF1}" type="presParOf" srcId="{05854D39-DBC6-4623-9D40-7F7E6E210A42}" destId="{8B561DAD-40E2-4AC6-B2E6-57121732C7CA}" srcOrd="0" destOrd="0" presId="urn:microsoft.com/office/officeart/2005/8/layout/vList5"/>
    <dgm:cxn modelId="{9AC4BFA7-C453-4FBB-BF31-5F29FBD4131A}" type="presParOf" srcId="{05854D39-DBC6-4623-9D40-7F7E6E210A42}" destId="{8D8471FC-E41C-4446-A3F3-92781877EF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A6C6A-663D-4908-AF39-25C1287AA085}">
      <dsp:nvSpPr>
        <dsp:cNvPr id="0" name=""/>
        <dsp:cNvSpPr/>
      </dsp:nvSpPr>
      <dsp:spPr>
        <a:xfrm rot="5400000">
          <a:off x="5598367" y="-3816122"/>
          <a:ext cx="1174997" cy="8941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latin typeface="+mn-lt"/>
            </a:rPr>
            <a:t>Všeobecná deklarace lidských práv </a:t>
          </a:r>
          <a:r>
            <a:rPr lang="cs-CZ" sz="1800" kern="1200" dirty="0" smtClean="0">
              <a:latin typeface="+mn-lt"/>
            </a:rPr>
            <a:t>(OSN, 1948) – politický dokument, právně nezávazný</a:t>
          </a:r>
          <a:endParaRPr lang="cs-CZ" sz="1800" kern="1200" dirty="0">
            <a:latin typeface="+mn-lt"/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latin typeface="+mn-lt"/>
            </a:rPr>
            <a:t>Pakt o občanských a politických právech </a:t>
          </a:r>
          <a:r>
            <a:rPr lang="cs-CZ" sz="1800" kern="1200" dirty="0" smtClean="0">
              <a:latin typeface="+mn-lt"/>
            </a:rPr>
            <a:t>(OSN, 1966; ČSSR ,1976)</a:t>
          </a:r>
          <a:endParaRPr lang="cs-CZ" sz="1800" kern="1200" dirty="0">
            <a:latin typeface="+mn-lt"/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latin typeface="+mn-lt"/>
            </a:rPr>
            <a:t>Pakt o ekonomických, kulturních a sociálních právech </a:t>
          </a:r>
          <a:r>
            <a:rPr lang="cs-CZ" sz="1800" kern="1200" dirty="0" smtClean="0">
              <a:latin typeface="+mn-lt"/>
            </a:rPr>
            <a:t>(OSN, 1966; ČSSR 1976)</a:t>
          </a:r>
          <a:endParaRPr lang="cs-CZ" sz="1800" kern="1200" dirty="0">
            <a:latin typeface="+mn-lt"/>
          </a:endParaRPr>
        </a:p>
      </dsp:txBody>
      <dsp:txXfrm rot="-5400000">
        <a:off x="1715106" y="124498"/>
        <a:ext cx="8884162" cy="1060279"/>
      </dsp:txXfrm>
    </dsp:sp>
    <dsp:sp modelId="{0272299F-F440-4840-8DBC-1FE78DF184C7}">
      <dsp:nvSpPr>
        <dsp:cNvPr id="0" name=""/>
        <dsp:cNvSpPr/>
      </dsp:nvSpPr>
      <dsp:spPr>
        <a:xfrm>
          <a:off x="815" y="1977"/>
          <a:ext cx="1714289" cy="1305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smtClean="0">
              <a:latin typeface="+mn-lt"/>
            </a:rPr>
            <a:t>Globální:</a:t>
          </a:r>
          <a:endParaRPr lang="cs-CZ" sz="1800" kern="1200" dirty="0">
            <a:latin typeface="+mn-lt"/>
          </a:endParaRPr>
        </a:p>
      </dsp:txBody>
      <dsp:txXfrm>
        <a:off x="64535" y="65697"/>
        <a:ext cx="1586849" cy="1177880"/>
      </dsp:txXfrm>
    </dsp:sp>
    <dsp:sp modelId="{F1A7CC07-D043-4A59-97FE-9CE475673568}">
      <dsp:nvSpPr>
        <dsp:cNvPr id="0" name=""/>
        <dsp:cNvSpPr/>
      </dsp:nvSpPr>
      <dsp:spPr>
        <a:xfrm rot="5400000">
          <a:off x="5637133" y="-2445915"/>
          <a:ext cx="1044256" cy="894228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latin typeface="+mn-lt"/>
            </a:rPr>
            <a:t>Evropská úmluva o lidských právech </a:t>
          </a:r>
          <a:r>
            <a:rPr lang="cs-CZ" sz="1800" b="0" kern="1200" dirty="0" smtClean="0">
              <a:latin typeface="+mn-lt"/>
            </a:rPr>
            <a:t>(RE, 1950; ČSFR, 1992) </a:t>
          </a:r>
          <a:endParaRPr lang="cs-CZ" sz="1800" b="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latin typeface="+mn-lt"/>
            </a:rPr>
            <a:t>Evropská sociální charta </a:t>
          </a:r>
          <a:r>
            <a:rPr lang="cs-CZ" sz="1800" kern="1200" dirty="0" smtClean="0">
              <a:latin typeface="+mn-lt"/>
            </a:rPr>
            <a:t>(RE, 1961; ČR 2000)</a:t>
          </a:r>
          <a:endParaRPr lang="cs-CZ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latin typeface="+mn-lt"/>
            </a:rPr>
            <a:t>Listina základních práv Evropské Unie </a:t>
          </a:r>
          <a:r>
            <a:rPr lang="cs-CZ" sz="1800" kern="1200" dirty="0" smtClean="0">
              <a:latin typeface="+mn-lt"/>
            </a:rPr>
            <a:t>(EU, 2009)</a:t>
          </a:r>
          <a:endParaRPr lang="cs-CZ" sz="1800" kern="1200" dirty="0">
            <a:latin typeface="+mn-lt"/>
          </a:endParaRPr>
        </a:p>
      </dsp:txBody>
      <dsp:txXfrm rot="-5400000">
        <a:off x="1688121" y="1554073"/>
        <a:ext cx="8891305" cy="942304"/>
      </dsp:txXfrm>
    </dsp:sp>
    <dsp:sp modelId="{AC774346-38DD-493E-91C6-8D338C214057}">
      <dsp:nvSpPr>
        <dsp:cNvPr id="0" name=""/>
        <dsp:cNvSpPr/>
      </dsp:nvSpPr>
      <dsp:spPr>
        <a:xfrm>
          <a:off x="815" y="1372564"/>
          <a:ext cx="1687305" cy="1305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smtClean="0">
              <a:latin typeface="+mn-lt"/>
            </a:rPr>
            <a:t>Evropské: </a:t>
          </a:r>
          <a:endParaRPr lang="cs-CZ" sz="1800" kern="1200" dirty="0">
            <a:latin typeface="+mn-lt"/>
          </a:endParaRPr>
        </a:p>
      </dsp:txBody>
      <dsp:txXfrm>
        <a:off x="64535" y="1436284"/>
        <a:ext cx="1559865" cy="1177880"/>
      </dsp:txXfrm>
    </dsp:sp>
    <dsp:sp modelId="{8D8471FC-E41C-4446-A3F3-92781877EFDB}">
      <dsp:nvSpPr>
        <dsp:cNvPr id="0" name=""/>
        <dsp:cNvSpPr/>
      </dsp:nvSpPr>
      <dsp:spPr>
        <a:xfrm rot="5400000">
          <a:off x="5664586" y="-1086344"/>
          <a:ext cx="1044256" cy="894158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b="1" kern="1200" dirty="0" smtClean="0">
              <a:latin typeface="+mn-lt"/>
            </a:rPr>
            <a:t>Listina základních práv a svobod</a:t>
          </a:r>
          <a:r>
            <a:rPr lang="cs-CZ" sz="1800" i="1" kern="1200" dirty="0" smtClean="0">
              <a:latin typeface="+mn-lt"/>
            </a:rPr>
            <a:t>, </a:t>
          </a:r>
          <a:r>
            <a:rPr lang="cs-CZ" sz="1800" kern="1200" dirty="0" smtClean="0">
              <a:latin typeface="+mn-lt"/>
            </a:rPr>
            <a:t>součást ústavního pořádku ČR</a:t>
          </a:r>
          <a:r>
            <a:rPr lang="cs-CZ" sz="1800" i="1" kern="1200" dirty="0" smtClean="0">
              <a:latin typeface="+mn-lt"/>
            </a:rPr>
            <a:t> </a:t>
          </a:r>
          <a:r>
            <a:rPr lang="cs-CZ" sz="1800" kern="1200" dirty="0" smtClean="0">
              <a:latin typeface="+mn-lt"/>
            </a:rPr>
            <a:t>(1992)</a:t>
          </a:r>
          <a:endParaRPr lang="cs-CZ" sz="1800" kern="1200" dirty="0">
            <a:latin typeface="+mn-lt"/>
          </a:endParaRPr>
        </a:p>
      </dsp:txBody>
      <dsp:txXfrm rot="-5400000">
        <a:off x="1715920" y="2913298"/>
        <a:ext cx="8890613" cy="942304"/>
      </dsp:txXfrm>
    </dsp:sp>
    <dsp:sp modelId="{8B561DAD-40E2-4AC6-B2E6-57121732C7CA}">
      <dsp:nvSpPr>
        <dsp:cNvPr id="0" name=""/>
        <dsp:cNvSpPr/>
      </dsp:nvSpPr>
      <dsp:spPr>
        <a:xfrm>
          <a:off x="815" y="2743151"/>
          <a:ext cx="1714289" cy="1305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smtClean="0">
              <a:latin typeface="+mn-lt"/>
            </a:rPr>
            <a:t>České: </a:t>
          </a:r>
          <a:endParaRPr lang="cs-CZ" sz="1800" kern="1200" dirty="0">
            <a:latin typeface="+mn-lt"/>
          </a:endParaRPr>
        </a:p>
      </dsp:txBody>
      <dsp:txXfrm>
        <a:off x="64535" y="2806871"/>
        <a:ext cx="1586849" cy="1177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757B2-2B3C-45A0-ADD7-10ED6BADA2F5}" type="datetimeFigureOut">
              <a:rPr lang="cs-CZ" smtClean="0"/>
              <a:t>13.2.2020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2C379-15CD-4E7C-8045-62E5C24BBD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9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Sociální práva a jejich vymezení v lidskoprávních dokumentech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politiky</a:t>
            </a:r>
          </a:p>
          <a:p>
            <a:r>
              <a:rPr lang="cs-CZ" dirty="0" smtClean="0"/>
              <a:t>1. ročník, VOŠ </a:t>
            </a:r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547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16125" y="950494"/>
            <a:ext cx="10592134" cy="648072"/>
          </a:xfrm>
        </p:spPr>
        <p:txBody>
          <a:bodyPr>
            <a:noAutofit/>
          </a:bodyPr>
          <a:lstStyle/>
          <a:p>
            <a:pPr lvl="1" algn="l">
              <a:defRPr/>
            </a:pPr>
            <a:r>
              <a:rPr lang="cs-CZ" sz="5000" b="1" dirty="0">
                <a:solidFill>
                  <a:schemeClr val="accent1"/>
                </a:solidFill>
                <a:latin typeface="+mj-lt"/>
              </a:rPr>
              <a:t>Právo na uspokojivé pracovní podmínky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84320" y="2116965"/>
            <a:ext cx="10723939" cy="4392488"/>
          </a:xfrm>
        </p:spPr>
        <p:txBody>
          <a:bodyPr>
            <a:noAutofit/>
          </a:bodyPr>
          <a:lstStyle/>
          <a:p>
            <a:pPr>
              <a:spcBef>
                <a:spcPts val="24"/>
              </a:spcBef>
            </a:pPr>
            <a:r>
              <a:rPr lang="cs-CZ" b="1" dirty="0"/>
              <a:t>Článek </a:t>
            </a:r>
            <a:r>
              <a:rPr lang="cs-CZ" b="1" dirty="0"/>
              <a:t>28 </a:t>
            </a:r>
            <a:r>
              <a:rPr lang="cs-CZ" b="1" dirty="0"/>
              <a:t>LZPS:</a:t>
            </a:r>
            <a:endParaRPr lang="cs-CZ" dirty="0"/>
          </a:p>
          <a:p>
            <a:pPr marL="0" indent="0">
              <a:spcBef>
                <a:spcPts val="24"/>
              </a:spcBef>
              <a:buNone/>
            </a:pPr>
            <a:r>
              <a:rPr lang="cs-CZ" dirty="0"/>
              <a:t>(1) Zaměstnanci </a:t>
            </a:r>
            <a:r>
              <a:rPr lang="cs-CZ" dirty="0"/>
              <a:t>mají právo na </a:t>
            </a:r>
            <a:r>
              <a:rPr lang="cs-CZ" b="1" dirty="0"/>
              <a:t>spravedlivou odměnu za práci a na uspokojivé pracovní podmínky</a:t>
            </a:r>
            <a:r>
              <a:rPr lang="cs-CZ" dirty="0"/>
              <a:t>. </a:t>
            </a:r>
            <a:endParaRPr lang="cs-CZ" dirty="0"/>
          </a:p>
          <a:p>
            <a:pPr marL="0" indent="0">
              <a:spcBef>
                <a:spcPts val="24"/>
              </a:spcBef>
              <a:buNone/>
            </a:pPr>
            <a:endParaRPr lang="cs-CZ" dirty="0"/>
          </a:p>
          <a:p>
            <a:pPr>
              <a:spcBef>
                <a:spcPts val="24"/>
              </a:spcBef>
            </a:pPr>
            <a:r>
              <a:rPr lang="cs-CZ" b="1" dirty="0"/>
              <a:t>Článek </a:t>
            </a:r>
            <a:r>
              <a:rPr lang="cs-CZ" b="1" dirty="0"/>
              <a:t>29 LZPS:</a:t>
            </a:r>
            <a:endParaRPr lang="cs-CZ" dirty="0"/>
          </a:p>
          <a:p>
            <a:pPr marL="0" indent="0">
              <a:spcBef>
                <a:spcPts val="24"/>
              </a:spcBef>
              <a:buNone/>
            </a:pPr>
            <a:r>
              <a:rPr lang="cs-CZ" dirty="0"/>
              <a:t>(</a:t>
            </a:r>
            <a:r>
              <a:rPr lang="cs-CZ" dirty="0"/>
              <a:t>1) </a:t>
            </a:r>
            <a:r>
              <a:rPr lang="cs-CZ" b="1" dirty="0"/>
              <a:t>Ženy, mladiství a osoby zdravotně postižené </a:t>
            </a:r>
            <a:r>
              <a:rPr lang="cs-CZ" dirty="0"/>
              <a:t>mají právo na zvýšenou ochranu zdraví při práci a na zvláštní pracovní podmínky.</a:t>
            </a:r>
            <a:br>
              <a:rPr lang="cs-CZ" dirty="0"/>
            </a:br>
            <a:r>
              <a:rPr lang="cs-CZ" dirty="0"/>
              <a:t>(2) Mladiství a osoby zdravotně postižené mají právo na zvláštní ochranu v pracovních vztazích a na pomoc při přípravě k povolání.</a:t>
            </a:r>
          </a:p>
          <a:p>
            <a:pPr marL="82296" indent="0">
              <a:spcBef>
                <a:spcPts val="24"/>
              </a:spcBef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67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32747" y="884591"/>
            <a:ext cx="8530512" cy="743768"/>
          </a:xfrm>
        </p:spPr>
        <p:txBody>
          <a:bodyPr>
            <a:noAutofit/>
          </a:bodyPr>
          <a:lstStyle/>
          <a:p>
            <a:pPr lvl="1" algn="l">
              <a:defRPr/>
            </a:pPr>
            <a:r>
              <a:rPr lang="cs-CZ" sz="5000" b="1" dirty="0">
                <a:solidFill>
                  <a:schemeClr val="accent1"/>
                </a:solidFill>
                <a:latin typeface="+mj-lt"/>
              </a:rPr>
              <a:t>Právo na sociální zabezpečení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6810" y="2143812"/>
            <a:ext cx="10882065" cy="3220357"/>
          </a:xfrm>
        </p:spPr>
        <p:txBody>
          <a:bodyPr>
            <a:normAutofit/>
          </a:bodyPr>
          <a:lstStyle/>
          <a:p>
            <a:pPr marL="82296" indent="0">
              <a:buNone/>
              <a:defRPr/>
            </a:pPr>
            <a:r>
              <a:rPr lang="cs-CZ" b="1" dirty="0"/>
              <a:t>Článek 30 Listiny</a:t>
            </a:r>
            <a:r>
              <a:rPr lang="cs-CZ" b="1" dirty="0"/>
              <a:t>:</a:t>
            </a:r>
            <a:endParaRPr lang="cs-CZ" dirty="0"/>
          </a:p>
          <a:p>
            <a:pPr marL="82296" indent="0">
              <a:buNone/>
              <a:defRPr/>
            </a:pPr>
            <a:r>
              <a:rPr lang="cs-CZ" dirty="0"/>
              <a:t>(1) Občané </a:t>
            </a:r>
            <a:r>
              <a:rPr lang="cs-CZ" dirty="0"/>
              <a:t>mají právo na </a:t>
            </a:r>
            <a:r>
              <a:rPr lang="cs-CZ" b="1" dirty="0"/>
              <a:t>přiměřené hmotné zabezpečení ve stáří a při nezpůsobilosti k práci, jakož i při ztrátě živitele</a:t>
            </a:r>
            <a:r>
              <a:rPr lang="cs-CZ" dirty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(2) Každý, kdo je </a:t>
            </a:r>
            <a:r>
              <a:rPr lang="cs-CZ" b="1" dirty="0"/>
              <a:t>v hmotné nouzi</a:t>
            </a:r>
            <a:r>
              <a:rPr lang="cs-CZ" dirty="0"/>
              <a:t>, má právo na takovou pomoc, která je nezbytná pro zajištění základních životních podmínek. </a:t>
            </a:r>
          </a:p>
        </p:txBody>
      </p:sp>
    </p:spTree>
    <p:extLst>
      <p:ext uri="{BB962C8B-B14F-4D97-AF65-F5344CB8AC3E}">
        <p14:creationId xmlns:p14="http://schemas.microsoft.com/office/powerpoint/2010/main" val="197548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53776" y="975208"/>
            <a:ext cx="7543800" cy="708779"/>
          </a:xfrm>
        </p:spPr>
        <p:txBody>
          <a:bodyPr>
            <a:noAutofit/>
          </a:bodyPr>
          <a:lstStyle/>
          <a:p>
            <a:pPr lvl="1" algn="l">
              <a:defRPr/>
            </a:pPr>
            <a:r>
              <a:rPr lang="cs-CZ" sz="5000" b="1" dirty="0">
                <a:solidFill>
                  <a:schemeClr val="accent1"/>
                </a:solidFill>
                <a:latin typeface="+mj-lt"/>
              </a:rPr>
              <a:t>Právo na rodinu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60135" y="2018111"/>
            <a:ext cx="10805789" cy="4392488"/>
          </a:xfrm>
        </p:spPr>
        <p:txBody>
          <a:bodyPr>
            <a:noAutofit/>
          </a:bodyPr>
          <a:lstStyle/>
          <a:p>
            <a:pPr marL="82296" indent="0">
              <a:buNone/>
              <a:defRPr/>
            </a:pPr>
            <a:r>
              <a:rPr lang="cs-CZ" b="1" dirty="0"/>
              <a:t>Článek 32 </a:t>
            </a:r>
            <a:r>
              <a:rPr lang="cs-CZ" b="1" dirty="0"/>
              <a:t>LZPS:</a:t>
            </a:r>
            <a:endParaRPr lang="cs-CZ" dirty="0"/>
          </a:p>
          <a:p>
            <a:pPr marL="82296" indent="0">
              <a:buNone/>
              <a:defRPr/>
            </a:pPr>
            <a:r>
              <a:rPr lang="cs-CZ" dirty="0"/>
              <a:t>(</a:t>
            </a:r>
            <a:r>
              <a:rPr lang="cs-CZ" dirty="0"/>
              <a:t>1) </a:t>
            </a:r>
            <a:r>
              <a:rPr lang="cs-CZ" b="1" dirty="0"/>
              <a:t>Rodičovství a rodina jsou pod ochranou zákona</a:t>
            </a:r>
            <a:r>
              <a:rPr lang="cs-CZ" dirty="0"/>
              <a:t>. Zvláštní ochrana dětí a mladistvých je zaručena.</a:t>
            </a:r>
            <a:br>
              <a:rPr lang="cs-CZ" dirty="0"/>
            </a:br>
            <a:r>
              <a:rPr lang="cs-CZ" dirty="0"/>
              <a:t>(2) Ženě v těhotenství je zaručena zvláštní péče, ochrana v pracovních vztazích a odpovídající pracovní podmínky.</a:t>
            </a:r>
            <a:br>
              <a:rPr lang="cs-CZ" dirty="0"/>
            </a:br>
            <a:r>
              <a:rPr lang="cs-CZ" dirty="0"/>
              <a:t>(3) Děti narozené v manželství i mimo ně mají stejná práva.</a:t>
            </a:r>
            <a:br>
              <a:rPr lang="cs-CZ" dirty="0"/>
            </a:br>
            <a:r>
              <a:rPr lang="cs-CZ" dirty="0"/>
              <a:t>(4) Péče o děti a jejich výchova je právem rodičů; děti mají právo na rodičovskou výchovu a péči. Práva rodičů mohou být omezena a nezletilé děti mohou být od rodičů odloučeny proti jejich vůli jen rozhodnutím soudu na základě zákona.</a:t>
            </a:r>
            <a:br>
              <a:rPr lang="cs-CZ" dirty="0"/>
            </a:br>
            <a:r>
              <a:rPr lang="cs-CZ" dirty="0"/>
              <a:t>(5) Rodiče, kteří pečují o děti, mají </a:t>
            </a:r>
            <a:r>
              <a:rPr lang="cs-CZ" b="1" dirty="0"/>
              <a:t>právo na pomoc státu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pPr marL="274320" indent="-192024">
              <a:buFont typeface="Wingdings 3"/>
              <a:buChar char="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30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06436" y="1401149"/>
            <a:ext cx="8446537" cy="504056"/>
          </a:xfrm>
        </p:spPr>
        <p:txBody>
          <a:bodyPr>
            <a:noAutofit/>
          </a:bodyPr>
          <a:lstStyle/>
          <a:p>
            <a:pPr lvl="1" algn="l">
              <a:defRPr/>
            </a:pPr>
            <a:r>
              <a:rPr lang="cs-CZ" sz="5000" b="1" dirty="0">
                <a:solidFill>
                  <a:schemeClr val="accent1"/>
                </a:solidFill>
                <a:latin typeface="+mj-lt"/>
              </a:rPr>
              <a:t>Právo na přiměřenou životní úroveň </a:t>
            </a:r>
            <a:br>
              <a:rPr lang="cs-CZ" sz="5000" b="1" dirty="0">
                <a:solidFill>
                  <a:schemeClr val="accent1"/>
                </a:solidFill>
                <a:latin typeface="+mj-lt"/>
              </a:rPr>
            </a:br>
            <a:endParaRPr lang="cs-CZ" sz="5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7106" name="Zástupný symbol pro obsah 1"/>
          <p:cNvSpPr>
            <a:spLocks noGrp="1"/>
          </p:cNvSpPr>
          <p:nvPr>
            <p:ph idx="1"/>
          </p:nvPr>
        </p:nvSpPr>
        <p:spPr>
          <a:xfrm>
            <a:off x="774631" y="1964711"/>
            <a:ext cx="10799531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Článek 31 </a:t>
            </a:r>
            <a:r>
              <a:rPr lang="cs-CZ" b="1" dirty="0"/>
              <a:t>LZPS: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Každý </a:t>
            </a:r>
            <a:r>
              <a:rPr lang="cs-CZ" dirty="0"/>
              <a:t>má právo </a:t>
            </a:r>
            <a:r>
              <a:rPr lang="cs-CZ" b="1" dirty="0"/>
              <a:t>na ochranu zdraví</a:t>
            </a:r>
            <a:r>
              <a:rPr lang="cs-CZ" dirty="0"/>
              <a:t>. </a:t>
            </a:r>
            <a:r>
              <a:rPr lang="cs-CZ" dirty="0"/>
              <a:t>Občané mají na základě veřejného pojištění právo na bezplatnou zdravotní péči a na zdravotní pomůcky za podmínek, které stanoví zákon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/>
              <a:t>Článek </a:t>
            </a:r>
            <a:r>
              <a:rPr lang="cs-CZ" b="1" dirty="0"/>
              <a:t>33 </a:t>
            </a:r>
            <a:r>
              <a:rPr lang="cs-CZ" b="1" dirty="0"/>
              <a:t>LZPS: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/>
              <a:t>1) Každý má právo na </a:t>
            </a:r>
            <a:r>
              <a:rPr lang="cs-CZ" b="1" dirty="0"/>
              <a:t>vzdělání</a:t>
            </a:r>
            <a:r>
              <a:rPr lang="cs-CZ" dirty="0"/>
              <a:t>. Školní docházka je povinná po dobu, kterou stanoví zákon.</a:t>
            </a:r>
            <a:br>
              <a:rPr lang="cs-CZ" dirty="0"/>
            </a:br>
            <a:r>
              <a:rPr lang="cs-CZ" dirty="0"/>
              <a:t>(2) Občané mají právo na </a:t>
            </a:r>
            <a:r>
              <a:rPr lang="cs-CZ" b="1" dirty="0"/>
              <a:t>bezplatné vzdělání v základních a středních školách</a:t>
            </a:r>
            <a:r>
              <a:rPr lang="cs-CZ" dirty="0"/>
              <a:t>, podle schopností občana a možností společnosti též na vysokých školách.</a:t>
            </a:r>
            <a:br>
              <a:rPr lang="cs-CZ" dirty="0"/>
            </a:br>
            <a:r>
              <a:rPr lang="cs-CZ" dirty="0"/>
              <a:t>(3) Zřizovat jiné školy než státní a vyučovat na nich lze jen za podmínek stanovených zákonem; na takových školách se může vzdělání poskytovat za úplatu.</a:t>
            </a:r>
            <a:br>
              <a:rPr lang="cs-CZ" dirty="0"/>
            </a:br>
            <a:r>
              <a:rPr lang="cs-CZ" dirty="0"/>
              <a:t>(4) Zákon stanoví, za jakých podmínek mají občané při studiu právo na pomoc státu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429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Literatura: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0132" y="1919258"/>
            <a:ext cx="10599845" cy="4425355"/>
          </a:xfrm>
        </p:spPr>
        <p:txBody>
          <a:bodyPr/>
          <a:lstStyle/>
          <a:p>
            <a:r>
              <a:rPr lang="cs-CZ" dirty="0"/>
              <a:t>TOMEŠ, Igor. </a:t>
            </a:r>
            <a:r>
              <a:rPr lang="cs-CZ" i="1" dirty="0"/>
              <a:t>Úvod do teorie a metodologie sociální politiky</a:t>
            </a:r>
            <a:r>
              <a:rPr lang="cs-CZ" dirty="0"/>
              <a:t>. Praha: Portál, 2010. ISBN 978-80-7367-680-3</a:t>
            </a:r>
            <a:r>
              <a:rPr lang="cs-CZ" dirty="0"/>
              <a:t>.</a:t>
            </a:r>
          </a:p>
          <a:p>
            <a:r>
              <a:rPr lang="cs-CZ" dirty="0"/>
              <a:t>Z. č. 2/1993 Sb., Listina základních práv a svobod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99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Struktura prezentace: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1692" y="2084832"/>
            <a:ext cx="10745993" cy="4425355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 Vývoj </a:t>
            </a:r>
            <a:r>
              <a:rPr lang="cs-CZ" dirty="0"/>
              <a:t>lidských </a:t>
            </a:r>
            <a:r>
              <a:rPr lang="cs-CZ" dirty="0" smtClean="0"/>
              <a:t>práv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Základní </a:t>
            </a:r>
            <a:r>
              <a:rPr lang="cs-CZ" dirty="0"/>
              <a:t>lidská </a:t>
            </a:r>
            <a:r>
              <a:rPr lang="cs-CZ" dirty="0" smtClean="0"/>
              <a:t>práva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Mezinárodní </a:t>
            </a:r>
            <a:r>
              <a:rPr lang="cs-CZ" dirty="0"/>
              <a:t>rámec pro formulaci cílů sociální </a:t>
            </a:r>
            <a:r>
              <a:rPr lang="cs-CZ" dirty="0" smtClean="0"/>
              <a:t>politiky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Evropský </a:t>
            </a:r>
            <a:r>
              <a:rPr lang="cs-CZ" dirty="0"/>
              <a:t>rámec sociálněpolitických </a:t>
            </a:r>
            <a:r>
              <a:rPr lang="cs-CZ" dirty="0" smtClean="0"/>
              <a:t>cílů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Sociální </a:t>
            </a:r>
            <a:r>
              <a:rPr lang="cs-CZ" dirty="0"/>
              <a:t>práva občanů</a:t>
            </a:r>
          </a:p>
        </p:txBody>
      </p:sp>
    </p:spTree>
    <p:extLst>
      <p:ext uri="{BB962C8B-B14F-4D97-AF65-F5344CB8AC3E}">
        <p14:creationId xmlns:p14="http://schemas.microsoft.com/office/powerpoint/2010/main" val="326133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Vývoj lidských práv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265" y="2084832"/>
            <a:ext cx="10770707" cy="4425355"/>
          </a:xfrm>
        </p:spPr>
        <p:txBody>
          <a:bodyPr>
            <a:noAutofit/>
          </a:bodyPr>
          <a:lstStyle/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Proces deklarování, omezování a prosazování práv a svobod jednotlivců i společenských skupin probíhá v celé historii lidstva.</a:t>
            </a:r>
          </a:p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1000" b="1" dirty="0"/>
          </a:p>
          <a:p>
            <a:pPr algn="just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b="1" dirty="0">
                <a:solidFill>
                  <a:schemeClr val="accent1"/>
                </a:solidFill>
              </a:rPr>
              <a:t>Občanská práva </a:t>
            </a:r>
            <a:r>
              <a:rPr lang="cs-CZ" dirty="0"/>
              <a:t>(konec 18. a 19. stol.)</a:t>
            </a:r>
            <a:r>
              <a:rPr lang="cs-CZ" b="1" dirty="0"/>
              <a:t> </a:t>
            </a:r>
            <a:r>
              <a:rPr lang="cs-CZ" dirty="0"/>
              <a:t>– individuální svobody, rovnost před zákonem</a:t>
            </a:r>
          </a:p>
          <a:p>
            <a:pPr algn="just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b="1" dirty="0">
                <a:solidFill>
                  <a:schemeClr val="accent1"/>
                </a:solidFill>
              </a:rPr>
              <a:t>Politická práva </a:t>
            </a:r>
            <a:r>
              <a:rPr lang="cs-CZ" dirty="0"/>
              <a:t>(19. a 1. pol. 20. stol.) – účast na rozhodování, na moci</a:t>
            </a:r>
          </a:p>
          <a:p>
            <a:pPr algn="just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b="1" dirty="0">
                <a:solidFill>
                  <a:schemeClr val="accent1"/>
                </a:solidFill>
              </a:rPr>
              <a:t>Hospodářská, sociální a kulturní práva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(2. pol. 20. a začátek 21. stol.) – zajištění minimální sociální a ekonomické úrovně (sociální stát)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3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Lidská práva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0260" y="1779372"/>
            <a:ext cx="10758616" cy="4466177"/>
          </a:xfrm>
        </p:spPr>
        <p:txBody>
          <a:bodyPr>
            <a:noAutofit/>
          </a:bodyPr>
          <a:lstStyle/>
          <a:p>
            <a:pPr marL="109728" indent="0" algn="just">
              <a:buNone/>
              <a:defRPr/>
            </a:pPr>
            <a:r>
              <a:rPr lang="cs-CZ" sz="1800" b="1" dirty="0"/>
              <a:t>Občanská</a:t>
            </a:r>
            <a:r>
              <a:rPr lang="cs-CZ" sz="1800" dirty="0"/>
              <a:t> </a:t>
            </a:r>
            <a:r>
              <a:rPr lang="cs-CZ" sz="1800" dirty="0"/>
              <a:t>- definují </a:t>
            </a:r>
            <a:r>
              <a:rPr lang="cs-CZ" sz="1800" dirty="0"/>
              <a:t>vztah občanů k sobě navzájem (právo na život, rovnost, svobodu, ochranu osobnosti a soukromí</a:t>
            </a:r>
            <a:r>
              <a:rPr lang="cs-CZ" sz="1800" dirty="0"/>
              <a:t>)</a:t>
            </a:r>
          </a:p>
          <a:p>
            <a:pPr marL="109728" indent="0" algn="just">
              <a:buNone/>
              <a:defRPr/>
            </a:pPr>
            <a:r>
              <a:rPr lang="cs-CZ" sz="1800" b="1" dirty="0" smtClean="0"/>
              <a:t>Politická</a:t>
            </a:r>
            <a:r>
              <a:rPr lang="cs-CZ" sz="1800" dirty="0" smtClean="0"/>
              <a:t> </a:t>
            </a:r>
            <a:r>
              <a:rPr lang="cs-CZ" sz="1800" dirty="0"/>
              <a:t>- definují </a:t>
            </a:r>
            <a:r>
              <a:rPr lang="cs-CZ" sz="1800" dirty="0"/>
              <a:t>vztah státu k občanovi (právo účastnit se vlády přímo nebo prostřednictvím volených zástupců, svoboda myšlení, svědomí, přesvědčení, náboženství a projevu, právo shromažďování a sdružování, svoboda pohybu</a:t>
            </a:r>
            <a:r>
              <a:rPr lang="cs-CZ" sz="1800" dirty="0"/>
              <a:t>)</a:t>
            </a:r>
          </a:p>
          <a:p>
            <a:pPr marL="109728" indent="0" algn="just">
              <a:buNone/>
              <a:defRPr/>
            </a:pPr>
            <a:r>
              <a:rPr lang="cs-CZ" sz="1800" b="1" dirty="0" smtClean="0"/>
              <a:t>Hospodářská</a:t>
            </a:r>
            <a:r>
              <a:rPr lang="cs-CZ" sz="1800" dirty="0" smtClean="0"/>
              <a:t> </a:t>
            </a:r>
            <a:r>
              <a:rPr lang="cs-CZ" sz="1800" dirty="0"/>
              <a:t>- </a:t>
            </a:r>
            <a:r>
              <a:rPr lang="cs-CZ" sz="1800" dirty="0"/>
              <a:t>definují majetková a další ekonomická práva občana (právo vlastnit </a:t>
            </a:r>
            <a:r>
              <a:rPr lang="cs-CZ" sz="1800" dirty="0"/>
              <a:t>majetek apod.)</a:t>
            </a:r>
          </a:p>
          <a:p>
            <a:pPr marL="109728" indent="0" algn="just">
              <a:buNone/>
              <a:defRPr/>
            </a:pPr>
            <a:r>
              <a:rPr lang="cs-CZ" sz="1800" b="1" dirty="0" smtClean="0"/>
              <a:t>Sociální </a:t>
            </a:r>
            <a:r>
              <a:rPr lang="cs-CZ" sz="1800" b="1" dirty="0"/>
              <a:t>- </a:t>
            </a:r>
            <a:r>
              <a:rPr lang="cs-CZ" sz="1800" dirty="0"/>
              <a:t>definují </a:t>
            </a:r>
            <a:r>
              <a:rPr lang="cs-CZ" sz="1800" dirty="0"/>
              <a:t>práva na důstojnou sociální ochranu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i="1" dirty="0"/>
              <a:t>Právo na práci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i="1" dirty="0"/>
              <a:t>Právo na uspokojivé pracovní podmínky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i="1" dirty="0"/>
              <a:t>Právo na přiměřenou životní úroveň (výživa, bydlení, zdraví, vzdělání)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i="1" dirty="0"/>
              <a:t>Právo na rodinu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i="1" dirty="0"/>
              <a:t>Právo na sociální zabezpečení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i="1" dirty="0"/>
              <a:t>Právo na svobodu sdružování a uplatňování svých hospodářských a sociálních </a:t>
            </a:r>
            <a:r>
              <a:rPr lang="cs-CZ" i="1" dirty="0"/>
              <a:t>zájmů</a:t>
            </a:r>
          </a:p>
          <a:p>
            <a:pPr marL="109728" indent="0" algn="just">
              <a:buNone/>
              <a:defRPr/>
            </a:pPr>
            <a:r>
              <a:rPr lang="cs-CZ" sz="1800" b="1" dirty="0" smtClean="0"/>
              <a:t>Kulturní</a:t>
            </a:r>
            <a:r>
              <a:rPr lang="cs-CZ" sz="1800" dirty="0"/>
              <a:t>: zahrnují práva na vzdělání a kulturní prostor (právo účastnit se kulturního života, právo na ochranu morálních a materiálních zájmů a na ochranu vědecké, literární a umělecké tvorby).  </a:t>
            </a:r>
          </a:p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5873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Mezinárodní rámec pro formulaci cílů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790" y="2084832"/>
            <a:ext cx="10721280" cy="4425355"/>
          </a:xfrm>
        </p:spPr>
        <p:txBody>
          <a:bodyPr>
            <a:normAutofit/>
          </a:bodyPr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cs-CZ" dirty="0" smtClean="0"/>
              <a:t> Demokratické </a:t>
            </a:r>
            <a:r>
              <a:rPr lang="cs-CZ" dirty="0"/>
              <a:t>státy prosadily mezinárodní uznání lidských </a:t>
            </a:r>
            <a:r>
              <a:rPr lang="cs-CZ" dirty="0" smtClean="0"/>
              <a:t>práv.</a:t>
            </a:r>
            <a:endParaRPr lang="cs-CZ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Mezinárodní </a:t>
            </a:r>
            <a:r>
              <a:rPr lang="cs-CZ" dirty="0"/>
              <a:t>smlouvy se po ratifikaci Českou republikou stávají součástí právního </a:t>
            </a:r>
            <a:r>
              <a:rPr lang="cs-CZ" dirty="0" smtClean="0"/>
              <a:t>řádu.</a:t>
            </a:r>
            <a:endParaRPr lang="cs-CZ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Základním </a:t>
            </a:r>
            <a:r>
              <a:rPr lang="cs-CZ" dirty="0"/>
              <a:t>lidskoprávním dokumentem je </a:t>
            </a:r>
            <a:r>
              <a:rPr lang="cs-CZ" b="1" dirty="0">
                <a:solidFill>
                  <a:schemeClr val="accent1"/>
                </a:solidFill>
              </a:rPr>
              <a:t>Všeobecná deklarace lidských práv </a:t>
            </a:r>
            <a:r>
              <a:rPr lang="cs-CZ" dirty="0"/>
              <a:t>(OSN, 1948), která však není právně </a:t>
            </a:r>
            <a:r>
              <a:rPr lang="cs-CZ" dirty="0" smtClean="0"/>
              <a:t>závazná.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i="1" dirty="0" smtClean="0"/>
              <a:t>Základním </a:t>
            </a:r>
            <a:r>
              <a:rPr lang="cs-CZ" i="1" dirty="0"/>
              <a:t>lidskoprávním dokumentem ČR je </a:t>
            </a:r>
            <a:r>
              <a:rPr lang="cs-CZ" b="1" i="1" dirty="0">
                <a:solidFill>
                  <a:schemeClr val="accent1"/>
                </a:solidFill>
              </a:rPr>
              <a:t>Listina základních práv a svobod </a:t>
            </a:r>
            <a:r>
              <a:rPr lang="cs-CZ" i="1" dirty="0"/>
              <a:t>(1993), součást ústavního pořádku ČR.</a:t>
            </a:r>
          </a:p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304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47470" y="1063691"/>
            <a:ext cx="9745243" cy="47556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Přehled </a:t>
            </a:r>
            <a:r>
              <a:rPr lang="cs-CZ" b="1" dirty="0" smtClean="0">
                <a:solidFill>
                  <a:schemeClr val="accent1"/>
                </a:solidFill>
              </a:rPr>
              <a:t>základních dokumentů</a:t>
            </a:r>
            <a:endParaRPr lang="cs-CZ" b="1" dirty="0">
              <a:solidFill>
                <a:schemeClr val="accent1"/>
              </a:solidFill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617653"/>
              </p:ext>
            </p:extLst>
          </p:nvPr>
        </p:nvGraphicFramePr>
        <p:xfrm>
          <a:off x="735420" y="2151757"/>
          <a:ext cx="10657510" cy="405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96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accent1"/>
                </a:solidFill>
              </a:rPr>
              <a:t>Sociální práva občanů</a:t>
            </a:r>
          </a:p>
        </p:txBody>
      </p:sp>
      <p:sp>
        <p:nvSpPr>
          <p:cNvPr id="44034" name="Zástupný symbol pro obsah 1"/>
          <p:cNvSpPr>
            <a:spLocks noGrp="1"/>
          </p:cNvSpPr>
          <p:nvPr>
            <p:ph idx="1"/>
          </p:nvPr>
        </p:nvSpPr>
        <p:spPr>
          <a:xfrm>
            <a:off x="768371" y="2166392"/>
            <a:ext cx="10970547" cy="4464496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Všeobecná deklarace lidských práv </a:t>
            </a:r>
            <a:r>
              <a:rPr lang="cs-CZ" dirty="0"/>
              <a:t>(</a:t>
            </a:r>
            <a:r>
              <a:rPr lang="cs-CZ" dirty="0"/>
              <a:t>čl. 22 – 25)</a:t>
            </a:r>
          </a:p>
          <a:p>
            <a:r>
              <a:rPr lang="cs-CZ" b="1" dirty="0">
                <a:solidFill>
                  <a:schemeClr val="accent1"/>
                </a:solidFill>
              </a:rPr>
              <a:t>Listina základních práv a svobod </a:t>
            </a:r>
            <a:r>
              <a:rPr lang="cs-CZ" dirty="0"/>
              <a:t>(</a:t>
            </a:r>
            <a:r>
              <a:rPr lang="cs-CZ" dirty="0"/>
              <a:t>čl. 26 – 32)</a:t>
            </a:r>
          </a:p>
          <a:p>
            <a:pPr lvl="1" algn="just"/>
            <a:r>
              <a:rPr lang="cs-CZ" sz="2200" i="1" dirty="0"/>
              <a:t>Právo na práci</a:t>
            </a:r>
          </a:p>
          <a:p>
            <a:pPr lvl="1" algn="just"/>
            <a:r>
              <a:rPr lang="cs-CZ" sz="2200" i="1" dirty="0"/>
              <a:t>Právo na uspokojivé pracovní podmínky</a:t>
            </a:r>
          </a:p>
          <a:p>
            <a:pPr lvl="1" algn="just"/>
            <a:r>
              <a:rPr lang="cs-CZ" sz="2200" i="1" dirty="0"/>
              <a:t>Právo na přiměřenou životní úroveň (výživa, bydlení, zdraví, vzdělání)</a:t>
            </a:r>
          </a:p>
          <a:p>
            <a:pPr lvl="1" algn="just"/>
            <a:r>
              <a:rPr lang="cs-CZ" sz="2200" i="1" dirty="0"/>
              <a:t>Právo na rodinu</a:t>
            </a:r>
          </a:p>
          <a:p>
            <a:pPr lvl="1" algn="just"/>
            <a:r>
              <a:rPr lang="cs-CZ" sz="2200" i="1" dirty="0"/>
              <a:t>Právo na sociální zabezpečení</a:t>
            </a:r>
          </a:p>
          <a:p>
            <a:pPr lvl="1" algn="just"/>
            <a:r>
              <a:rPr lang="cs-CZ" sz="2200" i="1" dirty="0"/>
              <a:t>Právo na svobodu sdružování a uplatňování svých hospodářských a sociálních zájmů</a:t>
            </a:r>
          </a:p>
        </p:txBody>
      </p:sp>
    </p:spTree>
    <p:extLst>
      <p:ext uri="{BB962C8B-B14F-4D97-AF65-F5344CB8AC3E}">
        <p14:creationId xmlns:p14="http://schemas.microsoft.com/office/powerpoint/2010/main" val="23078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63949" y="894961"/>
            <a:ext cx="8369559" cy="834742"/>
          </a:xfrm>
        </p:spPr>
        <p:txBody>
          <a:bodyPr>
            <a:noAutofit/>
          </a:bodyPr>
          <a:lstStyle/>
          <a:p>
            <a:pPr lvl="1" algn="l">
              <a:defRPr/>
            </a:pPr>
            <a:r>
              <a:rPr lang="cs-CZ" sz="5000" b="1" dirty="0">
                <a:solidFill>
                  <a:schemeClr val="accent1"/>
                </a:solidFill>
                <a:latin typeface="+mj-lt"/>
              </a:rPr>
              <a:t>Právo na práci</a:t>
            </a:r>
          </a:p>
        </p:txBody>
      </p:sp>
      <p:sp>
        <p:nvSpPr>
          <p:cNvPr id="45058" name="Zástupný symbol pro obsah 1"/>
          <p:cNvSpPr>
            <a:spLocks noGrp="1"/>
          </p:cNvSpPr>
          <p:nvPr>
            <p:ph idx="1"/>
          </p:nvPr>
        </p:nvSpPr>
        <p:spPr>
          <a:xfrm>
            <a:off x="815666" y="1970816"/>
            <a:ext cx="1086558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Článek 26 </a:t>
            </a:r>
            <a:r>
              <a:rPr lang="cs-CZ" sz="2000" b="1" dirty="0"/>
              <a:t>LSZP:</a:t>
            </a:r>
            <a:endParaRPr lang="cs-CZ" sz="2000" dirty="0"/>
          </a:p>
          <a:p>
            <a:pPr marL="0" indent="0">
              <a:buNone/>
            </a:pPr>
            <a:r>
              <a:rPr lang="cs-CZ" dirty="0"/>
              <a:t>(1) Každý </a:t>
            </a:r>
            <a:r>
              <a:rPr lang="cs-CZ" dirty="0"/>
              <a:t>má právo na </a:t>
            </a:r>
            <a:r>
              <a:rPr lang="cs-CZ" b="1" dirty="0"/>
              <a:t>svobodnou volbu povolání </a:t>
            </a:r>
            <a:r>
              <a:rPr lang="cs-CZ" dirty="0"/>
              <a:t>a přípravu k němu, jakož i právo </a:t>
            </a:r>
            <a:r>
              <a:rPr lang="cs-CZ" b="1" dirty="0"/>
              <a:t>podnikat a provozovat jinou hospodářskou činnost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(2) Zákon může stanovit podmínky a omezení pro výkon určitých povolání nebo činností.</a:t>
            </a:r>
            <a:br>
              <a:rPr lang="cs-CZ" dirty="0"/>
            </a:br>
            <a:r>
              <a:rPr lang="cs-CZ" dirty="0"/>
              <a:t>(3) Každý má právo získávat prostředky pro své životní potřeby prací. Občany, kteří toto právo nemohou bez své viny vykonávat, stát v přiměřeném rozsahu hmotně zajišťuje; podmínky stanoví zákon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/>
              <a:t>4) Zákon může stanovit odchylnou úpravu pro cizince.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9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977941" y="734470"/>
            <a:ext cx="10637409" cy="1088068"/>
          </a:xfrm>
        </p:spPr>
        <p:txBody>
          <a:bodyPr>
            <a:noAutofit/>
          </a:bodyPr>
          <a:lstStyle/>
          <a:p>
            <a:pPr lvl="1" algn="l">
              <a:defRPr/>
            </a:pPr>
            <a:r>
              <a:rPr lang="cs-CZ" sz="5000" b="1" dirty="0">
                <a:solidFill>
                  <a:schemeClr val="accent1"/>
                </a:solidFill>
                <a:latin typeface="+mj-lt"/>
              </a:rPr>
              <a:t>Právo na svobodu sdružování a uplatňování svých hospodářských a sociálních zájmů</a:t>
            </a:r>
          </a:p>
        </p:txBody>
      </p:sp>
      <p:sp>
        <p:nvSpPr>
          <p:cNvPr id="50178" name="Zástupný symbol pro obsah 1"/>
          <p:cNvSpPr>
            <a:spLocks noGrp="1"/>
          </p:cNvSpPr>
          <p:nvPr>
            <p:ph idx="1"/>
          </p:nvPr>
        </p:nvSpPr>
        <p:spPr>
          <a:xfrm>
            <a:off x="787302" y="2321496"/>
            <a:ext cx="10828048" cy="4536504"/>
          </a:xfrm>
        </p:spPr>
        <p:txBody>
          <a:bodyPr>
            <a:normAutofit/>
          </a:bodyPr>
          <a:lstStyle/>
          <a:p>
            <a:r>
              <a:rPr lang="cs-CZ" b="1" dirty="0"/>
              <a:t>Článek 27 </a:t>
            </a:r>
            <a:r>
              <a:rPr lang="cs-CZ" b="1" dirty="0"/>
              <a:t>LZPS: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/>
              <a:t>1) Každý má právo </a:t>
            </a:r>
            <a:r>
              <a:rPr lang="cs-CZ" b="1" dirty="0"/>
              <a:t>svobodně se sdružovat s jinými na ochranu svých hospodářských a sociálních zájmů.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(2) Odborové organizace vznikají nezávisle na státu. Omezovat počet odborových organizací je nepřípustné, stejně jako zvýhodňovat některé z nich v podniku nebo v odvětví.</a:t>
            </a:r>
            <a:br>
              <a:rPr lang="cs-CZ" dirty="0"/>
            </a:br>
            <a:r>
              <a:rPr lang="cs-CZ" dirty="0"/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</a:t>
            </a:r>
            <a:br>
              <a:rPr lang="cs-CZ" dirty="0"/>
            </a:br>
            <a:r>
              <a:rPr lang="cs-CZ" dirty="0"/>
              <a:t>(4) </a:t>
            </a:r>
            <a:r>
              <a:rPr lang="cs-CZ" b="1" dirty="0"/>
              <a:t>Právo na stávku </a:t>
            </a:r>
            <a:r>
              <a:rPr lang="cs-CZ" dirty="0"/>
              <a:t>je zaručeno za podmínek stanovených zákonem; toto právo nepřísluší soudcům, prokurátorům, příslušníkům ozbrojených sil a příslušníkům bezpečnostních sborů.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13873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</TotalTime>
  <Words>779</Words>
  <Application>Microsoft Office PowerPoint</Application>
  <PresentationFormat>Širokoúhlá obrazovka</PresentationFormat>
  <Paragraphs>80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Tw Cen MT</vt:lpstr>
      <vt:lpstr>Tw Cen MT Condensed</vt:lpstr>
      <vt:lpstr>Verdana</vt:lpstr>
      <vt:lpstr>Wingdings 3</vt:lpstr>
      <vt:lpstr>Integrál</vt:lpstr>
      <vt:lpstr>4. Sociální práva a jejich vymezení v lidskoprávních dokumentech</vt:lpstr>
      <vt:lpstr>Struktura prezentace:</vt:lpstr>
      <vt:lpstr>Vývoj lidských práv</vt:lpstr>
      <vt:lpstr>Lidská práva</vt:lpstr>
      <vt:lpstr>Mezinárodní rámec pro formulaci cílů sociální politiky</vt:lpstr>
      <vt:lpstr>Přehled základních dokumentů</vt:lpstr>
      <vt:lpstr>Sociální práva občanů</vt:lpstr>
      <vt:lpstr>Právo na práci</vt:lpstr>
      <vt:lpstr>Právo na svobodu sdružování a uplatňování svých hospodářských a sociálních zájmů</vt:lpstr>
      <vt:lpstr>Právo na uspokojivé pracovní podmínky</vt:lpstr>
      <vt:lpstr>Právo na sociální zabezpečení</vt:lpstr>
      <vt:lpstr>Právo na rodinu</vt:lpstr>
      <vt:lpstr>Právo na přiměřenou životní úroveň  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Sociální práva a jejich vymezení v lidskoprávních dokumentech</dc:title>
  <dc:creator>Iva Poláčková</dc:creator>
  <cp:lastModifiedBy>Iva Poláčková</cp:lastModifiedBy>
  <cp:revision>1</cp:revision>
  <dcterms:created xsi:type="dcterms:W3CDTF">2020-02-13T13:11:40Z</dcterms:created>
  <dcterms:modified xsi:type="dcterms:W3CDTF">2020-02-13T13:21:08Z</dcterms:modified>
</cp:coreProperties>
</file>