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0AAD969-5403-4D4C-BA0E-904CC8A0713F}" type="doc">
      <dgm:prSet loTypeId="urn:microsoft.com/office/officeart/2005/8/layout/vList2" loCatId="list" qsTypeId="urn:microsoft.com/office/officeart/2005/8/quickstyle/simple1" qsCatId="simple" csTypeId="urn:microsoft.com/office/officeart/2005/8/colors/accent2_5" csCatId="accent2" phldr="1"/>
      <dgm:spPr/>
      <dgm:t>
        <a:bodyPr/>
        <a:lstStyle/>
        <a:p>
          <a:endParaRPr lang="cs-CZ"/>
        </a:p>
      </dgm:t>
    </dgm:pt>
    <dgm:pt modelId="{51490BA7-EF50-46A4-91D4-2C028173A3B9}">
      <dgm:prSet custT="1"/>
      <dgm:spPr/>
      <dgm:t>
        <a:bodyPr/>
        <a:lstStyle/>
        <a:p>
          <a:pPr algn="just" rtl="0"/>
          <a:r>
            <a:rPr lang="cs-CZ" sz="1600" b="1" baseline="0" dirty="0" smtClean="0">
              <a:solidFill>
                <a:schemeClr val="tx1"/>
              </a:solidFill>
              <a:latin typeface="+mn-lt"/>
            </a:rPr>
            <a:t>Reziduální sociální stát </a:t>
          </a:r>
          <a:r>
            <a:rPr lang="cs-CZ" sz="1600" baseline="0" dirty="0" smtClean="0">
              <a:solidFill>
                <a:schemeClr val="tx1"/>
              </a:solidFill>
              <a:latin typeface="+mn-lt"/>
            </a:rPr>
            <a:t>- vychází z liberálních myšlenek. Potřeby lidí jsou primárně uspokojovány rodinou a trhem. Sociální pomoc přichází na řadu až ve chvíli, kdy tyto dvě instituce přestanou normálně fungovat (rodinná krize, ekonomická krize apod.)</a:t>
          </a:r>
          <a:endParaRPr lang="cs-CZ" sz="1600" dirty="0">
            <a:solidFill>
              <a:schemeClr val="tx1"/>
            </a:solidFill>
            <a:latin typeface="+mn-lt"/>
          </a:endParaRPr>
        </a:p>
      </dgm:t>
    </dgm:pt>
    <dgm:pt modelId="{C59785E2-55F1-4BB1-8624-1063094C73C3}" type="parTrans" cxnId="{5397994E-1202-4593-A101-A3AEAC4E5DD8}">
      <dgm:prSet/>
      <dgm:spPr/>
      <dgm:t>
        <a:bodyPr/>
        <a:lstStyle/>
        <a:p>
          <a:endParaRPr lang="cs-CZ">
            <a:solidFill>
              <a:schemeClr val="tx1"/>
            </a:solidFill>
            <a:latin typeface="+mn-lt"/>
          </a:endParaRPr>
        </a:p>
      </dgm:t>
    </dgm:pt>
    <dgm:pt modelId="{8F2EEAB0-0AFB-4DF7-956D-3728D551DDD7}" type="sibTrans" cxnId="{5397994E-1202-4593-A101-A3AEAC4E5DD8}">
      <dgm:prSet/>
      <dgm:spPr/>
      <dgm:t>
        <a:bodyPr/>
        <a:lstStyle/>
        <a:p>
          <a:endParaRPr lang="cs-CZ">
            <a:solidFill>
              <a:schemeClr val="tx1"/>
            </a:solidFill>
            <a:latin typeface="+mn-lt"/>
          </a:endParaRPr>
        </a:p>
      </dgm:t>
    </dgm:pt>
    <dgm:pt modelId="{90F0268B-B4AC-4DD7-951C-AB1EE92436E4}">
      <dgm:prSet custT="1"/>
      <dgm:spPr/>
      <dgm:t>
        <a:bodyPr/>
        <a:lstStyle/>
        <a:p>
          <a:pPr algn="just" rtl="0"/>
          <a:r>
            <a:rPr lang="cs-CZ" sz="1600" b="1" baseline="0" dirty="0" smtClean="0">
              <a:solidFill>
                <a:schemeClr val="tx1"/>
              </a:solidFill>
              <a:latin typeface="+mn-lt"/>
            </a:rPr>
            <a:t>Institucionální sociální stát </a:t>
          </a:r>
          <a:r>
            <a:rPr lang="cs-CZ" sz="1600" b="0" baseline="0" dirty="0" smtClean="0">
              <a:solidFill>
                <a:schemeClr val="tx1"/>
              </a:solidFill>
              <a:latin typeface="+mn-lt"/>
            </a:rPr>
            <a:t>-  typické je </a:t>
          </a:r>
          <a:r>
            <a:rPr lang="cs-CZ" sz="1600" baseline="0" dirty="0" smtClean="0">
              <a:solidFill>
                <a:schemeClr val="tx1"/>
              </a:solidFill>
              <a:latin typeface="+mn-lt"/>
            </a:rPr>
            <a:t>centrálně organizovaný systém sociálních služeb, které mají zajišťovat standardní životní potřeby jedinců a skupin. Takový sociální stát má integrovat společnost, vyrovnávat nerovnosti a předcházet sociálním událostem. </a:t>
          </a:r>
          <a:endParaRPr lang="cs-CZ" sz="1600" dirty="0">
            <a:solidFill>
              <a:schemeClr val="tx1"/>
            </a:solidFill>
            <a:latin typeface="+mn-lt"/>
          </a:endParaRPr>
        </a:p>
      </dgm:t>
    </dgm:pt>
    <dgm:pt modelId="{E9326B14-8597-44D3-B4C3-A46D16CF0D00}" type="parTrans" cxnId="{E67B9D78-17AB-43DF-ADD8-FFD1E4F7719F}">
      <dgm:prSet/>
      <dgm:spPr/>
      <dgm:t>
        <a:bodyPr/>
        <a:lstStyle/>
        <a:p>
          <a:endParaRPr lang="cs-CZ">
            <a:solidFill>
              <a:schemeClr val="tx1"/>
            </a:solidFill>
            <a:latin typeface="+mn-lt"/>
          </a:endParaRPr>
        </a:p>
      </dgm:t>
    </dgm:pt>
    <dgm:pt modelId="{79D0C4C2-E64B-4230-B6A2-5087A7EBF6F4}" type="sibTrans" cxnId="{E67B9D78-17AB-43DF-ADD8-FFD1E4F7719F}">
      <dgm:prSet/>
      <dgm:spPr/>
      <dgm:t>
        <a:bodyPr/>
        <a:lstStyle/>
        <a:p>
          <a:endParaRPr lang="cs-CZ">
            <a:solidFill>
              <a:schemeClr val="tx1"/>
            </a:solidFill>
            <a:latin typeface="+mn-lt"/>
          </a:endParaRPr>
        </a:p>
      </dgm:t>
    </dgm:pt>
    <dgm:pt modelId="{284B9996-4A07-4524-A863-03F6E31A5698}">
      <dgm:prSet custT="1"/>
      <dgm:spPr/>
      <dgm:t>
        <a:bodyPr/>
        <a:lstStyle/>
        <a:p>
          <a:pPr algn="just" rtl="0"/>
          <a:r>
            <a:rPr lang="cs-CZ" sz="1600" b="1" baseline="0" dirty="0" smtClean="0">
              <a:solidFill>
                <a:schemeClr val="tx1"/>
              </a:solidFill>
              <a:latin typeface="+mn-lt"/>
            </a:rPr>
            <a:t>Pracovně–výkonnostní sociální stát</a:t>
          </a:r>
          <a:r>
            <a:rPr lang="cs-CZ" sz="1600" baseline="0" dirty="0" smtClean="0">
              <a:solidFill>
                <a:schemeClr val="tx1"/>
              </a:solidFill>
              <a:latin typeface="+mn-lt"/>
            </a:rPr>
            <a:t> - uspokojování potřeb svých občanů se odvíjí  od začlenění do pracovních struktur a výsledků a produktivity práce.</a:t>
          </a:r>
          <a:endParaRPr lang="cs-CZ" sz="1600" dirty="0">
            <a:solidFill>
              <a:schemeClr val="tx1"/>
            </a:solidFill>
            <a:latin typeface="+mn-lt"/>
          </a:endParaRPr>
        </a:p>
      </dgm:t>
    </dgm:pt>
    <dgm:pt modelId="{78DA25D1-30A3-4702-85B1-47A86E5CA7E5}" type="parTrans" cxnId="{38ED90CA-CF63-492F-92E6-C8E725174AFA}">
      <dgm:prSet/>
      <dgm:spPr/>
      <dgm:t>
        <a:bodyPr/>
        <a:lstStyle/>
        <a:p>
          <a:endParaRPr lang="cs-CZ">
            <a:solidFill>
              <a:schemeClr val="tx1"/>
            </a:solidFill>
            <a:latin typeface="+mn-lt"/>
          </a:endParaRPr>
        </a:p>
      </dgm:t>
    </dgm:pt>
    <dgm:pt modelId="{5F0A8271-8AF8-43CD-9B7E-25A562BFC785}" type="sibTrans" cxnId="{38ED90CA-CF63-492F-92E6-C8E725174AFA}">
      <dgm:prSet/>
      <dgm:spPr/>
      <dgm:t>
        <a:bodyPr/>
        <a:lstStyle/>
        <a:p>
          <a:endParaRPr lang="cs-CZ">
            <a:solidFill>
              <a:schemeClr val="tx1"/>
            </a:solidFill>
            <a:latin typeface="+mn-lt"/>
          </a:endParaRPr>
        </a:p>
      </dgm:t>
    </dgm:pt>
    <dgm:pt modelId="{57F731CF-B204-476C-85C2-328D116518BF}" type="pres">
      <dgm:prSet presAssocID="{E0AAD969-5403-4D4C-BA0E-904CC8A0713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E52DBC6F-CFFA-490E-9F55-6530862C8925}" type="pres">
      <dgm:prSet presAssocID="{51490BA7-EF50-46A4-91D4-2C028173A3B9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CFC9A59-3D9B-4DA4-921F-6C181E5D4DE8}" type="pres">
      <dgm:prSet presAssocID="{8F2EEAB0-0AFB-4DF7-956D-3728D551DDD7}" presName="spacer" presStyleCnt="0"/>
      <dgm:spPr/>
      <dgm:t>
        <a:bodyPr/>
        <a:lstStyle/>
        <a:p>
          <a:endParaRPr lang="cs-CZ"/>
        </a:p>
      </dgm:t>
    </dgm:pt>
    <dgm:pt modelId="{99EC4402-82F1-4F81-9E2D-79FA2E0DFEE3}" type="pres">
      <dgm:prSet presAssocID="{90F0268B-B4AC-4DD7-951C-AB1EE92436E4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997DA95-B7FC-4D2E-BEB3-99B9DD622053}" type="pres">
      <dgm:prSet presAssocID="{79D0C4C2-E64B-4230-B6A2-5087A7EBF6F4}" presName="spacer" presStyleCnt="0"/>
      <dgm:spPr/>
      <dgm:t>
        <a:bodyPr/>
        <a:lstStyle/>
        <a:p>
          <a:endParaRPr lang="cs-CZ"/>
        </a:p>
      </dgm:t>
    </dgm:pt>
    <dgm:pt modelId="{3BE85741-647F-44F3-A2AF-B3C081CBA8E7}" type="pres">
      <dgm:prSet presAssocID="{284B9996-4A07-4524-A863-03F6E31A5698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38ED90CA-CF63-492F-92E6-C8E725174AFA}" srcId="{E0AAD969-5403-4D4C-BA0E-904CC8A0713F}" destId="{284B9996-4A07-4524-A863-03F6E31A5698}" srcOrd="2" destOrd="0" parTransId="{78DA25D1-30A3-4702-85B1-47A86E5CA7E5}" sibTransId="{5F0A8271-8AF8-43CD-9B7E-25A562BFC785}"/>
    <dgm:cxn modelId="{0FE14928-93B0-4254-B351-4A4A446556AA}" type="presOf" srcId="{284B9996-4A07-4524-A863-03F6E31A5698}" destId="{3BE85741-647F-44F3-A2AF-B3C081CBA8E7}" srcOrd="0" destOrd="0" presId="urn:microsoft.com/office/officeart/2005/8/layout/vList2"/>
    <dgm:cxn modelId="{FAD28CAE-53EB-41E5-AD8F-5FED4987A2EA}" type="presOf" srcId="{E0AAD969-5403-4D4C-BA0E-904CC8A0713F}" destId="{57F731CF-B204-476C-85C2-328D116518BF}" srcOrd="0" destOrd="0" presId="urn:microsoft.com/office/officeart/2005/8/layout/vList2"/>
    <dgm:cxn modelId="{C4EB3411-2A51-49DE-9D08-959C9ADAE58B}" type="presOf" srcId="{51490BA7-EF50-46A4-91D4-2C028173A3B9}" destId="{E52DBC6F-CFFA-490E-9F55-6530862C8925}" srcOrd="0" destOrd="0" presId="urn:microsoft.com/office/officeart/2005/8/layout/vList2"/>
    <dgm:cxn modelId="{5397994E-1202-4593-A101-A3AEAC4E5DD8}" srcId="{E0AAD969-5403-4D4C-BA0E-904CC8A0713F}" destId="{51490BA7-EF50-46A4-91D4-2C028173A3B9}" srcOrd="0" destOrd="0" parTransId="{C59785E2-55F1-4BB1-8624-1063094C73C3}" sibTransId="{8F2EEAB0-0AFB-4DF7-956D-3728D551DDD7}"/>
    <dgm:cxn modelId="{E67B9D78-17AB-43DF-ADD8-FFD1E4F7719F}" srcId="{E0AAD969-5403-4D4C-BA0E-904CC8A0713F}" destId="{90F0268B-B4AC-4DD7-951C-AB1EE92436E4}" srcOrd="1" destOrd="0" parTransId="{E9326B14-8597-44D3-B4C3-A46D16CF0D00}" sibTransId="{79D0C4C2-E64B-4230-B6A2-5087A7EBF6F4}"/>
    <dgm:cxn modelId="{9DE34514-0167-4066-ABE5-89EE79DEB6B9}" type="presOf" srcId="{90F0268B-B4AC-4DD7-951C-AB1EE92436E4}" destId="{99EC4402-82F1-4F81-9E2D-79FA2E0DFEE3}" srcOrd="0" destOrd="0" presId="urn:microsoft.com/office/officeart/2005/8/layout/vList2"/>
    <dgm:cxn modelId="{D781DEBF-69EC-4013-82FE-407A3026F11E}" type="presParOf" srcId="{57F731CF-B204-476C-85C2-328D116518BF}" destId="{E52DBC6F-CFFA-490E-9F55-6530862C8925}" srcOrd="0" destOrd="0" presId="urn:microsoft.com/office/officeart/2005/8/layout/vList2"/>
    <dgm:cxn modelId="{BF7C44CB-670D-4586-AF84-52EB8C876987}" type="presParOf" srcId="{57F731CF-B204-476C-85C2-328D116518BF}" destId="{3CFC9A59-3D9B-4DA4-921F-6C181E5D4DE8}" srcOrd="1" destOrd="0" presId="urn:microsoft.com/office/officeart/2005/8/layout/vList2"/>
    <dgm:cxn modelId="{560386D4-E6A4-4B0A-88C6-8BB2E57649AA}" type="presParOf" srcId="{57F731CF-B204-476C-85C2-328D116518BF}" destId="{99EC4402-82F1-4F81-9E2D-79FA2E0DFEE3}" srcOrd="2" destOrd="0" presId="urn:microsoft.com/office/officeart/2005/8/layout/vList2"/>
    <dgm:cxn modelId="{7C82FE10-4264-49E0-8832-CAF4D1CE92D2}" type="presParOf" srcId="{57F731CF-B204-476C-85C2-328D116518BF}" destId="{1997DA95-B7FC-4D2E-BEB3-99B9DD622053}" srcOrd="3" destOrd="0" presId="urn:microsoft.com/office/officeart/2005/8/layout/vList2"/>
    <dgm:cxn modelId="{BB84B2DA-AD9C-47D1-A061-2451BCB71AC3}" type="presParOf" srcId="{57F731CF-B204-476C-85C2-328D116518BF}" destId="{3BE85741-647F-44F3-A2AF-B3C081CBA8E7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2DBC6F-CFFA-490E-9F55-6530862C8925}">
      <dsp:nvSpPr>
        <dsp:cNvPr id="0" name=""/>
        <dsp:cNvSpPr/>
      </dsp:nvSpPr>
      <dsp:spPr>
        <a:xfrm>
          <a:off x="0" y="200277"/>
          <a:ext cx="10918987" cy="1216800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just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1" kern="1200" baseline="0" dirty="0" smtClean="0">
              <a:solidFill>
                <a:schemeClr val="tx1"/>
              </a:solidFill>
              <a:latin typeface="+mn-lt"/>
            </a:rPr>
            <a:t>Reziduální sociální stát </a:t>
          </a:r>
          <a:r>
            <a:rPr lang="cs-CZ" sz="1600" kern="1200" baseline="0" dirty="0" smtClean="0">
              <a:solidFill>
                <a:schemeClr val="tx1"/>
              </a:solidFill>
              <a:latin typeface="+mn-lt"/>
            </a:rPr>
            <a:t>- vychází z liberálních myšlenek. Potřeby lidí jsou primárně uspokojovány rodinou a trhem. Sociální pomoc přichází na řadu až ve chvíli, kdy tyto dvě instituce přestanou normálně fungovat (rodinná krize, ekonomická krize apod.)</a:t>
          </a:r>
          <a:endParaRPr lang="cs-CZ" sz="1600" kern="1200" dirty="0">
            <a:solidFill>
              <a:schemeClr val="tx1"/>
            </a:solidFill>
            <a:latin typeface="+mn-lt"/>
          </a:endParaRPr>
        </a:p>
      </dsp:txBody>
      <dsp:txXfrm>
        <a:off x="59399" y="259676"/>
        <a:ext cx="10800189" cy="1098002"/>
      </dsp:txXfrm>
    </dsp:sp>
    <dsp:sp modelId="{99EC4402-82F1-4F81-9E2D-79FA2E0DFEE3}">
      <dsp:nvSpPr>
        <dsp:cNvPr id="0" name=""/>
        <dsp:cNvSpPr/>
      </dsp:nvSpPr>
      <dsp:spPr>
        <a:xfrm>
          <a:off x="0" y="1604277"/>
          <a:ext cx="10918987" cy="1216800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2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just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1" kern="1200" baseline="0" dirty="0" smtClean="0">
              <a:solidFill>
                <a:schemeClr val="tx1"/>
              </a:solidFill>
              <a:latin typeface="+mn-lt"/>
            </a:rPr>
            <a:t>Institucionální sociální stát </a:t>
          </a:r>
          <a:r>
            <a:rPr lang="cs-CZ" sz="1600" b="0" kern="1200" baseline="0" dirty="0" smtClean="0">
              <a:solidFill>
                <a:schemeClr val="tx1"/>
              </a:solidFill>
              <a:latin typeface="+mn-lt"/>
            </a:rPr>
            <a:t>-  typické je </a:t>
          </a:r>
          <a:r>
            <a:rPr lang="cs-CZ" sz="1600" kern="1200" baseline="0" dirty="0" smtClean="0">
              <a:solidFill>
                <a:schemeClr val="tx1"/>
              </a:solidFill>
              <a:latin typeface="+mn-lt"/>
            </a:rPr>
            <a:t>centrálně organizovaný systém sociálních služeb, které mají zajišťovat standardní životní potřeby jedinců a skupin. Takový sociální stát má integrovat společnost, vyrovnávat nerovnosti a předcházet sociálním událostem. </a:t>
          </a:r>
          <a:endParaRPr lang="cs-CZ" sz="1600" kern="1200" dirty="0">
            <a:solidFill>
              <a:schemeClr val="tx1"/>
            </a:solidFill>
            <a:latin typeface="+mn-lt"/>
          </a:endParaRPr>
        </a:p>
      </dsp:txBody>
      <dsp:txXfrm>
        <a:off x="59399" y="1663676"/>
        <a:ext cx="10800189" cy="1098002"/>
      </dsp:txXfrm>
    </dsp:sp>
    <dsp:sp modelId="{3BE85741-647F-44F3-A2AF-B3C081CBA8E7}">
      <dsp:nvSpPr>
        <dsp:cNvPr id="0" name=""/>
        <dsp:cNvSpPr/>
      </dsp:nvSpPr>
      <dsp:spPr>
        <a:xfrm>
          <a:off x="0" y="3008277"/>
          <a:ext cx="10918987" cy="1216800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just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1" kern="1200" baseline="0" dirty="0" smtClean="0">
              <a:solidFill>
                <a:schemeClr val="tx1"/>
              </a:solidFill>
              <a:latin typeface="+mn-lt"/>
            </a:rPr>
            <a:t>Pracovně–výkonnostní sociální stát</a:t>
          </a:r>
          <a:r>
            <a:rPr lang="cs-CZ" sz="1600" kern="1200" baseline="0" dirty="0" smtClean="0">
              <a:solidFill>
                <a:schemeClr val="tx1"/>
              </a:solidFill>
              <a:latin typeface="+mn-lt"/>
            </a:rPr>
            <a:t> - uspokojování potřeb svých občanů se odvíjí  od začlenění do pracovních struktur a výsledků a produktivity práce.</a:t>
          </a:r>
          <a:endParaRPr lang="cs-CZ" sz="1600" kern="1200" dirty="0">
            <a:solidFill>
              <a:schemeClr val="tx1"/>
            </a:solidFill>
            <a:latin typeface="+mn-lt"/>
          </a:endParaRPr>
        </a:p>
      </dsp:txBody>
      <dsp:txXfrm>
        <a:off x="59399" y="3067676"/>
        <a:ext cx="10800189" cy="10980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2B2D5D-0A51-446D-BC17-5CCFEB622340}" type="datetimeFigureOut">
              <a:rPr lang="cs-CZ" smtClean="0"/>
              <a:t>13.2.2020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58A9F0-E49F-496C-8910-1C7B7D08238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2003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dirty="0"/>
              <a:pPr/>
              <a:t>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2/13/2020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96DFF08F-DC6B-4601-B491-B0F83F6DD2DA}" type="datetimeFigureOut">
              <a:rPr lang="en-US" dirty="0"/>
              <a:pPr/>
              <a:t>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1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3. Sociální stát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Úvod do sociální politiky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071448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Literatura: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10706" y="2084832"/>
            <a:ext cx="10888170" cy="4425355"/>
          </a:xfrm>
        </p:spPr>
        <p:txBody>
          <a:bodyPr>
            <a:normAutofit/>
          </a:bodyPr>
          <a:lstStyle/>
          <a:p>
            <a:r>
              <a:rPr lang="cs-CZ" dirty="0"/>
              <a:t>TOMEŠ, Igor. </a:t>
            </a:r>
            <a:r>
              <a:rPr lang="cs-CZ" i="1" dirty="0"/>
              <a:t>Úvod do teorie a metodologie sociální politiky</a:t>
            </a:r>
            <a:r>
              <a:rPr lang="cs-CZ" dirty="0"/>
              <a:t>. Praha: Portál, 2010. ISBN 978-80-7367-680-3.</a:t>
            </a:r>
          </a:p>
          <a:p>
            <a:r>
              <a:rPr lang="cs-CZ" dirty="0"/>
              <a:t>KREBS, Vojtěch. </a:t>
            </a:r>
            <a:r>
              <a:rPr lang="cs-CZ" i="1" dirty="0"/>
              <a:t>Sociální politika</a:t>
            </a:r>
            <a:r>
              <a:rPr lang="cs-CZ" dirty="0"/>
              <a:t>. Praha: Wolters Kluwer, 2015. ISBN 978-80-7478-921-2.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5439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Struktura prezentace: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45789" y="2084832"/>
            <a:ext cx="10062253" cy="4425355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 Znaky </a:t>
            </a:r>
            <a:r>
              <a:rPr lang="cs-CZ" dirty="0"/>
              <a:t>sociálního </a:t>
            </a:r>
            <a:r>
              <a:rPr lang="cs-CZ" dirty="0" smtClean="0"/>
              <a:t>státu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</a:t>
            </a:r>
            <a:r>
              <a:rPr lang="cs-CZ" dirty="0" smtClean="0"/>
              <a:t>Pojetí</a:t>
            </a:r>
            <a:r>
              <a:rPr lang="cs-CZ" dirty="0"/>
              <a:t>, východiska a cíle sociálního </a:t>
            </a:r>
            <a:r>
              <a:rPr lang="cs-CZ" dirty="0" smtClean="0"/>
              <a:t>státu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</a:t>
            </a:r>
            <a:r>
              <a:rPr lang="cs-CZ" dirty="0" smtClean="0"/>
              <a:t>Typologie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</a:t>
            </a:r>
            <a:r>
              <a:rPr lang="cs-CZ" dirty="0" smtClean="0"/>
              <a:t>Krize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2717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 Co je to sociální stát?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78740" y="2009874"/>
            <a:ext cx="10811897" cy="4425355"/>
          </a:xfrm>
        </p:spPr>
        <p:txBody>
          <a:bodyPr>
            <a:normAutofit/>
          </a:bodyPr>
          <a:lstStyle/>
          <a:p>
            <a:pPr algn="just"/>
            <a:r>
              <a:rPr lang="cs-CZ" dirty="0"/>
              <a:t>Sociální stát, také označení </a:t>
            </a:r>
            <a:r>
              <a:rPr lang="cs-CZ" b="1" dirty="0"/>
              <a:t>welfare state </a:t>
            </a:r>
            <a:r>
              <a:rPr lang="cs-CZ" dirty="0"/>
              <a:t>(stát blahobytu), či stát veřejných sociálních služeb.</a:t>
            </a:r>
          </a:p>
          <a:p>
            <a:pPr algn="just"/>
            <a:r>
              <a:rPr lang="cs-CZ" b="1" dirty="0"/>
              <a:t>Definice </a:t>
            </a:r>
            <a:r>
              <a:rPr lang="cs-CZ" b="1" dirty="0"/>
              <a:t>není jednoznačná</a:t>
            </a:r>
            <a:r>
              <a:rPr lang="cs-CZ" dirty="0"/>
              <a:t>, vychází z odlišných pojetí, kontinuálně se mění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i="1" dirty="0"/>
              <a:t>„Označuje </a:t>
            </a:r>
            <a:r>
              <a:rPr lang="cs-CZ" i="1" dirty="0"/>
              <a:t>stát, v němž se v zákonech, ve vědomí a postojích lidí, v aktivitách institucí a v praktické politice prosazuje myšlenka, </a:t>
            </a:r>
            <a:r>
              <a:rPr lang="cs-CZ" i="1" dirty="0"/>
              <a:t>sociální </a:t>
            </a:r>
            <a:r>
              <a:rPr lang="cs-CZ" i="1" dirty="0"/>
              <a:t>podmínky, v nichž lidé žijí, nejsou jen </a:t>
            </a:r>
            <a:r>
              <a:rPr lang="cs-CZ" i="1" dirty="0"/>
              <a:t>věcí jedinců či </a:t>
            </a:r>
            <a:r>
              <a:rPr lang="cs-CZ" i="1" dirty="0"/>
              <a:t>rodin, nýbrž i věcí veřejnou. Každému </a:t>
            </a:r>
            <a:r>
              <a:rPr lang="cs-CZ" i="1" dirty="0"/>
              <a:t>z jeho </a:t>
            </a:r>
            <a:r>
              <a:rPr lang="cs-CZ" i="1" dirty="0"/>
              <a:t>občanů se dostává alespoň určitého uznaného minima podpory a pomoci v různých životních situacích, které jej či jeho rodinu (potenciálně či aktuálně) ohrožují</a:t>
            </a:r>
            <a:r>
              <a:rPr lang="cs-CZ" i="1" dirty="0"/>
              <a:t>.“ </a:t>
            </a:r>
            <a:r>
              <a:rPr lang="cs-CZ" dirty="0"/>
              <a:t>(Potůček, 1995: 35)</a:t>
            </a:r>
            <a:endParaRPr lang="cs-CZ" dirty="0"/>
          </a:p>
          <a:p>
            <a:pPr marL="0" indent="0">
              <a:buNone/>
            </a:pPr>
            <a:endParaRPr lang="cs-CZ" sz="2400" dirty="0"/>
          </a:p>
          <a:p>
            <a:endParaRPr lang="cs-CZ" sz="24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875840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Znaky sociálního státu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29314" y="2084832"/>
            <a:ext cx="10828371" cy="4425355"/>
          </a:xfrm>
        </p:spPr>
        <p:txBody>
          <a:bodyPr>
            <a:normAutofit/>
          </a:bodyPr>
          <a:lstStyle/>
          <a:p>
            <a:pPr lvl="0" algn="just"/>
            <a:r>
              <a:rPr lang="cs-CZ" sz="2400" dirty="0"/>
              <a:t>Dle Krebse (2015) je sociální stát chápán jako stát </a:t>
            </a:r>
            <a:r>
              <a:rPr lang="cs-CZ" sz="2400" dirty="0"/>
              <a:t>se silným veřejným sektorem a s výraznými intervencemi vlády do sociální oblasti</a:t>
            </a:r>
            <a:r>
              <a:rPr lang="cs-CZ" sz="2400" dirty="0"/>
              <a:t>.</a:t>
            </a:r>
          </a:p>
          <a:p>
            <a:pPr algn="just"/>
            <a:r>
              <a:rPr lang="cs-CZ" sz="2400" dirty="0"/>
              <a:t>Stát, v němž odpovědnost za základní životní podmínky není jen záležitostí jednotlivců a jejich rodin, ale i záležitostí veřejnou.</a:t>
            </a:r>
          </a:p>
          <a:p>
            <a:pPr algn="just"/>
            <a:r>
              <a:rPr lang="cs-CZ" sz="2400" dirty="0"/>
              <a:t>V</a:t>
            </a:r>
            <a:r>
              <a:rPr lang="cs-CZ" sz="2400" dirty="0"/>
              <a:t>yznačuje se vysokou </a:t>
            </a:r>
            <a:r>
              <a:rPr lang="cs-CZ" sz="2400" dirty="0"/>
              <a:t>mírou </a:t>
            </a:r>
            <a:r>
              <a:rPr lang="cs-CZ" sz="2400" dirty="0"/>
              <a:t>redistribuce (náročné </a:t>
            </a:r>
            <a:r>
              <a:rPr lang="cs-CZ" sz="2400" dirty="0"/>
              <a:t>na ekonomické </a:t>
            </a:r>
            <a:r>
              <a:rPr lang="cs-CZ" sz="2400" dirty="0"/>
              <a:t>zdroje). </a:t>
            </a:r>
            <a:r>
              <a:rPr lang="cs-CZ" sz="2400" dirty="0"/>
              <a:t>Může tedy fungovat jen v rámci velmi produktivních ekonomik.</a:t>
            </a:r>
          </a:p>
          <a:p>
            <a:pPr marL="0" indent="0">
              <a:buNone/>
            </a:pPr>
            <a:endParaRPr lang="cs-CZ" sz="2400" dirty="0"/>
          </a:p>
          <a:p>
            <a:endParaRPr lang="cs-CZ" sz="24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449428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Východiska sociálního státu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70503" y="1929627"/>
            <a:ext cx="10853085" cy="5040560"/>
          </a:xfrm>
        </p:spPr>
        <p:txBody>
          <a:bodyPr>
            <a:normAutofit/>
          </a:bodyPr>
          <a:lstStyle/>
          <a:p>
            <a:pPr marL="342900" lvl="2" indent="-342900" algn="just"/>
            <a:r>
              <a:rPr lang="cs-CZ" sz="2200" b="1" dirty="0"/>
              <a:t>Základní </a:t>
            </a:r>
            <a:r>
              <a:rPr lang="cs-CZ" sz="2200" b="1" dirty="0"/>
              <a:t>teoretický rámec </a:t>
            </a:r>
            <a:r>
              <a:rPr lang="cs-CZ" sz="2200" dirty="0"/>
              <a:t>předložil 1942 </a:t>
            </a:r>
            <a:r>
              <a:rPr lang="cs-CZ" sz="2200" b="1" dirty="0"/>
              <a:t>Lord William Beveridge (1879 – 1963) </a:t>
            </a:r>
            <a:r>
              <a:rPr lang="cs-CZ" sz="2200" dirty="0"/>
              <a:t>jako návrh britskému </a:t>
            </a:r>
            <a:r>
              <a:rPr lang="cs-CZ" sz="2200" dirty="0"/>
              <a:t>parlamentu. Tato představa se týkala povinnosti sátu zabezpečit po válce obyvatelstvu:</a:t>
            </a:r>
          </a:p>
          <a:p>
            <a:pPr lvl="2" algn="just">
              <a:buFontTx/>
              <a:buChar char="-"/>
            </a:pPr>
            <a:r>
              <a:rPr lang="cs-CZ" sz="2200" i="1" dirty="0"/>
              <a:t>z</a:t>
            </a:r>
            <a:r>
              <a:rPr lang="cs-CZ" sz="2200" i="1" dirty="0"/>
              <a:t>dravotní péči,</a:t>
            </a:r>
          </a:p>
          <a:p>
            <a:pPr lvl="2" algn="just">
              <a:buFontTx/>
              <a:buChar char="-"/>
            </a:pPr>
            <a:r>
              <a:rPr lang="cs-CZ" sz="2200" i="1" dirty="0"/>
              <a:t>v</a:t>
            </a:r>
            <a:r>
              <a:rPr lang="cs-CZ" sz="2200" i="1" dirty="0"/>
              <a:t>zdělání, </a:t>
            </a:r>
          </a:p>
          <a:p>
            <a:pPr lvl="2" algn="just">
              <a:buFontTx/>
              <a:buChar char="-"/>
            </a:pPr>
            <a:r>
              <a:rPr lang="cs-CZ" sz="2200" i="1" dirty="0"/>
              <a:t>z</a:t>
            </a:r>
            <a:r>
              <a:rPr lang="cs-CZ" sz="2200" i="1" dirty="0"/>
              <a:t>aměstnání,</a:t>
            </a:r>
          </a:p>
          <a:p>
            <a:pPr lvl="2" algn="just">
              <a:buFontTx/>
              <a:buChar char="-"/>
            </a:pPr>
            <a:r>
              <a:rPr lang="cs-CZ" sz="2200" i="1" dirty="0"/>
              <a:t>s</a:t>
            </a:r>
            <a:r>
              <a:rPr lang="cs-CZ" sz="2200" i="1" dirty="0"/>
              <a:t>ociální jistoty a pomoc v případech sociální dezintegrace a zanedbanosti.</a:t>
            </a:r>
          </a:p>
          <a:p>
            <a:pPr marL="342900" lvl="2" indent="-342900" algn="just"/>
            <a:endParaRPr lang="cs-CZ" sz="2200" i="1" dirty="0"/>
          </a:p>
          <a:p>
            <a:pPr marL="342900" lvl="2" indent="-342900" algn="just"/>
            <a:r>
              <a:rPr lang="cs-CZ" sz="2200" dirty="0"/>
              <a:t>W. Beveridge </a:t>
            </a:r>
            <a:r>
              <a:rPr lang="cs-CZ" sz="2200" dirty="0"/>
              <a:t>navázal na ekonoma J. M. Keynese a požadoval, aby byl celý systém hrazen na principu přerozdělení daní. Tak </a:t>
            </a:r>
            <a:r>
              <a:rPr lang="cs-CZ" sz="2200" dirty="0"/>
              <a:t>vznikla ucelená teorie sociálního státu.</a:t>
            </a:r>
            <a:endParaRPr lang="cs-CZ" sz="2200" dirty="0"/>
          </a:p>
          <a:p>
            <a:pPr marL="0" indent="0" algn="r">
              <a:buNone/>
            </a:pPr>
            <a:r>
              <a:rPr lang="cs-CZ" dirty="0"/>
              <a:t>(Tomeš, 2010: 123)</a:t>
            </a:r>
          </a:p>
          <a:p>
            <a:endParaRPr lang="cs-CZ" i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9774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Cíle sociálního státu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4028" y="1993398"/>
            <a:ext cx="10803658" cy="4425355"/>
          </a:xfrm>
        </p:spPr>
        <p:txBody>
          <a:bodyPr>
            <a:normAutofit/>
          </a:bodyPr>
          <a:lstStyle/>
          <a:p>
            <a:pPr marL="457200" lvl="1" indent="0">
              <a:lnSpc>
                <a:spcPct val="120000"/>
              </a:lnSpc>
              <a:buNone/>
            </a:pPr>
            <a:r>
              <a:rPr lang="cs-CZ" sz="2200" b="1" dirty="0"/>
              <a:t>Sociální stát sleduje zejména tyto cíle:</a:t>
            </a:r>
          </a:p>
          <a:p>
            <a:pPr lvl="1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sz="2200" i="1" dirty="0"/>
              <a:t>Sociální jistota a bezpečí</a:t>
            </a:r>
          </a:p>
          <a:p>
            <a:pPr lvl="1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sz="2200" i="1" dirty="0"/>
              <a:t>Sociální suverenita a důstojnost jedince (zvláště sociální nezávislost na trhu práce)</a:t>
            </a:r>
          </a:p>
          <a:p>
            <a:pPr lvl="1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sz="2200" i="1" dirty="0"/>
              <a:t>Blahobyt občanů</a:t>
            </a:r>
          </a:p>
          <a:p>
            <a:pPr lvl="1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sz="2200" i="1" dirty="0"/>
              <a:t>Snížení sociální nerovnosti a vyšší sociální spravedlnost</a:t>
            </a:r>
          </a:p>
          <a:p>
            <a:pPr lvl="1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sz="2200" i="1" dirty="0"/>
              <a:t>Standardní úroveň veřejných sociálních služeb</a:t>
            </a:r>
          </a:p>
          <a:p>
            <a:pPr lvl="1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sz="2200" i="1" dirty="0"/>
              <a:t>Zlepšení kvality osobního a společenského života</a:t>
            </a:r>
          </a:p>
          <a:p>
            <a:pPr lvl="1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sz="2200" i="1" dirty="0"/>
              <a:t>Legitimace společenského (politického) systému</a:t>
            </a:r>
          </a:p>
          <a:p>
            <a:pPr marL="457200" lvl="1" indent="0" algn="r">
              <a:lnSpc>
                <a:spcPct val="120000"/>
              </a:lnSpc>
              <a:buNone/>
            </a:pPr>
            <a:r>
              <a:rPr lang="cs-CZ" sz="2200" dirty="0"/>
              <a:t>(Večeřa, 1996: 28 – 29)</a:t>
            </a:r>
            <a:endParaRPr lang="cs-CZ" sz="2200" dirty="0"/>
          </a:p>
          <a:p>
            <a:pPr marL="0" indent="0">
              <a:buNone/>
            </a:pPr>
            <a:endParaRPr lang="cs-CZ" sz="8400" dirty="0"/>
          </a:p>
          <a:p>
            <a:endParaRPr lang="cs-CZ" sz="24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099056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Typologie (modely) sociálního státu</a:t>
            </a:r>
            <a:endParaRPr lang="cs-CZ" b="1" dirty="0">
              <a:solidFill>
                <a:schemeClr val="accent2"/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214149"/>
              </p:ext>
            </p:extLst>
          </p:nvPr>
        </p:nvGraphicFramePr>
        <p:xfrm>
          <a:off x="696363" y="2084832"/>
          <a:ext cx="10918988" cy="44253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84622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6100826"/>
              </p:ext>
            </p:extLst>
          </p:nvPr>
        </p:nvGraphicFramePr>
        <p:xfrm>
          <a:off x="790831" y="1754661"/>
          <a:ext cx="11022227" cy="450615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1263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1655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2317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36986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45482">
                <a:tc>
                  <a:txBody>
                    <a:bodyPr/>
                    <a:lstStyle/>
                    <a:p>
                      <a:pPr algn="ctr"/>
                      <a:r>
                        <a:rPr lang="cs-CZ" sz="1500" dirty="0" smtClean="0">
                          <a:latin typeface="+mn-lt"/>
                        </a:rPr>
                        <a:t>Typ sociálního státu </a:t>
                      </a:r>
                    </a:p>
                    <a:p>
                      <a:pPr algn="ctr"/>
                      <a:r>
                        <a:rPr lang="cs-CZ" sz="1500" dirty="0" smtClean="0">
                          <a:latin typeface="+mn-lt"/>
                        </a:rPr>
                        <a:t>(dle</a:t>
                      </a:r>
                      <a:r>
                        <a:rPr lang="cs-CZ" sz="1500" baseline="0" dirty="0" smtClean="0">
                          <a:latin typeface="+mn-lt"/>
                        </a:rPr>
                        <a:t> </a:t>
                      </a:r>
                      <a:r>
                        <a:rPr lang="cs-CZ" sz="1500" dirty="0" smtClean="0">
                          <a:latin typeface="+mn-lt"/>
                        </a:rPr>
                        <a:t>R. Titmusse)</a:t>
                      </a:r>
                      <a:endParaRPr lang="cs-CZ" sz="15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 smtClean="0">
                          <a:latin typeface="+mn-lt"/>
                        </a:rPr>
                        <a:t>Reziduální</a:t>
                      </a:r>
                      <a:endParaRPr lang="cs-CZ" sz="15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 smtClean="0">
                          <a:latin typeface="+mn-lt"/>
                        </a:rPr>
                        <a:t>Výkonový</a:t>
                      </a:r>
                      <a:endParaRPr lang="cs-CZ" sz="15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 smtClean="0">
                          <a:latin typeface="+mn-lt"/>
                        </a:rPr>
                        <a:t>Institucionální</a:t>
                      </a:r>
                      <a:endParaRPr lang="cs-CZ" sz="15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5482">
                <a:tc>
                  <a:txBody>
                    <a:bodyPr/>
                    <a:lstStyle/>
                    <a:p>
                      <a:pPr algn="ctr"/>
                      <a:r>
                        <a:rPr lang="cs-CZ" sz="1500" b="1" dirty="0" smtClean="0">
                          <a:latin typeface="+mn-lt"/>
                        </a:rPr>
                        <a:t>Charakteristika </a:t>
                      </a:r>
                    </a:p>
                    <a:p>
                      <a:pPr algn="ctr"/>
                      <a:r>
                        <a:rPr lang="cs-CZ" sz="1500" b="1" dirty="0" smtClean="0">
                          <a:latin typeface="+mn-lt"/>
                        </a:rPr>
                        <a:t>(dle G. Esping-Andersen)</a:t>
                      </a:r>
                      <a:endParaRPr lang="cs-CZ" sz="1500" b="1" dirty="0"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b="1" dirty="0" smtClean="0">
                          <a:latin typeface="+mn-lt"/>
                        </a:rPr>
                        <a:t>Liberální</a:t>
                      </a:r>
                      <a:endParaRPr lang="cs-CZ" sz="1500" b="1" dirty="0"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b="1" dirty="0" smtClean="0">
                          <a:latin typeface="+mn-lt"/>
                        </a:rPr>
                        <a:t>Konzervativní, korporativistický</a:t>
                      </a:r>
                      <a:endParaRPr lang="cs-CZ" sz="1500" b="1" dirty="0"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b="1" dirty="0" smtClean="0">
                          <a:latin typeface="+mn-lt"/>
                        </a:rPr>
                        <a:t>Sociálně-demokratický</a:t>
                      </a:r>
                      <a:endParaRPr lang="cs-CZ" sz="1500" b="1" dirty="0"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5482">
                <a:tc>
                  <a:txBody>
                    <a:bodyPr/>
                    <a:lstStyle/>
                    <a:p>
                      <a:pPr algn="l"/>
                      <a:r>
                        <a:rPr lang="cs-CZ" sz="1500" dirty="0" smtClean="0">
                          <a:latin typeface="+mn-lt"/>
                        </a:rPr>
                        <a:t>Odpovědnost státu za uspokojování potřeb</a:t>
                      </a:r>
                      <a:endParaRPr lang="cs-CZ" sz="1500" dirty="0"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 smtClean="0">
                          <a:latin typeface="+mn-lt"/>
                        </a:rPr>
                        <a:t>Minimální</a:t>
                      </a:r>
                      <a:endParaRPr lang="cs-CZ" sz="1500" dirty="0"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 smtClean="0">
                          <a:latin typeface="+mn-lt"/>
                        </a:rPr>
                        <a:t>Optimální </a:t>
                      </a:r>
                      <a:endParaRPr lang="cs-CZ" sz="1500" dirty="0"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 smtClean="0">
                          <a:latin typeface="+mn-lt"/>
                        </a:rPr>
                        <a:t>Maximální</a:t>
                      </a:r>
                      <a:endParaRPr lang="cs-CZ" sz="1500" dirty="0"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45482">
                <a:tc>
                  <a:txBody>
                    <a:bodyPr/>
                    <a:lstStyle/>
                    <a:p>
                      <a:pPr algn="l"/>
                      <a:r>
                        <a:rPr lang="cs-CZ" sz="1500" dirty="0" smtClean="0">
                          <a:latin typeface="+mn-lt"/>
                        </a:rPr>
                        <a:t>Populace pokrytá povinně poskytovanými službami</a:t>
                      </a:r>
                      <a:endParaRPr lang="cs-CZ" sz="1500" dirty="0"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 smtClean="0">
                          <a:latin typeface="+mn-lt"/>
                        </a:rPr>
                        <a:t>Menšina</a:t>
                      </a:r>
                      <a:endParaRPr lang="cs-CZ" sz="1500" dirty="0"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 smtClean="0">
                          <a:latin typeface="+mn-lt"/>
                        </a:rPr>
                        <a:t>Většina</a:t>
                      </a:r>
                      <a:endParaRPr lang="cs-CZ" sz="1500" dirty="0"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 smtClean="0">
                          <a:latin typeface="+mn-lt"/>
                        </a:rPr>
                        <a:t>Všichni</a:t>
                      </a:r>
                      <a:endParaRPr lang="cs-CZ" sz="1500" dirty="0"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08316">
                <a:tc>
                  <a:txBody>
                    <a:bodyPr/>
                    <a:lstStyle/>
                    <a:p>
                      <a:pPr algn="l"/>
                      <a:r>
                        <a:rPr lang="cs-CZ" sz="1500" dirty="0" smtClean="0">
                          <a:latin typeface="+mn-lt"/>
                        </a:rPr>
                        <a:t>Výše příspěvků</a:t>
                      </a:r>
                      <a:endParaRPr lang="cs-CZ" sz="1500" dirty="0"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 smtClean="0">
                          <a:latin typeface="+mn-lt"/>
                        </a:rPr>
                        <a:t>Nízká </a:t>
                      </a:r>
                      <a:endParaRPr lang="cs-CZ" sz="1500" dirty="0"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 smtClean="0">
                          <a:latin typeface="+mn-lt"/>
                        </a:rPr>
                        <a:t>Střední</a:t>
                      </a:r>
                      <a:endParaRPr lang="cs-CZ" sz="1500" dirty="0"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 smtClean="0">
                          <a:latin typeface="+mn-lt"/>
                        </a:rPr>
                        <a:t>Vysoká</a:t>
                      </a:r>
                      <a:endParaRPr lang="cs-CZ" sz="1500" dirty="0"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45482">
                <a:tc>
                  <a:txBody>
                    <a:bodyPr/>
                    <a:lstStyle/>
                    <a:p>
                      <a:pPr algn="l"/>
                      <a:r>
                        <a:rPr lang="cs-CZ" sz="1500" dirty="0" smtClean="0">
                          <a:latin typeface="+mn-lt"/>
                        </a:rPr>
                        <a:t>Část národního důchodu určená pro služby</a:t>
                      </a:r>
                      <a:r>
                        <a:rPr lang="cs-CZ" sz="1500" baseline="0" dirty="0" smtClean="0">
                          <a:latin typeface="+mn-lt"/>
                        </a:rPr>
                        <a:t> státu</a:t>
                      </a:r>
                      <a:endParaRPr lang="cs-CZ" sz="1500" dirty="0"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 smtClean="0">
                          <a:latin typeface="+mn-lt"/>
                        </a:rPr>
                        <a:t>Nízká </a:t>
                      </a:r>
                      <a:endParaRPr lang="cs-CZ" sz="1500" dirty="0"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 smtClean="0">
                          <a:latin typeface="+mn-lt"/>
                        </a:rPr>
                        <a:t>Střední</a:t>
                      </a:r>
                      <a:endParaRPr lang="cs-CZ" sz="1500" dirty="0"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 smtClean="0">
                          <a:latin typeface="+mn-lt"/>
                        </a:rPr>
                        <a:t>Vysoká</a:t>
                      </a:r>
                      <a:endParaRPr lang="cs-CZ" sz="1500" dirty="0"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08316">
                <a:tc>
                  <a:txBody>
                    <a:bodyPr/>
                    <a:lstStyle/>
                    <a:p>
                      <a:pPr algn="l"/>
                      <a:r>
                        <a:rPr lang="cs-CZ" sz="1500" dirty="0" smtClean="0">
                          <a:latin typeface="+mn-lt"/>
                        </a:rPr>
                        <a:t>Zkoumání potřebnosti</a:t>
                      </a:r>
                      <a:endParaRPr lang="cs-CZ" sz="1500" dirty="0"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 smtClean="0">
                          <a:latin typeface="+mn-lt"/>
                        </a:rPr>
                        <a:t>Primární</a:t>
                      </a:r>
                      <a:endParaRPr lang="cs-CZ" sz="1500" dirty="0"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 smtClean="0">
                          <a:latin typeface="+mn-lt"/>
                        </a:rPr>
                        <a:t>Sekundární</a:t>
                      </a:r>
                      <a:endParaRPr lang="cs-CZ" sz="1500" dirty="0"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 smtClean="0">
                          <a:latin typeface="+mn-lt"/>
                        </a:rPr>
                        <a:t>Marginální</a:t>
                      </a:r>
                      <a:endParaRPr lang="cs-CZ" sz="1500" dirty="0"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08316">
                <a:tc>
                  <a:txBody>
                    <a:bodyPr/>
                    <a:lstStyle/>
                    <a:p>
                      <a:pPr algn="l"/>
                      <a:r>
                        <a:rPr lang="cs-CZ" sz="1500" dirty="0" smtClean="0">
                          <a:latin typeface="+mn-lt"/>
                        </a:rPr>
                        <a:t>Charakter</a:t>
                      </a:r>
                      <a:r>
                        <a:rPr lang="cs-CZ" sz="1500" baseline="0" dirty="0" smtClean="0">
                          <a:latin typeface="+mn-lt"/>
                        </a:rPr>
                        <a:t> klientů společnosti</a:t>
                      </a:r>
                      <a:endParaRPr lang="cs-CZ" sz="1500" dirty="0"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 smtClean="0">
                          <a:latin typeface="+mn-lt"/>
                        </a:rPr>
                        <a:t>Chudáci</a:t>
                      </a:r>
                      <a:endParaRPr lang="cs-CZ" sz="1500" dirty="0"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 smtClean="0">
                          <a:latin typeface="+mn-lt"/>
                        </a:rPr>
                        <a:t>Občané</a:t>
                      </a:r>
                      <a:endParaRPr lang="cs-CZ" sz="1500" dirty="0"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 smtClean="0">
                          <a:latin typeface="+mn-lt"/>
                        </a:rPr>
                        <a:t>Členové</a:t>
                      </a:r>
                      <a:endParaRPr lang="cs-CZ" sz="1500" dirty="0"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xmlns="" val="1212335548"/>
                  </a:ext>
                </a:extLst>
              </a:tr>
              <a:tr h="308316">
                <a:tc>
                  <a:txBody>
                    <a:bodyPr/>
                    <a:lstStyle/>
                    <a:p>
                      <a:pPr algn="l"/>
                      <a:r>
                        <a:rPr lang="cs-CZ" sz="1500" dirty="0" smtClean="0">
                          <a:latin typeface="+mn-lt"/>
                        </a:rPr>
                        <a:t>Status</a:t>
                      </a:r>
                      <a:r>
                        <a:rPr lang="cs-CZ" sz="1500" baseline="0" dirty="0" smtClean="0">
                          <a:latin typeface="+mn-lt"/>
                        </a:rPr>
                        <a:t> klientů</a:t>
                      </a:r>
                      <a:endParaRPr lang="cs-CZ" sz="1500" dirty="0"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 smtClean="0">
                          <a:latin typeface="+mn-lt"/>
                        </a:rPr>
                        <a:t>Nízký </a:t>
                      </a:r>
                      <a:endParaRPr lang="cs-CZ" sz="1500" dirty="0"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 smtClean="0">
                          <a:latin typeface="+mn-lt"/>
                        </a:rPr>
                        <a:t>Střední</a:t>
                      </a:r>
                      <a:endParaRPr lang="cs-CZ" sz="1500" dirty="0"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 smtClean="0">
                          <a:latin typeface="+mn-lt"/>
                        </a:rPr>
                        <a:t>Vysoký</a:t>
                      </a:r>
                      <a:endParaRPr lang="cs-CZ" sz="1500" dirty="0"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xmlns="" val="2711831364"/>
                  </a:ext>
                </a:extLst>
              </a:tr>
              <a:tr h="545482">
                <a:tc>
                  <a:txBody>
                    <a:bodyPr/>
                    <a:lstStyle/>
                    <a:p>
                      <a:pPr algn="l"/>
                      <a:r>
                        <a:rPr lang="cs-CZ" sz="1500" dirty="0" smtClean="0">
                          <a:latin typeface="+mn-lt"/>
                        </a:rPr>
                        <a:t>Příklady </a:t>
                      </a:r>
                      <a:endParaRPr lang="cs-CZ" sz="1500" dirty="0"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 smtClean="0">
                          <a:latin typeface="+mn-lt"/>
                        </a:rPr>
                        <a:t>USA, Kanada, Japonsko</a:t>
                      </a:r>
                      <a:endParaRPr lang="cs-CZ" sz="1500" dirty="0"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 smtClean="0">
                          <a:latin typeface="+mn-lt"/>
                        </a:rPr>
                        <a:t>Střední a jižní</a:t>
                      </a:r>
                      <a:r>
                        <a:rPr lang="cs-CZ" sz="1500" baseline="0" dirty="0" smtClean="0">
                          <a:latin typeface="+mn-lt"/>
                        </a:rPr>
                        <a:t> Evropa</a:t>
                      </a:r>
                      <a:endParaRPr lang="cs-CZ" sz="1500" dirty="0"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 smtClean="0">
                          <a:latin typeface="+mn-lt"/>
                        </a:rPr>
                        <a:t>Skandinávie </a:t>
                      </a:r>
                      <a:endParaRPr lang="cs-CZ" sz="1500" dirty="0"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00706" y="1079412"/>
            <a:ext cx="9631831" cy="402909"/>
          </a:xfrm>
        </p:spPr>
        <p:txBody>
          <a:bodyPr>
            <a:noAutofit/>
          </a:bodyPr>
          <a:lstStyle/>
          <a:p>
            <a:r>
              <a:rPr lang="cs-CZ" b="1" dirty="0" smtClean="0">
                <a:solidFill>
                  <a:schemeClr val="accent2"/>
                </a:solidFill>
              </a:rPr>
              <a:t>Typologie sociálního státu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578805" y="6410337"/>
            <a:ext cx="31683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600" dirty="0">
                <a:latin typeface="Hind Regular"/>
              </a:rPr>
              <a:t>(Krebs, 2015: 83)</a:t>
            </a:r>
            <a:endParaRPr lang="cs-CZ" sz="1600" dirty="0">
              <a:latin typeface="Hind Regular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88582" y="6410337"/>
            <a:ext cx="35283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>
                <a:latin typeface="Hind Regular"/>
              </a:rPr>
              <a:t>Tab. 1: Typologie sociálních států</a:t>
            </a:r>
            <a:endParaRPr lang="cs-CZ" sz="1600" dirty="0">
              <a:latin typeface="Hind Regular"/>
            </a:endParaRPr>
          </a:p>
        </p:txBody>
      </p:sp>
    </p:spTree>
    <p:extLst>
      <p:ext uri="{BB962C8B-B14F-4D97-AF65-F5344CB8AC3E}">
        <p14:creationId xmlns:p14="http://schemas.microsoft.com/office/powerpoint/2010/main" val="260778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Krize sociálního státu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762266" y="1968684"/>
            <a:ext cx="10828372" cy="4680520"/>
          </a:xfrm>
        </p:spPr>
        <p:txBody>
          <a:bodyPr>
            <a:normAutofit/>
          </a:bodyPr>
          <a:lstStyle/>
          <a:p>
            <a:pPr lvl="0" algn="just"/>
            <a:r>
              <a:rPr lang="cs-CZ" dirty="0"/>
              <a:t>V 70. – 80. letech 20. stol. </a:t>
            </a:r>
            <a:r>
              <a:rPr lang="cs-CZ" dirty="0"/>
              <a:t>d</a:t>
            </a:r>
            <a:r>
              <a:rPr lang="cs-CZ" dirty="0"/>
              <a:t>iskuze o samotných principech welfare state a </a:t>
            </a:r>
            <a:r>
              <a:rPr lang="cs-CZ" b="1" dirty="0"/>
              <a:t>zpochybnění jeho legitimity </a:t>
            </a:r>
            <a:r>
              <a:rPr lang="cs-CZ" dirty="0"/>
              <a:t>(kritika především autory „nové pravice“).</a:t>
            </a:r>
          </a:p>
          <a:p>
            <a:pPr lvl="0" algn="just"/>
            <a:r>
              <a:rPr lang="cs-CZ" dirty="0"/>
              <a:t>K diskuzi a krizi sociálního státu přispěla měnící se politická a společenská situace - prohlubující se deficity veřejných rozpočtů, ekonomická krize související s ropným šokem v 60. letech, změny na trhu práce v souvislosti s ekonomickými a demografickými změnami (stárnutí populace).</a:t>
            </a:r>
          </a:p>
          <a:p>
            <a:pPr lvl="0" algn="just"/>
            <a:r>
              <a:rPr lang="cs-CZ" b="1" dirty="0"/>
              <a:t>Krize </a:t>
            </a:r>
            <a:r>
              <a:rPr lang="cs-CZ" b="1" dirty="0"/>
              <a:t>nákladů: </a:t>
            </a:r>
            <a:r>
              <a:rPr lang="cs-CZ" dirty="0"/>
              <a:t>sociální stát je příliš </a:t>
            </a:r>
            <a:r>
              <a:rPr lang="cs-CZ" dirty="0"/>
              <a:t>nákladný</a:t>
            </a:r>
            <a:endParaRPr lang="cs-CZ" dirty="0"/>
          </a:p>
          <a:p>
            <a:pPr lvl="0" algn="just"/>
            <a:r>
              <a:rPr lang="cs-CZ" b="1" dirty="0"/>
              <a:t>Krize </a:t>
            </a:r>
            <a:r>
              <a:rPr lang="cs-CZ" b="1" dirty="0"/>
              <a:t>efektivity: </a:t>
            </a:r>
            <a:r>
              <a:rPr lang="cs-CZ" dirty="0"/>
              <a:t>špatná realizace v zásadě dobrých opatření (těžkopádnost systému, nízká transparentnost)</a:t>
            </a:r>
            <a:endParaRPr lang="cs-CZ" dirty="0"/>
          </a:p>
          <a:p>
            <a:pPr lvl="0" algn="just"/>
            <a:r>
              <a:rPr lang="cs-CZ" b="1" dirty="0"/>
              <a:t>Krize </a:t>
            </a:r>
            <a:r>
              <a:rPr lang="cs-CZ" b="1" dirty="0"/>
              <a:t>legitimity: </a:t>
            </a:r>
            <a:r>
              <a:rPr lang="cs-CZ" dirty="0"/>
              <a:t>realizují se taková opatření, se kterými občané nesouhlasí</a:t>
            </a:r>
          </a:p>
          <a:p>
            <a:pPr marL="0" indent="0" algn="r">
              <a:buNone/>
            </a:pPr>
            <a:r>
              <a:rPr lang="cs-CZ" dirty="0"/>
              <a:t>(Potůček, 1995: 38)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900903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</TotalTime>
  <Words>698</Words>
  <Application>Microsoft Office PowerPoint</Application>
  <PresentationFormat>Širokoúhlá obrazovka</PresentationFormat>
  <Paragraphs>97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7" baseType="lpstr">
      <vt:lpstr>Arial</vt:lpstr>
      <vt:lpstr>Calibri</vt:lpstr>
      <vt:lpstr>Hind Regular</vt:lpstr>
      <vt:lpstr>Tw Cen MT</vt:lpstr>
      <vt:lpstr>Tw Cen MT Condensed</vt:lpstr>
      <vt:lpstr>Wingdings 3</vt:lpstr>
      <vt:lpstr>Integrál</vt:lpstr>
      <vt:lpstr>3. Sociální stát</vt:lpstr>
      <vt:lpstr>Struktura prezentace:</vt:lpstr>
      <vt:lpstr> Co je to sociální stát?</vt:lpstr>
      <vt:lpstr>Znaky sociálního státu</vt:lpstr>
      <vt:lpstr>Východiska sociálního státu</vt:lpstr>
      <vt:lpstr>Cíle sociálního státu</vt:lpstr>
      <vt:lpstr>Typologie (modely) sociálního státu</vt:lpstr>
      <vt:lpstr>Typologie sociálního státu</vt:lpstr>
      <vt:lpstr>Krize sociálního státu</vt:lpstr>
      <vt:lpstr>Literatura: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 Sociální stát</dc:title>
  <dc:creator>Iva Poláčková</dc:creator>
  <cp:lastModifiedBy>Iva Poláčková</cp:lastModifiedBy>
  <cp:revision>1</cp:revision>
  <dcterms:created xsi:type="dcterms:W3CDTF">2020-02-13T13:05:23Z</dcterms:created>
  <dcterms:modified xsi:type="dcterms:W3CDTF">2020-02-13T13:11:11Z</dcterms:modified>
</cp:coreProperties>
</file>