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2593A4-B9C9-477B-8E69-72C94405F02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E156074-20DD-48EE-A685-76577BCF1667}">
      <dgm:prSet custT="1"/>
      <dgm:spPr/>
      <dgm:t>
        <a:bodyPr/>
        <a:lstStyle/>
        <a:p>
          <a:pPr rtl="0"/>
          <a:r>
            <a:rPr lang="cs-CZ" sz="2000" b="0" smtClean="0"/>
            <a:t>První generace utopistů – nabádala šlechtu a církev k lepšímu vládnutí:</a:t>
          </a:r>
          <a:endParaRPr lang="cs-CZ" sz="2000" b="0" dirty="0"/>
        </a:p>
      </dgm:t>
    </dgm:pt>
    <dgm:pt modelId="{3DC19807-4BC7-4CEA-8EB0-1CC308CB5399}" type="parTrans" cxnId="{84CFF1D2-FE43-4F1F-BCBB-1C8508DB664D}">
      <dgm:prSet/>
      <dgm:spPr/>
      <dgm:t>
        <a:bodyPr/>
        <a:lstStyle/>
        <a:p>
          <a:endParaRPr lang="cs-CZ"/>
        </a:p>
      </dgm:t>
    </dgm:pt>
    <dgm:pt modelId="{29C24DA1-BE39-4008-A68D-3A6E3B56D7D2}" type="sibTrans" cxnId="{84CFF1D2-FE43-4F1F-BCBB-1C8508DB664D}">
      <dgm:prSet/>
      <dgm:spPr/>
      <dgm:t>
        <a:bodyPr/>
        <a:lstStyle/>
        <a:p>
          <a:endParaRPr lang="cs-CZ"/>
        </a:p>
      </dgm:t>
    </dgm:pt>
    <dgm:pt modelId="{1B79EFD5-1E8D-4F45-9999-FCE09DD2CC12}">
      <dgm:prSet custT="1"/>
      <dgm:spPr/>
      <dgm:t>
        <a:bodyPr/>
        <a:lstStyle/>
        <a:p>
          <a:pPr algn="just" rtl="0"/>
          <a:r>
            <a:rPr lang="cs-CZ" sz="1600" b="1" smtClean="0"/>
            <a:t>Thomas More </a:t>
          </a:r>
          <a:r>
            <a:rPr lang="cs-CZ" sz="1600" smtClean="0"/>
            <a:t>(1477 - 1535) – </a:t>
          </a:r>
          <a:r>
            <a:rPr lang="cs-CZ" sz="1600" b="1" i="1" smtClean="0"/>
            <a:t>„Utopia“ </a:t>
          </a:r>
          <a:r>
            <a:rPr lang="cs-CZ" sz="1600" smtClean="0"/>
            <a:t>(tyto myšlenky byly inspirací pro zavedení chudinské péče v angl. obcích).</a:t>
          </a:r>
          <a:endParaRPr lang="cs-CZ" sz="1600" dirty="0"/>
        </a:p>
      </dgm:t>
    </dgm:pt>
    <dgm:pt modelId="{2916664F-425B-4E04-96A6-431BA9C5031B}" type="parTrans" cxnId="{5D7E3AED-93BA-459E-9188-A9802579A00D}">
      <dgm:prSet/>
      <dgm:spPr/>
      <dgm:t>
        <a:bodyPr/>
        <a:lstStyle/>
        <a:p>
          <a:endParaRPr lang="cs-CZ"/>
        </a:p>
      </dgm:t>
    </dgm:pt>
    <dgm:pt modelId="{5E163365-D720-43DF-B9EC-6BC16A02387F}" type="sibTrans" cxnId="{5D7E3AED-93BA-459E-9188-A9802579A00D}">
      <dgm:prSet/>
      <dgm:spPr/>
      <dgm:t>
        <a:bodyPr/>
        <a:lstStyle/>
        <a:p>
          <a:endParaRPr lang="cs-CZ"/>
        </a:p>
      </dgm:t>
    </dgm:pt>
    <dgm:pt modelId="{29ADE782-A4E4-49CA-B965-B4947583E6EA}">
      <dgm:prSet custT="1"/>
      <dgm:spPr/>
      <dgm:t>
        <a:bodyPr/>
        <a:lstStyle/>
        <a:p>
          <a:pPr algn="just" rtl="0"/>
          <a:r>
            <a:rPr lang="cs-CZ" sz="1600" b="1" smtClean="0"/>
            <a:t>Tommasso Campanella  </a:t>
          </a:r>
          <a:r>
            <a:rPr lang="cs-CZ" sz="1600" smtClean="0"/>
            <a:t>(1568 –1639) – </a:t>
          </a:r>
          <a:r>
            <a:rPr lang="cs-CZ" sz="1600" i="1" smtClean="0"/>
            <a:t>„</a:t>
          </a:r>
          <a:r>
            <a:rPr lang="cs-CZ" sz="1600" b="1" i="1" smtClean="0"/>
            <a:t>Sluneční stát“ </a:t>
          </a:r>
          <a:r>
            <a:rPr lang="cs-CZ" sz="1600" b="0" i="0" smtClean="0"/>
            <a:t>(radil papežovi, aby spravedlivě rozděloval bohatství; poprvé vyjádřil myšlenku, že dobrá vůle /filantropie/ nestačí).</a:t>
          </a:r>
          <a:endParaRPr lang="cs-CZ" sz="1600" b="0" i="0" dirty="0"/>
        </a:p>
      </dgm:t>
    </dgm:pt>
    <dgm:pt modelId="{24570068-959F-4C7F-849F-D354BBA3001D}" type="parTrans" cxnId="{5AB87B6F-0AE1-4184-B368-777257922442}">
      <dgm:prSet/>
      <dgm:spPr/>
      <dgm:t>
        <a:bodyPr/>
        <a:lstStyle/>
        <a:p>
          <a:endParaRPr lang="cs-CZ"/>
        </a:p>
      </dgm:t>
    </dgm:pt>
    <dgm:pt modelId="{45CF9BC5-A531-49C5-89B0-5FCB3F0D9393}" type="sibTrans" cxnId="{5AB87B6F-0AE1-4184-B368-777257922442}">
      <dgm:prSet/>
      <dgm:spPr/>
      <dgm:t>
        <a:bodyPr/>
        <a:lstStyle/>
        <a:p>
          <a:endParaRPr lang="cs-CZ"/>
        </a:p>
      </dgm:t>
    </dgm:pt>
    <dgm:pt modelId="{1952ACFD-59A7-4DAF-9A42-B7E52A517C4A}">
      <dgm:prSet custT="1"/>
      <dgm:spPr/>
      <dgm:t>
        <a:bodyPr/>
        <a:lstStyle/>
        <a:p>
          <a:pPr rtl="0"/>
          <a:r>
            <a:rPr lang="cs-CZ" sz="2000" b="0" dirty="0" smtClean="0"/>
            <a:t>Druhá generace utopistů – snažila se své představy o lepším světě uskutečnit:</a:t>
          </a:r>
          <a:endParaRPr lang="cs-CZ" sz="2000" b="0" dirty="0"/>
        </a:p>
      </dgm:t>
    </dgm:pt>
    <dgm:pt modelId="{EF67BB29-ADF3-4183-8F4D-07C7F7917CB0}" type="parTrans" cxnId="{972551FE-8352-43BD-A826-C28896AB504C}">
      <dgm:prSet/>
      <dgm:spPr/>
      <dgm:t>
        <a:bodyPr/>
        <a:lstStyle/>
        <a:p>
          <a:endParaRPr lang="cs-CZ"/>
        </a:p>
      </dgm:t>
    </dgm:pt>
    <dgm:pt modelId="{C958413E-FB6D-49FB-B2B3-1AA7E7CA3B23}" type="sibTrans" cxnId="{972551FE-8352-43BD-A826-C28896AB504C}">
      <dgm:prSet/>
      <dgm:spPr/>
      <dgm:t>
        <a:bodyPr/>
        <a:lstStyle/>
        <a:p>
          <a:endParaRPr lang="cs-CZ"/>
        </a:p>
      </dgm:t>
    </dgm:pt>
    <dgm:pt modelId="{728D4B72-CCB2-4344-83BF-D9264902BCE9}">
      <dgm:prSet custT="1"/>
      <dgm:spPr/>
      <dgm:t>
        <a:bodyPr/>
        <a:lstStyle/>
        <a:p>
          <a:pPr algn="just" rtl="0"/>
          <a:r>
            <a:rPr lang="cs-CZ" sz="1600" b="1" smtClean="0"/>
            <a:t>Claude Henri de Saint-Simon </a:t>
          </a:r>
          <a:r>
            <a:rPr lang="cs-CZ" sz="1600" smtClean="0"/>
            <a:t>(1760 – 1825) – nešlo mu o odstranění soukromého vlastnictví, ale plánováním chtěl dosáhnout větší výroby a spravedlivějšího rozdělování.</a:t>
          </a:r>
          <a:endParaRPr lang="cs-CZ" sz="1600" dirty="0"/>
        </a:p>
      </dgm:t>
    </dgm:pt>
    <dgm:pt modelId="{4A141823-51B3-4929-BC2B-7AFCDD70C296}" type="parTrans" cxnId="{A541F77A-0E8A-41C9-B8C2-63D20CB47F02}">
      <dgm:prSet/>
      <dgm:spPr/>
      <dgm:t>
        <a:bodyPr/>
        <a:lstStyle/>
        <a:p>
          <a:endParaRPr lang="cs-CZ"/>
        </a:p>
      </dgm:t>
    </dgm:pt>
    <dgm:pt modelId="{C20F7A66-6DC1-4E4D-8341-37911798006C}" type="sibTrans" cxnId="{A541F77A-0E8A-41C9-B8C2-63D20CB47F02}">
      <dgm:prSet/>
      <dgm:spPr/>
      <dgm:t>
        <a:bodyPr/>
        <a:lstStyle/>
        <a:p>
          <a:endParaRPr lang="cs-CZ"/>
        </a:p>
      </dgm:t>
    </dgm:pt>
    <dgm:pt modelId="{3538C933-818D-4844-A63F-E4514584008A}">
      <dgm:prSet custT="1"/>
      <dgm:spPr/>
      <dgm:t>
        <a:bodyPr/>
        <a:lstStyle/>
        <a:p>
          <a:pPr algn="just" rtl="0"/>
          <a:r>
            <a:rPr lang="cs-CZ" sz="1600" b="1" smtClean="0"/>
            <a:t>Robert Owen </a:t>
          </a:r>
          <a:r>
            <a:rPr lang="cs-CZ" sz="1600" smtClean="0"/>
            <a:t>(1804 – 1892) – založil kolonii </a:t>
          </a:r>
          <a:r>
            <a:rPr lang="cs-CZ" sz="1600" b="1" smtClean="0"/>
            <a:t>New Harmony </a:t>
          </a:r>
          <a:r>
            <a:rPr lang="cs-CZ" sz="1600" b="0" smtClean="0"/>
            <a:t>(Indiana, USA), kde organizoval práci podle schopností  a rozdělování podle potřeb. Fungovala 4 roky.</a:t>
          </a:r>
          <a:endParaRPr lang="cs-CZ" sz="1600" b="0" dirty="0"/>
        </a:p>
      </dgm:t>
    </dgm:pt>
    <dgm:pt modelId="{95129B7D-17F6-4C92-93B7-6CAC9D057349}" type="parTrans" cxnId="{14838618-9705-4C9D-BFCE-F1DEDAA02DDA}">
      <dgm:prSet/>
      <dgm:spPr/>
      <dgm:t>
        <a:bodyPr/>
        <a:lstStyle/>
        <a:p>
          <a:endParaRPr lang="cs-CZ"/>
        </a:p>
      </dgm:t>
    </dgm:pt>
    <dgm:pt modelId="{F0FEE250-6497-4983-BEDF-096D03392A72}" type="sibTrans" cxnId="{14838618-9705-4C9D-BFCE-F1DEDAA02DDA}">
      <dgm:prSet/>
      <dgm:spPr/>
      <dgm:t>
        <a:bodyPr/>
        <a:lstStyle/>
        <a:p>
          <a:endParaRPr lang="cs-CZ"/>
        </a:p>
      </dgm:t>
    </dgm:pt>
    <dgm:pt modelId="{202DF391-5248-4AAB-8B1D-4A1EB77E9A7E}" type="pres">
      <dgm:prSet presAssocID="{4F2593A4-B9C9-477B-8E69-72C94405F0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89C4871-C348-4B63-B65E-0F9F0807E47B}" type="pres">
      <dgm:prSet presAssocID="{0E156074-20DD-48EE-A685-76577BCF1667}" presName="linNode" presStyleCnt="0"/>
      <dgm:spPr/>
      <dgm:t>
        <a:bodyPr/>
        <a:lstStyle/>
        <a:p>
          <a:endParaRPr lang="cs-CZ"/>
        </a:p>
      </dgm:t>
    </dgm:pt>
    <dgm:pt modelId="{6373AF8B-7E61-4A8B-811B-7BDC7204631C}" type="pres">
      <dgm:prSet presAssocID="{0E156074-20DD-48EE-A685-76577BCF166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0004BD-93D4-4C27-8566-24367778297E}" type="pres">
      <dgm:prSet presAssocID="{0E156074-20DD-48EE-A685-76577BCF166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2407F0-A160-45C0-8273-1C7BB7FB5E90}" type="pres">
      <dgm:prSet presAssocID="{29C24DA1-BE39-4008-A68D-3A6E3B56D7D2}" presName="sp" presStyleCnt="0"/>
      <dgm:spPr/>
      <dgm:t>
        <a:bodyPr/>
        <a:lstStyle/>
        <a:p>
          <a:endParaRPr lang="cs-CZ"/>
        </a:p>
      </dgm:t>
    </dgm:pt>
    <dgm:pt modelId="{AB35BC91-D3D6-4FD8-B2D6-725B94E7B1C0}" type="pres">
      <dgm:prSet presAssocID="{1952ACFD-59A7-4DAF-9A42-B7E52A517C4A}" presName="linNode" presStyleCnt="0"/>
      <dgm:spPr/>
      <dgm:t>
        <a:bodyPr/>
        <a:lstStyle/>
        <a:p>
          <a:endParaRPr lang="cs-CZ"/>
        </a:p>
      </dgm:t>
    </dgm:pt>
    <dgm:pt modelId="{6C637235-C6A1-4BA2-9BDE-F830E56C0768}" type="pres">
      <dgm:prSet presAssocID="{1952ACFD-59A7-4DAF-9A42-B7E52A517C4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3D2AC6-2E03-40B8-83FD-61ECDA3604CB}" type="pres">
      <dgm:prSet presAssocID="{1952ACFD-59A7-4DAF-9A42-B7E52A517C4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CFF1D2-FE43-4F1F-BCBB-1C8508DB664D}" srcId="{4F2593A4-B9C9-477B-8E69-72C94405F020}" destId="{0E156074-20DD-48EE-A685-76577BCF1667}" srcOrd="0" destOrd="0" parTransId="{3DC19807-4BC7-4CEA-8EB0-1CC308CB5399}" sibTransId="{29C24DA1-BE39-4008-A68D-3A6E3B56D7D2}"/>
    <dgm:cxn modelId="{2DA3DEE5-CDB3-48CC-AFAF-43458392185A}" type="presOf" srcId="{1952ACFD-59A7-4DAF-9A42-B7E52A517C4A}" destId="{6C637235-C6A1-4BA2-9BDE-F830E56C0768}" srcOrd="0" destOrd="0" presId="urn:microsoft.com/office/officeart/2005/8/layout/vList5"/>
    <dgm:cxn modelId="{9D6C6B08-7507-4A30-BEF3-C4AA87FC5CFA}" type="presOf" srcId="{29ADE782-A4E4-49CA-B965-B4947583E6EA}" destId="{D80004BD-93D4-4C27-8566-24367778297E}" srcOrd="0" destOrd="1" presId="urn:microsoft.com/office/officeart/2005/8/layout/vList5"/>
    <dgm:cxn modelId="{5AB87B6F-0AE1-4184-B368-777257922442}" srcId="{0E156074-20DD-48EE-A685-76577BCF1667}" destId="{29ADE782-A4E4-49CA-B965-B4947583E6EA}" srcOrd="1" destOrd="0" parTransId="{24570068-959F-4C7F-849F-D354BBA3001D}" sibTransId="{45CF9BC5-A531-49C5-89B0-5FCB3F0D9393}"/>
    <dgm:cxn modelId="{14838618-9705-4C9D-BFCE-F1DEDAA02DDA}" srcId="{1952ACFD-59A7-4DAF-9A42-B7E52A517C4A}" destId="{3538C933-818D-4844-A63F-E4514584008A}" srcOrd="1" destOrd="0" parTransId="{95129B7D-17F6-4C92-93B7-6CAC9D057349}" sibTransId="{F0FEE250-6497-4983-BEDF-096D03392A72}"/>
    <dgm:cxn modelId="{A541F77A-0E8A-41C9-B8C2-63D20CB47F02}" srcId="{1952ACFD-59A7-4DAF-9A42-B7E52A517C4A}" destId="{728D4B72-CCB2-4344-83BF-D9264902BCE9}" srcOrd="0" destOrd="0" parTransId="{4A141823-51B3-4929-BC2B-7AFCDD70C296}" sibTransId="{C20F7A66-6DC1-4E4D-8341-37911798006C}"/>
    <dgm:cxn modelId="{5DD3BE23-C4B1-4632-AC39-C93E7C5D0AD9}" type="presOf" srcId="{0E156074-20DD-48EE-A685-76577BCF1667}" destId="{6373AF8B-7E61-4A8B-811B-7BDC7204631C}" srcOrd="0" destOrd="0" presId="urn:microsoft.com/office/officeart/2005/8/layout/vList5"/>
    <dgm:cxn modelId="{FF6042D2-3B4E-407E-8B7C-6E40A2DAF2C3}" type="presOf" srcId="{728D4B72-CCB2-4344-83BF-D9264902BCE9}" destId="{873D2AC6-2E03-40B8-83FD-61ECDA3604CB}" srcOrd="0" destOrd="0" presId="urn:microsoft.com/office/officeart/2005/8/layout/vList5"/>
    <dgm:cxn modelId="{C056F2C5-EC03-42A1-8327-C3E2368D4493}" type="presOf" srcId="{3538C933-818D-4844-A63F-E4514584008A}" destId="{873D2AC6-2E03-40B8-83FD-61ECDA3604CB}" srcOrd="0" destOrd="1" presId="urn:microsoft.com/office/officeart/2005/8/layout/vList5"/>
    <dgm:cxn modelId="{C72BE243-1C9A-4784-B1F5-BDE6D92F4FB8}" type="presOf" srcId="{4F2593A4-B9C9-477B-8E69-72C94405F020}" destId="{202DF391-5248-4AAB-8B1D-4A1EB77E9A7E}" srcOrd="0" destOrd="0" presId="urn:microsoft.com/office/officeart/2005/8/layout/vList5"/>
    <dgm:cxn modelId="{972551FE-8352-43BD-A826-C28896AB504C}" srcId="{4F2593A4-B9C9-477B-8E69-72C94405F020}" destId="{1952ACFD-59A7-4DAF-9A42-B7E52A517C4A}" srcOrd="1" destOrd="0" parTransId="{EF67BB29-ADF3-4183-8F4D-07C7F7917CB0}" sibTransId="{C958413E-FB6D-49FB-B2B3-1AA7E7CA3B23}"/>
    <dgm:cxn modelId="{5D7E3AED-93BA-459E-9188-A9802579A00D}" srcId="{0E156074-20DD-48EE-A685-76577BCF1667}" destId="{1B79EFD5-1E8D-4F45-9999-FCE09DD2CC12}" srcOrd="0" destOrd="0" parTransId="{2916664F-425B-4E04-96A6-431BA9C5031B}" sibTransId="{5E163365-D720-43DF-B9EC-6BC16A02387F}"/>
    <dgm:cxn modelId="{0EA022B4-A86B-47E2-9DC9-3C90E2CF7F38}" type="presOf" srcId="{1B79EFD5-1E8D-4F45-9999-FCE09DD2CC12}" destId="{D80004BD-93D4-4C27-8566-24367778297E}" srcOrd="0" destOrd="0" presId="urn:microsoft.com/office/officeart/2005/8/layout/vList5"/>
    <dgm:cxn modelId="{1ABF5FEA-4BC2-403B-A41C-2E2F4E5556F9}" type="presParOf" srcId="{202DF391-5248-4AAB-8B1D-4A1EB77E9A7E}" destId="{289C4871-C348-4B63-B65E-0F9F0807E47B}" srcOrd="0" destOrd="0" presId="urn:microsoft.com/office/officeart/2005/8/layout/vList5"/>
    <dgm:cxn modelId="{0DC79070-E00E-4B74-B860-390DE63F7260}" type="presParOf" srcId="{289C4871-C348-4B63-B65E-0F9F0807E47B}" destId="{6373AF8B-7E61-4A8B-811B-7BDC7204631C}" srcOrd="0" destOrd="0" presId="urn:microsoft.com/office/officeart/2005/8/layout/vList5"/>
    <dgm:cxn modelId="{291951AD-E71E-4E7E-B7B7-2824E7679CA8}" type="presParOf" srcId="{289C4871-C348-4B63-B65E-0F9F0807E47B}" destId="{D80004BD-93D4-4C27-8566-24367778297E}" srcOrd="1" destOrd="0" presId="urn:microsoft.com/office/officeart/2005/8/layout/vList5"/>
    <dgm:cxn modelId="{32F4B1B4-C0F5-4785-8329-2C26FD470B5F}" type="presParOf" srcId="{202DF391-5248-4AAB-8B1D-4A1EB77E9A7E}" destId="{E32407F0-A160-45C0-8273-1C7BB7FB5E90}" srcOrd="1" destOrd="0" presId="urn:microsoft.com/office/officeart/2005/8/layout/vList5"/>
    <dgm:cxn modelId="{BD70A5D8-D5E7-423F-84F2-BB0610CE735D}" type="presParOf" srcId="{202DF391-5248-4AAB-8B1D-4A1EB77E9A7E}" destId="{AB35BC91-D3D6-4FD8-B2D6-725B94E7B1C0}" srcOrd="2" destOrd="0" presId="urn:microsoft.com/office/officeart/2005/8/layout/vList5"/>
    <dgm:cxn modelId="{8882108D-7012-4EF0-9786-DB20E5415038}" type="presParOf" srcId="{AB35BC91-D3D6-4FD8-B2D6-725B94E7B1C0}" destId="{6C637235-C6A1-4BA2-9BDE-F830E56C0768}" srcOrd="0" destOrd="0" presId="urn:microsoft.com/office/officeart/2005/8/layout/vList5"/>
    <dgm:cxn modelId="{4D1A5E5C-7DA4-40CF-BD51-D482BC4ED2D2}" type="presParOf" srcId="{AB35BC91-D3D6-4FD8-B2D6-725B94E7B1C0}" destId="{873D2AC6-2E03-40B8-83FD-61ECDA3604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004BD-93D4-4C27-8566-24367778297E}">
      <dsp:nvSpPr>
        <dsp:cNvPr id="0" name=""/>
        <dsp:cNvSpPr/>
      </dsp:nvSpPr>
      <dsp:spPr>
        <a:xfrm rot="5400000">
          <a:off x="6594420" y="-2435208"/>
          <a:ext cx="1714099" cy="7013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smtClean="0"/>
            <a:t>Thomas More </a:t>
          </a:r>
          <a:r>
            <a:rPr lang="cs-CZ" sz="1600" kern="1200" smtClean="0"/>
            <a:t>(1477 - 1535) – </a:t>
          </a:r>
          <a:r>
            <a:rPr lang="cs-CZ" sz="1600" b="1" i="1" kern="1200" smtClean="0"/>
            <a:t>„Utopia“ </a:t>
          </a:r>
          <a:r>
            <a:rPr lang="cs-CZ" sz="1600" kern="1200" smtClean="0"/>
            <a:t>(tyto myšlenky byly inspirací pro zavedení chudinské péče v angl. obcích).</a:t>
          </a:r>
          <a:endParaRPr lang="cs-CZ" sz="160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smtClean="0"/>
            <a:t>Tommasso Campanella  </a:t>
          </a:r>
          <a:r>
            <a:rPr lang="cs-CZ" sz="1600" kern="1200" smtClean="0"/>
            <a:t>(1568 –1639) – </a:t>
          </a:r>
          <a:r>
            <a:rPr lang="cs-CZ" sz="1600" i="1" kern="1200" smtClean="0"/>
            <a:t>„</a:t>
          </a:r>
          <a:r>
            <a:rPr lang="cs-CZ" sz="1600" b="1" i="1" kern="1200" smtClean="0"/>
            <a:t>Sluneční stát“ </a:t>
          </a:r>
          <a:r>
            <a:rPr lang="cs-CZ" sz="1600" b="0" i="0" kern="1200" smtClean="0"/>
            <a:t>(radil papežovi, aby spravedlivě rozděloval bohatství; poprvé vyjádřil myšlenku, že dobrá vůle /filantropie/ nestačí).</a:t>
          </a:r>
          <a:endParaRPr lang="cs-CZ" sz="1600" b="0" i="0" kern="1200" dirty="0"/>
        </a:p>
      </dsp:txBody>
      <dsp:txXfrm rot="-5400000">
        <a:off x="3944896" y="297991"/>
        <a:ext cx="6929473" cy="1546749"/>
      </dsp:txXfrm>
    </dsp:sp>
    <dsp:sp modelId="{6373AF8B-7E61-4A8B-811B-7BDC7204631C}">
      <dsp:nvSpPr>
        <dsp:cNvPr id="0" name=""/>
        <dsp:cNvSpPr/>
      </dsp:nvSpPr>
      <dsp:spPr>
        <a:xfrm>
          <a:off x="0" y="53"/>
          <a:ext cx="3944895" cy="2142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smtClean="0"/>
            <a:t>První generace utopistů – nabádala šlechtu a církev k lepšímu vládnutí:</a:t>
          </a:r>
          <a:endParaRPr lang="cs-CZ" sz="2000" b="0" kern="1200" dirty="0"/>
        </a:p>
      </dsp:txBody>
      <dsp:txXfrm>
        <a:off x="104594" y="104647"/>
        <a:ext cx="3735707" cy="1933436"/>
      </dsp:txXfrm>
    </dsp:sp>
    <dsp:sp modelId="{873D2AC6-2E03-40B8-83FD-61ECDA3604CB}">
      <dsp:nvSpPr>
        <dsp:cNvPr id="0" name=""/>
        <dsp:cNvSpPr/>
      </dsp:nvSpPr>
      <dsp:spPr>
        <a:xfrm rot="5400000">
          <a:off x="6594420" y="-185452"/>
          <a:ext cx="1714099" cy="7013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smtClean="0"/>
            <a:t>Claude Henri de Saint-Simon </a:t>
          </a:r>
          <a:r>
            <a:rPr lang="cs-CZ" sz="1600" kern="1200" smtClean="0"/>
            <a:t>(1760 – 1825) – nešlo mu o odstranění soukromého vlastnictví, ale plánováním chtěl dosáhnout větší výroby a spravedlivějšího rozdělování.</a:t>
          </a:r>
          <a:endParaRPr lang="cs-CZ" sz="160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smtClean="0"/>
            <a:t>Robert Owen </a:t>
          </a:r>
          <a:r>
            <a:rPr lang="cs-CZ" sz="1600" kern="1200" smtClean="0"/>
            <a:t>(1804 – 1892) – založil kolonii </a:t>
          </a:r>
          <a:r>
            <a:rPr lang="cs-CZ" sz="1600" b="1" kern="1200" smtClean="0"/>
            <a:t>New Harmony </a:t>
          </a:r>
          <a:r>
            <a:rPr lang="cs-CZ" sz="1600" b="0" kern="1200" smtClean="0"/>
            <a:t>(Indiana, USA), kde organizoval práci podle schopností  a rozdělování podle potřeb. Fungovala 4 roky.</a:t>
          </a:r>
          <a:endParaRPr lang="cs-CZ" sz="1600" b="0" kern="1200" dirty="0"/>
        </a:p>
      </dsp:txBody>
      <dsp:txXfrm rot="-5400000">
        <a:off x="3944896" y="2547747"/>
        <a:ext cx="6929473" cy="1546749"/>
      </dsp:txXfrm>
    </dsp:sp>
    <dsp:sp modelId="{6C637235-C6A1-4BA2-9BDE-F830E56C0768}">
      <dsp:nvSpPr>
        <dsp:cNvPr id="0" name=""/>
        <dsp:cNvSpPr/>
      </dsp:nvSpPr>
      <dsp:spPr>
        <a:xfrm>
          <a:off x="0" y="2249809"/>
          <a:ext cx="3944895" cy="2142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dirty="0" smtClean="0"/>
            <a:t>Druhá generace utopistů – snažila se své představy o lepším světě uskutečnit:</a:t>
          </a:r>
          <a:endParaRPr lang="cs-CZ" sz="2000" b="0" kern="1200" dirty="0"/>
        </a:p>
      </dsp:txBody>
      <dsp:txXfrm>
        <a:off x="104594" y="2354403"/>
        <a:ext cx="3735707" cy="1933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1B939-3820-441D-83BA-EE44CC446E05}" type="datetimeFigureOut">
              <a:rPr lang="cs-CZ" smtClean="0"/>
              <a:t>13.2.2020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2B8A8-11D2-4E5A-A56E-56506E98B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49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EB9EC-940F-4056-B6D0-E249477B7C86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044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EB9EC-940F-4056-B6D0-E249477B7C86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6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2. Historické souvislosti sociální 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sociální politiky </a:t>
            </a:r>
          </a:p>
          <a:p>
            <a:r>
              <a:rPr lang="cs-CZ" dirty="0" smtClean="0"/>
              <a:t>1. ročník, VOŠ </a:t>
            </a:r>
            <a:r>
              <a:rPr lang="cs-CZ" dirty="0" err="1" smtClean="0"/>
              <a:t>Jabok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055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5158" y="1006026"/>
            <a:ext cx="8678198" cy="541734"/>
          </a:xfrm>
        </p:spPr>
        <p:txBody>
          <a:bodyPr>
            <a:noAutofit/>
          </a:bodyPr>
          <a:lstStyle/>
          <a:p>
            <a:pPr eaLnBrk="1" hangingPunct="1"/>
            <a:r>
              <a:rPr lang="cs-CZ" b="1" dirty="0">
                <a:solidFill>
                  <a:schemeClr val="accent1"/>
                </a:solidFill>
              </a:rPr>
              <a:t>S</a:t>
            </a:r>
            <a:r>
              <a:rPr lang="cs-CZ" b="1" dirty="0" smtClean="0">
                <a:solidFill>
                  <a:schemeClr val="accent1"/>
                </a:solidFill>
              </a:rPr>
              <a:t>tředověk 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16323" y="1789584"/>
            <a:ext cx="1090726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1"/>
                </a:solidFill>
              </a:rPr>
              <a:t>Období raného feudalismu </a:t>
            </a:r>
            <a:r>
              <a:rPr lang="cs-CZ" sz="2200" dirty="0"/>
              <a:t>– nebylo postaráno o ty, kteří vypadli ze systému lenních vztahů, zajištění obživy pro lidi  bez pána bylo nejstarším sociálněpolitickým problémem, který bylo nutné </a:t>
            </a:r>
            <a:r>
              <a:rPr lang="cs-CZ" sz="2200" dirty="0" smtClean="0"/>
              <a:t>řešit.</a:t>
            </a:r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Církev </a:t>
            </a:r>
            <a:r>
              <a:rPr lang="cs-CZ" sz="2200" dirty="0"/>
              <a:t>se začala starat o chudé a </a:t>
            </a:r>
            <a:r>
              <a:rPr lang="cs-CZ" sz="2200" dirty="0" smtClean="0"/>
              <a:t>potřebné.</a:t>
            </a:r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accent1"/>
                </a:solidFill>
              </a:rPr>
              <a:t>Karel </a:t>
            </a:r>
            <a:r>
              <a:rPr lang="cs-CZ" sz="2200" b="1" dirty="0">
                <a:solidFill>
                  <a:schemeClr val="accent1"/>
                </a:solidFill>
              </a:rPr>
              <a:t>Veliký  (771 – 814) </a:t>
            </a:r>
            <a:r>
              <a:rPr lang="cs-CZ" sz="2200" dirty="0"/>
              <a:t>- </a:t>
            </a:r>
            <a:r>
              <a:rPr lang="cs-CZ" sz="2200" dirty="0"/>
              <a:t>upevnění povinnosti lenních pánů starat se o své nemocné </a:t>
            </a:r>
            <a:r>
              <a:rPr lang="cs-CZ" sz="2200" dirty="0" smtClean="0"/>
              <a:t>poddané.</a:t>
            </a:r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Ve </a:t>
            </a:r>
            <a:r>
              <a:rPr lang="cs-CZ" sz="2200" dirty="0"/>
              <a:t>13. </a:t>
            </a:r>
            <a:r>
              <a:rPr lang="cs-CZ" sz="2200" dirty="0"/>
              <a:t>– 14. masivně rostla chudoba, církevní instituce byly schopné se postarat jen o ty nejvíce potřebné. </a:t>
            </a:r>
            <a:r>
              <a:rPr lang="cs-CZ" sz="2200" dirty="0"/>
              <a:t>Systém farní péče o chudé se </a:t>
            </a:r>
            <a:r>
              <a:rPr lang="cs-CZ" sz="2200" dirty="0" smtClean="0"/>
              <a:t>zhroutil.</a:t>
            </a:r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Na </a:t>
            </a:r>
            <a:r>
              <a:rPr lang="cs-CZ" sz="2200" dirty="0"/>
              <a:t>území </a:t>
            </a:r>
            <a:r>
              <a:rPr lang="cs-CZ" sz="2200" b="1" dirty="0">
                <a:solidFill>
                  <a:schemeClr val="accent1"/>
                </a:solidFill>
              </a:rPr>
              <a:t>Českého knížectví a království </a:t>
            </a:r>
            <a:r>
              <a:rPr lang="cs-CZ" sz="2200" dirty="0"/>
              <a:t>byla péče nejdříve zajišťována církví, posléze se zapojila šlechta , později ve 13. </a:t>
            </a:r>
            <a:r>
              <a:rPr lang="cs-CZ" sz="2200" dirty="0"/>
              <a:t>– 14. i města, která např. zaměstnávala veřejné lékaře, zřizovala městské lázně pro chudé apod.</a:t>
            </a:r>
            <a:endParaRPr lang="cs-CZ" sz="2200" dirty="0"/>
          </a:p>
          <a:p>
            <a:pPr algn="r"/>
            <a:r>
              <a:rPr lang="cs-CZ" sz="2200" dirty="0"/>
              <a:t>(Tomeš, 2010: 66)</a:t>
            </a:r>
          </a:p>
        </p:txBody>
      </p:sp>
    </p:spTree>
    <p:extLst>
      <p:ext uri="{BB962C8B-B14F-4D97-AF65-F5344CB8AC3E}">
        <p14:creationId xmlns:p14="http://schemas.microsoft.com/office/powerpoint/2010/main" val="41429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128703" y="983446"/>
            <a:ext cx="8291264" cy="628299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Středověký utopismus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799190" y="1960448"/>
            <a:ext cx="10791448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„Ve </a:t>
            </a:r>
            <a:r>
              <a:rPr lang="cs-CZ" i="1" dirty="0"/>
              <a:t>středověku </a:t>
            </a:r>
            <a:r>
              <a:rPr lang="cs-CZ" i="1" dirty="0"/>
              <a:t>se rodily </a:t>
            </a:r>
            <a:r>
              <a:rPr lang="cs-CZ" i="1" dirty="0"/>
              <a:t>myšlenkové proudy, které usilovaly o nápravu sociální křivd a nabádaly krále, šlechtu i duchovní vrchnost k opatrnosti a rozumnému </a:t>
            </a:r>
            <a:r>
              <a:rPr lang="cs-CZ" i="1" dirty="0"/>
              <a:t>vládnutí.“ </a:t>
            </a:r>
            <a:r>
              <a:rPr lang="cs-CZ" dirty="0"/>
              <a:t>(Szacki in Tomeš, 2010: 55)</a:t>
            </a:r>
          </a:p>
          <a:p>
            <a:pPr marL="0" indent="0">
              <a:buNone/>
            </a:pPr>
            <a:endParaRPr lang="cs-CZ" sz="1000" dirty="0"/>
          </a:p>
          <a:p>
            <a:pPr algn="just"/>
            <a:r>
              <a:rPr lang="cs-CZ" dirty="0"/>
              <a:t>O naplnění </a:t>
            </a:r>
            <a:r>
              <a:rPr lang="cs-CZ" dirty="0"/>
              <a:t>těchto záměrů se snažila skupina myslitelů = </a:t>
            </a:r>
            <a:r>
              <a:rPr lang="cs-CZ" b="1" dirty="0">
                <a:solidFill>
                  <a:schemeClr val="accent1"/>
                </a:solidFill>
              </a:rPr>
              <a:t>utopisté</a:t>
            </a:r>
            <a:r>
              <a:rPr lang="cs-CZ" dirty="0">
                <a:solidFill>
                  <a:schemeClr val="accent1"/>
                </a:solidFill>
              </a:rPr>
              <a:t>. </a:t>
            </a:r>
          </a:p>
          <a:p>
            <a:pPr algn="just"/>
            <a:r>
              <a:rPr lang="cs-CZ" i="1" dirty="0"/>
              <a:t>Pozn</a:t>
            </a:r>
            <a:r>
              <a:rPr lang="cs-CZ" i="1" dirty="0"/>
              <a:t>. první utopií je Platónova Ústava.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60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405536"/>
              </p:ext>
            </p:extLst>
          </p:nvPr>
        </p:nvGraphicFramePr>
        <p:xfrm>
          <a:off x="714972" y="2028482"/>
          <a:ext cx="1095804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63947" y="991684"/>
            <a:ext cx="8352928" cy="628299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Středověký utopismus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866911" y="6324247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(Tomeš, 2010: 55)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40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779661" y="1997662"/>
            <a:ext cx="10769787" cy="468052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</a:rPr>
              <a:t>Masivní pauperizace </a:t>
            </a:r>
            <a:r>
              <a:rPr lang="cs-CZ" dirty="0"/>
              <a:t>v </a:t>
            </a:r>
            <a:r>
              <a:rPr lang="cs-CZ" dirty="0"/>
              <a:t>Anglii v 15. a 16. </a:t>
            </a:r>
            <a:r>
              <a:rPr lang="cs-CZ" dirty="0"/>
              <a:t>století (vyhánění zchudlých rolníků z pozemků, které vlastnili za účelem uvolnění půdy pro chov ovcí; vyhnaní </a:t>
            </a:r>
            <a:r>
              <a:rPr lang="cs-CZ" dirty="0"/>
              <a:t>farmáři </a:t>
            </a:r>
            <a:r>
              <a:rPr lang="cs-CZ" dirty="0"/>
              <a:t>byli </a:t>
            </a:r>
            <a:r>
              <a:rPr lang="cs-CZ" dirty="0"/>
              <a:t>nuceni účastnit se na trhu </a:t>
            </a:r>
            <a:r>
              <a:rPr lang="cs-CZ" dirty="0"/>
              <a:t>práce). (Tomeš, 2010: 69)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i="1" dirty="0"/>
              <a:t>„Anglický panovník Jindřich VIII. Vydal na počátku 16. století nařízení, že žebrání musí být každému žebrákovi povoleno starostou, příp. smírčím soudcem, a to jen na určitém úzce vymezeném území. Žebráci byli díky tomuto nařízení poprvé v novodobých dějinách registrováni, a tak se chudoba poprvé stala sledovaným ukazatelem fungování státu.“ (Matoušek, 2007: 93)</a:t>
            </a:r>
          </a:p>
          <a:p>
            <a:pPr>
              <a:spcBef>
                <a:spcPts val="0"/>
              </a:spcBef>
            </a:pPr>
            <a:endParaRPr lang="cs-CZ" i="1" dirty="0"/>
          </a:p>
          <a:p>
            <a:pPr algn="just">
              <a:spcBef>
                <a:spcPts val="0"/>
              </a:spcBef>
            </a:pPr>
            <a:r>
              <a:rPr lang="cs-CZ" dirty="0"/>
              <a:t>S rozpadem feudálních statků a v souvislosti s migrací do měst výrazně vzrostla chudoba, přičemž města byla nucena se postarat o práce neschopné a chudé.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Rozvíjí se tzv. </a:t>
            </a:r>
            <a:r>
              <a:rPr lang="cs-CZ" b="1" dirty="0">
                <a:solidFill>
                  <a:schemeClr val="accent1"/>
                </a:solidFill>
              </a:rPr>
              <a:t>chudinské zákonodárství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- počátek </a:t>
            </a:r>
            <a:r>
              <a:rPr lang="cs-CZ" dirty="0"/>
              <a:t>angažovanosti státu při řešení sociálních problémů - legislativní </a:t>
            </a:r>
            <a:r>
              <a:rPr lang="cs-CZ" dirty="0"/>
              <a:t>regulace.  </a:t>
            </a:r>
            <a:r>
              <a:rPr lang="cs-CZ" dirty="0"/>
              <a:t>(Tomeš, 2010: 69)</a:t>
            </a:r>
          </a:p>
          <a:p>
            <a:pPr algn="just">
              <a:spcBef>
                <a:spcPts val="0"/>
              </a:spcBef>
            </a:pPr>
            <a:endParaRPr lang="cs-CZ" sz="2000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231822" y="940123"/>
            <a:ext cx="10317625" cy="63758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Pozdní středověk - počátky veřejných intervencí v Evropě 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9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198871" y="938386"/>
            <a:ext cx="8568952" cy="63758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Anglie - reformy </a:t>
            </a:r>
            <a:r>
              <a:rPr lang="cs-CZ" b="1" dirty="0">
                <a:solidFill>
                  <a:schemeClr val="accent1"/>
                </a:solidFill>
              </a:rPr>
              <a:t>Alžběty I.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61120" y="1843277"/>
            <a:ext cx="1054828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První sociální zákony na státní úrovni byly přijímány za vlády </a:t>
            </a:r>
            <a:r>
              <a:rPr lang="cs-CZ" sz="2200" b="1" dirty="0">
                <a:solidFill>
                  <a:schemeClr val="accent1"/>
                </a:solidFill>
              </a:rPr>
              <a:t>královny Alžběty </a:t>
            </a:r>
            <a:r>
              <a:rPr lang="cs-CZ" sz="2200" b="1" dirty="0">
                <a:solidFill>
                  <a:schemeClr val="accent1"/>
                </a:solidFill>
              </a:rPr>
              <a:t>I.</a:t>
            </a:r>
            <a:r>
              <a:rPr lang="cs-CZ" sz="2200" dirty="0">
                <a:solidFill>
                  <a:schemeClr val="accent1"/>
                </a:solidFill>
              </a:rPr>
              <a:t> </a:t>
            </a:r>
            <a:r>
              <a:rPr lang="cs-CZ" sz="2200" dirty="0"/>
              <a:t>(1533 – 1603, doba vlády 1558 – </a:t>
            </a:r>
            <a:r>
              <a:rPr lang="cs-CZ" sz="2200" dirty="0"/>
              <a:t>1603</a:t>
            </a:r>
            <a:r>
              <a:rPr lang="cs-CZ" sz="2200" dirty="0" smtClean="0"/>
              <a:t>).</a:t>
            </a:r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Potřeba </a:t>
            </a:r>
            <a:r>
              <a:rPr lang="cs-CZ" sz="2200" dirty="0"/>
              <a:t>řešení problémů chudiny </a:t>
            </a:r>
            <a:r>
              <a:rPr lang="cs-CZ" sz="2200" dirty="0"/>
              <a:t>byla nutnost </a:t>
            </a:r>
            <a:r>
              <a:rPr lang="cs-CZ" sz="2200" dirty="0"/>
              <a:t>pro udržení stability </a:t>
            </a:r>
            <a:r>
              <a:rPr lang="cs-CZ" sz="2200" dirty="0"/>
              <a:t>království. </a:t>
            </a:r>
            <a:endParaRPr lang="cs-CZ" sz="2200" b="1" dirty="0" smtClean="0"/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cs-CZ" sz="2200" b="1" dirty="0"/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b="1" dirty="0" smtClean="0"/>
              <a:t>Chudinské </a:t>
            </a:r>
            <a:r>
              <a:rPr lang="cs-CZ" sz="2200" b="1" dirty="0"/>
              <a:t>zákony: </a:t>
            </a:r>
          </a:p>
          <a:p>
            <a:pPr marL="800100" lvl="1" indent="-342900" algn="just">
              <a:buFontTx/>
              <a:buChar char="-"/>
            </a:pPr>
            <a:r>
              <a:rPr lang="cs-CZ" sz="2200" b="1" dirty="0">
                <a:solidFill>
                  <a:schemeClr val="accent1"/>
                </a:solidFill>
              </a:rPr>
              <a:t>The Poor Relief Act (1576)</a:t>
            </a:r>
            <a:r>
              <a:rPr lang="cs-CZ" sz="2200" b="1" dirty="0"/>
              <a:t> </a:t>
            </a:r>
            <a:r>
              <a:rPr lang="cs-CZ" sz="2200" dirty="0"/>
              <a:t>– zákon ukládal městům zřizovat tzv. pracovní </a:t>
            </a:r>
            <a:r>
              <a:rPr lang="cs-CZ" sz="2200" dirty="0"/>
              <a:t>domy </a:t>
            </a:r>
            <a:r>
              <a:rPr lang="cs-CZ" sz="2200" b="1" dirty="0"/>
              <a:t>(workhouses) </a:t>
            </a:r>
          </a:p>
          <a:p>
            <a:pPr marL="800100" lvl="1" indent="-342900" algn="just">
              <a:buFontTx/>
              <a:buChar char="-"/>
            </a:pPr>
            <a:r>
              <a:rPr lang="cs-CZ" sz="2200" b="1" dirty="0">
                <a:solidFill>
                  <a:schemeClr val="accent1"/>
                </a:solidFill>
              </a:rPr>
              <a:t>Kodex chudých / „Poor Law“ (1579) </a:t>
            </a:r>
            <a:r>
              <a:rPr lang="cs-CZ" sz="2200" dirty="0"/>
              <a:t>– první ucelená legislativa chudinské péče; </a:t>
            </a:r>
          </a:p>
          <a:p>
            <a:pPr marL="800100" lvl="1" indent="-342900" algn="just">
              <a:buFontTx/>
              <a:buChar char="-"/>
            </a:pPr>
            <a:r>
              <a:rPr lang="cs-CZ" sz="2200" b="1" dirty="0">
                <a:solidFill>
                  <a:schemeClr val="accent1"/>
                </a:solidFill>
              </a:rPr>
              <a:t>Kodex chudých / „Poor Law“ (1601)</a:t>
            </a:r>
            <a:r>
              <a:rPr lang="cs-CZ" sz="2200" dirty="0"/>
              <a:t> – organizace státní chudinské péče, rozdělení chudých do tří skupin (1. práce schopní chudí měli povinnost pracovat ve workhousech, 2. práce neschopní chudí měli být zaopatřeni v chudobincích, ale jen v případě, že neměli bydliště, 3. závislé děti, které neměly rodiče ani jiné příbuzné – o tyto děti se měla starat jiná pověřená osoba.) (Matoušek, 2007: 94)</a:t>
            </a:r>
          </a:p>
          <a:p>
            <a:pPr marL="285750" indent="-28575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1019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229691" y="853773"/>
            <a:ext cx="10179714" cy="894795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Chudinské zákony </a:t>
            </a:r>
            <a:r>
              <a:rPr lang="cs-CZ" b="1" dirty="0" smtClean="0">
                <a:solidFill>
                  <a:schemeClr val="accent1"/>
                </a:solidFill>
              </a:rPr>
              <a:t>v dalších evropských </a:t>
            </a:r>
            <a:r>
              <a:rPr lang="cs-CZ" b="1" dirty="0" smtClean="0">
                <a:solidFill>
                  <a:schemeClr val="accent1"/>
                </a:solidFill>
              </a:rPr>
              <a:t>zemích</a:t>
            </a:r>
            <a:r>
              <a:rPr lang="cs-CZ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35419" y="1943972"/>
            <a:ext cx="1078931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1"/>
                </a:solidFill>
              </a:rPr>
              <a:t>Francie - Moulinský edikt (</a:t>
            </a:r>
            <a:r>
              <a:rPr lang="cs-CZ" sz="2200" b="1" dirty="0">
                <a:solidFill>
                  <a:schemeClr val="accent1"/>
                </a:solidFill>
              </a:rPr>
              <a:t>1566</a:t>
            </a:r>
            <a:r>
              <a:rPr lang="cs-CZ" sz="2200" b="1" dirty="0">
                <a:solidFill>
                  <a:schemeClr val="accent1"/>
                </a:solidFill>
              </a:rPr>
              <a:t>) </a:t>
            </a:r>
            <a:r>
              <a:rPr lang="cs-CZ" sz="2200" dirty="0"/>
              <a:t>-  zásada, že chudí musí být usídleni, pak mají nárok na almužnu z prostředků z obce.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1"/>
                </a:solidFill>
              </a:rPr>
              <a:t>Rakousko – Patent o tulácích a žebrácích (</a:t>
            </a:r>
            <a:r>
              <a:rPr lang="cs-CZ" sz="2200" b="1" dirty="0">
                <a:solidFill>
                  <a:schemeClr val="accent1"/>
                </a:solidFill>
              </a:rPr>
              <a:t>1661</a:t>
            </a:r>
            <a:r>
              <a:rPr lang="cs-CZ" sz="2200" b="1" dirty="0">
                <a:solidFill>
                  <a:schemeClr val="accent1"/>
                </a:solidFill>
              </a:rPr>
              <a:t>)</a:t>
            </a:r>
            <a:r>
              <a:rPr lang="cs-CZ" sz="2200" b="1" dirty="0"/>
              <a:t> </a:t>
            </a:r>
            <a:r>
              <a:rPr lang="cs-CZ" sz="2200" dirty="0"/>
              <a:t>-</a:t>
            </a:r>
            <a:r>
              <a:rPr lang="cs-CZ" sz="2200" b="1" dirty="0"/>
              <a:t> </a:t>
            </a:r>
            <a:r>
              <a:rPr lang="cs-CZ" sz="2200" dirty="0"/>
              <a:t>rozlišovali se žebráci práce schopní a práce neschopní, žebrákům neschopným práce (staří, nemocní apod.) bylo povoleno žebrat. Ostatní museli pracovat nebo byli uvězněni.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1"/>
                </a:solidFill>
              </a:rPr>
              <a:t>Prusko</a:t>
            </a:r>
            <a:r>
              <a:rPr lang="cs-CZ" sz="2200" dirty="0"/>
              <a:t> (zahrnovalo mj. oblast Německa) - v 17. stol. založení tzv. pracovních domů </a:t>
            </a:r>
            <a:r>
              <a:rPr lang="cs-CZ" sz="2200" b="1" dirty="0"/>
              <a:t>(Arbeitshäuser)</a:t>
            </a:r>
            <a:r>
              <a:rPr lang="cs-CZ" sz="2200" dirty="0"/>
              <a:t>; dále v r. </a:t>
            </a:r>
            <a:r>
              <a:rPr lang="cs-CZ" sz="2200" b="1" dirty="0"/>
              <a:t>1748</a:t>
            </a:r>
            <a:r>
              <a:rPr lang="cs-CZ" sz="2200" dirty="0"/>
              <a:t> ediktem uložená povinnost každé obci založit tzv. </a:t>
            </a:r>
            <a:r>
              <a:rPr lang="cs-CZ" sz="2200" b="1" dirty="0"/>
              <a:t>chudinskou pokladnu</a:t>
            </a:r>
            <a:r>
              <a:rPr lang="cs-CZ" sz="2200" dirty="0"/>
              <a:t>;</a:t>
            </a:r>
            <a:r>
              <a:rPr lang="cs-CZ" sz="2200" b="1" dirty="0"/>
              <a:t> </a:t>
            </a:r>
            <a:r>
              <a:rPr lang="cs-CZ" sz="2200" dirty="0"/>
              <a:t>v r.</a:t>
            </a:r>
            <a:r>
              <a:rPr lang="cs-CZ" sz="2200" b="1" dirty="0"/>
              <a:t> 1794 </a:t>
            </a:r>
            <a:r>
              <a:rPr lang="cs-CZ" sz="2200" dirty="0"/>
              <a:t>Všeobecné zemské právo pro pruské státy rozšířilo působnost chudinských pokladen a uložilo obcím </a:t>
            </a:r>
            <a:r>
              <a:rPr lang="cs-CZ" sz="2200" b="1" dirty="0"/>
              <a:t>povinnost poskytovat chudým práci </a:t>
            </a:r>
            <a:r>
              <a:rPr lang="cs-CZ" sz="2200" dirty="0"/>
              <a:t>místo hmotné pomoci.</a:t>
            </a:r>
          </a:p>
          <a:p>
            <a:pPr algn="r"/>
            <a:r>
              <a:rPr lang="cs-CZ" sz="2200" dirty="0"/>
              <a:t>(Tomeš, 2010: 69 – 71)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047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17372" y="964837"/>
            <a:ext cx="10589741" cy="637580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Počátky </a:t>
            </a:r>
            <a:r>
              <a:rPr lang="cs-CZ" b="1" dirty="0" smtClean="0">
                <a:solidFill>
                  <a:schemeClr val="accent1"/>
                </a:solidFill>
              </a:rPr>
              <a:t>veřejných </a:t>
            </a:r>
            <a:r>
              <a:rPr lang="cs-CZ" b="1" dirty="0" smtClean="0">
                <a:solidFill>
                  <a:schemeClr val="accent1"/>
                </a:solidFill>
              </a:rPr>
              <a:t>intervencí na našem </a:t>
            </a:r>
            <a:r>
              <a:rPr lang="cs-CZ" b="1" dirty="0" smtClean="0">
                <a:solidFill>
                  <a:schemeClr val="accent1"/>
                </a:solidFill>
              </a:rPr>
              <a:t>území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93085" y="1985161"/>
            <a:ext cx="10723412" cy="4425355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/>
              <a:t> </a:t>
            </a:r>
            <a:r>
              <a:rPr lang="cs-CZ" b="1" dirty="0" smtClean="0">
                <a:solidFill>
                  <a:schemeClr val="accent1"/>
                </a:solidFill>
              </a:rPr>
              <a:t>Ferdinand </a:t>
            </a:r>
            <a:r>
              <a:rPr lang="cs-CZ" b="1" dirty="0">
                <a:solidFill>
                  <a:schemeClr val="accent1"/>
                </a:solidFill>
              </a:rPr>
              <a:t>I (1554) </a:t>
            </a:r>
            <a:r>
              <a:rPr lang="cs-CZ" dirty="0"/>
              <a:t>– represivní politika vůči tulákům – </a:t>
            </a:r>
            <a:r>
              <a:rPr lang="cs-CZ" b="1" dirty="0"/>
              <a:t>zavedení domovského </a:t>
            </a:r>
            <a:r>
              <a:rPr lang="cs-CZ" b="1" dirty="0" smtClean="0"/>
              <a:t>práva</a:t>
            </a:r>
            <a:endParaRPr lang="cs-CZ" b="1" dirty="0"/>
          </a:p>
          <a:p>
            <a:pPr marL="0" indent="0">
              <a:buNone/>
            </a:pPr>
            <a:r>
              <a:rPr lang="cs-CZ" i="1" dirty="0"/>
              <a:t>„Péče o práce neschopné prošla dvěma fázemi vývoje: (i) živelná intervence měst, (ii) státní regulace veřejné intervence proti tuláctví. Živelně se města začala starat o chudé v podstatě od svého vzniku, kdykoli jejich počty začaly ohrožovat sociální stabilitu, která byla předpokladem rozvoje řemesel a obchodu. </a:t>
            </a:r>
            <a:r>
              <a:rPr lang="cs-CZ" i="1" dirty="0"/>
              <a:t>To se odrazilo v díle Kristiána z Koldína Práva městská království českého (1597); platnost tohoto práva byla zrušena až v době nastupující industrializace v roce 1811.“ (Tomeš, 2010: 71 – 72</a:t>
            </a:r>
            <a:r>
              <a:rPr lang="cs-CZ" i="1" dirty="0" smtClean="0"/>
              <a:t>)</a:t>
            </a:r>
            <a:endParaRPr lang="cs-CZ" i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accent1"/>
                </a:solidFill>
              </a:rPr>
              <a:t> Patent </a:t>
            </a:r>
            <a:r>
              <a:rPr lang="cs-CZ" b="1" dirty="0">
                <a:solidFill>
                  <a:schemeClr val="accent1"/>
                </a:solidFill>
              </a:rPr>
              <a:t>o </a:t>
            </a:r>
            <a:r>
              <a:rPr lang="cs-CZ" b="1" dirty="0">
                <a:solidFill>
                  <a:schemeClr val="accent1"/>
                </a:solidFill>
              </a:rPr>
              <a:t>tulácích a žebrácích (1661) </a:t>
            </a:r>
            <a:r>
              <a:rPr lang="cs-CZ" dirty="0"/>
              <a:t>– městům uložena povinnost starat se o chudé; pokračuje represivní politika vůči práce schopným žebrákům.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accent1"/>
                </a:solidFill>
              </a:rPr>
              <a:t> Nařízení </a:t>
            </a:r>
            <a:r>
              <a:rPr lang="cs-CZ" b="1" dirty="0">
                <a:solidFill>
                  <a:schemeClr val="accent1"/>
                </a:solidFill>
              </a:rPr>
              <a:t>pro Království české (1785)</a:t>
            </a:r>
            <a:r>
              <a:rPr lang="cs-CZ" b="1" dirty="0"/>
              <a:t> </a:t>
            </a:r>
            <a:r>
              <a:rPr lang="cs-CZ" dirty="0"/>
              <a:t>– vrchnosti dána povinnost starat se o chudé. </a:t>
            </a:r>
            <a:r>
              <a:rPr lang="cs-CZ" dirty="0"/>
              <a:t>Z této povinnosti vznikla instituce </a:t>
            </a:r>
            <a:r>
              <a:rPr lang="cs-CZ" b="1" dirty="0"/>
              <a:t>ratejny</a:t>
            </a:r>
            <a:r>
              <a:rPr lang="cs-CZ" dirty="0"/>
              <a:t> (společné ubytování chudých na statku).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18031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82595" y="1929627"/>
            <a:ext cx="10849232" cy="35946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i="1" dirty="0"/>
              <a:t>„Pro genezi moderní demokratické sociální politiky je rozhodující změna obsahu vztahu státu a občana; od státu – vládce nad občanem ke státu –služebníku garantujícímu občanovi jeho nezadatelná lidská práva.“ </a:t>
            </a:r>
            <a:r>
              <a:rPr lang="cs-CZ" sz="2000" dirty="0"/>
              <a:t>(Šamalík in Tomeš, 2010: 74</a:t>
            </a:r>
            <a:r>
              <a:rPr lang="cs-CZ" sz="2000" dirty="0" smtClean="0"/>
              <a:t>)</a:t>
            </a:r>
            <a:endParaRPr lang="cs-CZ" sz="2000" dirty="0"/>
          </a:p>
          <a:p>
            <a:pPr marL="0" indent="0" algn="just">
              <a:buNone/>
            </a:pPr>
            <a:r>
              <a:rPr lang="cs-CZ" sz="2000" u="sng" dirty="0"/>
              <a:t>Vývoj</a:t>
            </a:r>
            <a:r>
              <a:rPr lang="cs-CZ" sz="2000" dirty="0"/>
              <a:t>:</a:t>
            </a:r>
          </a:p>
          <a:p>
            <a:pPr lvl="1" algn="just"/>
            <a:r>
              <a:rPr lang="cs-CZ" sz="2000" b="1" dirty="0"/>
              <a:t>Magna Charta Libertatum (1215)</a:t>
            </a:r>
            <a:r>
              <a:rPr lang="cs-CZ" sz="2000" dirty="0"/>
              <a:t> </a:t>
            </a:r>
            <a:r>
              <a:rPr lang="cs-CZ" sz="2000" dirty="0"/>
              <a:t>– princip nadvlády práva nad mocí</a:t>
            </a:r>
          </a:p>
          <a:p>
            <a:pPr lvl="1" algn="just"/>
            <a:r>
              <a:rPr lang="cs-CZ" sz="2000" b="1" dirty="0"/>
              <a:t>Habeas Corpus Act (1679) </a:t>
            </a:r>
            <a:r>
              <a:rPr lang="cs-CZ" sz="2000" dirty="0"/>
              <a:t>– vymezení hranice mezi despocií a svobodným režimem, ochrana svobodných občanů před soudem, zejména svévolným uvězněním</a:t>
            </a:r>
          </a:p>
          <a:p>
            <a:pPr lvl="1" algn="just"/>
            <a:r>
              <a:rPr lang="cs-CZ" sz="2000" b="1" dirty="0"/>
              <a:t>Thomas </a:t>
            </a:r>
            <a:r>
              <a:rPr lang="cs-CZ" sz="2000" b="1" dirty="0"/>
              <a:t>Hobbes (</a:t>
            </a:r>
            <a:r>
              <a:rPr lang="cs-CZ" sz="2000" b="1" dirty="0"/>
              <a:t>Anglie, 1588 – 1679)</a:t>
            </a:r>
            <a:r>
              <a:rPr lang="cs-CZ" sz="2000" dirty="0"/>
              <a:t> - odmítl </a:t>
            </a:r>
            <a:r>
              <a:rPr lang="cs-CZ" sz="2000" dirty="0"/>
              <a:t>vrchnost a deklaroval přirozené právo člověka na </a:t>
            </a:r>
            <a:r>
              <a:rPr lang="cs-CZ" sz="2000" dirty="0"/>
              <a:t>svobodu</a:t>
            </a:r>
            <a:endParaRPr lang="cs-CZ" sz="2000" dirty="0"/>
          </a:p>
          <a:p>
            <a:pPr lvl="1" algn="just"/>
            <a:r>
              <a:rPr lang="cs-CZ" sz="2000" b="1" dirty="0"/>
              <a:t>Jean Jacques Rousseau (</a:t>
            </a:r>
            <a:r>
              <a:rPr lang="cs-CZ" sz="2000" b="1" dirty="0"/>
              <a:t>Francie, 1712 - 1778) </a:t>
            </a:r>
            <a:r>
              <a:rPr lang="cs-CZ" sz="2000" dirty="0"/>
              <a:t>-</a:t>
            </a:r>
            <a:r>
              <a:rPr lang="cs-CZ" sz="2000" b="1" dirty="0"/>
              <a:t> </a:t>
            </a:r>
            <a:r>
              <a:rPr lang="cs-CZ" sz="2000" dirty="0"/>
              <a:t>idea </a:t>
            </a:r>
            <a:r>
              <a:rPr lang="cs-CZ" sz="2000" b="1" dirty="0"/>
              <a:t>společenské </a:t>
            </a:r>
            <a:r>
              <a:rPr lang="cs-CZ" sz="2000" b="1" dirty="0"/>
              <a:t>smlouvy </a:t>
            </a:r>
            <a:r>
              <a:rPr lang="cs-CZ" sz="2000" dirty="0"/>
              <a:t>(přirozená práva a svobody občana)</a:t>
            </a:r>
            <a:endParaRPr lang="cs-CZ" sz="2000" dirty="0"/>
          </a:p>
          <a:p>
            <a:pPr lvl="1" algn="just"/>
            <a:r>
              <a:rPr lang="cs-CZ" sz="2000" b="1" dirty="0"/>
              <a:t>Immanuel Kant (Německo </a:t>
            </a:r>
            <a:r>
              <a:rPr lang="cs-CZ" sz="2000" b="1" dirty="0"/>
              <a:t>1724 - 1804)</a:t>
            </a:r>
            <a:r>
              <a:rPr lang="cs-CZ" sz="2000" dirty="0"/>
              <a:t> - </a:t>
            </a:r>
            <a:r>
              <a:rPr lang="cs-CZ" sz="2000" dirty="0"/>
              <a:t>formuloval ideje práva: spravedlnost, svoboda, rovnost před </a:t>
            </a:r>
            <a:r>
              <a:rPr lang="cs-CZ" sz="2000" dirty="0"/>
              <a:t>zákonem</a:t>
            </a:r>
            <a:endParaRPr lang="cs-CZ" sz="2000" dirty="0"/>
          </a:p>
          <a:p>
            <a:pPr lvl="1" algn="just"/>
            <a:r>
              <a:rPr lang="cs-CZ" sz="2000" b="1" dirty="0"/>
              <a:t>Deklarace nezávislosti USA (1776)</a:t>
            </a:r>
          </a:p>
          <a:p>
            <a:pPr lvl="1"/>
            <a:r>
              <a:rPr lang="cs-CZ" sz="2000" b="1" dirty="0"/>
              <a:t>Deklarace lidských a občanských práv (Francie 1789</a:t>
            </a:r>
            <a:r>
              <a:rPr lang="cs-CZ" sz="2000" b="1" dirty="0"/>
              <a:t>)                  </a:t>
            </a:r>
            <a:r>
              <a:rPr lang="cs-CZ" sz="2000" dirty="0"/>
              <a:t>(Tomeš, 2010: 75)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Idea lidských práv</a:t>
            </a:r>
          </a:p>
        </p:txBody>
      </p:sp>
    </p:spTree>
    <p:extLst>
      <p:ext uri="{BB962C8B-B14F-4D97-AF65-F5344CB8AC3E}">
        <p14:creationId xmlns:p14="http://schemas.microsoft.com/office/powerpoint/2010/main" val="392172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72636" y="1948236"/>
            <a:ext cx="10809764" cy="345578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b="1" dirty="0"/>
              <a:t>Veřejné represe se zmírnily až za josefínského osvícenství</a:t>
            </a:r>
            <a:r>
              <a:rPr lang="cs-CZ" dirty="0"/>
              <a:t>. Josef II. zestátnil chudinskou péči (</a:t>
            </a:r>
            <a:r>
              <a:rPr lang="cs-CZ" b="1" dirty="0"/>
              <a:t>nařízení pro Království české </a:t>
            </a:r>
            <a:r>
              <a:rPr lang="cs-CZ" dirty="0"/>
              <a:t>z 19. srpna 1785), zrušil kláštery; vydal několik dvorských dekretů – např. v roce 1781 řád pro ústavy sociální péče; stát podporoval ústavní péči; v roce 1787 upravil právo a majetek farních chudinských ústavů. </a:t>
            </a:r>
            <a:endParaRPr lang="cs-CZ" dirty="0"/>
          </a:p>
          <a:p>
            <a:pPr marL="0" indent="0" algn="just">
              <a:spcBef>
                <a:spcPts val="0"/>
              </a:spcBef>
              <a:buNone/>
            </a:pPr>
            <a:endParaRPr lang="cs-CZ" dirty="0"/>
          </a:p>
          <a:p>
            <a:pPr algn="just">
              <a:spcBef>
                <a:spcPts val="0"/>
              </a:spcBef>
            </a:pPr>
            <a:r>
              <a:rPr lang="cs-CZ" b="1" dirty="0"/>
              <a:t>Kromě toho zřídil také nalezinec, chorobinec a porodnici na Karlově v Praze </a:t>
            </a:r>
            <a:r>
              <a:rPr lang="cs-CZ" dirty="0"/>
              <a:t>(1789) a v roce 1790 Všeobecnou nemocnici v Praze.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59205" y="1096642"/>
            <a:ext cx="10465529" cy="46805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Josefínské osvícenství</a:t>
            </a:r>
          </a:p>
        </p:txBody>
      </p:sp>
    </p:spTree>
    <p:extLst>
      <p:ext uri="{BB962C8B-B14F-4D97-AF65-F5344CB8AC3E}">
        <p14:creationId xmlns:p14="http://schemas.microsoft.com/office/powerpoint/2010/main" val="1029706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49763" y="1935734"/>
            <a:ext cx="10758496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dirty="0"/>
              <a:t>V 19. </a:t>
            </a:r>
            <a:r>
              <a:rPr lang="cs-CZ" dirty="0"/>
              <a:t>století se s konečnou platností prosadila zásada, že veřejná chudinská péče má být záležitostí domovské obce a úzce spjata s domovským právem. </a:t>
            </a:r>
            <a:endParaRPr lang="cs-CZ" dirty="0" smtClean="0"/>
          </a:p>
          <a:p>
            <a:pPr algn="just">
              <a:spcBef>
                <a:spcPts val="0"/>
              </a:spcBef>
            </a:pPr>
            <a:endParaRPr lang="cs-CZ" sz="2200" b="1" i="1" dirty="0"/>
          </a:p>
          <a:p>
            <a:pPr algn="just">
              <a:spcBef>
                <a:spcPts val="0"/>
              </a:spcBef>
            </a:pPr>
            <a:r>
              <a:rPr lang="cs-CZ" sz="2200" b="1" i="1" dirty="0" smtClean="0">
                <a:solidFill>
                  <a:schemeClr val="accent1"/>
                </a:solidFill>
              </a:rPr>
              <a:t>Domovské </a:t>
            </a:r>
            <a:r>
              <a:rPr lang="cs-CZ" sz="2200" b="1" i="1" dirty="0">
                <a:solidFill>
                  <a:schemeClr val="accent1"/>
                </a:solidFill>
              </a:rPr>
              <a:t>právo </a:t>
            </a:r>
            <a:r>
              <a:rPr lang="cs-CZ" sz="2200" i="1" dirty="0"/>
              <a:t>bylo upraveno zákonem č. </a:t>
            </a:r>
            <a:r>
              <a:rPr lang="cs-CZ" sz="2200" i="1" dirty="0"/>
              <a:t>105/1883 ř. </a:t>
            </a:r>
            <a:r>
              <a:rPr lang="cs-CZ" sz="2200" i="1" dirty="0"/>
              <a:t>	z</a:t>
            </a:r>
            <a:r>
              <a:rPr lang="cs-CZ" sz="2200" i="1" dirty="0"/>
              <a:t>. </a:t>
            </a:r>
            <a:r>
              <a:rPr lang="cs-CZ" sz="2200" i="1" dirty="0"/>
              <a:t>Každý občan dostal současně s křestním listem doklad o </a:t>
            </a:r>
            <a:r>
              <a:rPr lang="cs-CZ" sz="2200" i="1" dirty="0" smtClean="0"/>
              <a:t>domovském </a:t>
            </a:r>
            <a:r>
              <a:rPr lang="cs-CZ" sz="2200" i="1" dirty="0"/>
              <a:t>právu. </a:t>
            </a:r>
            <a:r>
              <a:rPr lang="cs-CZ" sz="2200" i="1" dirty="0"/>
              <a:t>Tuto instituci zrušil až komunistický režim</a:t>
            </a:r>
            <a:r>
              <a:rPr lang="cs-CZ" sz="2200" i="1" dirty="0"/>
              <a:t>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cs-CZ" sz="2200" i="1" dirty="0"/>
          </a:p>
          <a:p>
            <a:pPr algn="just">
              <a:spcBef>
                <a:spcPts val="0"/>
              </a:spcBef>
            </a:pPr>
            <a:r>
              <a:rPr lang="cs-CZ" b="1" dirty="0"/>
              <a:t>V tomto období vznikají v péči o chudé „instituce“ - ratejny – které řešily společné ubytování a stravování chudých na statcích ve správě vrchnosti. </a:t>
            </a:r>
          </a:p>
          <a:p>
            <a:pPr lvl="1" algn="just">
              <a:spcBef>
                <a:spcPts val="0"/>
              </a:spcBef>
            </a:pPr>
            <a:r>
              <a:rPr lang="cs-CZ" sz="2200" b="1" dirty="0">
                <a:solidFill>
                  <a:schemeClr val="accent1"/>
                </a:solidFill>
              </a:rPr>
              <a:t>Ratejna</a:t>
            </a:r>
            <a:r>
              <a:rPr lang="cs-CZ" sz="2200" dirty="0"/>
              <a:t> byl velký přízemní dům, v němž bydlelo několik rodin. Každá rodina pro sebe měla prostor zhruba 12 m</a:t>
            </a:r>
            <a:r>
              <a:rPr lang="cs-CZ" sz="2200" baseline="30000" dirty="0"/>
              <a:t>2</a:t>
            </a:r>
            <a:r>
              <a:rPr lang="cs-CZ" sz="2200" dirty="0"/>
              <a:t>, který byl ohraničen jen několika kusy hrubého nábytku. Tyto domy se stavěly na knížecích panstvích až do konce 1. světové války.</a:t>
            </a:r>
            <a:endParaRPr lang="cs-CZ" sz="2200" b="1" dirty="0"/>
          </a:p>
          <a:p>
            <a:endParaRPr lang="cs-CZ" sz="2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Domovské právo, ratejny</a:t>
            </a:r>
          </a:p>
        </p:txBody>
      </p:sp>
    </p:spTree>
    <p:extLst>
      <p:ext uri="{BB962C8B-B14F-4D97-AF65-F5344CB8AC3E}">
        <p14:creationId xmlns:p14="http://schemas.microsoft.com/office/powerpoint/2010/main" val="386501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Struktura prezentace: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5218" y="2084832"/>
            <a:ext cx="10424717" cy="442535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Obecně o genezi sociální politiky (geneze sociálněpolitických myšlenek a </a:t>
            </a:r>
            <a:r>
              <a:rPr lang="cs-CZ" dirty="0" smtClean="0"/>
              <a:t>institucí)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Starověké civilizace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Středověk </a:t>
            </a:r>
            <a:r>
              <a:rPr lang="cs-CZ" dirty="0"/>
              <a:t>a sociální poslání </a:t>
            </a:r>
            <a:r>
              <a:rPr lang="cs-CZ" dirty="0" smtClean="0"/>
              <a:t>církve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Sociální </a:t>
            </a:r>
            <a:r>
              <a:rPr lang="cs-CZ" dirty="0"/>
              <a:t>politiky na území </a:t>
            </a:r>
            <a:r>
              <a:rPr lang="cs-CZ" dirty="0" smtClean="0"/>
              <a:t>Rakouska-Uherska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Rozvoj </a:t>
            </a:r>
            <a:r>
              <a:rPr lang="cs-CZ" dirty="0"/>
              <a:t>sociální politiky ve 20. </a:t>
            </a:r>
            <a:r>
              <a:rPr lang="cs-CZ" dirty="0" smtClean="0"/>
              <a:t>století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Sociální reforma (</a:t>
            </a:r>
            <a:r>
              <a:rPr lang="cs-CZ" dirty="0"/>
              <a:t>viz </a:t>
            </a:r>
            <a:r>
              <a:rPr lang="cs-CZ" dirty="0" smtClean="0"/>
              <a:t>článek Proměny </a:t>
            </a:r>
            <a:r>
              <a:rPr lang="cs-CZ" dirty="0"/>
              <a:t>a problémy české sociální </a:t>
            </a:r>
            <a:r>
              <a:rPr lang="cs-CZ" dirty="0" smtClean="0"/>
              <a:t>politiky)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980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39685" y="1943971"/>
            <a:ext cx="10776812" cy="4264637"/>
          </a:xfrm>
        </p:spPr>
        <p:txBody>
          <a:bodyPr numCol="1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dirty="0"/>
              <a:t>Veřejná chudinská péče byla upravena </a:t>
            </a:r>
            <a:r>
              <a:rPr lang="cs-CZ" b="1" dirty="0"/>
              <a:t>Zemským chudinským zákonem českým č. 59/1868</a:t>
            </a:r>
            <a:r>
              <a:rPr lang="cs-CZ" dirty="0"/>
              <a:t>, jímž byla s konečnou platností </a:t>
            </a:r>
            <a:r>
              <a:rPr lang="cs-CZ" b="1" dirty="0"/>
              <a:t>chudinská správa prohlášena za část veřejné obecní správy </a:t>
            </a:r>
            <a:r>
              <a:rPr lang="cs-CZ" dirty="0"/>
              <a:t>a péče o chudé spadala do samostatné působnosti obcí. Majetek farních chudinských ústavů byl převeden na </a:t>
            </a:r>
            <a:r>
              <a:rPr lang="cs-CZ" b="1" dirty="0"/>
              <a:t>obecní chudinské pokladny</a:t>
            </a:r>
            <a:r>
              <a:rPr lang="cs-CZ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22557" y="1047215"/>
            <a:ext cx="10419799" cy="47556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Institucionalizace péče o chudé</a:t>
            </a:r>
          </a:p>
        </p:txBody>
      </p:sp>
    </p:spTree>
    <p:extLst>
      <p:ext uri="{BB962C8B-B14F-4D97-AF65-F5344CB8AC3E}">
        <p14:creationId xmlns:p14="http://schemas.microsoft.com/office/powerpoint/2010/main" val="26970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60132" y="1983028"/>
            <a:ext cx="10715175" cy="336637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Otto von Bismarck (1815 – 1898): </a:t>
            </a:r>
          </a:p>
          <a:p>
            <a:pPr lvl="1" algn="just"/>
            <a:r>
              <a:rPr lang="cs-CZ" sz="2200" dirty="0"/>
              <a:t>n</a:t>
            </a:r>
            <a:r>
              <a:rPr lang="cs-CZ" sz="2200" dirty="0"/>
              <a:t>ěmecký státník, kancléř v letech 1871 – 1890</a:t>
            </a:r>
          </a:p>
          <a:p>
            <a:pPr lvl="1" algn="just"/>
            <a:r>
              <a:rPr lang="cs-CZ" sz="2200" dirty="0"/>
              <a:t>p</a:t>
            </a:r>
            <a:r>
              <a:rPr lang="cs-CZ" sz="2200" dirty="0"/>
              <a:t>rosazení a zavedení systému sociálního pojištění pro </a:t>
            </a:r>
            <a:r>
              <a:rPr lang="cs-CZ" sz="2200" dirty="0"/>
              <a:t>případ nemoci, pracovního úrazu, invalidity a stáří</a:t>
            </a:r>
            <a:endParaRPr lang="cs-CZ" sz="2200" dirty="0"/>
          </a:p>
          <a:p>
            <a:pPr marL="457200" lvl="1" indent="0" algn="just">
              <a:buNone/>
            </a:pPr>
            <a:endParaRPr lang="cs-CZ" sz="2200" dirty="0"/>
          </a:p>
          <a:p>
            <a:pPr marL="457200" lvl="1" indent="0" algn="just">
              <a:buNone/>
            </a:pPr>
            <a:r>
              <a:rPr lang="cs-CZ" sz="2200" b="1" dirty="0"/>
              <a:t>Nemocenské pojištění (1883)</a:t>
            </a:r>
          </a:p>
          <a:p>
            <a:pPr marL="457200" lvl="1" indent="0" algn="just">
              <a:buNone/>
            </a:pPr>
            <a:r>
              <a:rPr lang="cs-CZ" sz="2200" b="1" dirty="0"/>
              <a:t>Úrazové pojištění (1884)</a:t>
            </a:r>
          </a:p>
          <a:p>
            <a:pPr marL="457200" lvl="1" indent="0" algn="just">
              <a:buNone/>
            </a:pPr>
            <a:r>
              <a:rPr lang="cs-CZ" sz="2200" b="1" dirty="0"/>
              <a:t>Pojištění pro případ invalidity a stáří (1889)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3171" y="1014265"/>
            <a:ext cx="8424936" cy="563801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Zavedení sociálního pojištění</a:t>
            </a:r>
          </a:p>
        </p:txBody>
      </p:sp>
    </p:spTree>
    <p:extLst>
      <p:ext uri="{BB962C8B-B14F-4D97-AF65-F5344CB8AC3E}">
        <p14:creationId xmlns:p14="http://schemas.microsoft.com/office/powerpoint/2010/main" val="3918503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70503" y="1884466"/>
            <a:ext cx="10745994" cy="40324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chemeClr val="accent1"/>
                </a:solidFill>
              </a:rPr>
              <a:t>Eduard Franz Josef Taaffe (1833 – 1895)</a:t>
            </a:r>
            <a:endParaRPr lang="cs-CZ" dirty="0">
              <a:solidFill>
                <a:schemeClr val="accent1"/>
              </a:solidFill>
            </a:endParaRPr>
          </a:p>
          <a:p>
            <a:pPr lvl="1" algn="just"/>
            <a:r>
              <a:rPr lang="cs-CZ" sz="2200" dirty="0"/>
              <a:t>rakouský předseda vlády a ministr vnitra v letech 1879 - 1893</a:t>
            </a:r>
          </a:p>
          <a:p>
            <a:pPr lvl="1" algn="just"/>
            <a:r>
              <a:rPr lang="cs-CZ" sz="2200" dirty="0"/>
              <a:t>inspirace v německém modelu </a:t>
            </a:r>
            <a:r>
              <a:rPr lang="cs-CZ" sz="2200" dirty="0"/>
              <a:t>pojištění</a:t>
            </a:r>
          </a:p>
          <a:p>
            <a:pPr lvl="1" algn="just"/>
            <a:r>
              <a:rPr lang="cs-CZ" sz="2200" b="1" dirty="0"/>
              <a:t>zavedení tzv. Taaffeho zákonů:</a:t>
            </a:r>
          </a:p>
          <a:p>
            <a:pPr lvl="2" algn="just"/>
            <a:r>
              <a:rPr lang="cs-CZ" sz="2200" b="1" dirty="0"/>
              <a:t>Zákon o nemocenském pojištění (1888) </a:t>
            </a:r>
          </a:p>
          <a:p>
            <a:pPr lvl="2" algn="just"/>
            <a:r>
              <a:rPr lang="cs-CZ" sz="2200" b="1" dirty="0"/>
              <a:t>Zákon o úrazovém pojištění (1889)</a:t>
            </a:r>
          </a:p>
          <a:p>
            <a:pPr lvl="2" algn="just"/>
            <a:r>
              <a:rPr lang="cs-CZ" sz="2200" b="1" dirty="0"/>
              <a:t>Zákon o hornickém pojištění (1889)</a:t>
            </a:r>
          </a:p>
          <a:p>
            <a:pPr marL="457200" lvl="1" indent="0" algn="just">
              <a:buNone/>
            </a:pPr>
            <a:r>
              <a:rPr lang="cs-CZ" sz="2200" b="1" dirty="0"/>
              <a:t>	</a:t>
            </a:r>
          </a:p>
          <a:p>
            <a:pPr lvl="1" algn="just"/>
            <a:r>
              <a:rPr lang="cs-CZ" sz="2200" b="1" dirty="0"/>
              <a:t>z</a:t>
            </a:r>
            <a:r>
              <a:rPr lang="cs-CZ" sz="2200" b="1" dirty="0"/>
              <a:t>ákon o důchodovém pojištění byl zaveden až v r. 1909, </a:t>
            </a:r>
            <a:r>
              <a:rPr lang="cs-CZ" sz="2200" dirty="0"/>
              <a:t>nárok měli: </a:t>
            </a:r>
          </a:p>
          <a:p>
            <a:pPr lvl="2" algn="just"/>
            <a:r>
              <a:rPr lang="cs-CZ" sz="2200" dirty="0"/>
              <a:t>m</a:t>
            </a:r>
            <a:r>
              <a:rPr lang="cs-CZ" sz="2200" dirty="0"/>
              <a:t>uži v 60 letech věku a po 40 letech pojištění</a:t>
            </a:r>
          </a:p>
          <a:p>
            <a:pPr lvl="2" algn="just"/>
            <a:r>
              <a:rPr lang="cs-CZ" sz="2200" dirty="0"/>
              <a:t>ž</a:t>
            </a:r>
            <a:r>
              <a:rPr lang="cs-CZ" sz="2200" dirty="0"/>
              <a:t>eny v 60 letech věku a po 35 letech pojištění</a:t>
            </a:r>
          </a:p>
          <a:p>
            <a:pPr marL="0" indent="0" algn="r">
              <a:buNone/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58827" y="997788"/>
            <a:ext cx="10581237" cy="55806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Sociální pojištění v Rakousku-Uhersku</a:t>
            </a:r>
          </a:p>
        </p:txBody>
      </p:sp>
    </p:spTree>
    <p:extLst>
      <p:ext uri="{BB962C8B-B14F-4D97-AF65-F5344CB8AC3E}">
        <p14:creationId xmlns:p14="http://schemas.microsoft.com/office/powerpoint/2010/main" val="32512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33287" y="2339388"/>
            <a:ext cx="10923254" cy="3744416"/>
          </a:xfrm>
        </p:spPr>
        <p:txBody>
          <a:bodyPr>
            <a:noAutofit/>
          </a:bodyPr>
          <a:lstStyle/>
          <a:p>
            <a:pPr algn="just"/>
            <a:r>
              <a:rPr lang="cs-CZ" sz="1900" dirty="0"/>
              <a:t>1918 </a:t>
            </a:r>
            <a:r>
              <a:rPr lang="cs-CZ" sz="1900" dirty="0"/>
              <a:t>– 1938 ČSR velmocí v oblasti </a:t>
            </a:r>
            <a:r>
              <a:rPr lang="cs-CZ" sz="1900" dirty="0"/>
              <a:t>sociálních </a:t>
            </a:r>
            <a:r>
              <a:rPr lang="cs-CZ" sz="1900" dirty="0"/>
              <a:t>reforem, naše sociální politika v popředí světového </a:t>
            </a:r>
            <a:r>
              <a:rPr lang="cs-CZ" sz="1900" dirty="0"/>
              <a:t>vývoje:</a:t>
            </a:r>
            <a:endParaRPr lang="cs-CZ" sz="1900" dirty="0"/>
          </a:p>
          <a:p>
            <a:pPr lvl="1" algn="just"/>
            <a:r>
              <a:rPr lang="cs-CZ" sz="1900" i="1" dirty="0"/>
              <a:t>z</a:t>
            </a:r>
            <a:r>
              <a:rPr lang="cs-CZ" sz="1900" i="1" dirty="0"/>
              <a:t>ákon </a:t>
            </a:r>
            <a:r>
              <a:rPr lang="cs-CZ" sz="1900" i="1" dirty="0"/>
              <a:t>o </a:t>
            </a:r>
            <a:r>
              <a:rPr lang="cs-CZ" sz="1900" i="1" dirty="0"/>
              <a:t>pojištění zaměstnanců pro případ nemoci, invalidity a stáří (1924</a:t>
            </a:r>
            <a:r>
              <a:rPr lang="cs-CZ" sz="1900" i="1" dirty="0"/>
              <a:t>), který se stal inspirací i pro další země (např. Řecko)</a:t>
            </a:r>
          </a:p>
          <a:p>
            <a:pPr lvl="1" algn="just"/>
            <a:r>
              <a:rPr lang="cs-CZ" sz="1900" i="1" dirty="0"/>
              <a:t>zákon </a:t>
            </a:r>
            <a:r>
              <a:rPr lang="cs-CZ" sz="1900" i="1" dirty="0"/>
              <a:t>o osmihodinové pracovní době; </a:t>
            </a:r>
          </a:p>
          <a:p>
            <a:pPr lvl="1" algn="just"/>
            <a:r>
              <a:rPr lang="cs-CZ" sz="1900" i="1" dirty="0"/>
              <a:t>z</a:t>
            </a:r>
            <a:r>
              <a:rPr lang="cs-CZ" sz="1900" i="1" dirty="0"/>
              <a:t>ákon </a:t>
            </a:r>
            <a:r>
              <a:rPr lang="cs-CZ" sz="1900" i="1" dirty="0"/>
              <a:t>o podpoře v nezaměstnanosti; </a:t>
            </a:r>
          </a:p>
          <a:p>
            <a:pPr lvl="1" algn="just"/>
            <a:r>
              <a:rPr lang="cs-CZ" sz="1900" i="1" dirty="0"/>
              <a:t>zákon na ochranu nájemníků (zaměřen na nejslabší sociální </a:t>
            </a:r>
            <a:r>
              <a:rPr lang="cs-CZ" sz="1900" i="1" dirty="0"/>
              <a:t>skupiny); </a:t>
            </a:r>
            <a:endParaRPr lang="cs-CZ" sz="1900" i="1" dirty="0"/>
          </a:p>
          <a:p>
            <a:pPr lvl="1" algn="just"/>
            <a:r>
              <a:rPr lang="cs-CZ" sz="1900" i="1" dirty="0"/>
              <a:t>zákon o placené dovolené pro </a:t>
            </a:r>
            <a:r>
              <a:rPr lang="cs-CZ" sz="1900" i="1" dirty="0"/>
              <a:t>dělnictvo atd</a:t>
            </a:r>
            <a:r>
              <a:rPr lang="cs-CZ" sz="1900" i="1" dirty="0" smtClean="0"/>
              <a:t>.</a:t>
            </a:r>
            <a:endParaRPr lang="cs-CZ" sz="1900" dirty="0"/>
          </a:p>
          <a:p>
            <a:pPr algn="just"/>
            <a:r>
              <a:rPr lang="cs-CZ" sz="1900" dirty="0"/>
              <a:t>Rozvoj pracovní legislativy na základě úmluv </a:t>
            </a:r>
            <a:r>
              <a:rPr lang="cs-CZ" sz="1900" dirty="0"/>
              <a:t>Mezinárodní organizace práce</a:t>
            </a:r>
            <a:r>
              <a:rPr lang="cs-CZ" sz="1900" dirty="0" smtClean="0"/>
              <a:t>.</a:t>
            </a:r>
            <a:endParaRPr lang="cs-CZ" sz="1900" dirty="0"/>
          </a:p>
          <a:p>
            <a:pPr algn="just"/>
            <a:r>
              <a:rPr lang="cs-CZ" sz="1900" dirty="0"/>
              <a:t>Rozvoj občanské společnosti: neziskové a církevní organizace pro sociální práci.</a:t>
            </a:r>
          </a:p>
          <a:p>
            <a:endParaRPr lang="cs-CZ" sz="19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81408" y="767422"/>
            <a:ext cx="10500991" cy="598329"/>
          </a:xfrm>
        </p:spPr>
        <p:txBody>
          <a:bodyPr>
            <a:noAutofit/>
          </a:bodyPr>
          <a:lstStyle/>
          <a:p>
            <a:r>
              <a:rPr lang="cs-CZ" sz="3200" b="1" dirty="0"/>
              <a:t/>
            </a:r>
            <a:br>
              <a:rPr lang="cs-CZ" sz="3200" b="1" dirty="0"/>
            </a:br>
            <a:r>
              <a:rPr lang="cs-CZ" b="1" dirty="0">
                <a:solidFill>
                  <a:schemeClr val="accent1"/>
                </a:solidFill>
              </a:rPr>
              <a:t>Sociální </a:t>
            </a:r>
            <a:r>
              <a:rPr lang="cs-CZ" b="1" dirty="0" smtClean="0">
                <a:solidFill>
                  <a:schemeClr val="accent1"/>
                </a:solidFill>
              </a:rPr>
              <a:t>politika v </a:t>
            </a:r>
            <a:r>
              <a:rPr lang="cs-CZ" b="1" dirty="0">
                <a:solidFill>
                  <a:schemeClr val="accent1"/>
                </a:solidFill>
              </a:rPr>
              <a:t>samostatném </a:t>
            </a:r>
            <a:r>
              <a:rPr lang="cs-CZ" b="1" dirty="0">
                <a:solidFill>
                  <a:schemeClr val="accent1"/>
                </a:solidFill>
              </a:rPr>
              <a:t>Československu </a:t>
            </a:r>
            <a:r>
              <a:rPr lang="cs-CZ" b="1" dirty="0" smtClean="0">
                <a:solidFill>
                  <a:schemeClr val="accent1"/>
                </a:solidFill>
              </a:rPr>
              <a:t>– </a:t>
            </a:r>
            <a:r>
              <a:rPr lang="cs-CZ" b="1" dirty="0">
                <a:solidFill>
                  <a:schemeClr val="accent1"/>
                </a:solidFill>
              </a:rPr>
              <a:t>mezi světovými válkami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951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6473" y="1006026"/>
            <a:ext cx="10645970" cy="55806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Významné </a:t>
            </a:r>
            <a:r>
              <a:rPr lang="cs-CZ" b="1" dirty="0" smtClean="0">
                <a:solidFill>
                  <a:schemeClr val="accent1"/>
                </a:solidFill>
              </a:rPr>
              <a:t>osobnosti – česká sociální škola 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60133" y="1976923"/>
            <a:ext cx="10879932" cy="442535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accent1"/>
                </a:solidFill>
              </a:rPr>
              <a:t> Albín </a:t>
            </a:r>
            <a:r>
              <a:rPr lang="cs-CZ" b="1" dirty="0">
                <a:solidFill>
                  <a:schemeClr val="accent1"/>
                </a:solidFill>
              </a:rPr>
              <a:t>Bráf (1851 – 1912)</a:t>
            </a:r>
            <a:r>
              <a:rPr lang="cs-CZ" b="1" dirty="0"/>
              <a:t> </a:t>
            </a:r>
            <a:r>
              <a:rPr lang="cs-CZ" dirty="0"/>
              <a:t>– první moderní autor sociální politiky</a:t>
            </a:r>
            <a:r>
              <a:rPr lang="cs-CZ" dirty="0"/>
              <a:t>; významné dílo „Almužna a mzda“ (</a:t>
            </a:r>
            <a:r>
              <a:rPr lang="cs-CZ" dirty="0"/>
              <a:t>1883); zabýval se problémem chudoby a rolí státu při pomoci potřebným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accent1"/>
                </a:solidFill>
              </a:rPr>
              <a:t> Karel </a:t>
            </a:r>
            <a:r>
              <a:rPr lang="cs-CZ" b="1" dirty="0">
                <a:solidFill>
                  <a:schemeClr val="accent1"/>
                </a:solidFill>
              </a:rPr>
              <a:t>Engliš (1880 – 1961) </a:t>
            </a:r>
            <a:r>
              <a:rPr lang="cs-CZ" dirty="0"/>
              <a:t>– ekonom; dílo „Sociální politika“ (1916); zdůrazňoval to, že sociální politika má přednostně řešit oblast vzdělávání, zaměstnanosti, zdraví a rozdělování; klad důraz na sociální pojištění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accent1"/>
                </a:solidFill>
              </a:rPr>
              <a:t> Josef </a:t>
            </a:r>
            <a:r>
              <a:rPr lang="cs-CZ" b="1" dirty="0">
                <a:solidFill>
                  <a:schemeClr val="accent1"/>
                </a:solidFill>
              </a:rPr>
              <a:t>Macek (1887 – 1972) </a:t>
            </a:r>
            <a:r>
              <a:rPr lang="cs-CZ" dirty="0"/>
              <a:t>– ekonom, politik; dílo „Základy sociální politiky“, „Sociální ekonomika“; chápal sociální politiku jako preventivní činnost, tzn. </a:t>
            </a:r>
            <a:r>
              <a:rPr lang="cs-CZ" dirty="0"/>
              <a:t>svými zásahy má působit tak, aby nevznikala chudoba, nezaměstnanost, nemoci, nedostatek bytů a výdělků apod.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accent1"/>
                </a:solidFill>
              </a:rPr>
              <a:t> Alois </a:t>
            </a:r>
            <a:r>
              <a:rPr lang="cs-CZ" b="1" dirty="0">
                <a:solidFill>
                  <a:schemeClr val="accent1"/>
                </a:solidFill>
              </a:rPr>
              <a:t>Rašín (1867 – 1923) </a:t>
            </a:r>
            <a:r>
              <a:rPr lang="cs-CZ" dirty="0"/>
              <a:t>– ministr financí; definoval roli státní sociální politiky v systému politiky nově vzniklého Československa </a:t>
            </a:r>
          </a:p>
          <a:p>
            <a:pPr marL="0" indent="0" algn="r">
              <a:buNone/>
            </a:pPr>
            <a:r>
              <a:rPr lang="cs-CZ" dirty="0"/>
              <a:t>	</a:t>
            </a:r>
            <a:r>
              <a:rPr lang="cs-CZ" dirty="0"/>
              <a:t>					(Tomeš, 2010: 92 – 93)</a:t>
            </a:r>
          </a:p>
        </p:txBody>
      </p:sp>
    </p:spTree>
    <p:extLst>
      <p:ext uri="{BB962C8B-B14F-4D97-AF65-F5344CB8AC3E}">
        <p14:creationId xmlns:p14="http://schemas.microsoft.com/office/powerpoint/2010/main" val="114973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87377" y="2086146"/>
            <a:ext cx="10745596" cy="3672408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 Sociální </a:t>
            </a:r>
            <a:r>
              <a:rPr lang="cs-CZ" dirty="0"/>
              <a:t>politika </a:t>
            </a:r>
            <a:r>
              <a:rPr lang="cs-CZ" dirty="0"/>
              <a:t>byla centralizována </a:t>
            </a:r>
            <a:r>
              <a:rPr lang="cs-CZ" dirty="0"/>
              <a:t>v rukou státu.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 Došlo </a:t>
            </a:r>
            <a:r>
              <a:rPr lang="cs-CZ" dirty="0"/>
              <a:t>k opuštění </a:t>
            </a:r>
            <a:r>
              <a:rPr lang="cs-CZ" dirty="0"/>
              <a:t>evropských tradic sociálního pojištění a zavedení sovětského modelu zabezpečení.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 Byl </a:t>
            </a:r>
            <a:r>
              <a:rPr lang="cs-CZ" dirty="0"/>
              <a:t>zaveden princip </a:t>
            </a:r>
            <a:r>
              <a:rPr lang="cs-CZ" dirty="0"/>
              <a:t>povinné plné zaměstnanosti.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 V </a:t>
            </a:r>
            <a:r>
              <a:rPr lang="cs-CZ" dirty="0"/>
              <a:t>50. </a:t>
            </a:r>
            <a:r>
              <a:rPr lang="cs-CZ" dirty="0"/>
              <a:t>letech 20. stol. </a:t>
            </a:r>
            <a:r>
              <a:rPr lang="cs-CZ" dirty="0"/>
              <a:t>b</a:t>
            </a:r>
            <a:r>
              <a:rPr lang="cs-CZ" dirty="0"/>
              <a:t>yl zrušen </a:t>
            </a:r>
            <a:r>
              <a:rPr lang="cs-CZ" dirty="0"/>
              <a:t>systém zdravotního pojištění, celé zdravotnictví bylo financováno ze státního rozpočtu.</a:t>
            </a:r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13373" y="948361"/>
            <a:ext cx="10626692" cy="70207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Sociální politika v době komunismu</a:t>
            </a:r>
          </a:p>
        </p:txBody>
      </p:sp>
    </p:spTree>
    <p:extLst>
      <p:ext uri="{BB962C8B-B14F-4D97-AF65-F5344CB8AC3E}">
        <p14:creationId xmlns:p14="http://schemas.microsoft.com/office/powerpoint/2010/main" val="214522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Použitá literatura: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6347" y="2084832"/>
            <a:ext cx="10774864" cy="4425355"/>
          </a:xfrm>
        </p:spPr>
        <p:txBody>
          <a:bodyPr>
            <a:normAutofit/>
          </a:bodyPr>
          <a:lstStyle/>
          <a:p>
            <a:r>
              <a:rPr lang="cs-CZ" dirty="0"/>
              <a:t>MATOUŠEK, Oldřich. </a:t>
            </a:r>
            <a:r>
              <a:rPr lang="cs-CZ" i="1" dirty="0"/>
              <a:t>Základy sociální práce</a:t>
            </a:r>
            <a:r>
              <a:rPr lang="cs-CZ" dirty="0"/>
              <a:t>. Vyd. 2. Praha: Portál, 2007. ISBN 978-80-7367-331-4.</a:t>
            </a:r>
            <a:endParaRPr lang="cs-CZ" dirty="0"/>
          </a:p>
          <a:p>
            <a:r>
              <a:rPr lang="cs-CZ" dirty="0"/>
              <a:t>TOMEŠ, Igor. </a:t>
            </a:r>
            <a:r>
              <a:rPr lang="cs-CZ" i="1" dirty="0"/>
              <a:t>Úvod do teorie a metodologie sociální politiky</a:t>
            </a:r>
            <a:r>
              <a:rPr lang="cs-CZ" dirty="0"/>
              <a:t>. Praha: Portál, 2010. ISBN 978-80-7367-680-3.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53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Obecně o genezi sociální politiky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1752" y="1968685"/>
            <a:ext cx="10720032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Soudobé hodnoty, postoje, soustavy a nástroje sociální politiky jsou výsledkem dlouhodobého vývoje evropské civilizace“. </a:t>
            </a:r>
            <a:r>
              <a:rPr lang="cs-CZ" dirty="0"/>
              <a:t>(Tomeš, 2010: 39) </a:t>
            </a:r>
          </a:p>
          <a:p>
            <a:pPr marL="0" indent="0">
              <a:buNone/>
            </a:pPr>
            <a:endParaRPr lang="cs-CZ" sz="1000" dirty="0"/>
          </a:p>
          <a:p>
            <a:pPr algn="just"/>
            <a:r>
              <a:rPr lang="cs-CZ" dirty="0"/>
              <a:t>Dnešní sociální soustavy, které označujeme souhrnně pojmem </a:t>
            </a:r>
            <a:r>
              <a:rPr lang="cs-CZ" b="1" dirty="0"/>
              <a:t>sociální stát</a:t>
            </a:r>
            <a:r>
              <a:rPr lang="cs-CZ" dirty="0"/>
              <a:t>, vznikaly pozvolna a jako reakce na sociální potřeby.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Ke </a:t>
            </a:r>
            <a:r>
              <a:rPr lang="cs-CZ" dirty="0"/>
              <a:t>správnému pochopení současného stavu je potřeba znát genezi sociálních soustav. </a:t>
            </a:r>
            <a:r>
              <a:rPr lang="cs-CZ" dirty="0"/>
              <a:t>(Tomeš,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007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Obecně o genezi sociální politiky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1753" y="2084832"/>
            <a:ext cx="10678842" cy="442535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dirty="0"/>
              <a:t>Dva přístupy:</a:t>
            </a:r>
          </a:p>
          <a:p>
            <a:pPr marL="457200" indent="-457200" algn="just">
              <a:buAutoNum type="arabicPeriod"/>
            </a:pPr>
            <a:r>
              <a:rPr lang="cs-CZ" dirty="0"/>
              <a:t>Sociální vývoj je přirozenou organickou vlastností společnosti, vývoj sociálních systémů je determinován přirozeně potřebou vyváženosti a řádem každé společnosti. (Parsons in Tomeš, 2010: 40)</a:t>
            </a:r>
          </a:p>
          <a:p>
            <a:pPr marL="457200" indent="-457200" algn="just">
              <a:buAutoNum type="arabicPeriod"/>
            </a:pPr>
            <a:r>
              <a:rPr lang="cs-CZ" dirty="0"/>
              <a:t>„Automatičnost“ v sociálním systému neexistuje, každý pokrok je výsledkem sociálního napětí a lidského úsilí je řešit, často inspirovaného vůdčí myšlenkou nebo konkrétním společenským zájmem. (Tomeš, 2010: 40)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427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7352" y="568740"/>
            <a:ext cx="10898660" cy="149961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Významné vývojové etapy </a:t>
            </a:r>
            <a:r>
              <a:rPr lang="cs-CZ" b="1" dirty="0" smtClean="0">
                <a:solidFill>
                  <a:schemeClr val="accent1"/>
                </a:solidFill>
              </a:rPr>
              <a:t>sociální </a:t>
            </a:r>
            <a:r>
              <a:rPr lang="cs-CZ" b="1" dirty="0" smtClean="0">
                <a:solidFill>
                  <a:schemeClr val="accent1"/>
                </a:solidFill>
              </a:rPr>
              <a:t>politiky 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6118" y="2068356"/>
            <a:ext cx="10725665" cy="4425355"/>
          </a:xfrm>
        </p:spPr>
        <p:txBody>
          <a:bodyPr>
            <a:normAutofit/>
          </a:bodyPr>
          <a:lstStyle/>
          <a:p>
            <a:pPr>
              <a:spcBef>
                <a:spcPts val="528"/>
              </a:spcBef>
              <a:buFont typeface="Wingdings" panose="05000000000000000000" pitchFamily="2" charset="2"/>
              <a:buChar char="§"/>
            </a:pPr>
            <a:r>
              <a:rPr lang="cs-CZ" dirty="0"/>
              <a:t>Rodová </a:t>
            </a:r>
            <a:r>
              <a:rPr lang="cs-CZ" dirty="0" smtClean="0"/>
              <a:t>solidarita</a:t>
            </a:r>
          </a:p>
          <a:p>
            <a:pPr>
              <a:spcBef>
                <a:spcPts val="528"/>
              </a:spcBef>
              <a:buFont typeface="Wingdings" panose="05000000000000000000" pitchFamily="2" charset="2"/>
              <a:buChar char="§"/>
            </a:pPr>
            <a:r>
              <a:rPr lang="cs-CZ" dirty="0" smtClean="0"/>
              <a:t>Autokratický paternalismus</a:t>
            </a:r>
          </a:p>
          <a:p>
            <a:pPr>
              <a:spcBef>
                <a:spcPts val="528"/>
              </a:spcBef>
              <a:buFont typeface="Wingdings" panose="05000000000000000000" pitchFamily="2" charset="2"/>
              <a:buChar char="§"/>
            </a:pPr>
            <a:r>
              <a:rPr lang="cs-CZ" dirty="0" smtClean="0"/>
              <a:t>Antický </a:t>
            </a:r>
            <a:r>
              <a:rPr lang="cs-CZ" dirty="0"/>
              <a:t>paternalismus a počátky </a:t>
            </a:r>
            <a:r>
              <a:rPr lang="cs-CZ" dirty="0" smtClean="0"/>
              <a:t>solidarity</a:t>
            </a:r>
          </a:p>
          <a:p>
            <a:pPr>
              <a:spcBef>
                <a:spcPts val="528"/>
              </a:spcBef>
              <a:buFont typeface="Wingdings" panose="05000000000000000000" pitchFamily="2" charset="2"/>
              <a:buChar char="§"/>
            </a:pPr>
            <a:r>
              <a:rPr lang="cs-CZ" dirty="0" smtClean="0"/>
              <a:t>Středověký </a:t>
            </a:r>
            <a:r>
              <a:rPr lang="cs-CZ" dirty="0"/>
              <a:t>paternalismus (raný </a:t>
            </a:r>
            <a:r>
              <a:rPr lang="cs-CZ" dirty="0" smtClean="0"/>
              <a:t>středověk)</a:t>
            </a:r>
          </a:p>
          <a:p>
            <a:pPr>
              <a:spcBef>
                <a:spcPts val="528"/>
              </a:spcBef>
              <a:buFont typeface="Wingdings" panose="05000000000000000000" pitchFamily="2" charset="2"/>
              <a:buChar char="§"/>
            </a:pPr>
            <a:r>
              <a:rPr lang="cs-CZ" dirty="0" smtClean="0"/>
              <a:t>Charita </a:t>
            </a:r>
            <a:r>
              <a:rPr lang="cs-CZ" dirty="0"/>
              <a:t>a chudinská péče (chudinské zákony, </a:t>
            </a:r>
            <a:r>
              <a:rPr lang="cs-CZ" dirty="0" smtClean="0"/>
              <a:t>utopisté)</a:t>
            </a:r>
          </a:p>
          <a:p>
            <a:pPr>
              <a:spcBef>
                <a:spcPts val="528"/>
              </a:spcBef>
              <a:buFont typeface="Wingdings" panose="05000000000000000000" pitchFamily="2" charset="2"/>
              <a:buChar char="§"/>
            </a:pPr>
            <a:r>
              <a:rPr lang="cs-CZ" dirty="0" smtClean="0"/>
              <a:t>Osvícenství </a:t>
            </a:r>
            <a:r>
              <a:rPr lang="cs-CZ" dirty="0"/>
              <a:t>a přirozená lidská </a:t>
            </a:r>
            <a:r>
              <a:rPr lang="cs-CZ" dirty="0" smtClean="0"/>
              <a:t>práva</a:t>
            </a:r>
          </a:p>
          <a:p>
            <a:pPr>
              <a:spcBef>
                <a:spcPts val="528"/>
              </a:spcBef>
              <a:buFont typeface="Wingdings" panose="05000000000000000000" pitchFamily="2" charset="2"/>
              <a:buChar char="§"/>
            </a:pPr>
            <a:r>
              <a:rPr lang="cs-CZ" dirty="0" smtClean="0"/>
              <a:t>Moderní </a:t>
            </a:r>
            <a:r>
              <a:rPr lang="cs-CZ" dirty="0"/>
              <a:t>modely sociální politiky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91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Ke genezi sociální politiky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8227" y="2084832"/>
            <a:ext cx="10843599" cy="4425355"/>
          </a:xfrm>
        </p:spPr>
        <p:txBody>
          <a:bodyPr>
            <a:noAutofit/>
          </a:bodyPr>
          <a:lstStyle/>
          <a:p>
            <a:pPr lvl="0" algn="just"/>
            <a:r>
              <a:rPr lang="cs-CZ" b="1" dirty="0">
                <a:solidFill>
                  <a:schemeClr val="accent1"/>
                </a:solidFill>
              </a:rPr>
              <a:t>Prvopočátky společenské solidarity </a:t>
            </a:r>
            <a:r>
              <a:rPr lang="cs-CZ" dirty="0"/>
              <a:t>(před 10 – 12 tisíci lety) – po poslední době ledové, usazování lovců v tlupách.</a:t>
            </a:r>
          </a:p>
          <a:p>
            <a:pPr lvl="0" algn="just"/>
            <a:r>
              <a:rPr lang="cs-CZ" b="1" dirty="0">
                <a:solidFill>
                  <a:schemeClr val="accent1"/>
                </a:solidFill>
              </a:rPr>
              <a:t>Neolit</a:t>
            </a:r>
            <a:r>
              <a:rPr lang="cs-CZ" dirty="0"/>
              <a:t> </a:t>
            </a:r>
            <a:r>
              <a:rPr lang="cs-CZ" dirty="0"/>
              <a:t>– neolitická revoluce, hospodaření na půdě, první přerozdělování výsledků práce.</a:t>
            </a:r>
          </a:p>
          <a:p>
            <a:pPr lvl="0" algn="just"/>
            <a:r>
              <a:rPr lang="cs-CZ" b="1" dirty="0">
                <a:solidFill>
                  <a:schemeClr val="accent1"/>
                </a:solidFill>
              </a:rPr>
              <a:t>Autokratický paternalismus </a:t>
            </a:r>
            <a:r>
              <a:rPr lang="cs-CZ" dirty="0"/>
              <a:t>(také despotický či patriarchální) – historicky nejstarší období sociálních institucí v oblasti Malé Asie a severní Afriky; Chammurapiho zákoník (18. stol. př. n. l) – podpora vdov a sirotků po zemřelých vojácích.</a:t>
            </a:r>
          </a:p>
          <a:p>
            <a:pPr marL="0" indent="0" algn="r">
              <a:buNone/>
            </a:pPr>
            <a:r>
              <a:rPr lang="cs-CZ" dirty="0"/>
              <a:t>(Tomeš, 2010)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05665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86201" y="1006027"/>
            <a:ext cx="8229600" cy="58357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Antika – Řecko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772018" y="1952209"/>
            <a:ext cx="10728004" cy="442535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 Řecko </a:t>
            </a:r>
            <a:r>
              <a:rPr lang="cs-CZ" dirty="0"/>
              <a:t>– </a:t>
            </a:r>
            <a:r>
              <a:rPr lang="cs-CZ" b="1" dirty="0">
                <a:solidFill>
                  <a:schemeClr val="accent1"/>
                </a:solidFill>
              </a:rPr>
              <a:t>antický </a:t>
            </a:r>
            <a:r>
              <a:rPr lang="cs-CZ" b="1" dirty="0" smtClean="0">
                <a:solidFill>
                  <a:schemeClr val="accent1"/>
                </a:solidFill>
              </a:rPr>
              <a:t>paternalismus</a:t>
            </a:r>
            <a:r>
              <a:rPr lang="cs-CZ" dirty="0" smtClean="0">
                <a:solidFill>
                  <a:schemeClr val="accent1"/>
                </a:solidFill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Období </a:t>
            </a:r>
            <a:r>
              <a:rPr lang="cs-CZ" dirty="0"/>
              <a:t>od 8. </a:t>
            </a:r>
            <a:r>
              <a:rPr lang="cs-CZ" dirty="0"/>
              <a:t>do 2. stol. př. </a:t>
            </a:r>
            <a:r>
              <a:rPr lang="cs-CZ" dirty="0"/>
              <a:t>n. </a:t>
            </a:r>
            <a:r>
              <a:rPr lang="cs-CZ" dirty="0" smtClean="0"/>
              <a:t>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Vytvoření </a:t>
            </a:r>
            <a:r>
              <a:rPr lang="cs-CZ" dirty="0"/>
              <a:t>prvních koncepcí </a:t>
            </a:r>
            <a:r>
              <a:rPr lang="cs-CZ" dirty="0"/>
              <a:t>sociálních </a:t>
            </a:r>
            <a:r>
              <a:rPr lang="cs-CZ" dirty="0"/>
              <a:t>institucí – velký vliv na další vývoj evropské sociální </a:t>
            </a:r>
            <a:r>
              <a:rPr lang="cs-CZ" dirty="0" smtClean="0"/>
              <a:t>politiky.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Největším </a:t>
            </a:r>
            <a:r>
              <a:rPr lang="cs-CZ" dirty="0"/>
              <a:t>nebezpečím bylo </a:t>
            </a:r>
            <a:r>
              <a:rPr lang="cs-CZ" dirty="0"/>
              <a:t>pro svobodné občany stále </a:t>
            </a:r>
            <a:r>
              <a:rPr lang="cs-CZ" dirty="0"/>
              <a:t>upadnutí do dlužního otroctví (snižování stavu svobodných občanů, nestabilita politického systému</a:t>
            </a:r>
            <a:r>
              <a:rPr lang="cs-CZ" dirty="0" smtClean="0"/>
              <a:t>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První </a:t>
            </a:r>
            <a:r>
              <a:rPr lang="cs-CZ" dirty="0"/>
              <a:t>sociální reformy byly zaměřeny na udělení svobody dlužním otrokům</a:t>
            </a:r>
            <a:r>
              <a:rPr lang="cs-CZ" dirty="0"/>
              <a:t>. </a:t>
            </a:r>
            <a:r>
              <a:rPr lang="cs-CZ" dirty="0"/>
              <a:t>(Tomeš, 2010: 50)</a:t>
            </a:r>
            <a:endParaRPr lang="cs-CZ" dirty="0"/>
          </a:p>
          <a:p>
            <a:pPr marL="0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690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18785" y="1014264"/>
            <a:ext cx="8590728" cy="58357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Antika - Řecko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778740" y="1793556"/>
            <a:ext cx="10902514" cy="493675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chemeClr val="accent1"/>
                </a:solidFill>
              </a:rPr>
              <a:t>Solón (638 – 558 př. n. l, Athény) </a:t>
            </a:r>
            <a:endParaRPr lang="cs-CZ" b="1" dirty="0">
              <a:solidFill>
                <a:schemeClr val="accent1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Zrušení </a:t>
            </a:r>
            <a:r>
              <a:rPr lang="cs-CZ" dirty="0"/>
              <a:t>dlužního </a:t>
            </a:r>
            <a:r>
              <a:rPr lang="cs-CZ" dirty="0"/>
              <a:t>otroctví.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Rozdělení </a:t>
            </a:r>
            <a:r>
              <a:rPr lang="cs-CZ" dirty="0"/>
              <a:t>občanů do čtyř majetkových tříd a zavedení nejnižší hranici pro majetek a příjem občanů nejnižší </a:t>
            </a:r>
            <a:r>
              <a:rPr lang="cs-CZ" dirty="0"/>
              <a:t>třídy.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Zákonem </a:t>
            </a:r>
            <a:r>
              <a:rPr lang="cs-CZ" dirty="0"/>
              <a:t>bylo přikázáno rodičům pečovat o děti a současně byla stanovena povinnost dětí živit staré rodiče</a:t>
            </a:r>
            <a:r>
              <a:rPr lang="cs-CZ" dirty="0" smtClean="0"/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chemeClr val="accent1"/>
                </a:solidFill>
              </a:rPr>
              <a:t>Periklés (500 – 429 př. n. l, </a:t>
            </a:r>
            <a:r>
              <a:rPr lang="cs-CZ" b="1" dirty="0">
                <a:solidFill>
                  <a:schemeClr val="accent1"/>
                </a:solidFill>
              </a:rPr>
              <a:t>Athény)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Zavedení </a:t>
            </a:r>
            <a:r>
              <a:rPr lang="cs-CZ" dirty="0"/>
              <a:t>diet pro zchudlé svobodné </a:t>
            </a:r>
            <a:r>
              <a:rPr lang="cs-CZ" dirty="0"/>
              <a:t>občané.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Veřejné </a:t>
            </a:r>
            <a:r>
              <a:rPr lang="cs-CZ" dirty="0"/>
              <a:t>práce, které chudým poskytovaly </a:t>
            </a:r>
            <a:r>
              <a:rPr lang="cs-CZ" dirty="0"/>
              <a:t>výdělek.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Státní </a:t>
            </a:r>
            <a:r>
              <a:rPr lang="cs-CZ" dirty="0"/>
              <a:t>pomoc práce neschopným a nemajetným válečným </a:t>
            </a:r>
            <a:r>
              <a:rPr lang="cs-CZ" dirty="0"/>
              <a:t>poškozencům.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Stát </a:t>
            </a:r>
            <a:r>
              <a:rPr lang="cs-CZ" dirty="0"/>
              <a:t>pečoval o sirotky po vojácích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i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i="1" dirty="0" smtClean="0"/>
              <a:t>„</a:t>
            </a:r>
            <a:r>
              <a:rPr lang="cs-CZ" i="1" dirty="0"/>
              <a:t>Opatření </a:t>
            </a:r>
            <a:r>
              <a:rPr lang="cs-CZ" i="1" dirty="0"/>
              <a:t>přijatá za vlády Solóna a Perikla považujeme za znak přechodu od paternalismu k solidární </a:t>
            </a:r>
            <a:r>
              <a:rPr lang="cs-CZ" i="1" dirty="0"/>
              <a:t>filantropii.“ </a:t>
            </a:r>
            <a:r>
              <a:rPr lang="cs-CZ" dirty="0"/>
              <a:t>(Tomeš, 2010: 51)</a:t>
            </a:r>
            <a:endParaRPr lang="cs-CZ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805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31982" y="1022502"/>
            <a:ext cx="8424936" cy="58357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Antika - Řím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223792" y="2014848"/>
            <a:ext cx="6142456" cy="3429000"/>
          </a:xfrm>
        </p:spPr>
        <p:txBody>
          <a:bodyPr>
            <a:normAutofit/>
          </a:bodyPr>
          <a:lstStyle/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68370" y="2014848"/>
            <a:ext cx="1081402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Řím založen v r. 753 př. n. l. </a:t>
            </a:r>
            <a:r>
              <a:rPr lang="cs-CZ" sz="2200" dirty="0"/>
              <a:t>jako království, postupný rozvoj, Římané ovládli Řeky – velký vliv na sociální politiku </a:t>
            </a:r>
            <a:r>
              <a:rPr lang="cs-CZ" sz="2200" dirty="0" smtClean="0"/>
              <a:t>Římanů.</a:t>
            </a:r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Většina </a:t>
            </a:r>
            <a:r>
              <a:rPr lang="cs-CZ" sz="2200" dirty="0"/>
              <a:t>sociálněpolitických opatření vznikla až za císařství (27 př. </a:t>
            </a:r>
            <a:r>
              <a:rPr lang="cs-CZ" sz="2200" dirty="0"/>
              <a:t>n. l. – 476 n. </a:t>
            </a:r>
            <a:r>
              <a:rPr lang="cs-CZ" sz="2200" dirty="0"/>
              <a:t>l</a:t>
            </a:r>
            <a:r>
              <a:rPr lang="cs-CZ" sz="2200" dirty="0" smtClean="0"/>
              <a:t>.).</a:t>
            </a:r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accent1"/>
                </a:solidFill>
              </a:rPr>
              <a:t>Císař </a:t>
            </a:r>
            <a:r>
              <a:rPr lang="cs-CZ" sz="2200" b="1" dirty="0">
                <a:solidFill>
                  <a:schemeClr val="accent1"/>
                </a:solidFill>
              </a:rPr>
              <a:t>Augustus </a:t>
            </a:r>
            <a:r>
              <a:rPr lang="cs-CZ" sz="2200" dirty="0"/>
              <a:t>– </a:t>
            </a:r>
            <a:r>
              <a:rPr lang="cs-CZ" sz="2200" i="1" dirty="0"/>
              <a:t>„chléb a hry“ </a:t>
            </a:r>
            <a:r>
              <a:rPr lang="cs-CZ" sz="2200" dirty="0"/>
              <a:t>(příděly obilí, vstupenky do divadla, na hry do kolosea</a:t>
            </a:r>
            <a:r>
              <a:rPr lang="cs-CZ" sz="2200" dirty="0" smtClean="0"/>
              <a:t>).</a:t>
            </a:r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accent1"/>
                </a:solidFill>
              </a:rPr>
              <a:t>Císař </a:t>
            </a:r>
            <a:r>
              <a:rPr lang="cs-CZ" sz="2200" b="1" dirty="0">
                <a:solidFill>
                  <a:schemeClr val="accent1"/>
                </a:solidFill>
              </a:rPr>
              <a:t>Traianus</a:t>
            </a:r>
            <a:r>
              <a:rPr lang="cs-CZ" sz="2200" b="1" dirty="0">
                <a:solidFill>
                  <a:schemeClr val="accent1"/>
                </a:solidFill>
              </a:rPr>
              <a:t> </a:t>
            </a:r>
            <a:r>
              <a:rPr lang="cs-CZ" sz="2200" dirty="0"/>
              <a:t>– stát převzal výživu dětí zchudlých svobodných občanů; založil alimentační fond na podporu drobných </a:t>
            </a:r>
            <a:r>
              <a:rPr lang="cs-CZ" sz="2200" dirty="0" smtClean="0"/>
              <a:t>rolníků.</a:t>
            </a:r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2200" i="1" dirty="0" err="1" smtClean="0"/>
              <a:t>Collegia</a:t>
            </a:r>
            <a:r>
              <a:rPr lang="cs-CZ" sz="2200" dirty="0" smtClean="0"/>
              <a:t> </a:t>
            </a:r>
            <a:r>
              <a:rPr lang="cs-CZ" sz="2200" u="sng" dirty="0"/>
              <a:t>(kolegia) </a:t>
            </a:r>
            <a:r>
              <a:rPr lang="cs-CZ" sz="2200" dirty="0"/>
              <a:t>– vznikaly spolky svobodných řemeslníků za účelem vzájemné podpory v nemoci a v případě smrti</a:t>
            </a:r>
            <a:r>
              <a:rPr lang="cs-CZ" sz="2200" dirty="0"/>
              <a:t>. </a:t>
            </a:r>
            <a:r>
              <a:rPr lang="cs-CZ" sz="2200" dirty="0"/>
              <a:t>(Tomeš, 2010)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530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</TotalTime>
  <Words>2273</Words>
  <Application>Microsoft Office PowerPoint</Application>
  <PresentationFormat>Širokoúhlá obrazovka</PresentationFormat>
  <Paragraphs>176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2. Historické souvislosti sociální politiky</vt:lpstr>
      <vt:lpstr>Struktura prezentace:</vt:lpstr>
      <vt:lpstr>Obecně o genezi sociální politiky</vt:lpstr>
      <vt:lpstr>Obecně o genezi sociální politiky</vt:lpstr>
      <vt:lpstr>Významné vývojové etapy sociální politiky </vt:lpstr>
      <vt:lpstr>Ke genezi sociální politiky</vt:lpstr>
      <vt:lpstr>Antika – Řecko</vt:lpstr>
      <vt:lpstr>Antika - Řecko</vt:lpstr>
      <vt:lpstr>Antika - Řím</vt:lpstr>
      <vt:lpstr>Středověk </vt:lpstr>
      <vt:lpstr>Středověký utopismus</vt:lpstr>
      <vt:lpstr>Středověký utopismus</vt:lpstr>
      <vt:lpstr>Pozdní středověk - počátky veřejných intervencí v Evropě </vt:lpstr>
      <vt:lpstr>Anglie - reformy Alžběty I.</vt:lpstr>
      <vt:lpstr>Chudinské zákony v dalších evropských zemích </vt:lpstr>
      <vt:lpstr>Počátky veřejných intervencí na našem území</vt:lpstr>
      <vt:lpstr>Idea lidských práv</vt:lpstr>
      <vt:lpstr>Josefínské osvícenství</vt:lpstr>
      <vt:lpstr>Domovské právo, ratejny</vt:lpstr>
      <vt:lpstr>Institucionalizace péče o chudé</vt:lpstr>
      <vt:lpstr>Zavedení sociálního pojištění</vt:lpstr>
      <vt:lpstr>Sociální pojištění v Rakousku-Uhersku</vt:lpstr>
      <vt:lpstr> Sociální politika v samostatném Československu – mezi světovými válkami</vt:lpstr>
      <vt:lpstr>Významné osobnosti – česká sociální škola </vt:lpstr>
      <vt:lpstr>Sociální politika v době komunismu</vt:lpstr>
      <vt:lpstr>Použitá literatura: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Historické souvislosti sociální politiky</dc:title>
  <dc:creator>Iva Poláčková</dc:creator>
  <cp:lastModifiedBy>Iva Poláčková</cp:lastModifiedBy>
  <cp:revision>5</cp:revision>
  <dcterms:created xsi:type="dcterms:W3CDTF">2020-02-13T12:16:13Z</dcterms:created>
  <dcterms:modified xsi:type="dcterms:W3CDTF">2020-02-13T13:04:53Z</dcterms:modified>
</cp:coreProperties>
</file>