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AA7153-5D93-4D1E-8D1B-9108A5079D0D}" type="doc">
      <dgm:prSet loTypeId="urn:microsoft.com/office/officeart/2005/8/layout/vList5" loCatId="list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cs-CZ"/>
        </a:p>
      </dgm:t>
    </dgm:pt>
    <dgm:pt modelId="{6AE7CEC9-901E-43AC-B8CF-D7BE26FD7C7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cs-CZ" sz="2200" dirty="0" smtClean="0"/>
            <a:t>Sociální </a:t>
          </a:r>
          <a:r>
            <a:rPr lang="cs-CZ" sz="2200" b="1" dirty="0" smtClean="0"/>
            <a:t>pojištění</a:t>
          </a:r>
          <a:endParaRPr lang="cs-CZ" sz="2200" b="1" dirty="0"/>
        </a:p>
      </dgm:t>
    </dgm:pt>
    <dgm:pt modelId="{F45677FA-0DDF-4E42-AED9-8AC4957C2AF0}" type="parTrans" cxnId="{440BCE0D-5F50-45E1-9BBB-05FC07086F7F}">
      <dgm:prSet/>
      <dgm:spPr/>
      <dgm:t>
        <a:bodyPr/>
        <a:lstStyle/>
        <a:p>
          <a:endParaRPr lang="cs-CZ"/>
        </a:p>
      </dgm:t>
    </dgm:pt>
    <dgm:pt modelId="{C8FEB857-2DA8-4DD8-BD7E-FFA7650FFC4B}" type="sibTrans" cxnId="{440BCE0D-5F50-45E1-9BBB-05FC07086F7F}">
      <dgm:prSet/>
      <dgm:spPr/>
      <dgm:t>
        <a:bodyPr/>
        <a:lstStyle/>
        <a:p>
          <a:endParaRPr lang="cs-CZ"/>
        </a:p>
      </dgm:t>
    </dgm:pt>
    <dgm:pt modelId="{E13C8BB7-0046-44AD-85E3-D2D2E19F0189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cs-CZ" sz="2000" dirty="0" smtClean="0"/>
            <a:t>Důchodové pojištění</a:t>
          </a:r>
          <a:endParaRPr lang="cs-CZ" sz="2000" dirty="0"/>
        </a:p>
      </dgm:t>
    </dgm:pt>
    <dgm:pt modelId="{50FE1B67-C50F-4D5B-BE98-ACDCF6B2085F}" type="parTrans" cxnId="{BA3CDBE3-F8B2-49A7-93BE-81A599650614}">
      <dgm:prSet/>
      <dgm:spPr/>
      <dgm:t>
        <a:bodyPr/>
        <a:lstStyle/>
        <a:p>
          <a:endParaRPr lang="cs-CZ"/>
        </a:p>
      </dgm:t>
    </dgm:pt>
    <dgm:pt modelId="{56292D8B-30C1-4DEC-AC69-22A40D5D8207}" type="sibTrans" cxnId="{BA3CDBE3-F8B2-49A7-93BE-81A599650614}">
      <dgm:prSet/>
      <dgm:spPr/>
      <dgm:t>
        <a:bodyPr/>
        <a:lstStyle/>
        <a:p>
          <a:endParaRPr lang="cs-CZ"/>
        </a:p>
      </dgm:t>
    </dgm:pt>
    <dgm:pt modelId="{64AE0A12-6A2A-4BCD-AD26-CB5207B82ACB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cs-CZ" sz="2200" dirty="0" smtClean="0"/>
            <a:t>Sociální </a:t>
          </a:r>
          <a:r>
            <a:rPr lang="cs-CZ" sz="2200" b="1" dirty="0" smtClean="0"/>
            <a:t>podpora </a:t>
          </a:r>
          <a:endParaRPr lang="cs-CZ" sz="2200" b="1" dirty="0"/>
        </a:p>
      </dgm:t>
    </dgm:pt>
    <dgm:pt modelId="{E2CEB3B9-7440-4604-BAB3-834EB04FF379}" type="parTrans" cxnId="{D881AE4D-5185-486B-91F2-4ECE5D50B481}">
      <dgm:prSet/>
      <dgm:spPr/>
      <dgm:t>
        <a:bodyPr/>
        <a:lstStyle/>
        <a:p>
          <a:endParaRPr lang="cs-CZ"/>
        </a:p>
      </dgm:t>
    </dgm:pt>
    <dgm:pt modelId="{48897AA0-52DB-4F25-8E00-4EC9CA65D205}" type="sibTrans" cxnId="{D881AE4D-5185-486B-91F2-4ECE5D50B481}">
      <dgm:prSet/>
      <dgm:spPr/>
      <dgm:t>
        <a:bodyPr/>
        <a:lstStyle/>
        <a:p>
          <a:endParaRPr lang="cs-CZ"/>
        </a:p>
      </dgm:t>
    </dgm:pt>
    <dgm:pt modelId="{023FB497-2A9F-4858-9E49-310FF0153E71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cs-CZ" sz="2000" dirty="0" smtClean="0"/>
            <a:t>Dávky státní sociální podpory</a:t>
          </a:r>
          <a:endParaRPr lang="cs-CZ" sz="2000" dirty="0"/>
        </a:p>
      </dgm:t>
    </dgm:pt>
    <dgm:pt modelId="{9F1DFC3B-4C71-4C60-9118-83C4A50ED3B9}" type="parTrans" cxnId="{D5D7FA05-EA16-411B-A2E6-794E53D2D5B1}">
      <dgm:prSet/>
      <dgm:spPr/>
      <dgm:t>
        <a:bodyPr/>
        <a:lstStyle/>
        <a:p>
          <a:endParaRPr lang="cs-CZ"/>
        </a:p>
      </dgm:t>
    </dgm:pt>
    <dgm:pt modelId="{CDA3B349-9EB0-4B46-8D8E-9556B53A5728}" type="sibTrans" cxnId="{D5D7FA05-EA16-411B-A2E6-794E53D2D5B1}">
      <dgm:prSet/>
      <dgm:spPr/>
      <dgm:t>
        <a:bodyPr/>
        <a:lstStyle/>
        <a:p>
          <a:endParaRPr lang="cs-CZ"/>
        </a:p>
      </dgm:t>
    </dgm:pt>
    <dgm:pt modelId="{C312004A-EABC-4DDB-9B04-40CE142DD72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cs-CZ" sz="2200" dirty="0" smtClean="0"/>
            <a:t>Sociální </a:t>
          </a:r>
          <a:r>
            <a:rPr lang="cs-CZ" sz="2200" b="1" dirty="0" smtClean="0"/>
            <a:t>pomoc </a:t>
          </a:r>
          <a:endParaRPr lang="cs-CZ" sz="2200" b="1" dirty="0"/>
        </a:p>
      </dgm:t>
    </dgm:pt>
    <dgm:pt modelId="{E3C9E862-D50F-42A3-BFA8-DB895F8ACBE6}" type="parTrans" cxnId="{91C148DE-55AF-4E12-9080-199CA82575A6}">
      <dgm:prSet/>
      <dgm:spPr/>
      <dgm:t>
        <a:bodyPr/>
        <a:lstStyle/>
        <a:p>
          <a:endParaRPr lang="cs-CZ"/>
        </a:p>
      </dgm:t>
    </dgm:pt>
    <dgm:pt modelId="{E3A88A73-DF52-436C-93DA-3745899B77ED}" type="sibTrans" cxnId="{91C148DE-55AF-4E12-9080-199CA82575A6}">
      <dgm:prSet/>
      <dgm:spPr/>
      <dgm:t>
        <a:bodyPr/>
        <a:lstStyle/>
        <a:p>
          <a:endParaRPr lang="cs-CZ"/>
        </a:p>
      </dgm:t>
    </dgm:pt>
    <dgm:pt modelId="{EFA44B91-77EF-4136-863B-2CF9985010B7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228600" lvl="1" indent="0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cs-CZ" sz="2000" dirty="0"/>
        </a:p>
      </dgm:t>
    </dgm:pt>
    <dgm:pt modelId="{413CB4FD-22E2-4A1B-9154-A33B095702A2}" type="parTrans" cxnId="{D12041BD-06D8-4CF3-9A85-E737E312A25E}">
      <dgm:prSet/>
      <dgm:spPr/>
      <dgm:t>
        <a:bodyPr/>
        <a:lstStyle/>
        <a:p>
          <a:endParaRPr lang="cs-CZ"/>
        </a:p>
      </dgm:t>
    </dgm:pt>
    <dgm:pt modelId="{D8D565C0-393F-4E16-A637-8B4123251CB3}" type="sibTrans" cxnId="{D12041BD-06D8-4CF3-9A85-E737E312A25E}">
      <dgm:prSet/>
      <dgm:spPr/>
      <dgm:t>
        <a:bodyPr/>
        <a:lstStyle/>
        <a:p>
          <a:endParaRPr lang="cs-CZ"/>
        </a:p>
      </dgm:t>
    </dgm:pt>
    <dgm:pt modelId="{864F0689-27D5-485C-9AE2-9732A1A382F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dirty="0" smtClean="0"/>
            <a:t> Dávky v hmotné nouzi</a:t>
          </a:r>
          <a:endParaRPr lang="cs-CZ" sz="2000" dirty="0"/>
        </a:p>
      </dgm:t>
    </dgm:pt>
    <dgm:pt modelId="{48001036-195D-4684-AE3C-D0991C54335F}" type="parTrans" cxnId="{6ADFCE16-944B-406C-82AA-95BCA76187F5}">
      <dgm:prSet/>
      <dgm:spPr/>
      <dgm:t>
        <a:bodyPr/>
        <a:lstStyle/>
        <a:p>
          <a:endParaRPr lang="cs-CZ"/>
        </a:p>
      </dgm:t>
    </dgm:pt>
    <dgm:pt modelId="{1F323FED-4A20-4F0E-91FB-CF2AB22BF31B}" type="sibTrans" cxnId="{6ADFCE16-944B-406C-82AA-95BCA76187F5}">
      <dgm:prSet/>
      <dgm:spPr/>
      <dgm:t>
        <a:bodyPr/>
        <a:lstStyle/>
        <a:p>
          <a:endParaRPr lang="cs-CZ"/>
        </a:p>
      </dgm:t>
    </dgm:pt>
    <dgm:pt modelId="{E98328F2-6DB7-4A85-9968-C6D387BF79D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cs-CZ" sz="2000" dirty="0" smtClean="0"/>
            <a:t>Nemocenské pojištění</a:t>
          </a:r>
          <a:endParaRPr lang="cs-CZ" sz="2000" dirty="0"/>
        </a:p>
      </dgm:t>
    </dgm:pt>
    <dgm:pt modelId="{EA3B9C52-6775-445F-BD47-057CE8DC9D0A}" type="parTrans" cxnId="{D0C98B48-8E72-47F4-81DA-CEECE0B42B0D}">
      <dgm:prSet/>
      <dgm:spPr/>
      <dgm:t>
        <a:bodyPr/>
        <a:lstStyle/>
        <a:p>
          <a:endParaRPr lang="cs-CZ"/>
        </a:p>
      </dgm:t>
    </dgm:pt>
    <dgm:pt modelId="{EBDFF2AE-8FED-4736-9138-F08290D765BC}" type="sibTrans" cxnId="{D0C98B48-8E72-47F4-81DA-CEECE0B42B0D}">
      <dgm:prSet/>
      <dgm:spPr/>
      <dgm:t>
        <a:bodyPr/>
        <a:lstStyle/>
        <a:p>
          <a:endParaRPr lang="cs-CZ"/>
        </a:p>
      </dgm:t>
    </dgm:pt>
    <dgm:pt modelId="{F25159BD-7011-41F3-B3E3-DFA7DF2C519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cs-CZ" sz="2000" dirty="0" smtClean="0"/>
            <a:t>Příspěvek na státní politiku zaměstnanosti</a:t>
          </a:r>
          <a:endParaRPr lang="cs-CZ" sz="2000" dirty="0"/>
        </a:p>
      </dgm:t>
    </dgm:pt>
    <dgm:pt modelId="{953740B5-91FC-4389-8FA2-FBA6DC088BEE}" type="parTrans" cxnId="{A0E196B8-50A3-44A9-91CF-F3B07573C100}">
      <dgm:prSet/>
      <dgm:spPr/>
      <dgm:t>
        <a:bodyPr/>
        <a:lstStyle/>
        <a:p>
          <a:endParaRPr lang="cs-CZ"/>
        </a:p>
      </dgm:t>
    </dgm:pt>
    <dgm:pt modelId="{422F6944-C074-406E-86BB-9492DCB31566}" type="sibTrans" cxnId="{A0E196B8-50A3-44A9-91CF-F3B07573C100}">
      <dgm:prSet/>
      <dgm:spPr/>
      <dgm:t>
        <a:bodyPr/>
        <a:lstStyle/>
        <a:p>
          <a:endParaRPr lang="cs-CZ"/>
        </a:p>
      </dgm:t>
    </dgm:pt>
    <dgm:pt modelId="{ABE014E7-3FF0-474F-AA36-5AAE3E3F9A41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cs-CZ" sz="2000" dirty="0" smtClean="0"/>
            <a:t>Dávky pěstounské péče</a:t>
          </a:r>
          <a:endParaRPr lang="cs-CZ" sz="2000" dirty="0"/>
        </a:p>
      </dgm:t>
    </dgm:pt>
    <dgm:pt modelId="{617150A7-D57F-42F8-992D-25EA2817F25A}" type="parTrans" cxnId="{CA8BAC65-F490-4285-BEA0-B39676F31B24}">
      <dgm:prSet/>
      <dgm:spPr/>
      <dgm:t>
        <a:bodyPr/>
        <a:lstStyle/>
        <a:p>
          <a:endParaRPr lang="cs-CZ"/>
        </a:p>
      </dgm:t>
    </dgm:pt>
    <dgm:pt modelId="{D554D08C-7F9F-48CF-9BF6-EA8FCF9C16E2}" type="sibTrans" cxnId="{CA8BAC65-F490-4285-BEA0-B39676F31B24}">
      <dgm:prSet/>
      <dgm:spPr/>
      <dgm:t>
        <a:bodyPr/>
        <a:lstStyle/>
        <a:p>
          <a:endParaRPr lang="cs-CZ"/>
        </a:p>
      </dgm:t>
    </dgm:pt>
    <dgm:pt modelId="{5CFFEE07-C681-4F7E-85C9-52DE36A42A7F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dirty="0" smtClean="0"/>
            <a:t> Dávky pro osoby se zdravotním postižením</a:t>
          </a:r>
          <a:endParaRPr lang="cs-CZ" sz="2000" dirty="0"/>
        </a:p>
      </dgm:t>
    </dgm:pt>
    <dgm:pt modelId="{02A671BF-15C4-4614-BB8F-C92C44ED4138}" type="parTrans" cxnId="{4589AD5F-E3E2-47C2-A8A7-833897BF1272}">
      <dgm:prSet/>
      <dgm:spPr/>
      <dgm:t>
        <a:bodyPr/>
        <a:lstStyle/>
        <a:p>
          <a:endParaRPr lang="cs-CZ"/>
        </a:p>
      </dgm:t>
    </dgm:pt>
    <dgm:pt modelId="{07DDB1CD-6A7D-427C-BF9D-34D475DD7F95}" type="sibTrans" cxnId="{4589AD5F-E3E2-47C2-A8A7-833897BF1272}">
      <dgm:prSet/>
      <dgm:spPr/>
      <dgm:t>
        <a:bodyPr/>
        <a:lstStyle/>
        <a:p>
          <a:endParaRPr lang="cs-CZ"/>
        </a:p>
      </dgm:t>
    </dgm:pt>
    <dgm:pt modelId="{7C7CAE5B-F264-49AE-96BB-1CE252A9565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dirty="0" smtClean="0"/>
            <a:t> Příspěvek na péči</a:t>
          </a:r>
          <a:endParaRPr lang="cs-CZ" sz="2000" dirty="0"/>
        </a:p>
      </dgm:t>
    </dgm:pt>
    <dgm:pt modelId="{CE6778DB-826A-42A0-9F58-CA17BE237FD0}" type="parTrans" cxnId="{6EC2A6E7-7A5E-408F-A546-C9038926515C}">
      <dgm:prSet/>
      <dgm:spPr/>
      <dgm:t>
        <a:bodyPr/>
        <a:lstStyle/>
        <a:p>
          <a:endParaRPr lang="cs-CZ"/>
        </a:p>
      </dgm:t>
    </dgm:pt>
    <dgm:pt modelId="{B94C286B-A440-4D9B-9CBE-F02CCE2DC1DE}" type="sibTrans" cxnId="{6EC2A6E7-7A5E-408F-A546-C9038926515C}">
      <dgm:prSet/>
      <dgm:spPr/>
      <dgm:t>
        <a:bodyPr/>
        <a:lstStyle/>
        <a:p>
          <a:endParaRPr lang="cs-CZ"/>
        </a:p>
      </dgm:t>
    </dgm:pt>
    <dgm:pt modelId="{0466C1B0-AA10-4FE0-9EE8-EEE94E4B118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000" dirty="0" smtClean="0"/>
            <a:t> Sociální služby  </a:t>
          </a:r>
        </a:p>
        <a:p>
          <a:pPr marL="228600" lvl="1" indent="0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cs-CZ" sz="2000" dirty="0"/>
        </a:p>
      </dgm:t>
    </dgm:pt>
    <dgm:pt modelId="{77E227C7-9B04-4402-A42F-30786DD5BE09}" type="parTrans" cxnId="{855E36C7-6293-4D92-806F-CF178BD765E3}">
      <dgm:prSet/>
      <dgm:spPr/>
      <dgm:t>
        <a:bodyPr/>
        <a:lstStyle/>
        <a:p>
          <a:endParaRPr lang="cs-CZ"/>
        </a:p>
      </dgm:t>
    </dgm:pt>
    <dgm:pt modelId="{28D8DC54-9FD5-4414-9246-B3508B489A9B}" type="sibTrans" cxnId="{855E36C7-6293-4D92-806F-CF178BD765E3}">
      <dgm:prSet/>
      <dgm:spPr/>
      <dgm:t>
        <a:bodyPr/>
        <a:lstStyle/>
        <a:p>
          <a:endParaRPr lang="cs-CZ"/>
        </a:p>
      </dgm:t>
    </dgm:pt>
    <dgm:pt modelId="{C35A52F7-EC51-439F-9F22-840D4DE87384}" type="pres">
      <dgm:prSet presAssocID="{69AA7153-5D93-4D1E-8D1B-9108A5079D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498AB00-D154-4FAE-9C1F-01F99B685355}" type="pres">
      <dgm:prSet presAssocID="{6AE7CEC9-901E-43AC-B8CF-D7BE26FD7C70}" presName="linNode" presStyleCnt="0"/>
      <dgm:spPr/>
      <dgm:t>
        <a:bodyPr/>
        <a:lstStyle/>
        <a:p>
          <a:endParaRPr lang="cs-CZ"/>
        </a:p>
      </dgm:t>
    </dgm:pt>
    <dgm:pt modelId="{319C3EDC-727B-4F00-B0C9-83C669E2EB0C}" type="pres">
      <dgm:prSet presAssocID="{6AE7CEC9-901E-43AC-B8CF-D7BE26FD7C7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2F9C9C5-CEC7-43DC-81FF-8FB683A2904E}" type="pres">
      <dgm:prSet presAssocID="{6AE7CEC9-901E-43AC-B8CF-D7BE26FD7C7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6F4A844-AFBC-44F4-A293-23C83692943A}" type="pres">
      <dgm:prSet presAssocID="{C8FEB857-2DA8-4DD8-BD7E-FFA7650FFC4B}" presName="sp" presStyleCnt="0"/>
      <dgm:spPr/>
      <dgm:t>
        <a:bodyPr/>
        <a:lstStyle/>
        <a:p>
          <a:endParaRPr lang="cs-CZ"/>
        </a:p>
      </dgm:t>
    </dgm:pt>
    <dgm:pt modelId="{EF701D33-3502-4815-AC1B-42E3145E3E3A}" type="pres">
      <dgm:prSet presAssocID="{64AE0A12-6A2A-4BCD-AD26-CB5207B82ACB}" presName="linNode" presStyleCnt="0"/>
      <dgm:spPr/>
      <dgm:t>
        <a:bodyPr/>
        <a:lstStyle/>
        <a:p>
          <a:endParaRPr lang="cs-CZ"/>
        </a:p>
      </dgm:t>
    </dgm:pt>
    <dgm:pt modelId="{F0DFA41C-DD34-4867-BD84-C3B5196E3C9F}" type="pres">
      <dgm:prSet presAssocID="{64AE0A12-6A2A-4BCD-AD26-CB5207B82AC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230F07E-229B-4ED0-AC8A-ED82F54B37E7}" type="pres">
      <dgm:prSet presAssocID="{64AE0A12-6A2A-4BCD-AD26-CB5207B82AC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4B688E-6264-4D4D-8A45-245D22687391}" type="pres">
      <dgm:prSet presAssocID="{48897AA0-52DB-4F25-8E00-4EC9CA65D205}" presName="sp" presStyleCnt="0"/>
      <dgm:spPr/>
      <dgm:t>
        <a:bodyPr/>
        <a:lstStyle/>
        <a:p>
          <a:endParaRPr lang="cs-CZ"/>
        </a:p>
      </dgm:t>
    </dgm:pt>
    <dgm:pt modelId="{E6626856-AB01-4068-A284-A69037725712}" type="pres">
      <dgm:prSet presAssocID="{C312004A-EABC-4DDB-9B04-40CE142DD72A}" presName="linNode" presStyleCnt="0"/>
      <dgm:spPr/>
      <dgm:t>
        <a:bodyPr/>
        <a:lstStyle/>
        <a:p>
          <a:endParaRPr lang="cs-CZ"/>
        </a:p>
      </dgm:t>
    </dgm:pt>
    <dgm:pt modelId="{BD4D07AA-091A-4A9F-9FFA-461B017161BB}" type="pres">
      <dgm:prSet presAssocID="{C312004A-EABC-4DDB-9B04-40CE142DD72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CD09B2-495F-43A8-920C-F4911D9FD7C2}" type="pres">
      <dgm:prSet presAssocID="{C312004A-EABC-4DDB-9B04-40CE142DD72A}" presName="descendantText" presStyleLbl="alignAccFollowNode1" presStyleIdx="2" presStyleCnt="3" custScaleY="1549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B2AFB6A-16BF-4243-8F35-5C030852F107}" type="presOf" srcId="{ABE014E7-3FF0-474F-AA36-5AAE3E3F9A41}" destId="{6230F07E-229B-4ED0-AC8A-ED82F54B37E7}" srcOrd="0" destOrd="1" presId="urn:microsoft.com/office/officeart/2005/8/layout/vList5"/>
    <dgm:cxn modelId="{BA3CDBE3-F8B2-49A7-93BE-81A599650614}" srcId="{6AE7CEC9-901E-43AC-B8CF-D7BE26FD7C70}" destId="{E13C8BB7-0046-44AD-85E3-D2D2E19F0189}" srcOrd="0" destOrd="0" parTransId="{50FE1B67-C50F-4D5B-BE98-ACDCF6B2085F}" sibTransId="{56292D8B-30C1-4DEC-AC69-22A40D5D8207}"/>
    <dgm:cxn modelId="{4589AD5F-E3E2-47C2-A8A7-833897BF1272}" srcId="{C312004A-EABC-4DDB-9B04-40CE142DD72A}" destId="{5CFFEE07-C681-4F7E-85C9-52DE36A42A7F}" srcOrd="2" destOrd="0" parTransId="{02A671BF-15C4-4614-BB8F-C92C44ED4138}" sibTransId="{07DDB1CD-6A7D-427C-BF9D-34D475DD7F95}"/>
    <dgm:cxn modelId="{440BCE0D-5F50-45E1-9BBB-05FC07086F7F}" srcId="{69AA7153-5D93-4D1E-8D1B-9108A5079D0D}" destId="{6AE7CEC9-901E-43AC-B8CF-D7BE26FD7C70}" srcOrd="0" destOrd="0" parTransId="{F45677FA-0DDF-4E42-AED9-8AC4957C2AF0}" sibTransId="{C8FEB857-2DA8-4DD8-BD7E-FFA7650FFC4B}"/>
    <dgm:cxn modelId="{855E36C7-6293-4D92-806F-CF178BD765E3}" srcId="{C312004A-EABC-4DDB-9B04-40CE142DD72A}" destId="{0466C1B0-AA10-4FE0-9EE8-EEE94E4B118E}" srcOrd="4" destOrd="0" parTransId="{77E227C7-9B04-4402-A42F-30786DD5BE09}" sibTransId="{28D8DC54-9FD5-4414-9246-B3508B489A9B}"/>
    <dgm:cxn modelId="{AAA4EEF1-CD00-419F-8020-3C7BE1BCD3E0}" type="presOf" srcId="{0466C1B0-AA10-4FE0-9EE8-EEE94E4B118E}" destId="{D3CD09B2-495F-43A8-920C-F4911D9FD7C2}" srcOrd="0" destOrd="4" presId="urn:microsoft.com/office/officeart/2005/8/layout/vList5"/>
    <dgm:cxn modelId="{474D21A2-2FE6-4677-86AB-8EBFF79819BB}" type="presOf" srcId="{023FB497-2A9F-4858-9E49-310FF0153E71}" destId="{6230F07E-229B-4ED0-AC8A-ED82F54B37E7}" srcOrd="0" destOrd="0" presId="urn:microsoft.com/office/officeart/2005/8/layout/vList5"/>
    <dgm:cxn modelId="{3F8F7604-4D36-4903-901B-EBF26CE272D3}" type="presOf" srcId="{5CFFEE07-C681-4F7E-85C9-52DE36A42A7F}" destId="{D3CD09B2-495F-43A8-920C-F4911D9FD7C2}" srcOrd="0" destOrd="2" presId="urn:microsoft.com/office/officeart/2005/8/layout/vList5"/>
    <dgm:cxn modelId="{D0C98B48-8E72-47F4-81DA-CEECE0B42B0D}" srcId="{6AE7CEC9-901E-43AC-B8CF-D7BE26FD7C70}" destId="{E98328F2-6DB7-4A85-9968-C6D387BF79DE}" srcOrd="1" destOrd="0" parTransId="{EA3B9C52-6775-445F-BD47-057CE8DC9D0A}" sibTransId="{EBDFF2AE-8FED-4736-9138-F08290D765BC}"/>
    <dgm:cxn modelId="{8376FD91-13E7-44FA-BBB4-460B60D156C6}" type="presOf" srcId="{69AA7153-5D93-4D1E-8D1B-9108A5079D0D}" destId="{C35A52F7-EC51-439F-9F22-840D4DE87384}" srcOrd="0" destOrd="0" presId="urn:microsoft.com/office/officeart/2005/8/layout/vList5"/>
    <dgm:cxn modelId="{6EC2A6E7-7A5E-408F-A546-C9038926515C}" srcId="{C312004A-EABC-4DDB-9B04-40CE142DD72A}" destId="{7C7CAE5B-F264-49AE-96BB-1CE252A9565C}" srcOrd="3" destOrd="0" parTransId="{CE6778DB-826A-42A0-9F58-CA17BE237FD0}" sibTransId="{B94C286B-A440-4D9B-9CBE-F02CCE2DC1DE}"/>
    <dgm:cxn modelId="{089BF3F2-A7A5-46DF-8DEF-F93A6398B1E8}" type="presOf" srcId="{6AE7CEC9-901E-43AC-B8CF-D7BE26FD7C70}" destId="{319C3EDC-727B-4F00-B0C9-83C669E2EB0C}" srcOrd="0" destOrd="0" presId="urn:microsoft.com/office/officeart/2005/8/layout/vList5"/>
    <dgm:cxn modelId="{166ED1D2-302A-4721-AA71-2C992E8C305F}" type="presOf" srcId="{C312004A-EABC-4DDB-9B04-40CE142DD72A}" destId="{BD4D07AA-091A-4A9F-9FFA-461B017161BB}" srcOrd="0" destOrd="0" presId="urn:microsoft.com/office/officeart/2005/8/layout/vList5"/>
    <dgm:cxn modelId="{D12041BD-06D8-4CF3-9A85-E737E312A25E}" srcId="{C312004A-EABC-4DDB-9B04-40CE142DD72A}" destId="{EFA44B91-77EF-4136-863B-2CF9985010B7}" srcOrd="0" destOrd="0" parTransId="{413CB4FD-22E2-4A1B-9154-A33B095702A2}" sibTransId="{D8D565C0-393F-4E16-A637-8B4123251CB3}"/>
    <dgm:cxn modelId="{AA47B323-7042-4166-8650-5ADAB4A139FF}" type="presOf" srcId="{E13C8BB7-0046-44AD-85E3-D2D2E19F0189}" destId="{C2F9C9C5-CEC7-43DC-81FF-8FB683A2904E}" srcOrd="0" destOrd="0" presId="urn:microsoft.com/office/officeart/2005/8/layout/vList5"/>
    <dgm:cxn modelId="{A0E196B8-50A3-44A9-91CF-F3B07573C100}" srcId="{6AE7CEC9-901E-43AC-B8CF-D7BE26FD7C70}" destId="{F25159BD-7011-41F3-B3E3-DFA7DF2C5190}" srcOrd="2" destOrd="0" parTransId="{953740B5-91FC-4389-8FA2-FBA6DC088BEE}" sibTransId="{422F6944-C074-406E-86BB-9492DCB31566}"/>
    <dgm:cxn modelId="{DDAA3FA0-CCBB-4ADF-BC4B-D6CF864EB421}" type="presOf" srcId="{E98328F2-6DB7-4A85-9968-C6D387BF79DE}" destId="{C2F9C9C5-CEC7-43DC-81FF-8FB683A2904E}" srcOrd="0" destOrd="1" presId="urn:microsoft.com/office/officeart/2005/8/layout/vList5"/>
    <dgm:cxn modelId="{D881AE4D-5185-486B-91F2-4ECE5D50B481}" srcId="{69AA7153-5D93-4D1E-8D1B-9108A5079D0D}" destId="{64AE0A12-6A2A-4BCD-AD26-CB5207B82ACB}" srcOrd="1" destOrd="0" parTransId="{E2CEB3B9-7440-4604-BAB3-834EB04FF379}" sibTransId="{48897AA0-52DB-4F25-8E00-4EC9CA65D205}"/>
    <dgm:cxn modelId="{C0EE4DC9-B4A5-4B08-AB0F-39F71BD4B9C8}" type="presOf" srcId="{64AE0A12-6A2A-4BCD-AD26-CB5207B82ACB}" destId="{F0DFA41C-DD34-4867-BD84-C3B5196E3C9F}" srcOrd="0" destOrd="0" presId="urn:microsoft.com/office/officeart/2005/8/layout/vList5"/>
    <dgm:cxn modelId="{25890A0A-D359-481C-AC69-F3749529B05C}" type="presOf" srcId="{864F0689-27D5-485C-9AE2-9732A1A382FC}" destId="{D3CD09B2-495F-43A8-920C-F4911D9FD7C2}" srcOrd="0" destOrd="1" presId="urn:microsoft.com/office/officeart/2005/8/layout/vList5"/>
    <dgm:cxn modelId="{1D58F867-FAD4-4972-AB76-1EFD1C0476BA}" type="presOf" srcId="{7C7CAE5B-F264-49AE-96BB-1CE252A9565C}" destId="{D3CD09B2-495F-43A8-920C-F4911D9FD7C2}" srcOrd="0" destOrd="3" presId="urn:microsoft.com/office/officeart/2005/8/layout/vList5"/>
    <dgm:cxn modelId="{CA8BAC65-F490-4285-BEA0-B39676F31B24}" srcId="{64AE0A12-6A2A-4BCD-AD26-CB5207B82ACB}" destId="{ABE014E7-3FF0-474F-AA36-5AAE3E3F9A41}" srcOrd="1" destOrd="0" parTransId="{617150A7-D57F-42F8-992D-25EA2817F25A}" sibTransId="{D554D08C-7F9F-48CF-9BF6-EA8FCF9C16E2}"/>
    <dgm:cxn modelId="{91C148DE-55AF-4E12-9080-199CA82575A6}" srcId="{69AA7153-5D93-4D1E-8D1B-9108A5079D0D}" destId="{C312004A-EABC-4DDB-9B04-40CE142DD72A}" srcOrd="2" destOrd="0" parTransId="{E3C9E862-D50F-42A3-BFA8-DB895F8ACBE6}" sibTransId="{E3A88A73-DF52-436C-93DA-3745899B77ED}"/>
    <dgm:cxn modelId="{1BCC7085-BF63-4CFA-A08D-AA6F11CB3050}" type="presOf" srcId="{F25159BD-7011-41F3-B3E3-DFA7DF2C5190}" destId="{C2F9C9C5-CEC7-43DC-81FF-8FB683A2904E}" srcOrd="0" destOrd="2" presId="urn:microsoft.com/office/officeart/2005/8/layout/vList5"/>
    <dgm:cxn modelId="{D5D7FA05-EA16-411B-A2E6-794E53D2D5B1}" srcId="{64AE0A12-6A2A-4BCD-AD26-CB5207B82ACB}" destId="{023FB497-2A9F-4858-9E49-310FF0153E71}" srcOrd="0" destOrd="0" parTransId="{9F1DFC3B-4C71-4C60-9118-83C4A50ED3B9}" sibTransId="{CDA3B349-9EB0-4B46-8D8E-9556B53A5728}"/>
    <dgm:cxn modelId="{CF65FC9F-903E-4D91-A321-5235C3BBA1F4}" type="presOf" srcId="{EFA44B91-77EF-4136-863B-2CF9985010B7}" destId="{D3CD09B2-495F-43A8-920C-F4911D9FD7C2}" srcOrd="0" destOrd="0" presId="urn:microsoft.com/office/officeart/2005/8/layout/vList5"/>
    <dgm:cxn modelId="{6ADFCE16-944B-406C-82AA-95BCA76187F5}" srcId="{C312004A-EABC-4DDB-9B04-40CE142DD72A}" destId="{864F0689-27D5-485C-9AE2-9732A1A382FC}" srcOrd="1" destOrd="0" parTransId="{48001036-195D-4684-AE3C-D0991C54335F}" sibTransId="{1F323FED-4A20-4F0E-91FB-CF2AB22BF31B}"/>
    <dgm:cxn modelId="{3EDB8DD1-F2EA-4D57-A0D9-D8E1E0A001A7}" type="presParOf" srcId="{C35A52F7-EC51-439F-9F22-840D4DE87384}" destId="{5498AB00-D154-4FAE-9C1F-01F99B685355}" srcOrd="0" destOrd="0" presId="urn:microsoft.com/office/officeart/2005/8/layout/vList5"/>
    <dgm:cxn modelId="{FD87DCF4-A694-46BE-A4F5-5F584BD5B6EF}" type="presParOf" srcId="{5498AB00-D154-4FAE-9C1F-01F99B685355}" destId="{319C3EDC-727B-4F00-B0C9-83C669E2EB0C}" srcOrd="0" destOrd="0" presId="urn:microsoft.com/office/officeart/2005/8/layout/vList5"/>
    <dgm:cxn modelId="{E1B9D08D-D69E-4A1B-9D0C-CB783C41C4AA}" type="presParOf" srcId="{5498AB00-D154-4FAE-9C1F-01F99B685355}" destId="{C2F9C9C5-CEC7-43DC-81FF-8FB683A2904E}" srcOrd="1" destOrd="0" presId="urn:microsoft.com/office/officeart/2005/8/layout/vList5"/>
    <dgm:cxn modelId="{34FD8C7C-BC48-4BBF-BC55-9C4832DA4365}" type="presParOf" srcId="{C35A52F7-EC51-439F-9F22-840D4DE87384}" destId="{76F4A844-AFBC-44F4-A293-23C83692943A}" srcOrd="1" destOrd="0" presId="urn:microsoft.com/office/officeart/2005/8/layout/vList5"/>
    <dgm:cxn modelId="{83878FBD-0CA7-4D0A-BB2D-869FE62C63B5}" type="presParOf" srcId="{C35A52F7-EC51-439F-9F22-840D4DE87384}" destId="{EF701D33-3502-4815-AC1B-42E3145E3E3A}" srcOrd="2" destOrd="0" presId="urn:microsoft.com/office/officeart/2005/8/layout/vList5"/>
    <dgm:cxn modelId="{083D2EB9-1083-42A7-ACC4-BED9735B2D55}" type="presParOf" srcId="{EF701D33-3502-4815-AC1B-42E3145E3E3A}" destId="{F0DFA41C-DD34-4867-BD84-C3B5196E3C9F}" srcOrd="0" destOrd="0" presId="urn:microsoft.com/office/officeart/2005/8/layout/vList5"/>
    <dgm:cxn modelId="{2FA6880C-5AFA-4F8A-B9B6-3BF277C3CCC2}" type="presParOf" srcId="{EF701D33-3502-4815-AC1B-42E3145E3E3A}" destId="{6230F07E-229B-4ED0-AC8A-ED82F54B37E7}" srcOrd="1" destOrd="0" presId="urn:microsoft.com/office/officeart/2005/8/layout/vList5"/>
    <dgm:cxn modelId="{62D863A4-7CD2-4D10-A537-99D8AC26E10E}" type="presParOf" srcId="{C35A52F7-EC51-439F-9F22-840D4DE87384}" destId="{D14B688E-6264-4D4D-8A45-245D22687391}" srcOrd="3" destOrd="0" presId="urn:microsoft.com/office/officeart/2005/8/layout/vList5"/>
    <dgm:cxn modelId="{EA7DE186-4119-449E-B3A0-CBF19D169F25}" type="presParOf" srcId="{C35A52F7-EC51-439F-9F22-840D4DE87384}" destId="{E6626856-AB01-4068-A284-A69037725712}" srcOrd="4" destOrd="0" presId="urn:microsoft.com/office/officeart/2005/8/layout/vList5"/>
    <dgm:cxn modelId="{C0222E26-30F5-454F-A281-B793862216F0}" type="presParOf" srcId="{E6626856-AB01-4068-A284-A69037725712}" destId="{BD4D07AA-091A-4A9F-9FFA-461B017161BB}" srcOrd="0" destOrd="0" presId="urn:microsoft.com/office/officeart/2005/8/layout/vList5"/>
    <dgm:cxn modelId="{D5C42C44-808E-4F48-8C6F-2225AC50E79D}" type="presParOf" srcId="{E6626856-AB01-4068-A284-A69037725712}" destId="{D3CD09B2-495F-43A8-920C-F4911D9FD7C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9C9C5-CEC7-43DC-81FF-8FB683A2904E}">
      <dsp:nvSpPr>
        <dsp:cNvPr id="0" name=""/>
        <dsp:cNvSpPr/>
      </dsp:nvSpPr>
      <dsp:spPr>
        <a:xfrm rot="5400000">
          <a:off x="6690669" y="-2732872"/>
          <a:ext cx="1063992" cy="6797802"/>
        </a:xfrm>
        <a:prstGeom prst="round2Same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Důchodové pojištění</a:t>
          </a:r>
          <a:endParaRPr lang="cs-CZ" sz="2000" kern="1200" dirty="0"/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Nemocenské pojištění</a:t>
          </a:r>
          <a:endParaRPr lang="cs-CZ" sz="2000" kern="1200" dirty="0"/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Příspěvek na státní politiku zaměstnanosti</a:t>
          </a:r>
          <a:endParaRPr lang="cs-CZ" sz="2000" kern="1200" dirty="0"/>
        </a:p>
      </dsp:txBody>
      <dsp:txXfrm rot="-5400000">
        <a:off x="3823764" y="185973"/>
        <a:ext cx="6745862" cy="960112"/>
      </dsp:txXfrm>
    </dsp:sp>
    <dsp:sp modelId="{319C3EDC-727B-4F00-B0C9-83C669E2EB0C}">
      <dsp:nvSpPr>
        <dsp:cNvPr id="0" name=""/>
        <dsp:cNvSpPr/>
      </dsp:nvSpPr>
      <dsp:spPr>
        <a:xfrm>
          <a:off x="0" y="1033"/>
          <a:ext cx="3823764" cy="132999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Sociální </a:t>
          </a:r>
          <a:r>
            <a:rPr lang="cs-CZ" sz="2200" b="1" kern="1200" dirty="0" smtClean="0"/>
            <a:t>pojištění</a:t>
          </a:r>
          <a:endParaRPr lang="cs-CZ" sz="2200" b="1" kern="1200" dirty="0"/>
        </a:p>
      </dsp:txBody>
      <dsp:txXfrm>
        <a:off x="64925" y="65958"/>
        <a:ext cx="3693914" cy="1200140"/>
      </dsp:txXfrm>
    </dsp:sp>
    <dsp:sp modelId="{6230F07E-229B-4ED0-AC8A-ED82F54B37E7}">
      <dsp:nvSpPr>
        <dsp:cNvPr id="0" name=""/>
        <dsp:cNvSpPr/>
      </dsp:nvSpPr>
      <dsp:spPr>
        <a:xfrm rot="5400000">
          <a:off x="6690669" y="-1336382"/>
          <a:ext cx="1063992" cy="6797802"/>
        </a:xfrm>
        <a:prstGeom prst="round2Same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Dávky státní sociální podpory</a:t>
          </a:r>
          <a:endParaRPr lang="cs-CZ" sz="2000" kern="1200" dirty="0"/>
        </a:p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Dávky pěstounské péče</a:t>
          </a:r>
          <a:endParaRPr lang="cs-CZ" sz="2000" kern="1200" dirty="0"/>
        </a:p>
      </dsp:txBody>
      <dsp:txXfrm rot="-5400000">
        <a:off x="3823764" y="1582463"/>
        <a:ext cx="6745862" cy="960112"/>
      </dsp:txXfrm>
    </dsp:sp>
    <dsp:sp modelId="{F0DFA41C-DD34-4867-BD84-C3B5196E3C9F}">
      <dsp:nvSpPr>
        <dsp:cNvPr id="0" name=""/>
        <dsp:cNvSpPr/>
      </dsp:nvSpPr>
      <dsp:spPr>
        <a:xfrm>
          <a:off x="0" y="1397523"/>
          <a:ext cx="3823764" cy="132999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Sociální </a:t>
          </a:r>
          <a:r>
            <a:rPr lang="cs-CZ" sz="2200" b="1" kern="1200" dirty="0" smtClean="0"/>
            <a:t>podpora </a:t>
          </a:r>
          <a:endParaRPr lang="cs-CZ" sz="2200" b="1" kern="1200" dirty="0"/>
        </a:p>
      </dsp:txBody>
      <dsp:txXfrm>
        <a:off x="64925" y="1462448"/>
        <a:ext cx="3693914" cy="1200140"/>
      </dsp:txXfrm>
    </dsp:sp>
    <dsp:sp modelId="{D3CD09B2-495F-43A8-920C-F4911D9FD7C2}">
      <dsp:nvSpPr>
        <dsp:cNvPr id="0" name=""/>
        <dsp:cNvSpPr/>
      </dsp:nvSpPr>
      <dsp:spPr>
        <a:xfrm rot="5400000">
          <a:off x="6391422" y="222621"/>
          <a:ext cx="1648379" cy="6791164"/>
        </a:xfrm>
        <a:prstGeom prst="round2Same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2000" kern="1200" dirty="0"/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cs-CZ" sz="2000" kern="1200" dirty="0" smtClean="0"/>
            <a:t> Dávky v hmotné nouzi</a:t>
          </a:r>
          <a:endParaRPr lang="cs-CZ" sz="2000" kern="1200" dirty="0"/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cs-CZ" sz="2000" kern="1200" dirty="0" smtClean="0"/>
            <a:t> Dávky pro osoby se zdravotním postižením</a:t>
          </a:r>
          <a:endParaRPr lang="cs-CZ" sz="2000" kern="1200" dirty="0"/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cs-CZ" sz="2000" kern="1200" dirty="0" smtClean="0"/>
            <a:t> Příspěvek na péči</a:t>
          </a:r>
          <a:endParaRPr lang="cs-CZ" sz="2000" kern="1200" dirty="0"/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cs-CZ" sz="2000" kern="1200" dirty="0" smtClean="0"/>
            <a:t> Sociální služby  </a:t>
          </a:r>
        </a:p>
        <a:p>
          <a:pPr marL="228600" lvl="1" indent="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2000" kern="1200" dirty="0"/>
        </a:p>
      </dsp:txBody>
      <dsp:txXfrm rot="-5400000">
        <a:off x="3820030" y="2874481"/>
        <a:ext cx="6710697" cy="1487445"/>
      </dsp:txXfrm>
    </dsp:sp>
    <dsp:sp modelId="{BD4D07AA-091A-4A9F-9FFA-461B017161BB}">
      <dsp:nvSpPr>
        <dsp:cNvPr id="0" name=""/>
        <dsp:cNvSpPr/>
      </dsp:nvSpPr>
      <dsp:spPr>
        <a:xfrm>
          <a:off x="0" y="2953208"/>
          <a:ext cx="3820029" cy="132999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Sociální </a:t>
          </a:r>
          <a:r>
            <a:rPr lang="cs-CZ" sz="2200" b="1" kern="1200" dirty="0" smtClean="0"/>
            <a:t>pomoc </a:t>
          </a:r>
          <a:endParaRPr lang="cs-CZ" sz="2200" b="1" kern="1200" dirty="0"/>
        </a:p>
      </dsp:txBody>
      <dsp:txXfrm>
        <a:off x="64925" y="3018133"/>
        <a:ext cx="3690179" cy="1200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1. Úvod do sociální politiky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sociální politiky</a:t>
            </a:r>
          </a:p>
          <a:p>
            <a:r>
              <a:rPr lang="cs-CZ" dirty="0" smtClean="0"/>
              <a:t>1. ročník, VOŠ </a:t>
            </a:r>
            <a:r>
              <a:rPr lang="cs-CZ" dirty="0" err="1" smtClean="0"/>
              <a:t>Jabok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8560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4701" y="518337"/>
            <a:ext cx="9720072" cy="1499616"/>
          </a:xfrm>
        </p:spPr>
        <p:txBody>
          <a:bodyPr/>
          <a:lstStyle/>
          <a:p>
            <a:r>
              <a:rPr lang="cs-CZ" i="1" dirty="0" smtClean="0">
                <a:solidFill>
                  <a:schemeClr val="accent1"/>
                </a:solidFill>
              </a:rPr>
              <a:t>sociální zabezpečení 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0563" y="2009874"/>
            <a:ext cx="10810648" cy="4425355"/>
          </a:xfrm>
        </p:spPr>
        <p:txBody>
          <a:bodyPr/>
          <a:lstStyle/>
          <a:p>
            <a:pPr lvl="0" algn="just"/>
            <a:r>
              <a:rPr lang="cs-CZ" b="1" i="1" dirty="0"/>
              <a:t>Sociální zabezpečení lze chápat jako soubor institucí, zařízení a opatření, jejichž prostřednictvím se uskutečňuje prevence, zmírňování a odstraňování následků sociálních událostí. </a:t>
            </a:r>
            <a:r>
              <a:rPr lang="cs-CZ" dirty="0"/>
              <a:t>(Krebs, 2015: 183)</a:t>
            </a:r>
          </a:p>
          <a:p>
            <a:pPr marL="0" indent="0" algn="just">
              <a:buNone/>
            </a:pPr>
            <a:endParaRPr lang="cs-CZ" sz="1000" dirty="0"/>
          </a:p>
          <a:p>
            <a:pPr algn="just"/>
            <a:r>
              <a:rPr lang="cs-CZ" dirty="0"/>
              <a:t>Zahrnuje jen soustavy povinných veřejnoprávních dávek a služeb, na něž má občan nárok ze zákona. </a:t>
            </a:r>
          </a:p>
          <a:p>
            <a:pPr marL="0" indent="0" algn="just">
              <a:buNone/>
            </a:pPr>
            <a:endParaRPr lang="cs-CZ" sz="1000" dirty="0"/>
          </a:p>
          <a:p>
            <a:pPr algn="just"/>
            <a:r>
              <a:rPr lang="cs-CZ" dirty="0"/>
              <a:t>Tomeš (2010) upozorňuje na rozdíl v pojmech sociální „zabezpečení“ a sociální „bezpečnost“.</a:t>
            </a:r>
          </a:p>
          <a:p>
            <a:pPr marL="0" indent="0">
              <a:buNone/>
            </a:pPr>
            <a:endParaRPr lang="cs-CZ" sz="1000" i="1" dirty="0"/>
          </a:p>
          <a:p>
            <a:pPr marL="0" indent="0">
              <a:buNone/>
            </a:pPr>
            <a:r>
              <a:rPr lang="cs-CZ" i="1" dirty="0"/>
              <a:t>„Zabezpečení je úsilí směřující k určitému stavu (</a:t>
            </a:r>
            <a:r>
              <a:rPr lang="cs-CZ" i="1" dirty="0" smtClean="0"/>
              <a:t>zabezpečování) a </a:t>
            </a:r>
            <a:r>
              <a:rPr lang="cs-CZ" i="1" dirty="0"/>
              <a:t>bezpečnost je výsledným stavem.“ </a:t>
            </a:r>
            <a:r>
              <a:rPr lang="cs-CZ" dirty="0"/>
              <a:t>(Tomeš, 2010: 32) </a:t>
            </a:r>
          </a:p>
          <a:p>
            <a:pPr lvl="0" algn="just"/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35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Systém sociálního zabezpečení  v ČR</a:t>
            </a:r>
            <a:br>
              <a:rPr lang="cs-CZ" dirty="0" smtClean="0">
                <a:solidFill>
                  <a:schemeClr val="accent1"/>
                </a:solidFill>
              </a:rPr>
            </a:br>
            <a:r>
              <a:rPr lang="cs-CZ" dirty="0" smtClean="0">
                <a:solidFill>
                  <a:schemeClr val="accent1"/>
                </a:solidFill>
              </a:rPr>
              <a:t>(užší vymezení):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09720" y="1556793"/>
            <a:ext cx="8572560" cy="4425355"/>
          </a:xfrm>
        </p:spPr>
        <p:txBody>
          <a:bodyPr/>
          <a:lstStyle/>
          <a:p>
            <a:pPr lvl="0" algn="just"/>
            <a:endParaRPr lang="cs-CZ" sz="2400" dirty="0"/>
          </a:p>
          <a:p>
            <a:endParaRPr lang="cs-CZ" dirty="0"/>
          </a:p>
        </p:txBody>
      </p:sp>
      <p:graphicFrame>
        <p:nvGraphicFramePr>
          <p:cNvPr id="4" name="Zástupný symbol pro obsah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6149031"/>
              </p:ext>
            </p:extLst>
          </p:nvPr>
        </p:nvGraphicFramePr>
        <p:xfrm>
          <a:off x="804313" y="2216866"/>
          <a:ext cx="10621567" cy="444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896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chemeClr val="accent1"/>
                </a:solidFill>
              </a:rPr>
              <a:t>záchranná </a:t>
            </a:r>
            <a:r>
              <a:rPr lang="cs-CZ" i="1" dirty="0" smtClean="0">
                <a:solidFill>
                  <a:schemeClr val="accent1"/>
                </a:solidFill>
              </a:rPr>
              <a:t>sociální </a:t>
            </a:r>
            <a:r>
              <a:rPr lang="cs-CZ" i="1" dirty="0" smtClean="0">
                <a:solidFill>
                  <a:schemeClr val="accent1"/>
                </a:solidFill>
              </a:rPr>
              <a:t>síť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9049" y="2084832"/>
            <a:ext cx="10574453" cy="4680520"/>
          </a:xfrm>
        </p:spPr>
        <p:txBody>
          <a:bodyPr>
            <a:noAutofit/>
          </a:bodyPr>
          <a:lstStyle/>
          <a:p>
            <a:pPr algn="just">
              <a:spcBef>
                <a:spcPts val="624"/>
              </a:spcBef>
            </a:pPr>
            <a:r>
              <a:rPr lang="cs-CZ" dirty="0"/>
              <a:t>Pojem byl poprvé použit Světovou bankou v 80. letech 20. století v souvislosti s ekonomickými reformami v Latinské Americe a Asii. Jedná se o termín, kterým je označováno systémové uspořádání minimálních dávek sociální ochrany sloužících k zabezpečení základních potřeb občanů tak, aby jejich příjem neklesl pod určitou hranici příjmů (existenčního nebo životního minima). (Tomeš, 2010: 37)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dirty="0"/>
          </a:p>
          <a:p>
            <a:pPr marL="0" indent="0">
              <a:spcBef>
                <a:spcPts val="624"/>
              </a:spcBef>
              <a:buNone/>
            </a:pPr>
            <a:r>
              <a:rPr lang="cs-CZ" i="1" dirty="0"/>
              <a:t>„Záchrannou sociální síť lze vymezit jako soubor různých  legislativních norem upravující různá sociálněpolitická opatření, kterými stát garantuje všem občanům určitou minimální úroveň pomoci v případě, že se ocitnou v závažných a státem uznaných nouzových sociálních situacích.“ </a:t>
            </a:r>
            <a:r>
              <a:rPr lang="cs-CZ" dirty="0"/>
              <a:t>(Krebs, 2015: 107)</a:t>
            </a:r>
          </a:p>
          <a:p>
            <a:pPr>
              <a:spcBef>
                <a:spcPts val="0"/>
              </a:spcBef>
              <a:buNone/>
            </a:pPr>
            <a:endParaRPr lang="cs-CZ" dirty="0"/>
          </a:p>
          <a:p>
            <a:pPr algn="just">
              <a:spcBef>
                <a:spcPts val="24"/>
              </a:spcBef>
            </a:pPr>
            <a:r>
              <a:rPr lang="cs-CZ" dirty="0"/>
              <a:t>Tyto situace mohou být: nepříznivý zdravotní stav (nemoc, invalidita), rodina – mateřství, ztráta živitele, věk – stáří, nezaměstnanost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336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871310" cy="1499616"/>
          </a:xfrm>
        </p:spPr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Souvislost sociální politiky </a:t>
            </a:r>
            <a:r>
              <a:rPr lang="cs-CZ" b="1" dirty="0" smtClean="0">
                <a:solidFill>
                  <a:schemeClr val="accent1"/>
                </a:solidFill>
              </a:rPr>
              <a:t>s </a:t>
            </a:r>
            <a:r>
              <a:rPr lang="cs-CZ" b="1" dirty="0" smtClean="0">
                <a:solidFill>
                  <a:schemeClr val="accent1"/>
                </a:solidFill>
              </a:rPr>
              <a:t>ostatními obory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1634" y="2026350"/>
            <a:ext cx="10725436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Sociální politika má přesah do jiných oborů a vědních disciplín, spolupracuje s nimi, čerpá z nich poznatky apod.</a:t>
            </a:r>
          </a:p>
          <a:p>
            <a:pPr marL="0" indent="0" algn="just">
              <a:buNone/>
            </a:pPr>
            <a:endParaRPr lang="cs-CZ" sz="1000" dirty="0"/>
          </a:p>
          <a:p>
            <a:pPr algn="just"/>
            <a:r>
              <a:rPr lang="cs-CZ" dirty="0"/>
              <a:t>Mezi takové obory patří např.:</a:t>
            </a:r>
          </a:p>
          <a:p>
            <a:pPr lvl="1" algn="just">
              <a:buFontTx/>
              <a:buChar char="-"/>
            </a:pPr>
            <a:r>
              <a:rPr lang="cs-CZ" sz="2200" i="1" dirty="0"/>
              <a:t>sociologie,</a:t>
            </a:r>
          </a:p>
          <a:p>
            <a:pPr lvl="1" algn="just">
              <a:buFontTx/>
              <a:buChar char="-"/>
            </a:pPr>
            <a:r>
              <a:rPr lang="cs-CZ" sz="2200" i="1" dirty="0"/>
              <a:t>e</a:t>
            </a:r>
            <a:r>
              <a:rPr lang="cs-CZ" sz="2200" i="1" dirty="0"/>
              <a:t>konomie, ekonomika,</a:t>
            </a:r>
          </a:p>
          <a:p>
            <a:pPr lvl="1" algn="just">
              <a:buFontTx/>
              <a:buChar char="-"/>
            </a:pPr>
            <a:r>
              <a:rPr lang="cs-CZ" sz="2200" i="1" dirty="0"/>
              <a:t>p</a:t>
            </a:r>
            <a:r>
              <a:rPr lang="cs-CZ" sz="2200" i="1" dirty="0"/>
              <a:t>olitologie,</a:t>
            </a:r>
          </a:p>
          <a:p>
            <a:pPr lvl="1" algn="just">
              <a:buFontTx/>
              <a:buChar char="-"/>
            </a:pPr>
            <a:r>
              <a:rPr lang="cs-CZ" sz="2200" i="1" dirty="0"/>
              <a:t>p</a:t>
            </a:r>
            <a:r>
              <a:rPr lang="cs-CZ" sz="2200" i="1" dirty="0"/>
              <a:t>rávo,</a:t>
            </a:r>
          </a:p>
          <a:p>
            <a:pPr lvl="1" algn="just">
              <a:buFontTx/>
              <a:buChar char="-"/>
            </a:pPr>
            <a:r>
              <a:rPr lang="cs-CZ" sz="2200" i="1" dirty="0"/>
              <a:t>filozofie atd.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7803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Funkce sociální politiky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8228" y="1886305"/>
            <a:ext cx="10596464" cy="4680520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cs-CZ" b="1" dirty="0"/>
              <a:t>Ochranná</a:t>
            </a:r>
            <a:r>
              <a:rPr lang="cs-CZ" dirty="0"/>
              <a:t> </a:t>
            </a:r>
            <a:r>
              <a:rPr lang="cs-CZ" dirty="0"/>
              <a:t>– řešení již vzniklých sociálních událostí, resp. jejich zmírnění nebo odstranění, ať jsou již spojeny s pracovním životem (např. nezaměstnanost), nebo s životními událostmi (např. stáří). Historicky nejstarší funkce.</a:t>
            </a:r>
          </a:p>
          <a:p>
            <a:pPr algn="just"/>
            <a:r>
              <a:rPr lang="cs-CZ" b="1" dirty="0"/>
              <a:t>Redistribuční</a:t>
            </a:r>
            <a:r>
              <a:rPr lang="cs-CZ" dirty="0"/>
              <a:t> - určení podílu jednotlivců na výsledku ekonomické činnosti a na společném bohatství; základní úlohou státu je znovu rozdělit to, co již jednou bylo rozděleno trhem (nespravedlivě); uskutečňuje se především prostřednictvím daní a transferů.</a:t>
            </a:r>
          </a:p>
          <a:p>
            <a:pPr algn="just"/>
            <a:r>
              <a:rPr lang="cs-CZ" b="1" dirty="0"/>
              <a:t>Homogenizační</a:t>
            </a:r>
            <a:r>
              <a:rPr lang="cs-CZ" dirty="0"/>
              <a:t> </a:t>
            </a:r>
            <a:r>
              <a:rPr lang="cs-CZ" dirty="0"/>
              <a:t>- zajištění stejných možností pro všechny v oblastech, v nichž to vyžaduje lidská důstojnost, zejména vzdělání, práce, péče o zdraví.</a:t>
            </a:r>
          </a:p>
          <a:p>
            <a:pPr algn="just"/>
            <a:r>
              <a:rPr lang="cs-CZ" b="1" dirty="0"/>
              <a:t>Stimulační</a:t>
            </a:r>
            <a:r>
              <a:rPr lang="cs-CZ" dirty="0"/>
              <a:t> - podporovat, podněcovat žádoucí sociální jednání jednotlivců i skupin v oblasti ekonomické i mimo ni.</a:t>
            </a:r>
          </a:p>
          <a:p>
            <a:pPr algn="just"/>
            <a:r>
              <a:rPr lang="cs-CZ" b="1" dirty="0"/>
              <a:t>Preventivní</a:t>
            </a:r>
            <a:r>
              <a:rPr lang="cs-CZ" dirty="0"/>
              <a:t> </a:t>
            </a:r>
            <a:r>
              <a:rPr lang="cs-CZ" dirty="0"/>
              <a:t>- snaha zabránit, aby docházelo k nežádoucím sociálním situacím (nemoc, nezaměstnanost, bída, alkoholismus, kriminalita apod.).</a:t>
            </a:r>
          </a:p>
          <a:p>
            <a:pPr algn="r">
              <a:buNone/>
            </a:pPr>
            <a:r>
              <a:rPr lang="cs-CZ" dirty="0"/>
              <a:t>(Krebs, 2015)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4937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Cíle sociální politiky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1752" y="2084832"/>
            <a:ext cx="10711793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/>
              <a:t>„V sociální politice jako v systému, který se vyznačuje značnou složitostí, jde nutně vždy o soustavu cílů, jimiž je naplňován cíl obecný, který lze zformulovat jako zdokonalování životních podmínek lidí a rozvoj osobnosti člověka. Základním cílem sociální politiky musí tedy být vytvoření lidsky důstojných podmínek života a zajištění rovných příležitostí  všem.“ </a:t>
            </a:r>
            <a:r>
              <a:rPr lang="cs-CZ" dirty="0"/>
              <a:t>(Krebs, 2015: 40)</a:t>
            </a:r>
          </a:p>
          <a:p>
            <a:pPr marL="0" indent="0">
              <a:buNone/>
            </a:pPr>
            <a:endParaRPr lang="cs-CZ" sz="1000" dirty="0"/>
          </a:p>
          <a:p>
            <a:pPr lvl="0" algn="just"/>
            <a:r>
              <a:rPr lang="cs-CZ" dirty="0"/>
              <a:t>Tomeš (2010) uvádí, že cíle sociální politiky jsou systémové nebo instrumentální.</a:t>
            </a:r>
          </a:p>
          <a:p>
            <a:pPr lvl="0" algn="just"/>
            <a:r>
              <a:rPr lang="cs-CZ" b="1" dirty="0"/>
              <a:t>Systémové cíle</a:t>
            </a:r>
            <a:r>
              <a:rPr lang="cs-CZ" dirty="0"/>
              <a:t> – zpravidla se jedná o strategii nebo koncepci, týkají se sociálního rozvoje nebo sociální změny</a:t>
            </a:r>
          </a:p>
          <a:p>
            <a:pPr algn="just"/>
            <a:r>
              <a:rPr lang="cs-CZ" b="1" dirty="0"/>
              <a:t>Instrumentální cíle </a:t>
            </a:r>
            <a:r>
              <a:rPr lang="cs-CZ" dirty="0"/>
              <a:t>– směřují k dosažení sociální vize</a:t>
            </a:r>
          </a:p>
          <a:p>
            <a:pPr lvl="0" algn="just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79138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S</a:t>
            </a:r>
            <a:r>
              <a:rPr lang="cs-CZ" b="1" dirty="0" smtClean="0">
                <a:solidFill>
                  <a:schemeClr val="accent1"/>
                </a:solidFill>
              </a:rPr>
              <a:t>ociálně politické doktríny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8800" y="1853355"/>
            <a:ext cx="10818885" cy="4425355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cs-CZ" sz="8800" b="1" dirty="0"/>
              <a:t>Sociální politika směřuje k ovlivňování (ke změně) sociální reality (sociálního systému)</a:t>
            </a:r>
            <a:r>
              <a:rPr lang="cs-CZ" sz="8800" dirty="0"/>
              <a:t>, přičemž </a:t>
            </a:r>
            <a:r>
              <a:rPr lang="cs-CZ" sz="8800" b="1" dirty="0"/>
              <a:t>staví na určitých hodnotách</a:t>
            </a:r>
            <a:r>
              <a:rPr lang="cs-CZ" sz="8800" dirty="0"/>
              <a:t>. Konkrétní stanovení hodnotových priorit vychází z náboženských a filozofických postojů a je formulováno v sociálních doktrínách. Všechny sociální doktríny se s rozdílnými důrazy hlásí k základním principům. </a:t>
            </a:r>
          </a:p>
          <a:p>
            <a:pPr algn="just">
              <a:buNone/>
            </a:pPr>
            <a:endParaRPr lang="cs-CZ" sz="2400" dirty="0"/>
          </a:p>
          <a:p>
            <a:r>
              <a:rPr lang="cs-CZ" sz="8800" b="1" dirty="0"/>
              <a:t>Aktuální sociální doktríny v současné Evropě:</a:t>
            </a:r>
          </a:p>
          <a:p>
            <a:pPr lvl="0" algn="just">
              <a:buNone/>
            </a:pPr>
            <a:r>
              <a:rPr lang="cs-CZ" sz="2000" b="1" dirty="0"/>
              <a:t>	</a:t>
            </a:r>
            <a:r>
              <a:rPr lang="cs-CZ" sz="6400" b="1" dirty="0"/>
              <a:t>Liberalismus:</a:t>
            </a:r>
            <a:r>
              <a:rPr lang="cs-CZ" sz="6400" dirty="0"/>
              <a:t> staví na osobní svobodě a individuální odpovědnosti, solidaritu státu a redistribuci omezuje na minimální míru. </a:t>
            </a:r>
          </a:p>
          <a:p>
            <a:pPr lvl="0" algn="just">
              <a:buNone/>
            </a:pPr>
            <a:endParaRPr lang="cs-CZ" sz="6400" dirty="0"/>
          </a:p>
          <a:p>
            <a:pPr algn="just">
              <a:buNone/>
            </a:pPr>
            <a:r>
              <a:rPr lang="cs-CZ" sz="6400" b="1" dirty="0"/>
              <a:t>	Křesťanské sociální učení: </a:t>
            </a:r>
            <a:r>
              <a:rPr lang="cs-CZ" sz="6400" dirty="0"/>
              <a:t>staví na lidské důstojnosti a solidaritě, sociální politiku považuje především za etickou záležitost, kdy každý nese svůj díl odpovědnosti za všechny – velký prostor pro působení nestátních subjektů.</a:t>
            </a:r>
          </a:p>
          <a:p>
            <a:pPr algn="just">
              <a:buNone/>
            </a:pPr>
            <a:endParaRPr lang="cs-CZ" sz="6400" dirty="0"/>
          </a:p>
          <a:p>
            <a:pPr lvl="0" algn="just">
              <a:buNone/>
            </a:pPr>
            <a:r>
              <a:rPr lang="cs-CZ" sz="6400" b="1" dirty="0"/>
              <a:t>	Demokratický socialismus:</a:t>
            </a:r>
            <a:r>
              <a:rPr lang="cs-CZ" sz="6400" dirty="0"/>
              <a:t> staví na solidaritě, rovnosti a sociálních právech, počítá se silným veřejným sektorem a rozsáhlou redistribucí.</a:t>
            </a:r>
          </a:p>
          <a:p>
            <a:pPr algn="r">
              <a:buNone/>
            </a:pPr>
            <a:r>
              <a:rPr lang="cs-CZ" sz="8800" dirty="0"/>
              <a:t>(Krebs, 2015)</a:t>
            </a:r>
          </a:p>
          <a:p>
            <a:pPr lvl="0" algn="just"/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4659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Principy sociální politiky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4011" y="2084832"/>
            <a:ext cx="10717199" cy="4425355"/>
          </a:xfrm>
        </p:spPr>
        <p:txBody>
          <a:bodyPr>
            <a:normAutofit/>
          </a:bodyPr>
          <a:lstStyle/>
          <a:p>
            <a:r>
              <a:rPr lang="cs-CZ" sz="2400" b="1" dirty="0"/>
              <a:t>Princip sociální spravedlnosti</a:t>
            </a:r>
          </a:p>
          <a:p>
            <a:r>
              <a:rPr lang="cs-CZ" sz="2400" b="1" dirty="0"/>
              <a:t>Princip sociální solidarity</a:t>
            </a:r>
          </a:p>
          <a:p>
            <a:r>
              <a:rPr lang="cs-CZ" sz="2400" b="1" dirty="0"/>
              <a:t>Princip subsidiarity </a:t>
            </a:r>
          </a:p>
          <a:p>
            <a:r>
              <a:rPr lang="cs-CZ" sz="2400" b="1" dirty="0"/>
              <a:t>Princip participace</a:t>
            </a:r>
          </a:p>
          <a:p>
            <a:r>
              <a:rPr lang="cs-CZ" sz="2400" b="1" dirty="0"/>
              <a:t>Princip ekvivalence</a:t>
            </a:r>
          </a:p>
          <a:p>
            <a:pPr algn="just"/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3232591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chemeClr val="accent1"/>
                </a:solidFill>
              </a:rPr>
              <a:t>Princip sociální spravedlnosti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9050" y="2084832"/>
            <a:ext cx="10821588" cy="4425355"/>
          </a:xfrm>
        </p:spPr>
        <p:txBody>
          <a:bodyPr>
            <a:normAutofit/>
          </a:bodyPr>
          <a:lstStyle/>
          <a:p>
            <a:pPr lvl="0" algn="just"/>
            <a:r>
              <a:rPr lang="cs-CZ" dirty="0"/>
              <a:t>Klíčový princip sociální politiky (i historicky).</a:t>
            </a:r>
          </a:p>
          <a:p>
            <a:pPr lvl="0" algn="just"/>
            <a:r>
              <a:rPr lang="cs-CZ" dirty="0"/>
              <a:t>R</a:t>
            </a:r>
            <a:r>
              <a:rPr lang="cs-CZ" dirty="0"/>
              <a:t>elativní pojem, neexistuje obecně přijímaná definice toho, co je a co není spravedlivé.</a:t>
            </a:r>
            <a:endParaRPr lang="cs-CZ" dirty="0"/>
          </a:p>
          <a:p>
            <a:pPr lvl="0"/>
            <a:r>
              <a:rPr lang="cs-CZ" i="1" dirty="0"/>
              <a:t>„Sociální spravedlnost lze vymezit pravidly, podle nichž jsou ve společnosti rozdělovány příjmy a bohatství, ale také životní příležitosti a předpoklady (např. vzdělávat se, uplatnit se na trhu práce atd.) mezi jednotlivé skupiny, případně sociální skupiny.“ </a:t>
            </a:r>
            <a:r>
              <a:rPr lang="cs-CZ" dirty="0"/>
              <a:t>(Krebs, 2015: 28)</a:t>
            </a:r>
          </a:p>
          <a:p>
            <a:pPr algn="just"/>
            <a:r>
              <a:rPr lang="cs-CZ" dirty="0"/>
              <a:t>Na princip sociální spravedlnosti lze pohlížet a hodnotit jej z více úhlů (např. podle zásluhovosti, rovnosti, rovných příležitostí, sociální potřebnosti apod.). </a:t>
            </a:r>
          </a:p>
          <a:p>
            <a:pPr marL="0" indent="0" algn="r">
              <a:buNone/>
            </a:pPr>
            <a:r>
              <a:rPr lang="cs-CZ" dirty="0"/>
              <a:t>(Krebs, 2015)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1743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>
                <a:solidFill>
                  <a:schemeClr val="accent1"/>
                </a:solidFill>
              </a:rPr>
              <a:t>Princip sociální solidarity</a:t>
            </a:r>
            <a:endParaRPr lang="cs-CZ" b="1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0243" y="2020244"/>
            <a:ext cx="10704491" cy="4425355"/>
          </a:xfrm>
        </p:spPr>
        <p:txBody>
          <a:bodyPr>
            <a:noAutofit/>
          </a:bodyPr>
          <a:lstStyle/>
          <a:p>
            <a:pPr lvl="0"/>
            <a:r>
              <a:rPr lang="cs-CZ" i="1" dirty="0"/>
              <a:t>„Sociální solidarita (vzájemná podpora, sounáležitost) souvisí především s utvářením a rozdělováním životních podmínek a prostředků jedinců a sociálních skupin (zejména rodin) v zájmu naplňování ideje sociální spravedlnosti.“</a:t>
            </a:r>
            <a:r>
              <a:rPr lang="cs-CZ" dirty="0"/>
              <a:t> (Krebs, 2015: 31</a:t>
            </a:r>
            <a:r>
              <a:rPr lang="cs-CZ" dirty="0" smtClean="0"/>
              <a:t>)</a:t>
            </a:r>
          </a:p>
          <a:p>
            <a:pPr lvl="0"/>
            <a:endParaRPr lang="cs-CZ" sz="1000" dirty="0"/>
          </a:p>
          <a:p>
            <a:pPr lvl="0" algn="just"/>
            <a:r>
              <a:rPr lang="cs-CZ" dirty="0"/>
              <a:t>Solidarita může mít různé formy, způsoby realizace, různou míru, různé projevy a důsledky</a:t>
            </a:r>
            <a:r>
              <a:rPr lang="cs-CZ" dirty="0" smtClean="0"/>
              <a:t>:</a:t>
            </a:r>
            <a:endParaRPr lang="cs-CZ" sz="500" dirty="0"/>
          </a:p>
          <a:p>
            <a:pPr lvl="0" algn="just">
              <a:buFontTx/>
              <a:buChar char="-"/>
            </a:pPr>
            <a:r>
              <a:rPr lang="cs-CZ" sz="1800" i="1" dirty="0"/>
              <a:t>vertikální hledisko </a:t>
            </a:r>
            <a:r>
              <a:rPr lang="cs-CZ" sz="1800" dirty="0"/>
              <a:t>- mezinárodní (globální), celostátní (vládní – politická), místní (komunální, komunitní),</a:t>
            </a:r>
          </a:p>
          <a:p>
            <a:pPr lvl="0" algn="just">
              <a:buFontTx/>
              <a:buChar char="-"/>
            </a:pPr>
            <a:r>
              <a:rPr lang="cs-CZ" sz="1800" i="1" dirty="0"/>
              <a:t>h</a:t>
            </a:r>
            <a:r>
              <a:rPr lang="cs-CZ" sz="1800" i="1" dirty="0"/>
              <a:t>orizontální hledisko </a:t>
            </a:r>
            <a:r>
              <a:rPr lang="cs-CZ" sz="1800" dirty="0"/>
              <a:t>– mezigenerační, mezilidská (osobní), rodinná,</a:t>
            </a:r>
          </a:p>
          <a:p>
            <a:pPr lvl="0" algn="just">
              <a:buFontTx/>
              <a:buChar char="-"/>
            </a:pPr>
            <a:r>
              <a:rPr lang="cs-CZ" sz="1800" i="1" dirty="0"/>
              <a:t>d</a:t>
            </a:r>
            <a:r>
              <a:rPr lang="cs-CZ" sz="1800" i="1" dirty="0"/>
              <a:t>obrovolná, spontánní  </a:t>
            </a:r>
            <a:r>
              <a:rPr lang="cs-CZ" sz="1800" dirty="0"/>
              <a:t>x  </a:t>
            </a:r>
            <a:r>
              <a:rPr lang="cs-CZ" sz="1800" i="1" dirty="0"/>
              <a:t>nedobrovolná, vynucená, povinná</a:t>
            </a:r>
            <a:r>
              <a:rPr lang="cs-CZ" sz="1800" dirty="0"/>
              <a:t>.</a:t>
            </a:r>
            <a:endParaRPr lang="cs-CZ" sz="2000" dirty="0"/>
          </a:p>
          <a:p>
            <a:pPr marL="0" indent="0" algn="r">
              <a:buNone/>
            </a:pPr>
            <a:r>
              <a:rPr lang="cs-CZ" sz="2000" dirty="0"/>
              <a:t>(Krebs, 2015)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87504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Struktura prezentace: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9315" y="2084832"/>
            <a:ext cx="10704804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Vymezení základních pojmů</a:t>
            </a:r>
          </a:p>
          <a:p>
            <a:pPr algn="just"/>
            <a:r>
              <a:rPr lang="cs-CZ" dirty="0"/>
              <a:t>Souvislost sociální politiky s dalšími obory</a:t>
            </a:r>
          </a:p>
          <a:p>
            <a:pPr algn="just"/>
            <a:r>
              <a:rPr lang="cs-CZ" dirty="0"/>
              <a:t>Funkce sociální politiky</a:t>
            </a:r>
          </a:p>
          <a:p>
            <a:pPr algn="just"/>
            <a:r>
              <a:rPr lang="cs-CZ" dirty="0"/>
              <a:t>Cíle sociální politiky</a:t>
            </a:r>
          </a:p>
          <a:p>
            <a:pPr algn="just"/>
            <a:r>
              <a:rPr lang="cs-CZ" dirty="0"/>
              <a:t>Sociálně </a:t>
            </a:r>
            <a:r>
              <a:rPr lang="cs-CZ" dirty="0"/>
              <a:t>politické doktríny</a:t>
            </a:r>
          </a:p>
          <a:p>
            <a:pPr algn="just"/>
            <a:r>
              <a:rPr lang="cs-CZ" dirty="0"/>
              <a:t>Principy sociální politiky</a:t>
            </a:r>
          </a:p>
          <a:p>
            <a:pPr algn="just"/>
            <a:r>
              <a:rPr lang="cs-CZ" dirty="0"/>
              <a:t>Aktéři sociální politiky (subjekty a objekty)</a:t>
            </a:r>
          </a:p>
          <a:p>
            <a:pPr algn="just"/>
            <a:r>
              <a:rPr lang="cs-CZ" dirty="0"/>
              <a:t>Nástroje sociální politiky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0967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>
                <a:solidFill>
                  <a:schemeClr val="accent1"/>
                </a:solidFill>
              </a:rPr>
              <a:t>Princip subsidiarity</a:t>
            </a:r>
            <a:endParaRPr lang="cs-CZ" b="1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3763" y="2084832"/>
            <a:ext cx="10722733" cy="4425355"/>
          </a:xfrm>
        </p:spPr>
        <p:txBody>
          <a:bodyPr>
            <a:normAutofit/>
          </a:bodyPr>
          <a:lstStyle/>
          <a:p>
            <a:pPr lvl="0" algn="just"/>
            <a:r>
              <a:rPr lang="cs-CZ" dirty="0"/>
              <a:t>Z lat. subsidium – poskytování pomoci.</a:t>
            </a:r>
          </a:p>
          <a:p>
            <a:pPr lvl="0" algn="just"/>
            <a:r>
              <a:rPr lang="cs-CZ" dirty="0"/>
              <a:t>Hlavní myšlenkou principu subsidiarity je, že se jedinec má nejdříve postarat sám o sebe, není-li toho schopen, má mu pomoci rodina, pak komunita, až na posledním místě stát.</a:t>
            </a:r>
          </a:p>
          <a:p>
            <a:pPr lvl="0" algn="just"/>
            <a:r>
              <a:rPr lang="cs-CZ" dirty="0"/>
              <a:t>Naplňování tohoto nemůže být paušální, musí se uskutečňovat postupně, tzn., že předpokládá „výchovu“ obyvatelstva k převzetí odpovědnosti, stát však musí ověřovat, jak je v jednotlivých situacích reálné  převzetí této odpovědnosti. (</a:t>
            </a:r>
            <a:r>
              <a:rPr lang="cs-CZ" dirty="0"/>
              <a:t>Krebs, </a:t>
            </a:r>
            <a:r>
              <a:rPr lang="cs-CZ" dirty="0"/>
              <a:t>2015: 38)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2112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>
                <a:solidFill>
                  <a:schemeClr val="accent1"/>
                </a:solidFill>
              </a:rPr>
              <a:t>Princip participace</a:t>
            </a:r>
            <a:endParaRPr lang="cs-CZ" b="1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0239" y="2149918"/>
            <a:ext cx="10623880" cy="4425355"/>
          </a:xfrm>
        </p:spPr>
        <p:txBody>
          <a:bodyPr>
            <a:normAutofit/>
          </a:bodyPr>
          <a:lstStyle/>
          <a:p>
            <a:pPr lvl="0"/>
            <a:r>
              <a:rPr lang="cs-CZ" i="1" dirty="0"/>
              <a:t>„Naplňování principu participace je postupným, dlouhodobějším procesem, který lze ve zkratce nazvat jako přechod od člověka, jako převážně objektu sociální politiky, k člověku, jako plnoprávnému, odpovědnému a respektovanému subjektu.“ </a:t>
            </a:r>
            <a:r>
              <a:rPr lang="cs-CZ" dirty="0"/>
              <a:t>(Krebs, 2015: 39)</a:t>
            </a:r>
          </a:p>
          <a:p>
            <a:pPr marL="0" indent="0">
              <a:buNone/>
            </a:pPr>
            <a:endParaRPr lang="cs-CZ" sz="1000" dirty="0"/>
          </a:p>
          <a:p>
            <a:pPr lvl="0" algn="just"/>
            <a:r>
              <a:rPr lang="cs-CZ" dirty="0"/>
              <a:t>Základní myšlenkou principu participace je, že člověk přestává být pasivním příjemcem sociálněpolitických opatření, ale sám je spoluutváří a podílí se na rozhodování o jejich realizaci.  </a:t>
            </a:r>
          </a:p>
          <a:p>
            <a:pPr lvl="0" algn="just"/>
            <a:r>
              <a:rPr lang="cs-CZ" dirty="0"/>
              <a:t>Sociální subjekty by měly vytvořit takové mechanismy, aby tuto spoluúčast umožnily. (Krebs, 2015)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43026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>
                <a:solidFill>
                  <a:schemeClr val="accent1"/>
                </a:solidFill>
              </a:rPr>
              <a:t>Princip ekvivalence</a:t>
            </a:r>
            <a:endParaRPr lang="cs-CZ" b="1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6097" y="2084832"/>
            <a:ext cx="10788637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Znamená </a:t>
            </a:r>
            <a:r>
              <a:rPr lang="cs-CZ" dirty="0"/>
              <a:t>rovnocennost a předpokládá, že rozdělování důchodů, statků, služeb, nastavování podmínek apod. bude pro všechny jedince rovnocenné a odpovídající jejich vlastnímu výkonu a pracovní zásluze – princip podporuje motivaci k práci, směřuje k nezávislosti jedinců na státu a sociálním systému a vede je k soběstačnosti</a:t>
            </a:r>
            <a:r>
              <a:rPr lang="cs-CZ" dirty="0"/>
              <a:t>. (Krebs, 2015)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2671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14791" cy="1499616"/>
          </a:xfrm>
        </p:spPr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Aktéři sociální </a:t>
            </a:r>
            <a:r>
              <a:rPr lang="cs-CZ" b="1" dirty="0" smtClean="0">
                <a:solidFill>
                  <a:schemeClr val="accent1"/>
                </a:solidFill>
              </a:rPr>
              <a:t>politiky - </a:t>
            </a:r>
            <a:r>
              <a:rPr lang="cs-CZ" b="1" dirty="0" smtClean="0">
                <a:solidFill>
                  <a:schemeClr val="accent1"/>
                </a:solidFill>
              </a:rPr>
              <a:t>subjekty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477" y="1861751"/>
            <a:ext cx="10706258" cy="4909751"/>
          </a:xfrm>
        </p:spPr>
        <p:txBody>
          <a:bodyPr>
            <a:normAutofit fontScale="47500" lnSpcReduction="20000"/>
          </a:bodyPr>
          <a:lstStyle/>
          <a:p>
            <a:r>
              <a:rPr lang="cs-CZ" sz="4600" b="1" i="1" dirty="0"/>
              <a:t>„Subjekty jsou ti, kdo mají zájem, vůli, schopnosti, předpoklady, možnosti a prostředky k určité sociální činnosti či chování a kdo takové činnosti a chování mohou iniciovat a naplňovat.“ </a:t>
            </a:r>
            <a:r>
              <a:rPr lang="cs-CZ" sz="4600" dirty="0"/>
              <a:t>(Krebs, 2015)</a:t>
            </a:r>
          </a:p>
          <a:p>
            <a:pPr>
              <a:buNone/>
            </a:pPr>
            <a:endParaRPr lang="cs-CZ" sz="2100" dirty="0"/>
          </a:p>
          <a:p>
            <a:pPr lvl="0" algn="just"/>
            <a:r>
              <a:rPr lang="cs-CZ" sz="4600" dirty="0"/>
              <a:t>Dle Krebse (2015) je to osoba nebo instituce, která tvoří, řídí a realizuje sociální politiku – může být veřejnoprávní (stát) nebo soukromoprávní (právnická osoba, fyzická osoba):</a:t>
            </a:r>
          </a:p>
          <a:p>
            <a:pPr lvl="0" algn="just">
              <a:buNone/>
            </a:pPr>
            <a:endParaRPr lang="cs-CZ" sz="2400" dirty="0"/>
          </a:p>
          <a:p>
            <a:pPr lvl="0">
              <a:buNone/>
            </a:pPr>
            <a:r>
              <a:rPr lang="cs-CZ" sz="3800" i="1" dirty="0"/>
              <a:t>	- stát a jeho orgány (zejména MPSV, orgány soc. zabezpečení, úřady práce),</a:t>
            </a:r>
          </a:p>
          <a:p>
            <a:pPr lvl="0">
              <a:buNone/>
            </a:pPr>
            <a:r>
              <a:rPr lang="cs-CZ" sz="3800" i="1" dirty="0"/>
              <a:t>	- regiony, místní komunity, kraje, obce a jejich orgány,</a:t>
            </a:r>
          </a:p>
          <a:p>
            <a:pPr lvl="0">
              <a:buNone/>
            </a:pPr>
            <a:r>
              <a:rPr lang="cs-CZ" sz="3800" i="1" dirty="0"/>
              <a:t>	- zaměstnavatelé,</a:t>
            </a:r>
          </a:p>
          <a:p>
            <a:pPr lvl="0">
              <a:buNone/>
            </a:pPr>
            <a:r>
              <a:rPr lang="cs-CZ" sz="3800" i="1" dirty="0"/>
              <a:t>	- zaměstnavatelské, zaměstnanecké a odborové orgány,</a:t>
            </a:r>
          </a:p>
          <a:p>
            <a:pPr lvl="0">
              <a:buNone/>
            </a:pPr>
            <a:r>
              <a:rPr lang="cs-CZ" sz="3800" i="1" dirty="0"/>
              <a:t>	- organizace státní, nestátní – komerční, neziskové,</a:t>
            </a:r>
          </a:p>
          <a:p>
            <a:pPr lvl="0">
              <a:buNone/>
            </a:pPr>
            <a:r>
              <a:rPr lang="cs-CZ" sz="3800" i="1" dirty="0"/>
              <a:t>	- církve,</a:t>
            </a:r>
          </a:p>
          <a:p>
            <a:pPr lvl="0">
              <a:buNone/>
            </a:pPr>
            <a:r>
              <a:rPr lang="cs-CZ" sz="3800" i="1" dirty="0"/>
              <a:t>	- občané, rodiny, domácnosti.</a:t>
            </a:r>
          </a:p>
          <a:p>
            <a:pPr lvl="0" algn="just"/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141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Objekty sociální politiky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3229" y="2084832"/>
            <a:ext cx="10679127" cy="442535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b="1" i="1" dirty="0"/>
              <a:t>„Objekty sociální politiky jsou ti, kterým jsou opatření sociální politiky určena, na něž jsou orientována.“ </a:t>
            </a:r>
            <a:r>
              <a:rPr lang="cs-CZ" dirty="0"/>
              <a:t>(Krebs, 2015: 49)</a:t>
            </a:r>
          </a:p>
          <a:p>
            <a:pPr marL="45720" indent="0" algn="just">
              <a:buNone/>
            </a:pPr>
            <a:endParaRPr lang="cs-CZ" sz="1000" b="1" dirty="0"/>
          </a:p>
          <a:p>
            <a:pPr algn="just"/>
            <a:r>
              <a:rPr lang="cs-CZ" dirty="0"/>
              <a:t>Krebs (2015) uvádí, že některá opatření sociální politiky jsou určena všem (jako je např. právo na vzdělání), zatímco některá jsou orientována na jednotlivce či určité sociální skupiny (např. rodiny s dětmi).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4817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Nástroje sociální politiky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7288" y="1820403"/>
            <a:ext cx="10986344" cy="4918148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cs-CZ" sz="5500" i="1" dirty="0"/>
              <a:t>„Nástroji  rozumíme soubory opatření, jimiž subjekt sociální politiky realizuje věcný obsah své sociální politiky, tj. </a:t>
            </a:r>
            <a:r>
              <a:rPr lang="cs-CZ" sz="5500" i="1" dirty="0"/>
              <a:t>opatření regulativní a ochranné (policie), zabezpečovací (dávky) a služby i rehabilitační.“ </a:t>
            </a:r>
            <a:r>
              <a:rPr lang="cs-CZ" sz="5500" dirty="0"/>
              <a:t>(Tomeš, 2010: 331</a:t>
            </a:r>
            <a:r>
              <a:rPr lang="cs-CZ" sz="5500" dirty="0" smtClean="0"/>
              <a:t>)</a:t>
            </a:r>
            <a:endParaRPr lang="cs-CZ" sz="5500" b="1" dirty="0"/>
          </a:p>
          <a:p>
            <a:pPr marL="0" indent="0" algn="just">
              <a:buNone/>
            </a:pPr>
            <a:r>
              <a:rPr lang="cs-CZ" sz="5500" b="1" dirty="0"/>
              <a:t>Mezi nástroje sociální politiky patří</a:t>
            </a:r>
            <a:r>
              <a:rPr lang="cs-CZ" sz="5500" b="1" dirty="0" smtClean="0"/>
              <a:t>:</a:t>
            </a:r>
            <a:endParaRPr lang="cs-CZ" sz="5500" b="1" dirty="0"/>
          </a:p>
          <a:p>
            <a:pPr lvl="0" algn="just"/>
            <a:r>
              <a:rPr lang="cs-CZ" sz="5500" b="1" dirty="0"/>
              <a:t>Sociální regulace</a:t>
            </a:r>
            <a:r>
              <a:rPr lang="cs-CZ" sz="5500" dirty="0"/>
              <a:t> (prevence) - usměrňování soukromé činnosti státem – sociální legislativa = právní předpisy směřující k ochraně:</a:t>
            </a:r>
          </a:p>
          <a:p>
            <a:pPr lvl="0">
              <a:buNone/>
            </a:pPr>
            <a:r>
              <a:rPr lang="cs-CZ" sz="5500" i="1" dirty="0"/>
              <a:t>	- vztahů mezi zaměstnanci a zaměstnavateli, </a:t>
            </a:r>
          </a:p>
          <a:p>
            <a:pPr lvl="0">
              <a:buNone/>
            </a:pPr>
            <a:r>
              <a:rPr lang="cs-CZ" sz="5500" i="1" dirty="0"/>
              <a:t>	- bezpečnosti a zdraví při práci, </a:t>
            </a:r>
          </a:p>
          <a:p>
            <a:pPr lvl="0">
              <a:buNone/>
            </a:pPr>
            <a:r>
              <a:rPr lang="cs-CZ" sz="5500" i="1" dirty="0"/>
              <a:t>	- zdraví obyvatelstva,</a:t>
            </a:r>
          </a:p>
          <a:p>
            <a:pPr lvl="0">
              <a:buNone/>
            </a:pPr>
            <a:r>
              <a:rPr lang="cs-CZ" sz="5500" i="1" dirty="0"/>
              <a:t>	- před diskriminací,</a:t>
            </a:r>
          </a:p>
          <a:p>
            <a:pPr lvl="0">
              <a:buNone/>
            </a:pPr>
            <a:r>
              <a:rPr lang="cs-CZ" sz="5500" i="1" dirty="0"/>
              <a:t>	- před ohrožením trestnou činností, </a:t>
            </a:r>
          </a:p>
          <a:p>
            <a:pPr lvl="0">
              <a:buNone/>
            </a:pPr>
            <a:r>
              <a:rPr lang="cs-CZ" sz="5500" i="1" dirty="0"/>
              <a:t>	- dětí a mládeže.</a:t>
            </a:r>
          </a:p>
          <a:p>
            <a:r>
              <a:rPr lang="cs-CZ" sz="5500" b="1" dirty="0"/>
              <a:t>Sociální dávky </a:t>
            </a:r>
            <a:r>
              <a:rPr lang="cs-CZ" sz="5500" dirty="0"/>
              <a:t>(z veřejných zdrojů, formou redistribuce)</a:t>
            </a:r>
          </a:p>
          <a:p>
            <a:pPr algn="just"/>
            <a:r>
              <a:rPr lang="cs-CZ" sz="5500" b="1" dirty="0"/>
              <a:t>Sociální služby </a:t>
            </a:r>
            <a:r>
              <a:rPr lang="cs-CZ" sz="5500" dirty="0"/>
              <a:t>(poskytované veřejným i občanským – neziskovým sektorem)</a:t>
            </a:r>
          </a:p>
          <a:p>
            <a:pPr marL="0" indent="0" algn="r">
              <a:buNone/>
            </a:pPr>
            <a:r>
              <a:rPr lang="cs-CZ" sz="5500" dirty="0"/>
              <a:t>(Tomeš, 2010)</a:t>
            </a:r>
          </a:p>
          <a:p>
            <a:pPr lvl="0">
              <a:buNone/>
            </a:pPr>
            <a:endParaRPr lang="cs-CZ" sz="2000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22510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Zdroje: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6406" y="1919257"/>
            <a:ext cx="10663615" cy="4425355"/>
          </a:xfrm>
        </p:spPr>
        <p:txBody>
          <a:bodyPr>
            <a:normAutofit/>
          </a:bodyPr>
          <a:lstStyle/>
          <a:p>
            <a:r>
              <a:rPr lang="cs-CZ" sz="2000" dirty="0"/>
              <a:t>KREBS, Vojtěch. </a:t>
            </a:r>
            <a:r>
              <a:rPr lang="cs-CZ" sz="2000" i="1" dirty="0"/>
              <a:t>Sociální politika</a:t>
            </a:r>
            <a:r>
              <a:rPr lang="cs-CZ" sz="2000" dirty="0"/>
              <a:t>. Praha: Wolters Kluwer, 2015. ISBN 978-80-7478-921-2</a:t>
            </a:r>
            <a:r>
              <a:rPr lang="cs-CZ" sz="2000" dirty="0"/>
              <a:t>. </a:t>
            </a:r>
            <a:endParaRPr lang="cs-CZ" sz="2000" dirty="0"/>
          </a:p>
          <a:p>
            <a:r>
              <a:rPr lang="cs-CZ" sz="2000" dirty="0"/>
              <a:t>MATOUŠEK, Oldřich, KŘIŠŤAN, Alois, ed. </a:t>
            </a:r>
            <a:r>
              <a:rPr lang="cs-CZ" sz="2000" i="1" dirty="0"/>
              <a:t>Encyklopedie sociální práce</a:t>
            </a:r>
            <a:r>
              <a:rPr lang="cs-CZ" sz="2000" dirty="0"/>
              <a:t>. Praha: Portál, 2013. ISBN 978-80-262-0366-7</a:t>
            </a:r>
            <a:r>
              <a:rPr lang="cs-CZ" sz="2000" dirty="0"/>
              <a:t>.</a:t>
            </a:r>
          </a:p>
          <a:p>
            <a:r>
              <a:rPr lang="cs-CZ" sz="2000" dirty="0"/>
              <a:t>TOMEŠ</a:t>
            </a:r>
            <a:r>
              <a:rPr lang="cs-CZ" sz="2000" dirty="0"/>
              <a:t>, Igor. </a:t>
            </a:r>
            <a:r>
              <a:rPr lang="cs-CZ" sz="2000" i="1" dirty="0"/>
              <a:t>Úvod do teorie a metodologie sociální politiky</a:t>
            </a:r>
            <a:r>
              <a:rPr lang="cs-CZ" sz="2000" dirty="0"/>
              <a:t>. Praha: Portál, 2010. ISBN 978-80-7367-680-3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Zákon č. 108/2006 Sb., o sociálních službách, ve znění pozdějších předpisů</a:t>
            </a:r>
          </a:p>
          <a:p>
            <a:pPr marL="0" indent="0">
              <a:buNone/>
            </a:pPr>
            <a:endParaRPr lang="cs-CZ" sz="2000" dirty="0"/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06536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ZÁKLADNÍ POJMY: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5546" y="2286000"/>
            <a:ext cx="9928655" cy="4023360"/>
          </a:xfrm>
        </p:spPr>
        <p:txBody>
          <a:bodyPr/>
          <a:lstStyle/>
          <a:p>
            <a:r>
              <a:rPr lang="cs-CZ" dirty="0" smtClean="0"/>
              <a:t>SOCIÁLNÍ POLITIKA</a:t>
            </a:r>
          </a:p>
          <a:p>
            <a:r>
              <a:rPr lang="cs-CZ" dirty="0" smtClean="0"/>
              <a:t>SOCIÁLNÍ RIZIKA A SOCIÁLNÍ UDÁLOST</a:t>
            </a:r>
          </a:p>
          <a:p>
            <a:r>
              <a:rPr lang="cs-CZ" dirty="0" smtClean="0"/>
              <a:t>SOCIÁLNÍ VYLOUČENÍ / SOCIÁLNÍ EXKLUZE</a:t>
            </a:r>
          </a:p>
          <a:p>
            <a:r>
              <a:rPr lang="cs-CZ" dirty="0" smtClean="0"/>
              <a:t>SOCIÁLNÍ ZAČLENĚNÍ / SOCIÁLNÍ INKLUZE</a:t>
            </a:r>
          </a:p>
          <a:p>
            <a:r>
              <a:rPr lang="cs-CZ" dirty="0" smtClean="0"/>
              <a:t>SOCIÁLNÍ OCHRANA</a:t>
            </a:r>
          </a:p>
          <a:p>
            <a:r>
              <a:rPr lang="cs-CZ" dirty="0" smtClean="0"/>
              <a:t>SOCIÁLNÍ ZABEZPČENÍ</a:t>
            </a:r>
          </a:p>
          <a:p>
            <a:r>
              <a:rPr lang="cs-CZ" dirty="0" smtClean="0"/>
              <a:t>ZÁCHRANNÁ SOCIÁLNÍ SÍŤ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9126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chemeClr val="accent1"/>
                </a:solidFill>
              </a:rPr>
              <a:t>sociální politika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762266" y="2084832"/>
            <a:ext cx="10721280" cy="442535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defRPr/>
            </a:pPr>
            <a:r>
              <a:rPr lang="cs-CZ" b="1" dirty="0"/>
              <a:t>Soustavné a cílevědomé úsilí sociálních subjektů směřující ke zdokonalování životních podmínek lidí a k rozvoji osobnosti </a:t>
            </a:r>
            <a:r>
              <a:rPr lang="cs-CZ" b="1" dirty="0"/>
              <a:t>člověka. Výsledkem </a:t>
            </a:r>
            <a:r>
              <a:rPr lang="cs-CZ" b="1" dirty="0"/>
              <a:t>je činnost (fungování), rozvoj (zdokonalení</a:t>
            </a:r>
            <a:r>
              <a:rPr lang="cs-CZ" b="1" dirty="0"/>
              <a:t>), změna </a:t>
            </a:r>
            <a:r>
              <a:rPr lang="cs-CZ" b="1" dirty="0"/>
              <a:t>(transformace</a:t>
            </a:r>
            <a:r>
              <a:rPr lang="cs-CZ" b="1" dirty="0"/>
              <a:t>).</a:t>
            </a:r>
            <a:r>
              <a:rPr lang="cs-CZ" dirty="0"/>
              <a:t> (Tomeš, 2010)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i="1" dirty="0"/>
              <a:t>„…sociální politika je politikou, která se primárně orientuje k člověku, k rozvoji a kultivaci jeho životních podmínek, dispozic, k rozvoji jeho osobnosti a kvality života.“ </a:t>
            </a:r>
            <a:r>
              <a:rPr lang="cs-CZ" dirty="0"/>
              <a:t>(Krebs, 2015: 17)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664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82938" y="585216"/>
            <a:ext cx="9720072" cy="1499616"/>
          </a:xfrm>
        </p:spPr>
        <p:txBody>
          <a:bodyPr/>
          <a:lstStyle/>
          <a:p>
            <a:r>
              <a:rPr lang="cs-CZ" i="1" dirty="0" smtClean="0">
                <a:solidFill>
                  <a:schemeClr val="accent1"/>
                </a:solidFill>
              </a:rPr>
              <a:t>sociální rizika a sociální událost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0504" y="2084832"/>
            <a:ext cx="10696566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/>
              <a:t>„</a:t>
            </a:r>
            <a:r>
              <a:rPr lang="cs-CZ" b="1" i="1" dirty="0"/>
              <a:t>O sociálním riziku </a:t>
            </a:r>
            <a:r>
              <a:rPr lang="cs-CZ" i="1" dirty="0"/>
              <a:t>hovoříme, je-li riziko obecně (společensky, státem) uznáno za objektivní a zasluhující si pozornost některého veřejnoprávního subjektu.“ </a:t>
            </a:r>
            <a:r>
              <a:rPr lang="cs-CZ" dirty="0"/>
              <a:t>(Tomeš, 2010: 186)</a:t>
            </a:r>
          </a:p>
          <a:p>
            <a:pPr marL="0" indent="0">
              <a:buNone/>
            </a:pPr>
            <a:endParaRPr lang="cs-CZ" sz="1000" i="1" dirty="0"/>
          </a:p>
          <a:p>
            <a:pPr algn="just"/>
            <a:r>
              <a:rPr lang="cs-CZ" b="1" dirty="0"/>
              <a:t>Sociální událost </a:t>
            </a:r>
            <a:r>
              <a:rPr lang="cs-CZ" dirty="0"/>
              <a:t>označuje sociální riziko, které je společensky uznáno za závažné, přičemž má negativní ekonomický a sociální dopad na jednotlivce a jeho řešení  vyžaduje společenskou ochranu, neboť člověk není schopen odvrátit jeho důsledky sám, ani za pomoci své rodiny. (Tomeš, 2010: 186 – 187)</a:t>
            </a:r>
            <a:endParaRPr lang="cs-CZ" dirty="0"/>
          </a:p>
          <a:p>
            <a:pPr marL="0" indent="0">
              <a:buNone/>
            </a:pP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493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chemeClr val="accent1"/>
                </a:solidFill>
              </a:rPr>
              <a:t>sociální událost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6979" y="2084832"/>
            <a:ext cx="10630663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Hlavními sociálními událostmi jsou zejména nemoc, úraz, těhotenství a mateřství, ztráta zaměstnání, invalidita, stáří, smrt rodinného příslušníka</a:t>
            </a:r>
            <a:r>
              <a:rPr lang="cs-CZ" dirty="0" smtClean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Sociální událost může být </a:t>
            </a:r>
            <a:r>
              <a:rPr lang="cs-CZ" b="1" dirty="0"/>
              <a:t>předvídatelná</a:t>
            </a:r>
            <a:r>
              <a:rPr lang="cs-CZ" dirty="0"/>
              <a:t> (očekávaná), lze se na ni dopředu připravit, nebo </a:t>
            </a:r>
            <a:r>
              <a:rPr lang="cs-CZ" b="1" dirty="0"/>
              <a:t>nepředvídatelná</a:t>
            </a:r>
            <a:r>
              <a:rPr lang="cs-CZ" dirty="0"/>
              <a:t> (neočekávaná), nelze se na ni dopředu připravit.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295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4958" y="436605"/>
            <a:ext cx="10574747" cy="1153955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/>
            </a:r>
            <a:br>
              <a:rPr lang="cs-CZ" b="1" dirty="0" smtClean="0">
                <a:solidFill>
                  <a:schemeClr val="accent1"/>
                </a:solidFill>
              </a:rPr>
            </a:br>
            <a:r>
              <a:rPr lang="cs-CZ" i="1" dirty="0" smtClean="0">
                <a:solidFill>
                  <a:schemeClr val="accent1"/>
                </a:solidFill>
              </a:rPr>
              <a:t>sociální </a:t>
            </a:r>
            <a:r>
              <a:rPr lang="cs-CZ" i="1" dirty="0" smtClean="0">
                <a:solidFill>
                  <a:schemeClr val="accent1"/>
                </a:solidFill>
              </a:rPr>
              <a:t>vyloučení / sociální </a:t>
            </a:r>
            <a:r>
              <a:rPr lang="cs-CZ" i="1" dirty="0" smtClean="0">
                <a:solidFill>
                  <a:schemeClr val="accent1"/>
                </a:solidFill>
              </a:rPr>
              <a:t>exkluze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8741" y="2108728"/>
            <a:ext cx="10787182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/>
              <a:t>„Sociální vyloučení je společenským procesem či jevem, při kterém dochází k vyloučení ze společnosti v rovině omezení přístupu jedince nebo sociální skupiny k možnostem a zdrojům (např. tím, že v důsledku nezaměstnanosti nedosahují běžného ekonomického životního standardu) a institucím běžně dostupným  členům společnosti (jako jsou vzdělávací či zdravotní systém). </a:t>
            </a:r>
            <a:r>
              <a:rPr lang="cs-CZ" dirty="0"/>
              <a:t>(Hora in  Matoušek,  2013: 232)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8140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>
                <a:solidFill>
                  <a:schemeClr val="accent1"/>
                </a:solidFill>
              </a:rPr>
              <a:t>sociální </a:t>
            </a:r>
            <a:r>
              <a:rPr lang="cs-CZ" i="1" dirty="0" smtClean="0">
                <a:solidFill>
                  <a:schemeClr val="accent1"/>
                </a:solidFill>
              </a:rPr>
              <a:t>začlenění / sociální </a:t>
            </a:r>
            <a:r>
              <a:rPr lang="cs-CZ" i="1" dirty="0" smtClean="0">
                <a:solidFill>
                  <a:schemeClr val="accent1"/>
                </a:solidFill>
              </a:rPr>
              <a:t>inkluze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0952" y="2045349"/>
            <a:ext cx="10676118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Podle zákona č. 108/2006 Sb., o sociálních službách, </a:t>
            </a:r>
            <a:r>
              <a:rPr lang="cs-CZ" b="1" dirty="0"/>
              <a:t>sociální začleňování</a:t>
            </a:r>
            <a:r>
              <a:rPr lang="cs-CZ" dirty="0"/>
              <a:t> označuje </a:t>
            </a:r>
            <a:r>
              <a:rPr lang="cs-CZ" i="1" dirty="0"/>
              <a:t>proces</a:t>
            </a:r>
            <a:r>
              <a:rPr lang="cs-CZ" i="1" dirty="0"/>
              <a:t>, který zajišťuje, že osoby sociálně vyloučené nebo sociálním vyloučením ohrožené dosáhnou příležitostí a možností, které jim napomáhají plně se zapojit do ekonomického, sociálního i kulturního života společnosti a žít způsobem, který je ve společnosti považován za běžný.</a:t>
            </a:r>
          </a:p>
          <a:p>
            <a:pPr marL="0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215926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58225" y="280416"/>
            <a:ext cx="9720072" cy="1499616"/>
          </a:xfrm>
        </p:spPr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/>
            </a:r>
            <a:br>
              <a:rPr lang="cs-CZ" b="1" dirty="0" smtClean="0">
                <a:solidFill>
                  <a:schemeClr val="accent1"/>
                </a:solidFill>
              </a:rPr>
            </a:br>
            <a:r>
              <a:rPr lang="cs-CZ" i="1" dirty="0" smtClean="0">
                <a:solidFill>
                  <a:schemeClr val="accent1"/>
                </a:solidFill>
              </a:rPr>
              <a:t>sociální ochrana</a:t>
            </a:r>
            <a:endParaRPr lang="cs-CZ" i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0503" y="2051063"/>
            <a:ext cx="10754231" cy="4425355"/>
          </a:xfrm>
        </p:spPr>
        <p:txBody>
          <a:bodyPr>
            <a:normAutofit/>
          </a:bodyPr>
          <a:lstStyle/>
          <a:p>
            <a:pPr algn="just"/>
            <a:r>
              <a:rPr lang="cs-CZ" b="1" dirty="0"/>
              <a:t>Za sociální ochranu jsou považovány všechny soustavy (obligatorní i fakultativní) a nástroje, kterými se zabezpečují záměry sociální ochrany usilující o sociální začlenění všech občanů a boj proti sociálnímu vyloučení</a:t>
            </a:r>
            <a:r>
              <a:rPr lang="cs-CZ" dirty="0"/>
              <a:t>. Tyto nástroje naplňují nezadatelná občanská práva na důstojný život, na rodinu, na práci i na minimální životní úroveň. (Tomeš, 2010: 33)</a:t>
            </a:r>
          </a:p>
          <a:p>
            <a:pPr marL="0" indent="0" algn="just">
              <a:buNone/>
            </a:pPr>
            <a:endParaRPr lang="cs-CZ" sz="1000" dirty="0"/>
          </a:p>
          <a:p>
            <a:pPr algn="just"/>
            <a:r>
              <a:rPr lang="cs-CZ" dirty="0"/>
              <a:t>Širší vymezení sociální ochrany v sobě zahrnuje i </a:t>
            </a:r>
            <a:r>
              <a:rPr lang="cs-CZ" b="1" dirty="0"/>
              <a:t>preventivní aktivity </a:t>
            </a:r>
            <a:r>
              <a:rPr lang="cs-CZ" dirty="0"/>
              <a:t>jako </a:t>
            </a:r>
            <a:r>
              <a:rPr lang="cs-CZ" b="1" dirty="0"/>
              <a:t>veřejné zdravotnictví, bezpečnost práce, ochranu proti diskriminaci a prosazování rovných příležitostí apod., tzn. ty činnosti, které chrání před vznikem sociálních událostí</a:t>
            </a:r>
            <a:r>
              <a:rPr lang="cs-CZ" dirty="0"/>
              <a:t>. (Tomeš, 2010: 33)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795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</TotalTime>
  <Words>1905</Words>
  <Application>Microsoft Office PowerPoint</Application>
  <PresentationFormat>Širokoúhlá obrazovka</PresentationFormat>
  <Paragraphs>166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Tw Cen MT</vt:lpstr>
      <vt:lpstr>Tw Cen MT Condensed</vt:lpstr>
      <vt:lpstr>Wingdings 3</vt:lpstr>
      <vt:lpstr>Integrál</vt:lpstr>
      <vt:lpstr>1. Úvod do sociální politiky</vt:lpstr>
      <vt:lpstr>Struktura prezentace:</vt:lpstr>
      <vt:lpstr>ZÁKLADNÍ POJMY:</vt:lpstr>
      <vt:lpstr>sociální politika</vt:lpstr>
      <vt:lpstr>sociální rizika a sociální událost</vt:lpstr>
      <vt:lpstr>sociální událost</vt:lpstr>
      <vt:lpstr> sociální vyloučení / sociální exkluze</vt:lpstr>
      <vt:lpstr>sociální začlenění / sociální inkluze</vt:lpstr>
      <vt:lpstr> sociální ochrana</vt:lpstr>
      <vt:lpstr>sociální zabezpečení </vt:lpstr>
      <vt:lpstr>Systém sociálního zabezpečení  v ČR (užší vymezení):</vt:lpstr>
      <vt:lpstr>záchranná sociální síť</vt:lpstr>
      <vt:lpstr>Souvislost sociální politiky s ostatními obory</vt:lpstr>
      <vt:lpstr>Funkce sociální politiky</vt:lpstr>
      <vt:lpstr>Cíle sociální politiky</vt:lpstr>
      <vt:lpstr>Sociálně politické doktríny</vt:lpstr>
      <vt:lpstr>Principy sociální politiky</vt:lpstr>
      <vt:lpstr>Princip sociální spravedlnosti</vt:lpstr>
      <vt:lpstr>Princip sociální solidarity</vt:lpstr>
      <vt:lpstr>Princip subsidiarity</vt:lpstr>
      <vt:lpstr>Princip participace</vt:lpstr>
      <vt:lpstr>Princip ekvivalence</vt:lpstr>
      <vt:lpstr>Aktéři sociální politiky - subjekty</vt:lpstr>
      <vt:lpstr>Objekty sociální politiky</vt:lpstr>
      <vt:lpstr>Nástroje sociální politiky</vt:lpstr>
      <vt:lpstr>Zdroje: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Úvod do sociální politiky</dc:title>
  <dc:creator>Iva Poláčková</dc:creator>
  <cp:lastModifiedBy>Iva Poláčková</cp:lastModifiedBy>
  <cp:revision>2</cp:revision>
  <dcterms:created xsi:type="dcterms:W3CDTF">2020-02-13T10:42:15Z</dcterms:created>
  <dcterms:modified xsi:type="dcterms:W3CDTF">2020-02-13T10:59:30Z</dcterms:modified>
</cp:coreProperties>
</file>