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1"/>
  </p:notesMasterIdLst>
  <p:sldIdLst>
    <p:sldId id="273" r:id="rId2"/>
    <p:sldId id="257" r:id="rId3"/>
    <p:sldId id="258" r:id="rId4"/>
    <p:sldId id="259" r:id="rId5"/>
    <p:sldId id="260" r:id="rId6"/>
    <p:sldId id="261" r:id="rId7"/>
    <p:sldId id="274" r:id="rId8"/>
    <p:sldId id="262" r:id="rId9"/>
    <p:sldId id="263" r:id="rId10"/>
    <p:sldId id="277" r:id="rId11"/>
    <p:sldId id="264" r:id="rId12"/>
    <p:sldId id="276" r:id="rId13"/>
    <p:sldId id="265" r:id="rId14"/>
    <p:sldId id="266" r:id="rId15"/>
    <p:sldId id="267" r:id="rId16"/>
    <p:sldId id="268" r:id="rId17"/>
    <p:sldId id="270" r:id="rId18"/>
    <p:sldId id="275" r:id="rId19"/>
    <p:sldId id="272" r:id="rId20"/>
  </p:sldIdLst>
  <p:sldSz cx="9144000" cy="6858000" type="screen4x3"/>
  <p:notesSz cx="6796088" cy="992505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SimSun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SimSun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SimSun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SimSun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SimSun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SimSun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SimSun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SimSun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SimSun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34587" autoAdjust="0"/>
    <p:restoredTop sz="86419" autoAdjust="0"/>
  </p:normalViewPr>
  <p:slideViewPr>
    <p:cSldViewPr>
      <p:cViewPr>
        <p:scale>
          <a:sx n="81" d="100"/>
          <a:sy n="81" d="100"/>
        </p:scale>
        <p:origin x="-1554" y="-3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1879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0" y="0"/>
            <a:ext cx="6796088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cs-CZ" altLang="cs-CZ"/>
          </a:p>
        </p:txBody>
      </p:sp>
      <p:sp>
        <p:nvSpPr>
          <p:cNvPr id="2253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2677775" y="-8755063"/>
            <a:ext cx="25355550" cy="190182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79450" y="4714875"/>
            <a:ext cx="5434013" cy="4462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noProof="0" smtClean="0"/>
          </a:p>
        </p:txBody>
      </p:sp>
    </p:spTree>
    <p:extLst>
      <p:ext uri="{BB962C8B-B14F-4D97-AF65-F5344CB8AC3E}">
        <p14:creationId xmlns:p14="http://schemas.microsoft.com/office/powerpoint/2010/main" val="31896627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59350" cy="3721100"/>
          </a:xfrm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7188" cy="4465638"/>
          </a:xfrm>
          <a:noFill/>
          <a:ln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36303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754063"/>
            <a:ext cx="1588" cy="15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27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5600" cy="4465638"/>
          </a:xfrm>
          <a:noFill/>
          <a:ln/>
        </p:spPr>
        <p:txBody>
          <a:bodyPr wrap="none" anchor="ctr"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460754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37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5600" cy="4465638"/>
          </a:xfrm>
          <a:noFill/>
          <a:ln/>
        </p:spPr>
        <p:txBody>
          <a:bodyPr wrap="none" anchor="ctr"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567854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06650" y="754063"/>
            <a:ext cx="1588" cy="15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48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5600" cy="4465638"/>
          </a:xfrm>
          <a:noFill/>
          <a:ln/>
        </p:spPr>
        <p:txBody>
          <a:bodyPr wrap="none" anchor="ctr"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95632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5600" cy="4465638"/>
          </a:xfrm>
          <a:noFill/>
          <a:ln/>
        </p:spPr>
        <p:txBody>
          <a:bodyPr wrap="none" anchor="ctr"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3329782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5600" cy="4465638"/>
          </a:xfrm>
          <a:noFill/>
          <a:ln/>
        </p:spPr>
        <p:txBody>
          <a:bodyPr wrap="none" anchor="ctr"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6196594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06650" y="754063"/>
            <a:ext cx="1588" cy="15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5600" cy="4465638"/>
          </a:xfrm>
          <a:noFill/>
          <a:ln/>
        </p:spPr>
        <p:txBody>
          <a:bodyPr wrap="none" anchor="ctr"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5542030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99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5600" cy="4465638"/>
          </a:xfrm>
          <a:noFill/>
          <a:ln/>
        </p:spPr>
        <p:txBody>
          <a:bodyPr wrap="none" anchor="ctr"/>
          <a:lstStyle/>
          <a:p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3867383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45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5600" cy="4465638"/>
          </a:xfrm>
          <a:noFill/>
          <a:ln/>
        </p:spPr>
        <p:txBody>
          <a:bodyPr wrap="none" anchor="ctr"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796455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06650" y="754063"/>
            <a:ext cx="1588" cy="15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5600" cy="4465638"/>
          </a:xfrm>
          <a:noFill/>
          <a:ln/>
        </p:spPr>
        <p:txBody>
          <a:bodyPr wrap="none" anchor="ctr"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314968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66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5600" cy="4465638"/>
          </a:xfrm>
          <a:noFill/>
          <a:ln/>
        </p:spPr>
        <p:txBody>
          <a:bodyPr wrap="none" anchor="ctr"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801232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76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5600" cy="4465638"/>
          </a:xfrm>
          <a:noFill/>
          <a:ln/>
        </p:spPr>
        <p:txBody>
          <a:bodyPr wrap="none" anchor="ctr"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592405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5600" cy="4465638"/>
          </a:xfrm>
          <a:noFill/>
          <a:ln/>
        </p:spPr>
        <p:txBody>
          <a:bodyPr wrap="none" anchor="ctr"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91100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69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140317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5600" cy="4465638"/>
          </a:xfrm>
          <a:noFill/>
          <a:ln/>
        </p:spPr>
        <p:txBody>
          <a:bodyPr wrap="none" anchor="ctr"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448325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17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5600" cy="4465638"/>
          </a:xfrm>
          <a:noFill/>
          <a:ln/>
        </p:spPr>
        <p:txBody>
          <a:bodyPr wrap="none" anchor="ctr"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573072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11AFF-4DFE-4FF4-B59F-9E4D7464B24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136F9-BCFB-4797-B33C-908DE121913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7813" y="128588"/>
            <a:ext cx="2055812" cy="5994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8213" cy="5994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69653-0904-4E1D-993A-24050CB3B06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288B3-F97C-4DFD-992A-D3A939DC8BA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536D7-48F8-4369-9BF2-A871A2E70C9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BB584-F9BA-414E-A72F-B8C24A6C3F7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5B2C3-FF95-4F4B-AF9D-00E94420088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AB46D-809D-4AA5-A314-AAE7DEFBBA3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9938B-9E49-4334-B83B-7A86B401F97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93F04-EB70-49AA-A9FB-3F860EFE985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7A11D-FF93-494F-9D0E-F9B305D301A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6425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Klepněte pro úpravu formátu titulního textu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4522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Klepněte pro úpravu formátu textu osnovy</a:t>
            </a:r>
          </a:p>
          <a:p>
            <a:pPr lvl="1"/>
            <a:r>
              <a:rPr lang="en-GB" altLang="cs-CZ" smtClean="0"/>
              <a:t>Druhá úroveň</a:t>
            </a:r>
          </a:p>
          <a:p>
            <a:pPr lvl="2"/>
            <a:r>
              <a:rPr lang="en-GB" altLang="cs-CZ" smtClean="0"/>
              <a:t>Třetí úroveň</a:t>
            </a:r>
          </a:p>
          <a:p>
            <a:pPr lvl="3"/>
            <a:r>
              <a:rPr lang="en-GB" altLang="cs-CZ" smtClean="0"/>
              <a:t>Čtvrtá úroveň osnovy</a:t>
            </a:r>
          </a:p>
          <a:p>
            <a:pPr lvl="4"/>
            <a:r>
              <a:rPr lang="en-GB" altLang="cs-CZ" smtClean="0"/>
              <a:t>Pátá úroveň osnovy</a:t>
            </a:r>
          </a:p>
          <a:p>
            <a:pPr lvl="4"/>
            <a:r>
              <a:rPr lang="en-GB" altLang="cs-CZ" smtClean="0"/>
              <a:t>Šestá úroveň</a:t>
            </a:r>
          </a:p>
          <a:p>
            <a:pPr lvl="4"/>
            <a:r>
              <a:rPr lang="en-GB" altLang="cs-CZ" smtClean="0"/>
              <a:t>Sedmá úroveň</a:t>
            </a:r>
          </a:p>
          <a:p>
            <a:pPr lvl="4"/>
            <a:r>
              <a:rPr lang="en-GB" altLang="cs-CZ" smtClean="0"/>
              <a:t>Osmá úroveň textu</a:t>
            </a:r>
          </a:p>
          <a:p>
            <a:pPr lvl="4"/>
            <a:r>
              <a:rPr lang="en-GB" altLang="cs-CZ" smtClean="0"/>
              <a:t>Devátá úroveň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cs-CZ" altLang="cs-CZ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cs-CZ" altLang="cs-CZ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0425" cy="47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6518830-0EA7-40F2-BC68-09ABA58C531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villa@vallila.cz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SF_518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3205409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DSF_54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113" y="0"/>
            <a:ext cx="3048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DSF_542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0"/>
            <a:ext cx="304800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DSF_5554"/>
          <p:cNvPicPr>
            <a:picLocks noGrp="1" noChangeAspect="1" noChangeArrowheads="1"/>
          </p:cNvPicPr>
          <p:nvPr>
            <p:ph type="ctrTitle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0" y="4754563"/>
            <a:ext cx="3059113" cy="2103437"/>
          </a:xfrm>
        </p:spPr>
      </p:pic>
      <p:pic>
        <p:nvPicPr>
          <p:cNvPr id="2054" name="Picture 6" descr="DSF_542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113" y="4829175"/>
            <a:ext cx="304800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DSF_556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0" y="4754563"/>
            <a:ext cx="3048000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 descr="DSC0701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133600"/>
            <a:ext cx="3397864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 descr="DSC07048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10" cstate="print"/>
          <a:srcRect/>
          <a:stretch>
            <a:fillRect/>
          </a:stretch>
        </p:blipFill>
        <p:spPr>
          <a:xfrm>
            <a:off x="5525475" y="2012850"/>
            <a:ext cx="3618526" cy="2816325"/>
          </a:xfrm>
        </p:spPr>
      </p:pic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3616325" y="2133600"/>
            <a:ext cx="19637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cs-CZ" altLang="cs-CZ">
              <a:solidFill>
                <a:schemeClr val="tx1"/>
              </a:solidFill>
            </a:endParaRP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97864" y="2028825"/>
            <a:ext cx="212761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2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EVA\Plocha\Villa 2014\VZ2014-Villa\fotky\IMG_113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19650" y="3859213"/>
            <a:ext cx="4324350" cy="2884487"/>
          </a:xfrm>
          <a:noFill/>
        </p:spPr>
      </p:pic>
      <p:pic>
        <p:nvPicPr>
          <p:cNvPr id="11267" name="Picture 4" descr="C:\Documents and Settings\EVA\Plocha\Villa 2014\VZ2014-Villa\fotky\IMG_10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3862388"/>
            <a:ext cx="4321175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5" descr="C:\Documents and Settings\EVA\Plocha\leták\IMG_87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88155"/>
            <a:ext cx="2463800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6" descr="C:\Documents and Settings\EVA\Plocha\FOTO-2014\foto-VILLA2014\foto-VZ-VV2013\DSC_04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557213"/>
            <a:ext cx="4156075" cy="275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/>
          <p:cNvSpPr txBox="1">
            <a:spLocks noChangeArrowheads="1"/>
          </p:cNvSpPr>
          <p:nvPr/>
        </p:nvSpPr>
        <p:spPr bwMode="auto">
          <a:xfrm>
            <a:off x="179388" y="166688"/>
            <a:ext cx="8228012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4400" b="1" dirty="0" err="1">
                <a:solidFill>
                  <a:srgbClr val="9E0000"/>
                </a:solidFill>
              </a:rPr>
              <a:t>People</a:t>
            </a:r>
            <a:r>
              <a:rPr lang="cs-CZ" altLang="cs-CZ" sz="4400" b="1" dirty="0">
                <a:solidFill>
                  <a:srgbClr val="9E0000"/>
                </a:solidFill>
              </a:rPr>
              <a:t> in </a:t>
            </a:r>
            <a:r>
              <a:rPr lang="cs-CZ" altLang="cs-CZ" sz="4400" b="1" dirty="0" err="1">
                <a:solidFill>
                  <a:srgbClr val="9E0000"/>
                </a:solidFill>
              </a:rPr>
              <a:t>Villa</a:t>
            </a:r>
            <a:r>
              <a:rPr lang="cs-CZ" altLang="cs-CZ" sz="4400" b="1" dirty="0">
                <a:solidFill>
                  <a:srgbClr val="9E0000"/>
                </a:solidFill>
              </a:rPr>
              <a:t> </a:t>
            </a:r>
            <a:r>
              <a:rPr lang="cs-CZ" altLang="cs-CZ" sz="4400" b="1" dirty="0" err="1" smtClean="0">
                <a:solidFill>
                  <a:srgbClr val="9E0000"/>
                </a:solidFill>
              </a:rPr>
              <a:t>Vallila</a:t>
            </a:r>
            <a:endParaRPr lang="cs-CZ" altLang="cs-CZ" sz="4400" b="1" dirty="0" smtClean="0">
              <a:solidFill>
                <a:srgbClr val="9E0000"/>
              </a:solidFill>
            </a:endParaRPr>
          </a:p>
        </p:txBody>
      </p:sp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8013" cy="5089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2900" indent="-341313" eaLnBrk="1" hangingPunct="1">
              <a:lnSpc>
                <a:spcPct val="120000"/>
              </a:lnSpc>
              <a:spcBef>
                <a:spcPts val="1400"/>
              </a:spcBef>
              <a:buClr>
                <a:srgbClr val="000000"/>
              </a:buClr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000" b="1" dirty="0" err="1" smtClean="0">
                <a:solidFill>
                  <a:srgbClr val="000000"/>
                </a:solidFill>
              </a:rPr>
              <a:t>Cor</a:t>
            </a:r>
            <a:r>
              <a:rPr lang="en-US" altLang="cs-CZ" sz="2000" b="1" dirty="0" smtClean="0">
                <a:solidFill>
                  <a:srgbClr val="000000"/>
                </a:solidFill>
              </a:rPr>
              <a:t>e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 </a:t>
            </a:r>
            <a:r>
              <a:rPr lang="cs-CZ" altLang="cs-CZ" sz="2000" b="1" dirty="0" err="1">
                <a:solidFill>
                  <a:srgbClr val="000000"/>
                </a:solidFill>
              </a:rPr>
              <a:t>members</a:t>
            </a:r>
            <a:endParaRPr lang="cs-CZ" altLang="cs-CZ" sz="2000" dirty="0">
              <a:solidFill>
                <a:srgbClr val="000000"/>
              </a:solidFill>
            </a:endParaRPr>
          </a:p>
          <a:p>
            <a:pPr marL="342900" indent="-341313" eaLnBrk="1" hangingPunct="1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000" dirty="0">
                <a:solidFill>
                  <a:srgbClr val="000000"/>
                </a:solidFill>
              </a:rPr>
              <a:t>b</a:t>
            </a:r>
            <a:r>
              <a:rPr lang="cs-CZ" altLang="cs-CZ" sz="2000" dirty="0" smtClean="0">
                <a:solidFill>
                  <a:srgbClr val="000000"/>
                </a:solidFill>
              </a:rPr>
              <a:t>asic </a:t>
            </a:r>
            <a:r>
              <a:rPr lang="cs-CZ" altLang="cs-CZ" sz="2000" dirty="0" err="1" smtClean="0">
                <a:solidFill>
                  <a:srgbClr val="000000"/>
                </a:solidFill>
              </a:rPr>
              <a:t>members</a:t>
            </a:r>
            <a:r>
              <a:rPr lang="cs-CZ" altLang="cs-CZ" sz="2000" dirty="0" smtClean="0">
                <a:solidFill>
                  <a:srgbClr val="000000"/>
                </a:solidFill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</a:rPr>
              <a:t>of</a:t>
            </a:r>
            <a:r>
              <a:rPr lang="cs-CZ" altLang="cs-CZ" sz="2000" dirty="0">
                <a:solidFill>
                  <a:srgbClr val="000000"/>
                </a:solidFill>
              </a:rPr>
              <a:t> </a:t>
            </a:r>
            <a:r>
              <a:rPr lang="cs-CZ" altLang="cs-CZ" sz="2000" dirty="0" err="1" smtClean="0">
                <a:solidFill>
                  <a:srgbClr val="000000"/>
                </a:solidFill>
              </a:rPr>
              <a:t>community</a:t>
            </a:r>
            <a:endParaRPr lang="cs-CZ" altLang="cs-CZ" sz="2000" dirty="0" smtClean="0">
              <a:solidFill>
                <a:srgbClr val="000000"/>
              </a:solidFill>
            </a:endParaRPr>
          </a:p>
          <a:p>
            <a:pPr marL="1587" eaLnBrk="1" hangingPunct="1">
              <a:spcBef>
                <a:spcPts val="800"/>
              </a:spcBef>
              <a:buClr>
                <a:srgbClr val="000000"/>
              </a:buClr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000" dirty="0" err="1" smtClean="0">
                <a:solidFill>
                  <a:srgbClr val="000000"/>
                </a:solidFill>
              </a:rPr>
              <a:t>Community</a:t>
            </a:r>
            <a:r>
              <a:rPr lang="cs-CZ" altLang="cs-CZ" sz="2000" dirty="0" smtClean="0">
                <a:solidFill>
                  <a:srgbClr val="000000"/>
                </a:solidFill>
              </a:rPr>
              <a:t> leader</a:t>
            </a:r>
            <a:endParaRPr lang="cs-CZ" altLang="cs-CZ" sz="2000" b="1" dirty="0" smtClean="0">
              <a:solidFill>
                <a:srgbClr val="000000"/>
              </a:solidFill>
            </a:endParaRPr>
          </a:p>
          <a:p>
            <a:pPr marL="1587" eaLnBrk="1" hangingPunct="1">
              <a:spcBef>
                <a:spcPts val="800"/>
              </a:spcBef>
              <a:buClr>
                <a:srgbClr val="000000"/>
              </a:buClr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000" b="1" dirty="0" err="1" smtClean="0">
                <a:solidFill>
                  <a:srgbClr val="000000"/>
                </a:solidFill>
              </a:rPr>
              <a:t>Board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 </a:t>
            </a:r>
            <a:r>
              <a:rPr lang="cs-CZ" altLang="cs-CZ" sz="2000" b="1" dirty="0" err="1" smtClean="0">
                <a:solidFill>
                  <a:srgbClr val="000000"/>
                </a:solidFill>
              </a:rPr>
              <a:t>members</a:t>
            </a:r>
            <a:endParaRPr lang="cs-CZ" altLang="cs-CZ" sz="2000" b="1" dirty="0">
              <a:solidFill>
                <a:srgbClr val="000000"/>
              </a:solidFill>
            </a:endParaRPr>
          </a:p>
          <a:p>
            <a:pPr marL="342900" indent="-341313" eaLnBrk="1" hangingPunct="1">
              <a:spcBef>
                <a:spcPts val="8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000" b="1" dirty="0" err="1" smtClean="0">
                <a:solidFill>
                  <a:srgbClr val="000000"/>
                </a:solidFill>
              </a:rPr>
              <a:t>Employe</a:t>
            </a:r>
            <a:r>
              <a:rPr lang="en-US" altLang="cs-CZ" sz="2000" b="1" dirty="0" smtClean="0">
                <a:solidFill>
                  <a:srgbClr val="000000"/>
                </a:solidFill>
              </a:rPr>
              <a:t>e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s</a:t>
            </a:r>
            <a:r>
              <a:rPr lang="cs-CZ" altLang="cs-CZ" sz="2000" dirty="0">
                <a:solidFill>
                  <a:srgbClr val="000000"/>
                </a:solidFill>
              </a:rPr>
              <a:t>: </a:t>
            </a:r>
            <a:endParaRPr lang="cs-CZ" altLang="cs-CZ" sz="2000" dirty="0" smtClean="0">
              <a:solidFill>
                <a:srgbClr val="000000"/>
              </a:solidFill>
            </a:endParaRPr>
          </a:p>
          <a:p>
            <a:pPr marL="344487" indent="-342900" eaLnBrk="1" hangingPunct="1"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000" dirty="0" smtClean="0">
                <a:solidFill>
                  <a:srgbClr val="000000"/>
                </a:solidFill>
              </a:rPr>
              <a:t>house leader</a:t>
            </a:r>
            <a:endParaRPr lang="cs-CZ" altLang="cs-CZ" sz="2000" dirty="0">
              <a:solidFill>
                <a:srgbClr val="000000"/>
              </a:solidFill>
            </a:endParaRPr>
          </a:p>
          <a:p>
            <a:pPr marL="344487" indent="-342900" eaLnBrk="1" hangingPunct="1"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000" dirty="0" smtClean="0">
                <a:solidFill>
                  <a:srgbClr val="000000"/>
                </a:solidFill>
              </a:rPr>
              <a:t>as</a:t>
            </a:r>
            <a:r>
              <a:rPr lang="en-US" altLang="cs-CZ" sz="2000" dirty="0" smtClean="0">
                <a:solidFill>
                  <a:srgbClr val="000000"/>
                </a:solidFill>
              </a:rPr>
              <a:t>s</a:t>
            </a:r>
            <a:r>
              <a:rPr lang="cs-CZ" altLang="cs-CZ" sz="2000" dirty="0" err="1" smtClean="0">
                <a:solidFill>
                  <a:srgbClr val="000000"/>
                </a:solidFill>
              </a:rPr>
              <a:t>istants</a:t>
            </a:r>
            <a:r>
              <a:rPr lang="cs-CZ" altLang="cs-CZ" sz="2000" dirty="0" smtClean="0">
                <a:solidFill>
                  <a:srgbClr val="000000"/>
                </a:solidFill>
              </a:rPr>
              <a:t> </a:t>
            </a:r>
          </a:p>
          <a:p>
            <a:pPr marL="344487" indent="-342900" eaLnBrk="1" hangingPunct="1"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000" dirty="0" smtClean="0">
                <a:solidFill>
                  <a:srgbClr val="000000"/>
                </a:solidFill>
              </a:rPr>
              <a:t>leader </a:t>
            </a:r>
            <a:r>
              <a:rPr lang="cs-CZ" altLang="cs-CZ" sz="2000" dirty="0" err="1">
                <a:solidFill>
                  <a:srgbClr val="000000"/>
                </a:solidFill>
              </a:rPr>
              <a:t>of</a:t>
            </a:r>
            <a:r>
              <a:rPr lang="cs-CZ" altLang="cs-CZ" sz="2000" dirty="0">
                <a:solidFill>
                  <a:srgbClr val="000000"/>
                </a:solidFill>
              </a:rPr>
              <a:t> </a:t>
            </a:r>
            <a:r>
              <a:rPr lang="cs-CZ" altLang="cs-CZ" sz="2000" dirty="0" smtClean="0">
                <a:solidFill>
                  <a:srgbClr val="000000"/>
                </a:solidFill>
              </a:rPr>
              <a:t>workshop</a:t>
            </a:r>
            <a:endParaRPr lang="cs-CZ" altLang="cs-CZ" sz="2000" dirty="0">
              <a:solidFill>
                <a:srgbClr val="000000"/>
              </a:solidFill>
            </a:endParaRPr>
          </a:p>
          <a:p>
            <a:pPr marL="344487" indent="-342900" eaLnBrk="1" hangingPunct="1"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000" dirty="0" err="1">
                <a:solidFill>
                  <a:srgbClr val="000000"/>
                </a:solidFill>
              </a:rPr>
              <a:t>technical</a:t>
            </a:r>
            <a:r>
              <a:rPr lang="cs-CZ" altLang="cs-CZ" sz="2000" dirty="0">
                <a:solidFill>
                  <a:srgbClr val="000000"/>
                </a:solidFill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</a:rPr>
              <a:t>workers</a:t>
            </a:r>
            <a:endParaRPr lang="cs-CZ" altLang="cs-CZ" sz="2000" dirty="0">
              <a:solidFill>
                <a:srgbClr val="000000"/>
              </a:solidFill>
            </a:endParaRPr>
          </a:p>
          <a:p>
            <a:pPr marL="342900" indent="-341313" eaLnBrk="1" hangingPunct="1">
              <a:spcBef>
                <a:spcPts val="8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cs-CZ" sz="2000" b="1" dirty="0">
                <a:solidFill>
                  <a:srgbClr val="000000"/>
                </a:solidFill>
              </a:rPr>
              <a:t>V</a:t>
            </a:r>
            <a:r>
              <a:rPr lang="cs-CZ" altLang="cs-CZ" sz="2000" b="1" dirty="0" err="1" smtClean="0">
                <a:solidFill>
                  <a:srgbClr val="000000"/>
                </a:solidFill>
              </a:rPr>
              <a:t>olunte</a:t>
            </a:r>
            <a:r>
              <a:rPr lang="en-US" altLang="cs-CZ" sz="2000" b="1" dirty="0" smtClean="0">
                <a:solidFill>
                  <a:srgbClr val="000000"/>
                </a:solidFill>
              </a:rPr>
              <a:t>e</a:t>
            </a:r>
            <a:r>
              <a:rPr lang="cs-CZ" altLang="cs-CZ" sz="2000" b="1" dirty="0" err="1" smtClean="0">
                <a:solidFill>
                  <a:srgbClr val="000000"/>
                </a:solidFill>
              </a:rPr>
              <a:t>rs</a:t>
            </a:r>
            <a:endParaRPr lang="cs-CZ" altLang="cs-CZ" sz="2000" dirty="0">
              <a:solidFill>
                <a:srgbClr val="00000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861" y="1196752"/>
            <a:ext cx="3948352" cy="263223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5766" y="3957882"/>
            <a:ext cx="3339850" cy="250488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922" y="3033712"/>
            <a:ext cx="2718066" cy="203854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28588"/>
            <a:ext cx="8352928" cy="780132"/>
          </a:xfrm>
        </p:spPr>
        <p:txBody>
          <a:bodyPr/>
          <a:lstStyle/>
          <a:p>
            <a:pPr eaLnBrk="1" hangingPunct="1"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b="1" kern="1200" dirty="0" err="1" smtClean="0">
                <a:solidFill>
                  <a:srgbClr val="9E0000"/>
                </a:solidFill>
                <a:cs typeface="+mn-cs"/>
              </a:rPr>
              <a:t>Community</a:t>
            </a:r>
            <a:r>
              <a:rPr lang="cs-CZ" b="1" kern="1200" dirty="0" smtClean="0">
                <a:solidFill>
                  <a:srgbClr val="9E0000"/>
                </a:solidFill>
                <a:cs typeface="+mn-cs"/>
              </a:rPr>
              <a:t> </a:t>
            </a:r>
            <a:r>
              <a:rPr lang="cs-CZ" b="1" kern="1200" dirty="0" err="1" smtClean="0">
                <a:solidFill>
                  <a:srgbClr val="9E0000"/>
                </a:solidFill>
                <a:cs typeface="+mn-cs"/>
              </a:rPr>
              <a:t>people</a:t>
            </a:r>
            <a:r>
              <a:rPr lang="cs-CZ" b="1" kern="1200" dirty="0" smtClean="0">
                <a:solidFill>
                  <a:srgbClr val="9E0000"/>
                </a:solidFill>
                <a:cs typeface="+mn-cs"/>
              </a:rPr>
              <a:t/>
            </a:r>
            <a:br>
              <a:rPr lang="cs-CZ" b="1" kern="1200" dirty="0" smtClean="0">
                <a:solidFill>
                  <a:srgbClr val="9E0000"/>
                </a:solidFill>
                <a:cs typeface="+mn-cs"/>
              </a:rPr>
            </a:br>
            <a:endParaRPr lang="cs-CZ" sz="1800" b="1" kern="1200" dirty="0">
              <a:solidFill>
                <a:srgbClr val="9E0000"/>
              </a:solidFill>
              <a:cs typeface="+mn-cs"/>
            </a:endParaRPr>
          </a:p>
        </p:txBody>
      </p:sp>
      <p:pic>
        <p:nvPicPr>
          <p:cNvPr id="13315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99792" y="1878533"/>
            <a:ext cx="3613150" cy="2405063"/>
          </a:xfrm>
        </p:spPr>
      </p:pic>
      <p:pic>
        <p:nvPicPr>
          <p:cNvPr id="13316" name="Obrázek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5588" y="2996952"/>
            <a:ext cx="2359025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Obrázek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64" y="1065800"/>
            <a:ext cx="3144837" cy="20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Obrázek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07531" y="908720"/>
            <a:ext cx="2912540" cy="1939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10" descr="C:\Documents and Settings\EVA\Plocha\leták\SAM_82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933056"/>
            <a:ext cx="3090862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Obrázek 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8963" y="4365104"/>
            <a:ext cx="3430587" cy="228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cs-CZ" sz="4400" b="1" dirty="0" smtClean="0">
                <a:solidFill>
                  <a:srgbClr val="9E0000"/>
                </a:solidFill>
              </a:rPr>
              <a:t>A Da</a:t>
            </a:r>
            <a:r>
              <a:rPr lang="cs-CZ" altLang="cs-CZ" sz="4400" b="1" dirty="0" smtClean="0">
                <a:solidFill>
                  <a:srgbClr val="9E0000"/>
                </a:solidFill>
              </a:rPr>
              <a:t>y in </a:t>
            </a:r>
            <a:r>
              <a:rPr lang="cs-CZ" altLang="cs-CZ" sz="4400" b="1" dirty="0" err="1" smtClean="0">
                <a:solidFill>
                  <a:srgbClr val="9E0000"/>
                </a:solidFill>
              </a:rPr>
              <a:t>Villa</a:t>
            </a:r>
            <a:r>
              <a:rPr lang="cs-CZ" altLang="cs-CZ" sz="4400" b="1" dirty="0" smtClean="0">
                <a:solidFill>
                  <a:srgbClr val="9E0000"/>
                </a:solidFill>
              </a:rPr>
              <a:t> </a:t>
            </a:r>
            <a:r>
              <a:rPr lang="cs-CZ" altLang="cs-CZ" sz="4400" b="1" dirty="0" err="1" smtClean="0">
                <a:solidFill>
                  <a:srgbClr val="9E0000"/>
                </a:solidFill>
              </a:rPr>
              <a:t>Vallila</a:t>
            </a:r>
            <a:r>
              <a:rPr lang="cs-CZ" altLang="cs-CZ" sz="4400" b="1" dirty="0" smtClean="0">
                <a:solidFill>
                  <a:srgbClr val="9E0000"/>
                </a:solidFill>
              </a:rPr>
              <a:t>…</a:t>
            </a:r>
            <a:endParaRPr lang="cs-CZ" altLang="cs-CZ" sz="4400" b="1" dirty="0">
              <a:solidFill>
                <a:srgbClr val="9E0000"/>
              </a:solidFill>
            </a:endParaRP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 cstate="print"/>
          <a:srcRect r="3304"/>
          <a:stretch>
            <a:fillRect/>
          </a:stretch>
        </p:blipFill>
        <p:spPr bwMode="auto">
          <a:xfrm>
            <a:off x="395288" y="1341438"/>
            <a:ext cx="2232025" cy="1731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4" cstate="print">
            <a:lum contrast="18000"/>
          </a:blip>
          <a:srcRect/>
          <a:stretch>
            <a:fillRect/>
          </a:stretch>
        </p:blipFill>
        <p:spPr bwMode="auto">
          <a:xfrm>
            <a:off x="2700338" y="4076700"/>
            <a:ext cx="3025775" cy="2270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5" cstate="print">
            <a:lum contrast="24000"/>
          </a:blip>
          <a:srcRect/>
          <a:stretch>
            <a:fillRect/>
          </a:stretch>
        </p:blipFill>
        <p:spPr bwMode="auto">
          <a:xfrm>
            <a:off x="250825" y="3573463"/>
            <a:ext cx="2054225" cy="273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342" name="Picture 5"/>
          <p:cNvPicPr>
            <a:picLocks noChangeAspect="1" noChangeArrowheads="1"/>
          </p:cNvPicPr>
          <p:nvPr/>
        </p:nvPicPr>
        <p:blipFill>
          <a:blip r:embed="rId6" cstate="print">
            <a:lum contrast="12000"/>
          </a:blip>
          <a:srcRect/>
          <a:stretch>
            <a:fillRect/>
          </a:stretch>
        </p:blipFill>
        <p:spPr bwMode="auto">
          <a:xfrm>
            <a:off x="6443663" y="1341438"/>
            <a:ext cx="2160587" cy="2879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343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888" y="4437063"/>
            <a:ext cx="2700337" cy="1962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344" name="Picture 7"/>
          <p:cNvPicPr>
            <a:picLocks noChangeAspect="1" noChangeArrowheads="1"/>
          </p:cNvPicPr>
          <p:nvPr/>
        </p:nvPicPr>
        <p:blipFill>
          <a:blip r:embed="rId8" cstate="print">
            <a:lum contrast="12000"/>
          </a:blip>
          <a:srcRect/>
          <a:stretch>
            <a:fillRect/>
          </a:stretch>
        </p:blipFill>
        <p:spPr bwMode="auto">
          <a:xfrm>
            <a:off x="2987675" y="1341438"/>
            <a:ext cx="3024188" cy="2266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400060" y="23016"/>
            <a:ext cx="8228013" cy="12453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4400" b="1" dirty="0">
                <a:solidFill>
                  <a:srgbClr val="9E0000"/>
                </a:solidFill>
              </a:rPr>
              <a:t/>
            </a:r>
            <a:br>
              <a:rPr lang="cs-CZ" altLang="cs-CZ" sz="4400" b="1" dirty="0">
                <a:solidFill>
                  <a:srgbClr val="9E0000"/>
                </a:solidFill>
              </a:rPr>
            </a:br>
            <a:endParaRPr lang="cs-CZ" altLang="cs-CZ" sz="4400" b="1" dirty="0">
              <a:solidFill>
                <a:srgbClr val="9E0000"/>
              </a:solidFill>
            </a:endParaRPr>
          </a:p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4400" b="1" dirty="0" err="1">
                <a:solidFill>
                  <a:srgbClr val="9E0000"/>
                </a:solidFill>
              </a:rPr>
              <a:t>Our</a:t>
            </a:r>
            <a:r>
              <a:rPr lang="cs-CZ" altLang="cs-CZ" sz="4400" b="1" dirty="0">
                <a:solidFill>
                  <a:srgbClr val="9E0000"/>
                </a:solidFill>
              </a:rPr>
              <a:t> </a:t>
            </a:r>
            <a:r>
              <a:rPr lang="cs-CZ" altLang="cs-CZ" sz="4400" b="1" dirty="0" err="1">
                <a:solidFill>
                  <a:srgbClr val="9E0000"/>
                </a:solidFill>
              </a:rPr>
              <a:t>activities</a:t>
            </a:r>
            <a:r>
              <a:rPr lang="cs-CZ" altLang="cs-CZ" sz="4400" b="1" dirty="0">
                <a:solidFill>
                  <a:srgbClr val="9E0000"/>
                </a:solidFill>
              </a:rPr>
              <a:t/>
            </a:r>
            <a:br>
              <a:rPr lang="cs-CZ" altLang="cs-CZ" sz="4400" b="1" dirty="0">
                <a:solidFill>
                  <a:srgbClr val="9E0000"/>
                </a:solidFill>
              </a:rPr>
            </a:br>
            <a:r>
              <a:rPr lang="cs-CZ" altLang="cs-CZ" sz="4000" b="1" dirty="0">
                <a:solidFill>
                  <a:srgbClr val="9E0000"/>
                </a:solidFill>
              </a:rPr>
              <a:t/>
            </a:r>
            <a:br>
              <a:rPr lang="cs-CZ" altLang="cs-CZ" sz="4000" b="1" dirty="0">
                <a:solidFill>
                  <a:srgbClr val="9E0000"/>
                </a:solidFill>
              </a:rPr>
            </a:br>
            <a:endParaRPr lang="cs-CZ" altLang="cs-CZ" sz="4000" b="1" dirty="0">
              <a:solidFill>
                <a:srgbClr val="9E0000"/>
              </a:solidFill>
            </a:endParaRPr>
          </a:p>
        </p:txBody>
      </p:sp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385763" y="1635125"/>
            <a:ext cx="8229600" cy="4559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1587" eaLnBrk="1" hangingPunct="1">
              <a:spcBef>
                <a:spcPts val="8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cs-CZ" sz="2400" dirty="0" smtClean="0">
                <a:solidFill>
                  <a:srgbClr val="000000"/>
                </a:solidFill>
              </a:rPr>
              <a:t>Work on </a:t>
            </a:r>
            <a:r>
              <a:rPr lang="cs-CZ" altLang="cs-CZ" sz="2400" dirty="0" err="1" smtClean="0">
                <a:solidFill>
                  <a:srgbClr val="000000"/>
                </a:solidFill>
              </a:rPr>
              <a:t>the</a:t>
            </a:r>
            <a:r>
              <a:rPr lang="en-US" altLang="cs-CZ" sz="2400" dirty="0" smtClean="0">
                <a:solidFill>
                  <a:srgbClr val="000000"/>
                </a:solidFill>
              </a:rPr>
              <a:t> farm, </a:t>
            </a:r>
            <a:endParaRPr lang="cs-CZ" altLang="cs-CZ" sz="2400" dirty="0" smtClean="0">
              <a:solidFill>
                <a:srgbClr val="000000"/>
              </a:solidFill>
            </a:endParaRPr>
          </a:p>
          <a:p>
            <a:pPr marL="342900" indent="-341313" eaLnBrk="1" hangingPunct="1">
              <a:spcBef>
                <a:spcPts val="8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cs-CZ" sz="2400" dirty="0" smtClean="0">
                <a:solidFill>
                  <a:srgbClr val="000000"/>
                </a:solidFill>
              </a:rPr>
              <a:t>in </a:t>
            </a:r>
            <a:r>
              <a:rPr lang="cs-CZ" altLang="cs-CZ" sz="2400" dirty="0" err="1" smtClean="0">
                <a:solidFill>
                  <a:srgbClr val="000000"/>
                </a:solidFill>
              </a:rPr>
              <a:t>the</a:t>
            </a:r>
            <a:r>
              <a:rPr lang="en-US" altLang="cs-CZ" sz="2400" dirty="0" smtClean="0">
                <a:solidFill>
                  <a:srgbClr val="000000"/>
                </a:solidFill>
              </a:rPr>
              <a:t> workshop,</a:t>
            </a:r>
            <a:r>
              <a:rPr lang="cs-CZ" altLang="cs-CZ" sz="2400" dirty="0" smtClean="0">
                <a:solidFill>
                  <a:srgbClr val="000000"/>
                </a:solidFill>
              </a:rPr>
              <a:t> </a:t>
            </a:r>
          </a:p>
          <a:p>
            <a:pPr marL="342900" indent="-341313" eaLnBrk="1" hangingPunct="1">
              <a:spcBef>
                <a:spcPts val="8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cs-CZ" sz="2400" dirty="0" smtClean="0">
                <a:solidFill>
                  <a:srgbClr val="000000"/>
                </a:solidFill>
              </a:rPr>
              <a:t>working with wood</a:t>
            </a:r>
          </a:p>
          <a:p>
            <a:pPr marL="1587" eaLnBrk="1" hangingPunct="1">
              <a:spcBef>
                <a:spcPts val="8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 smtClean="0">
                <a:solidFill>
                  <a:srgbClr val="000000"/>
                </a:solidFill>
              </a:rPr>
              <a:t>Growing</a:t>
            </a:r>
            <a:r>
              <a:rPr lang="cs-CZ" altLang="cs-CZ" sz="2400" dirty="0" smtClean="0">
                <a:solidFill>
                  <a:srgbClr val="000000"/>
                </a:solidFill>
              </a:rPr>
              <a:t> </a:t>
            </a:r>
            <a:r>
              <a:rPr lang="cs-CZ" altLang="cs-CZ" sz="2400" dirty="0" err="1" smtClean="0">
                <a:solidFill>
                  <a:srgbClr val="000000"/>
                </a:solidFill>
              </a:rPr>
              <a:t>of</a:t>
            </a:r>
            <a:r>
              <a:rPr lang="cs-CZ" altLang="cs-CZ" sz="2400" dirty="0" smtClean="0">
                <a:solidFill>
                  <a:srgbClr val="000000"/>
                </a:solidFill>
              </a:rPr>
              <a:t> f</a:t>
            </a:r>
            <a:r>
              <a:rPr lang="en-US" altLang="cs-CZ" sz="2400" dirty="0" err="1" smtClean="0">
                <a:solidFill>
                  <a:srgbClr val="000000"/>
                </a:solidFill>
              </a:rPr>
              <a:t>ruit</a:t>
            </a:r>
            <a:r>
              <a:rPr lang="cs-CZ" altLang="cs-CZ" sz="2400" dirty="0" smtClean="0">
                <a:solidFill>
                  <a:srgbClr val="000000"/>
                </a:solidFill>
              </a:rPr>
              <a:t> and </a:t>
            </a:r>
            <a:r>
              <a:rPr lang="cs-CZ" altLang="cs-CZ" sz="2400" dirty="0" err="1" smtClean="0">
                <a:solidFill>
                  <a:srgbClr val="000000"/>
                </a:solidFill>
              </a:rPr>
              <a:t>vegetables</a:t>
            </a:r>
            <a:endParaRPr lang="cs-CZ" altLang="cs-CZ" sz="2400" dirty="0" smtClean="0">
              <a:solidFill>
                <a:srgbClr val="000000"/>
              </a:solidFill>
            </a:endParaRPr>
          </a:p>
          <a:p>
            <a:pPr marL="1587" eaLnBrk="1" hangingPunct="1">
              <a:spcBef>
                <a:spcPts val="8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cs-CZ" sz="2400" dirty="0" smtClean="0">
                <a:solidFill>
                  <a:srgbClr val="000000"/>
                </a:solidFill>
              </a:rPr>
              <a:t>Community work</a:t>
            </a:r>
          </a:p>
          <a:p>
            <a:pPr marL="1587" eaLnBrk="1" hangingPunct="1">
              <a:spcBef>
                <a:spcPts val="8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cs-CZ" sz="2400" dirty="0" smtClean="0">
                <a:solidFill>
                  <a:srgbClr val="000000"/>
                </a:solidFill>
              </a:rPr>
              <a:t>Common </a:t>
            </a:r>
            <a:r>
              <a:rPr lang="cs-CZ" altLang="cs-CZ" sz="2400" dirty="0" err="1" smtClean="0">
                <a:solidFill>
                  <a:srgbClr val="000000"/>
                </a:solidFill>
              </a:rPr>
              <a:t>trips</a:t>
            </a:r>
            <a:endParaRPr lang="en-US" altLang="cs-CZ" sz="2400" dirty="0" smtClean="0">
              <a:solidFill>
                <a:srgbClr val="000000"/>
              </a:solidFill>
            </a:endParaRPr>
          </a:p>
          <a:p>
            <a:pPr marL="342900" indent="-341313" eaLnBrk="1" hangingPunct="1">
              <a:spcBef>
                <a:spcPts val="8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smtClean="0">
                <a:solidFill>
                  <a:srgbClr val="000000"/>
                </a:solidFill>
              </a:rPr>
              <a:t>i</a:t>
            </a:r>
            <a:r>
              <a:rPr lang="en-US" altLang="cs-CZ" sz="2400" dirty="0" smtClean="0">
                <a:solidFill>
                  <a:srgbClr val="000000"/>
                </a:solidFill>
              </a:rPr>
              <a:t>n the mountains </a:t>
            </a:r>
            <a:endParaRPr lang="cs-CZ" altLang="cs-CZ" sz="2400" dirty="0" smtClean="0">
              <a:solidFill>
                <a:srgbClr val="000000"/>
              </a:solidFill>
            </a:endParaRPr>
          </a:p>
          <a:p>
            <a:pPr marL="342900" indent="-341313" eaLnBrk="1" hangingPunct="1">
              <a:spcBef>
                <a:spcPts val="8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 smtClean="0">
                <a:solidFill>
                  <a:srgbClr val="000000"/>
                </a:solidFill>
              </a:rPr>
              <a:t>or</a:t>
            </a:r>
            <a:r>
              <a:rPr lang="en-US" altLang="cs-CZ" sz="2400" dirty="0" smtClean="0">
                <a:solidFill>
                  <a:srgbClr val="000000"/>
                </a:solidFill>
              </a:rPr>
              <a:t> </a:t>
            </a:r>
            <a:r>
              <a:rPr lang="cs-CZ" altLang="cs-CZ" sz="2400" dirty="0" smtClean="0">
                <a:solidFill>
                  <a:srgbClr val="000000"/>
                </a:solidFill>
              </a:rPr>
              <a:t>to </a:t>
            </a:r>
            <a:r>
              <a:rPr lang="en-US" altLang="cs-CZ" sz="2400" dirty="0" smtClean="0">
                <a:solidFill>
                  <a:srgbClr val="000000"/>
                </a:solidFill>
              </a:rPr>
              <a:t>the sea</a:t>
            </a:r>
            <a:r>
              <a:rPr lang="cs-CZ" altLang="cs-CZ" sz="2400" dirty="0" err="1" smtClean="0">
                <a:solidFill>
                  <a:srgbClr val="000000"/>
                </a:solidFill>
              </a:rPr>
              <a:t>side</a:t>
            </a:r>
            <a:endParaRPr lang="cs-CZ" altLang="cs-CZ" sz="2400" dirty="0">
              <a:solidFill>
                <a:srgbClr val="000000"/>
              </a:solidFill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3237" y="3883006"/>
            <a:ext cx="3671888" cy="2803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365" name="Picture 6" descr="C:\Documents and Settings\EVA\Plocha\leták\zraw\IMG_83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9675" y="1085057"/>
            <a:ext cx="3970338" cy="26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Obrázek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5203" y="3912582"/>
            <a:ext cx="1964810" cy="294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468313" y="260350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4400" b="1">
                <a:solidFill>
                  <a:srgbClr val="9E0000"/>
                </a:solidFill>
              </a:rPr>
              <a:t>What we do more</a:t>
            </a:r>
          </a:p>
        </p:txBody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468313" y="1268413"/>
            <a:ext cx="8229600" cy="4525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39725" indent="-339725" eaLnBrk="1" hangingPunct="1">
              <a:lnSpc>
                <a:spcPct val="110000"/>
              </a:lnSpc>
              <a:spcBef>
                <a:spcPts val="105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altLang="cs-CZ" sz="2400" dirty="0" smtClean="0">
                <a:solidFill>
                  <a:srgbClr val="000000"/>
                </a:solidFill>
              </a:rPr>
              <a:t>events for the public - garden festivities, old craft demonstrations, advent concerts, discussions</a:t>
            </a:r>
          </a:p>
          <a:p>
            <a:pPr marL="339725" indent="-339725" eaLnBrk="1" hangingPunct="1">
              <a:lnSpc>
                <a:spcPct val="110000"/>
              </a:lnSpc>
              <a:spcBef>
                <a:spcPts val="105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altLang="cs-CZ" sz="2400" dirty="0" smtClean="0">
                <a:solidFill>
                  <a:srgbClr val="000000"/>
                </a:solidFill>
              </a:rPr>
              <a:t>presentation of the association - sales exhibition of the products of the socio-therapeutic workshop</a:t>
            </a:r>
          </a:p>
          <a:p>
            <a:pPr marL="339725" indent="-339725" eaLnBrk="1" hangingPunct="1">
              <a:lnSpc>
                <a:spcPct val="110000"/>
              </a:lnSpc>
              <a:spcBef>
                <a:spcPts val="105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altLang="cs-CZ" sz="2400" dirty="0" smtClean="0">
                <a:solidFill>
                  <a:srgbClr val="000000"/>
                </a:solidFill>
              </a:rPr>
              <a:t>organizing brigades with the participation of volunteers</a:t>
            </a:r>
            <a:endParaRPr lang="cs-CZ" altLang="cs-CZ" sz="2400" dirty="0">
              <a:solidFill>
                <a:srgbClr val="000000"/>
              </a:solidFill>
            </a:endParaRPr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775" y="3644900"/>
            <a:ext cx="3979863" cy="302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3673475"/>
            <a:ext cx="3954463" cy="2967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467544" y="188640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4400" b="1" dirty="0" err="1" smtClean="0">
                <a:solidFill>
                  <a:srgbClr val="9E0000"/>
                </a:solidFill>
              </a:rPr>
              <a:t>Financing</a:t>
            </a:r>
            <a:endParaRPr lang="cs-CZ" altLang="cs-CZ" sz="4400" b="1" dirty="0">
              <a:solidFill>
                <a:srgbClr val="9E0000"/>
              </a:solidFill>
            </a:endParaRPr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467544" y="1124744"/>
            <a:ext cx="8229600" cy="417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39725" indent="-339725" eaLnBrk="1" hangingPunct="1">
              <a:lnSpc>
                <a:spcPct val="12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altLang="cs-CZ" sz="2400" dirty="0" smtClean="0">
                <a:solidFill>
                  <a:srgbClr val="000000"/>
                </a:solidFill>
              </a:rPr>
              <a:t>state budget - subsidies to regions – </a:t>
            </a:r>
            <a:r>
              <a:rPr lang="cs-CZ" altLang="cs-CZ" sz="2400" dirty="0" err="1" smtClean="0">
                <a:solidFill>
                  <a:srgbClr val="000000"/>
                </a:solidFill>
              </a:rPr>
              <a:t>Central</a:t>
            </a:r>
            <a:r>
              <a:rPr lang="cs-CZ" altLang="cs-CZ" sz="2400" dirty="0" smtClean="0">
                <a:solidFill>
                  <a:srgbClr val="000000"/>
                </a:solidFill>
              </a:rPr>
              <a:t> Bohemia Region</a:t>
            </a:r>
            <a:r>
              <a:rPr lang="en-US" altLang="cs-CZ" sz="2400" dirty="0" smtClean="0">
                <a:solidFill>
                  <a:srgbClr val="000000"/>
                </a:solidFill>
              </a:rPr>
              <a:t>, Prague</a:t>
            </a:r>
            <a:r>
              <a:rPr lang="cs-CZ" altLang="cs-CZ" sz="2400" dirty="0" smtClean="0">
                <a:solidFill>
                  <a:srgbClr val="000000"/>
                </a:solidFill>
              </a:rPr>
              <a:t> </a:t>
            </a:r>
            <a:r>
              <a:rPr lang="cs-CZ" altLang="cs-CZ" sz="2400" dirty="0" err="1" smtClean="0">
                <a:solidFill>
                  <a:srgbClr val="000000"/>
                </a:solidFill>
              </a:rPr>
              <a:t>the</a:t>
            </a:r>
            <a:r>
              <a:rPr lang="cs-CZ" altLang="cs-CZ" sz="2400" dirty="0" smtClean="0">
                <a:solidFill>
                  <a:srgbClr val="000000"/>
                </a:solidFill>
              </a:rPr>
              <a:t> </a:t>
            </a:r>
            <a:r>
              <a:rPr lang="cs-CZ" altLang="cs-CZ" sz="2400" dirty="0" err="1" smtClean="0">
                <a:solidFill>
                  <a:srgbClr val="000000"/>
                </a:solidFill>
              </a:rPr>
              <a:t>Capitol</a:t>
            </a:r>
            <a:r>
              <a:rPr lang="en-US" altLang="cs-CZ" sz="2400" dirty="0" smtClean="0">
                <a:solidFill>
                  <a:srgbClr val="000000"/>
                </a:solidFill>
              </a:rPr>
              <a:t>; Employment offices</a:t>
            </a:r>
          </a:p>
          <a:p>
            <a:pPr marL="339725" indent="-339725" eaLnBrk="1" hangingPunct="1">
              <a:lnSpc>
                <a:spcPct val="12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altLang="cs-CZ" sz="2400" dirty="0" smtClean="0">
                <a:solidFill>
                  <a:srgbClr val="000000"/>
                </a:solidFill>
              </a:rPr>
              <a:t>foundations and endowment funds</a:t>
            </a:r>
          </a:p>
          <a:p>
            <a:pPr marL="339725" indent="-339725" eaLnBrk="1" hangingPunct="1">
              <a:lnSpc>
                <a:spcPct val="12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altLang="cs-CZ" sz="2400" dirty="0" smtClean="0">
                <a:solidFill>
                  <a:srgbClr val="000000"/>
                </a:solidFill>
              </a:rPr>
              <a:t>sponsorship donations</a:t>
            </a:r>
            <a:r>
              <a:rPr lang="cs-CZ" altLang="cs-CZ" sz="2400" dirty="0" smtClean="0">
                <a:solidFill>
                  <a:srgbClr val="000000"/>
                </a:solidFill>
              </a:rPr>
              <a:t> </a:t>
            </a:r>
            <a:r>
              <a:rPr lang="en-US" altLang="cs-CZ" sz="2400" dirty="0" smtClean="0">
                <a:solidFill>
                  <a:srgbClr val="000000"/>
                </a:solidFill>
              </a:rPr>
              <a:t>- businesses and individuals</a:t>
            </a:r>
          </a:p>
          <a:p>
            <a:pPr marL="339725" indent="-339725" eaLnBrk="1" hangingPunct="1">
              <a:lnSpc>
                <a:spcPct val="12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altLang="cs-CZ" sz="2400" dirty="0" smtClean="0">
                <a:solidFill>
                  <a:srgbClr val="000000"/>
                </a:solidFill>
              </a:rPr>
              <a:t>payments from </a:t>
            </a:r>
            <a:r>
              <a:rPr lang="cs-CZ" altLang="cs-CZ" sz="2400" dirty="0" err="1" smtClean="0">
                <a:solidFill>
                  <a:srgbClr val="000000"/>
                </a:solidFill>
              </a:rPr>
              <a:t>core</a:t>
            </a:r>
            <a:r>
              <a:rPr lang="cs-CZ" altLang="cs-CZ" sz="2400" dirty="0" smtClean="0">
                <a:solidFill>
                  <a:srgbClr val="000000"/>
                </a:solidFill>
              </a:rPr>
              <a:t> </a:t>
            </a:r>
            <a:r>
              <a:rPr lang="cs-CZ" altLang="cs-CZ" sz="2400" dirty="0" err="1" smtClean="0">
                <a:solidFill>
                  <a:srgbClr val="000000"/>
                </a:solidFill>
              </a:rPr>
              <a:t>members</a:t>
            </a:r>
            <a:endParaRPr lang="cs-CZ" altLang="cs-CZ" sz="2400" dirty="0">
              <a:solidFill>
                <a:srgbClr val="000000"/>
              </a:solidFill>
            </a:endParaRP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/>
          <a:stretch>
            <a:fillRect/>
          </a:stretch>
        </p:blipFill>
        <p:spPr bwMode="auto">
          <a:xfrm>
            <a:off x="971600" y="3717032"/>
            <a:ext cx="3600400" cy="27518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3" name="Obrázek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108487"/>
            <a:ext cx="2875087" cy="3456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4400" b="1">
                <a:solidFill>
                  <a:srgbClr val="9E0000"/>
                </a:solidFill>
              </a:rPr>
              <a:t>Our vision</a:t>
            </a:r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1313" indent="-341313" eaLnBrk="1" hangingPunct="1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6" charset="0"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800" dirty="0" smtClean="0">
                <a:solidFill>
                  <a:srgbClr val="000000"/>
                </a:solidFill>
              </a:rPr>
              <a:t>To </a:t>
            </a:r>
            <a:r>
              <a:rPr lang="cs-CZ" altLang="cs-CZ" sz="2800" dirty="0" err="1" smtClean="0">
                <a:solidFill>
                  <a:srgbClr val="000000"/>
                </a:solidFill>
              </a:rPr>
              <a:t>create</a:t>
            </a:r>
            <a:r>
              <a:rPr lang="cs-CZ" altLang="cs-CZ" sz="2800" dirty="0" smtClean="0">
                <a:solidFill>
                  <a:srgbClr val="000000"/>
                </a:solidFill>
              </a:rPr>
              <a:t> </a:t>
            </a:r>
            <a:r>
              <a:rPr lang="cs-CZ" altLang="cs-CZ" sz="2800" dirty="0" err="1">
                <a:solidFill>
                  <a:srgbClr val="000000"/>
                </a:solidFill>
              </a:rPr>
              <a:t>community</a:t>
            </a:r>
            <a:r>
              <a:rPr lang="cs-CZ" altLang="cs-CZ" sz="2800" dirty="0">
                <a:solidFill>
                  <a:srgbClr val="000000"/>
                </a:solidFill>
              </a:rPr>
              <a:t> </a:t>
            </a:r>
            <a:r>
              <a:rPr lang="cs-CZ" altLang="cs-CZ" sz="2800" dirty="0" err="1" smtClean="0">
                <a:solidFill>
                  <a:srgbClr val="000000"/>
                </a:solidFill>
              </a:rPr>
              <a:t>for</a:t>
            </a:r>
            <a:r>
              <a:rPr lang="cs-CZ" altLang="cs-CZ" sz="2800" dirty="0" smtClean="0">
                <a:solidFill>
                  <a:srgbClr val="000000"/>
                </a:solidFill>
              </a:rPr>
              <a:t> </a:t>
            </a:r>
            <a:r>
              <a:rPr lang="cs-CZ" altLang="cs-CZ" sz="2800" dirty="0" err="1" smtClean="0">
                <a:solidFill>
                  <a:srgbClr val="000000"/>
                </a:solidFill>
              </a:rPr>
              <a:t>people</a:t>
            </a:r>
            <a:r>
              <a:rPr lang="cs-CZ" altLang="cs-CZ" sz="2800" dirty="0" smtClean="0">
                <a:solidFill>
                  <a:srgbClr val="000000"/>
                </a:solidFill>
              </a:rPr>
              <a:t> </a:t>
            </a:r>
            <a:r>
              <a:rPr lang="cs-CZ" altLang="cs-CZ" sz="2800" dirty="0" err="1">
                <a:solidFill>
                  <a:srgbClr val="000000"/>
                </a:solidFill>
              </a:rPr>
              <a:t>with</a:t>
            </a:r>
            <a:r>
              <a:rPr lang="cs-CZ" altLang="cs-CZ" sz="2800" dirty="0">
                <a:solidFill>
                  <a:srgbClr val="000000"/>
                </a:solidFill>
              </a:rPr>
              <a:t> disability and </a:t>
            </a:r>
            <a:r>
              <a:rPr lang="cs-CZ" altLang="cs-CZ" sz="2800" dirty="0" err="1">
                <a:solidFill>
                  <a:srgbClr val="000000"/>
                </a:solidFill>
              </a:rPr>
              <a:t>without</a:t>
            </a:r>
            <a:r>
              <a:rPr lang="cs-CZ" altLang="cs-CZ" sz="2800" dirty="0">
                <a:solidFill>
                  <a:srgbClr val="000000"/>
                </a:solidFill>
              </a:rPr>
              <a:t> and to </a:t>
            </a:r>
            <a:r>
              <a:rPr lang="cs-CZ" altLang="cs-CZ" sz="2800" dirty="0" err="1">
                <a:solidFill>
                  <a:srgbClr val="000000"/>
                </a:solidFill>
              </a:rPr>
              <a:t>share</a:t>
            </a:r>
            <a:r>
              <a:rPr lang="cs-CZ" altLang="cs-CZ" sz="2800" dirty="0">
                <a:solidFill>
                  <a:srgbClr val="000000"/>
                </a:solidFill>
              </a:rPr>
              <a:t> </a:t>
            </a:r>
            <a:r>
              <a:rPr lang="cs-CZ" altLang="cs-CZ" sz="2800" dirty="0" err="1">
                <a:solidFill>
                  <a:srgbClr val="000000"/>
                </a:solidFill>
              </a:rPr>
              <a:t>our</a:t>
            </a:r>
            <a:r>
              <a:rPr lang="cs-CZ" altLang="cs-CZ" sz="2800" dirty="0">
                <a:solidFill>
                  <a:srgbClr val="000000"/>
                </a:solidFill>
              </a:rPr>
              <a:t> </a:t>
            </a:r>
            <a:r>
              <a:rPr lang="cs-CZ" altLang="cs-CZ" sz="2800" dirty="0" err="1">
                <a:solidFill>
                  <a:srgbClr val="000000"/>
                </a:solidFill>
              </a:rPr>
              <a:t>life</a:t>
            </a:r>
            <a:r>
              <a:rPr lang="cs-CZ" altLang="cs-CZ" sz="2800" dirty="0">
                <a:solidFill>
                  <a:srgbClr val="000000"/>
                </a:solidFill>
              </a:rPr>
              <a:t> </a:t>
            </a:r>
          </a:p>
          <a:p>
            <a:pPr marL="341313" indent="-341313" eaLnBrk="1" hangingPunct="1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6" charset="0"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sz="2800" dirty="0" smtClean="0">
                <a:solidFill>
                  <a:schemeClr val="tx1"/>
                </a:solidFill>
              </a:rPr>
              <a:t>To </a:t>
            </a:r>
            <a:r>
              <a:rPr lang="en-US" sz="2800" dirty="0" smtClean="0">
                <a:solidFill>
                  <a:schemeClr val="tx1"/>
                </a:solidFill>
              </a:rPr>
              <a:t>join</a:t>
            </a:r>
            <a:r>
              <a:rPr lang="cs-CZ" sz="2800" dirty="0" smtClean="0">
                <a:solidFill>
                  <a:schemeClr val="tx1"/>
                </a:solidFill>
              </a:rPr>
              <a:t> to L´</a:t>
            </a:r>
            <a:r>
              <a:rPr lang="en-US" sz="2800" dirty="0" err="1" smtClean="0">
                <a:solidFill>
                  <a:schemeClr val="tx1"/>
                </a:solidFill>
              </a:rPr>
              <a:t>Archa</a:t>
            </a:r>
            <a:r>
              <a:rPr lang="en-US" sz="2800" dirty="0" smtClean="0">
                <a:solidFill>
                  <a:schemeClr val="tx1"/>
                </a:solidFill>
              </a:rPr>
              <a:t> international movement</a:t>
            </a:r>
            <a:endParaRPr lang="cs-CZ" altLang="cs-CZ" sz="2800" dirty="0">
              <a:solidFill>
                <a:schemeClr val="tx1"/>
              </a:solidFill>
            </a:endParaRPr>
          </a:p>
          <a:p>
            <a:pPr marL="341313" indent="-341313" eaLnBrk="1" hangingPunct="1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6" charset="0"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800" dirty="0" smtClean="0">
                <a:solidFill>
                  <a:schemeClr val="tx1"/>
                </a:solidFill>
              </a:rPr>
              <a:t>T</a:t>
            </a:r>
            <a:r>
              <a:rPr lang="cs-CZ" sz="2800" dirty="0" smtClean="0">
                <a:solidFill>
                  <a:schemeClr val="tx1"/>
                </a:solidFill>
              </a:rPr>
              <a:t>o </a:t>
            </a:r>
            <a:r>
              <a:rPr lang="cs-CZ" sz="2800" dirty="0" err="1">
                <a:solidFill>
                  <a:schemeClr val="tx1"/>
                </a:solidFill>
              </a:rPr>
              <a:t>preserve</a:t>
            </a:r>
            <a:r>
              <a:rPr lang="cs-CZ" sz="2800" dirty="0">
                <a:solidFill>
                  <a:schemeClr val="tx1"/>
                </a:solidFill>
              </a:rPr>
              <a:t> a </a:t>
            </a:r>
            <a:r>
              <a:rPr lang="cs-CZ" sz="2800" dirty="0" err="1">
                <a:solidFill>
                  <a:schemeClr val="tx1"/>
                </a:solidFill>
              </a:rPr>
              <a:t>cultural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smtClean="0">
                <a:solidFill>
                  <a:schemeClr val="tx1"/>
                </a:solidFill>
              </a:rPr>
              <a:t>monument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341313" indent="-341313" eaLnBrk="1" hangingPunct="1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6" charset="0"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800" dirty="0" smtClean="0">
                <a:solidFill>
                  <a:schemeClr val="tx1"/>
                </a:solidFill>
              </a:rPr>
              <a:t>To </a:t>
            </a:r>
            <a:r>
              <a:rPr lang="cs-CZ" sz="2800" dirty="0" err="1" smtClean="0">
                <a:solidFill>
                  <a:schemeClr val="tx1"/>
                </a:solidFill>
              </a:rPr>
              <a:t>ensure</a:t>
            </a:r>
            <a:r>
              <a:rPr lang="cs-CZ" sz="2800" dirty="0" smtClean="0">
                <a:solidFill>
                  <a:schemeClr val="tx1"/>
                </a:solidFill>
              </a:rPr>
              <a:t> </a:t>
            </a:r>
            <a:r>
              <a:rPr lang="cs-CZ" sz="2800" dirty="0">
                <a:solidFill>
                  <a:schemeClr val="tx1"/>
                </a:solidFill>
              </a:rPr>
              <a:t>long-term </a:t>
            </a:r>
            <a:r>
              <a:rPr lang="cs-CZ" sz="2800" dirty="0" err="1">
                <a:solidFill>
                  <a:schemeClr val="tx1"/>
                </a:solidFill>
              </a:rPr>
              <a:t>funding</a:t>
            </a:r>
            <a:endParaRPr lang="cs-CZ" altLang="cs-CZ" sz="2800" dirty="0">
              <a:solidFill>
                <a:schemeClr val="tx1"/>
              </a:solidFill>
            </a:endParaRPr>
          </a:p>
          <a:p>
            <a:pPr marL="341313" indent="-341313" eaLnBrk="1" hangingPunct="1">
              <a:spcBef>
                <a:spcPts val="800"/>
              </a:spcBef>
              <a:buSzPct val="100000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cs-CZ" altLang="cs-CZ" sz="3200" dirty="0">
              <a:solidFill>
                <a:srgbClr val="000000"/>
              </a:solidFill>
            </a:endParaRPr>
          </a:p>
        </p:txBody>
      </p:sp>
      <p:pic>
        <p:nvPicPr>
          <p:cNvPr id="19460" name="Obráze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077072"/>
            <a:ext cx="3971156" cy="264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6425" cy="1085428"/>
          </a:xfrm>
        </p:spPr>
        <p:txBody>
          <a:bodyPr/>
          <a:lstStyle/>
          <a:p>
            <a:pPr algn="r" eaLnBrk="1" hangingPunct="1">
              <a:buClrTx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sz="3600" b="1" kern="1200" dirty="0" err="1" smtClean="0">
                <a:solidFill>
                  <a:srgbClr val="9E0000"/>
                </a:solidFill>
                <a:cs typeface="+mn-cs"/>
              </a:rPr>
              <a:t>Inspira</a:t>
            </a:r>
            <a:r>
              <a:rPr lang="en-US" sz="3600" b="1" kern="1200" dirty="0" err="1" smtClean="0">
                <a:solidFill>
                  <a:srgbClr val="9E0000"/>
                </a:solidFill>
                <a:cs typeface="+mn-cs"/>
              </a:rPr>
              <a:t>tion</a:t>
            </a:r>
            <a:r>
              <a:rPr lang="en-US" sz="3600" b="1" kern="1200" dirty="0" smtClean="0">
                <a:solidFill>
                  <a:srgbClr val="9E0000"/>
                </a:solidFill>
                <a:cs typeface="+mn-cs"/>
              </a:rPr>
              <a:t> b</a:t>
            </a:r>
            <a:r>
              <a:rPr lang="cs-CZ" sz="3600" b="1" kern="1200" dirty="0" smtClean="0">
                <a:solidFill>
                  <a:srgbClr val="9E0000"/>
                </a:solidFill>
                <a:cs typeface="+mn-cs"/>
              </a:rPr>
              <a:t>y</a:t>
            </a:r>
            <a:r>
              <a:rPr lang="en-US" sz="3600" b="1" kern="1200" dirty="0" smtClean="0">
                <a:solidFill>
                  <a:srgbClr val="9E0000"/>
                </a:solidFill>
                <a:cs typeface="+mn-cs"/>
              </a:rPr>
              <a:t> </a:t>
            </a:r>
            <a:r>
              <a:rPr lang="cs-CZ" sz="3600" b="1" kern="1200" dirty="0" smtClean="0">
                <a:solidFill>
                  <a:srgbClr val="9E0000"/>
                </a:solidFill>
                <a:cs typeface="+mn-cs"/>
              </a:rPr>
              <a:t>L´</a:t>
            </a:r>
            <a:r>
              <a:rPr lang="en-US" sz="3600" b="1" kern="1200" dirty="0" err="1" smtClean="0">
                <a:solidFill>
                  <a:srgbClr val="9E0000"/>
                </a:solidFill>
                <a:cs typeface="+mn-cs"/>
              </a:rPr>
              <a:t>Archa</a:t>
            </a:r>
            <a:r>
              <a:rPr lang="en-US" sz="3600" b="1" kern="1200" dirty="0" smtClean="0">
                <a:solidFill>
                  <a:srgbClr val="9E0000"/>
                </a:solidFill>
                <a:cs typeface="+mn-cs"/>
              </a:rPr>
              <a:t> </a:t>
            </a:r>
            <a:r>
              <a:rPr lang="cs-CZ" sz="3600" b="1" kern="1200" dirty="0" err="1" smtClean="0">
                <a:solidFill>
                  <a:srgbClr val="9E0000"/>
                </a:solidFill>
                <a:cs typeface="+mn-cs"/>
              </a:rPr>
              <a:t>of</a:t>
            </a:r>
            <a:r>
              <a:rPr lang="cs-CZ" sz="3600" b="1" kern="1200" dirty="0" smtClean="0">
                <a:solidFill>
                  <a:srgbClr val="9E0000"/>
                </a:solidFill>
                <a:cs typeface="+mn-cs"/>
              </a:rPr>
              <a:t> </a:t>
            </a:r>
            <a:r>
              <a:rPr lang="en-US" sz="3600" b="1" kern="1200" dirty="0" smtClean="0">
                <a:solidFill>
                  <a:srgbClr val="9E0000"/>
                </a:solidFill>
                <a:cs typeface="+mn-cs"/>
              </a:rPr>
              <a:t>J</a:t>
            </a:r>
            <a:r>
              <a:rPr lang="cs-CZ" sz="3600" b="1" kern="1200" dirty="0">
                <a:solidFill>
                  <a:srgbClr val="9E0000"/>
                </a:solidFill>
                <a:cs typeface="+mn-cs"/>
              </a:rPr>
              <a:t>.</a:t>
            </a:r>
            <a:r>
              <a:rPr lang="en-US" sz="3600" b="1" kern="1200" dirty="0">
                <a:solidFill>
                  <a:srgbClr val="9E0000"/>
                </a:solidFill>
                <a:cs typeface="+mn-cs"/>
              </a:rPr>
              <a:t> Vanier</a:t>
            </a:r>
            <a:endParaRPr lang="cs-CZ" sz="3600" b="1" kern="1200" dirty="0">
              <a:solidFill>
                <a:srgbClr val="9E0000"/>
              </a:solidFill>
              <a:cs typeface="+mn-cs"/>
            </a:endParaRPr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413"/>
            <a:ext cx="8226425" cy="4854575"/>
          </a:xfrm>
        </p:spPr>
        <p:txBody>
          <a:bodyPr/>
          <a:lstStyle/>
          <a:p>
            <a:pPr>
              <a:spcBef>
                <a:spcPct val="0"/>
              </a:spcBef>
              <a:buFont typeface="Times New Roman" pitchFamily="16" charset="0"/>
              <a:buNone/>
            </a:pPr>
            <a:endParaRPr lang="cs-CZ" altLang="cs-CZ" sz="1400" dirty="0" smtClean="0"/>
          </a:p>
          <a:p>
            <a:pPr>
              <a:spcBef>
                <a:spcPct val="0"/>
              </a:spcBef>
              <a:buNone/>
            </a:pPr>
            <a:r>
              <a:rPr lang="en-US" sz="1800" dirty="0" smtClean="0"/>
              <a:t>The </a:t>
            </a:r>
            <a:r>
              <a:rPr lang="en-US" sz="1800" dirty="0"/>
              <a:t>work of Villa </a:t>
            </a:r>
            <a:r>
              <a:rPr lang="en-US" sz="1800" dirty="0" err="1"/>
              <a:t>Vallilla</a:t>
            </a:r>
            <a:r>
              <a:rPr lang="en-US" sz="1800" dirty="0"/>
              <a:t> has been inspired from the very beginning by the ideas of Jean Vanier, who founded the </a:t>
            </a:r>
            <a:r>
              <a:rPr lang="en-US" sz="1800" dirty="0" err="1"/>
              <a:t>Archa</a:t>
            </a:r>
            <a:r>
              <a:rPr lang="en-US" sz="1800" dirty="0"/>
              <a:t> in </a:t>
            </a:r>
            <a:r>
              <a:rPr lang="en-US" sz="1800" dirty="0" smtClean="0"/>
              <a:t>1964.</a:t>
            </a:r>
            <a:r>
              <a:rPr lang="en-US" sz="1800" dirty="0"/>
              <a:t> </a:t>
            </a:r>
            <a:endParaRPr lang="cs-CZ" sz="1800" dirty="0" smtClean="0"/>
          </a:p>
          <a:p>
            <a:pPr>
              <a:spcBef>
                <a:spcPct val="0"/>
              </a:spcBef>
              <a:buNone/>
            </a:pPr>
            <a:r>
              <a:rPr lang="en-US" sz="1800" dirty="0" smtClean="0"/>
              <a:t>The </a:t>
            </a:r>
            <a:r>
              <a:rPr lang="en-US" sz="1800" dirty="0"/>
              <a:t>community house Villa </a:t>
            </a:r>
            <a:r>
              <a:rPr lang="en-US" sz="1800" dirty="0" err="1"/>
              <a:t>Vallila</a:t>
            </a:r>
            <a:r>
              <a:rPr lang="en-US" sz="1800" dirty="0"/>
              <a:t> gradually created a community of inhabitants</a:t>
            </a:r>
            <a:br>
              <a:rPr lang="en-US" sz="1800" dirty="0"/>
            </a:br>
            <a:r>
              <a:rPr lang="en-US" sz="1800" dirty="0"/>
              <a:t>      and assistants who try to live on the principles of Jean Vanier’s </a:t>
            </a:r>
            <a:r>
              <a:rPr lang="en-US" sz="1800" dirty="0" err="1"/>
              <a:t>Archa</a:t>
            </a:r>
            <a:r>
              <a:rPr lang="en-US" sz="1800" dirty="0"/>
              <a:t>.</a:t>
            </a:r>
            <a:endParaRPr lang="cs-CZ" sz="1800" dirty="0"/>
          </a:p>
          <a:p>
            <a:pPr>
              <a:spcBef>
                <a:spcPct val="0"/>
              </a:spcBef>
              <a:buNone/>
            </a:pPr>
            <a:r>
              <a:rPr lang="en-US" sz="1800" dirty="0" smtClean="0"/>
              <a:t>The </a:t>
            </a:r>
            <a:r>
              <a:rPr lang="en-US" sz="1800" dirty="0"/>
              <a:t>community of people with disabilities and their assistants is essential to all involved and helps discover the vital values of life and the uniqueness of each person's life. </a:t>
            </a:r>
            <a:endParaRPr lang="cs-CZ" sz="1800" dirty="0" smtClean="0"/>
          </a:p>
          <a:p>
            <a:pPr>
              <a:spcBef>
                <a:spcPct val="0"/>
              </a:spcBef>
              <a:buNone/>
            </a:pPr>
            <a:r>
              <a:rPr lang="en-US" sz="1800" dirty="0" smtClean="0"/>
              <a:t>Every </a:t>
            </a:r>
            <a:r>
              <a:rPr lang="en-US" sz="1800" dirty="0"/>
              <a:t>person can only develop fully in the </a:t>
            </a:r>
            <a:r>
              <a:rPr lang="cs-CZ" sz="1800" dirty="0" smtClean="0"/>
              <a:t>l</a:t>
            </a:r>
            <a:r>
              <a:rPr lang="en-US" sz="1800" dirty="0" err="1" smtClean="0"/>
              <a:t>iving</a:t>
            </a:r>
            <a:r>
              <a:rPr lang="en-US" sz="1800" dirty="0" smtClean="0"/>
              <a:t> </a:t>
            </a:r>
            <a:r>
              <a:rPr lang="en-US" sz="1800" dirty="0"/>
              <a:t>community of other </a:t>
            </a:r>
            <a:r>
              <a:rPr lang="en-US" sz="1800" dirty="0" smtClean="0"/>
              <a:t>people.</a:t>
            </a:r>
            <a:endParaRPr lang="cs-CZ" sz="1800" dirty="0" smtClean="0"/>
          </a:p>
          <a:p>
            <a:pPr>
              <a:spcBef>
                <a:spcPct val="0"/>
              </a:spcBef>
              <a:buNone/>
            </a:pPr>
            <a:r>
              <a:rPr lang="en-US" sz="1800" dirty="0" smtClean="0"/>
              <a:t>Since </a:t>
            </a:r>
            <a:r>
              <a:rPr lang="en-US" sz="1800" dirty="0"/>
              <a:t>2011, we have been meeting regularly with the </a:t>
            </a:r>
            <a:r>
              <a:rPr lang="en-US" sz="1800" dirty="0" err="1" smtClean="0"/>
              <a:t>Ar</a:t>
            </a:r>
            <a:r>
              <a:rPr lang="cs-CZ" sz="1800" dirty="0" smtClean="0"/>
              <a:t>cha</a:t>
            </a:r>
            <a:r>
              <a:rPr lang="en-US" sz="1800" dirty="0" smtClean="0"/>
              <a:t> </a:t>
            </a:r>
            <a:r>
              <a:rPr lang="cs-CZ" sz="1800" dirty="0" smtClean="0"/>
              <a:t>c</a:t>
            </a:r>
            <a:r>
              <a:rPr lang="en-US" sz="1800" dirty="0" err="1" smtClean="0"/>
              <a:t>oordinator</a:t>
            </a:r>
            <a:r>
              <a:rPr lang="en-US" sz="1800" dirty="0" smtClean="0"/>
              <a:t> </a:t>
            </a:r>
            <a:r>
              <a:rPr lang="en-US" sz="1800" dirty="0"/>
              <a:t>who is accompanying us and our community is supporting us. </a:t>
            </a:r>
            <a:endParaRPr lang="cs-CZ" sz="1800" dirty="0" smtClean="0"/>
          </a:p>
          <a:p>
            <a:pPr>
              <a:spcBef>
                <a:spcPct val="0"/>
              </a:spcBef>
              <a:buNone/>
            </a:pPr>
            <a:r>
              <a:rPr lang="en-US" sz="1800" dirty="0" smtClean="0"/>
              <a:t>In </a:t>
            </a:r>
            <a:r>
              <a:rPr lang="en-US" sz="1800" dirty="0"/>
              <a:t>recent years, meetings have been organized for </a:t>
            </a:r>
            <a:r>
              <a:rPr lang="en-US" sz="1800" dirty="0" smtClean="0"/>
              <a:t>assistants.</a:t>
            </a:r>
            <a:endParaRPr lang="cs-CZ" sz="1800" dirty="0" smtClean="0"/>
          </a:p>
          <a:p>
            <a:pPr>
              <a:spcBef>
                <a:spcPct val="0"/>
              </a:spcBef>
              <a:buNone/>
            </a:pPr>
            <a:r>
              <a:rPr lang="en-US" sz="1800" dirty="0" smtClean="0"/>
              <a:t>As </a:t>
            </a:r>
            <a:r>
              <a:rPr lang="en-US" sz="1800" dirty="0"/>
              <a:t>part of the exchange of experience, we have visited several </a:t>
            </a:r>
            <a:r>
              <a:rPr lang="en-US" sz="1800" dirty="0" err="1"/>
              <a:t>Archa</a:t>
            </a:r>
            <a:r>
              <a:rPr lang="en-US" sz="1800" dirty="0"/>
              <a:t> communities in Europe - France, Ireland, Poland, Slovenia. </a:t>
            </a:r>
            <a:endParaRPr lang="cs-CZ" sz="1800" dirty="0" smtClean="0"/>
          </a:p>
          <a:p>
            <a:pPr>
              <a:spcBef>
                <a:spcPct val="0"/>
              </a:spcBef>
              <a:buNone/>
            </a:pPr>
            <a:r>
              <a:rPr lang="en-US" sz="1800" dirty="0" smtClean="0"/>
              <a:t>Meeting </a:t>
            </a:r>
            <a:r>
              <a:rPr lang="en-US" sz="1800" dirty="0"/>
              <a:t>and spiritual inspiration is a great support for </a:t>
            </a:r>
            <a:r>
              <a:rPr lang="en-US" sz="1800" dirty="0" err="1" smtClean="0"/>
              <a:t>Vill</a:t>
            </a:r>
            <a:r>
              <a:rPr lang="cs-CZ" sz="1800" dirty="0" smtClean="0"/>
              <a:t>a</a:t>
            </a:r>
            <a:r>
              <a:rPr lang="en-US" sz="1800" dirty="0" smtClean="0"/>
              <a:t> </a:t>
            </a:r>
            <a:r>
              <a:rPr lang="en-US" sz="1800" dirty="0" err="1" smtClean="0"/>
              <a:t>Vallil</a:t>
            </a:r>
            <a:r>
              <a:rPr lang="cs-CZ" sz="1800" dirty="0" smtClean="0"/>
              <a:t>a</a:t>
            </a:r>
            <a:r>
              <a:rPr lang="en-US" sz="1800" dirty="0" smtClean="0"/>
              <a:t>'s </a:t>
            </a:r>
            <a:r>
              <a:rPr lang="en-US" sz="1800" dirty="0"/>
              <a:t>life.</a:t>
            </a:r>
            <a:endParaRPr lang="cs-CZ" altLang="cs-CZ" sz="1400" dirty="0" smtClean="0"/>
          </a:p>
        </p:txBody>
      </p:sp>
      <p:pic>
        <p:nvPicPr>
          <p:cNvPr id="20484" name="Obrázek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40862"/>
            <a:ext cx="100012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4400" b="1" dirty="0" err="1" smtClean="0">
                <a:solidFill>
                  <a:srgbClr val="9E0000"/>
                </a:solidFill>
              </a:rPr>
              <a:t>Contacts</a:t>
            </a:r>
            <a:endParaRPr lang="cs-CZ" altLang="cs-CZ" sz="4400" b="1" dirty="0" smtClean="0">
              <a:solidFill>
                <a:srgbClr val="9E0000"/>
              </a:solidFill>
            </a:endParaRPr>
          </a:p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4400" b="1" dirty="0">
              <a:solidFill>
                <a:srgbClr val="9E0000"/>
              </a:solidFill>
            </a:endParaRPr>
          </a:p>
        </p:txBody>
      </p:sp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251520" y="1052736"/>
            <a:ext cx="8229600" cy="5022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2900" indent="-339725" eaLnBrk="1" hangingPunct="1">
              <a:lnSpc>
                <a:spcPct val="80000"/>
              </a:lnSpc>
              <a:spcBef>
                <a:spcPts val="6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2400" b="1" dirty="0" smtClean="0">
              <a:solidFill>
                <a:srgbClr val="C00000"/>
              </a:solidFill>
            </a:endParaRPr>
          </a:p>
          <a:p>
            <a:pPr marL="342900" indent="-339725" eaLnBrk="1" hangingPunct="1">
              <a:lnSpc>
                <a:spcPct val="80000"/>
              </a:lnSpc>
              <a:spcBef>
                <a:spcPts val="6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b="1" dirty="0" err="1" smtClean="0">
                <a:solidFill>
                  <a:srgbClr val="C00000"/>
                </a:solidFill>
              </a:rPr>
              <a:t>Villa</a:t>
            </a:r>
            <a:r>
              <a:rPr lang="cs-CZ" altLang="cs-CZ" sz="2400" b="1" dirty="0" smtClean="0">
                <a:solidFill>
                  <a:srgbClr val="C00000"/>
                </a:solidFill>
              </a:rPr>
              <a:t> </a:t>
            </a:r>
            <a:r>
              <a:rPr lang="cs-CZ" altLang="cs-CZ" sz="2400" b="1" dirty="0" err="1">
                <a:solidFill>
                  <a:srgbClr val="C00000"/>
                </a:solidFill>
              </a:rPr>
              <a:t>Vallila</a:t>
            </a:r>
            <a:r>
              <a:rPr lang="cs-CZ" altLang="cs-CZ" sz="2400" b="1" dirty="0">
                <a:solidFill>
                  <a:srgbClr val="C00000"/>
                </a:solidFill>
              </a:rPr>
              <a:t>, </a:t>
            </a:r>
            <a:r>
              <a:rPr lang="cs-CZ" altLang="cs-CZ" sz="2400" b="1" dirty="0" err="1">
                <a:solidFill>
                  <a:srgbClr val="C00000"/>
                </a:solidFill>
              </a:rPr>
              <a:t>z.ú</a:t>
            </a:r>
            <a:r>
              <a:rPr lang="cs-CZ" altLang="cs-CZ" sz="2400" b="1" dirty="0">
                <a:solidFill>
                  <a:srgbClr val="C00000"/>
                </a:solidFill>
              </a:rPr>
              <a:t>.</a:t>
            </a:r>
          </a:p>
          <a:p>
            <a:pPr marL="342900" indent="-339725" eaLnBrk="1" hangingPunct="1">
              <a:lnSpc>
                <a:spcPct val="80000"/>
              </a:lnSpc>
              <a:spcBef>
                <a:spcPts val="6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smtClean="0">
                <a:solidFill>
                  <a:srgbClr val="000000"/>
                </a:solidFill>
              </a:rPr>
              <a:t>Přemyslovská </a:t>
            </a:r>
            <a:r>
              <a:rPr lang="cs-CZ" altLang="cs-CZ" sz="2400" dirty="0">
                <a:solidFill>
                  <a:srgbClr val="000000"/>
                </a:solidFill>
              </a:rPr>
              <a:t>23, 130 00 Praha 3</a:t>
            </a:r>
          </a:p>
          <a:p>
            <a:pPr marL="342900" indent="-339725" eaLnBrk="1" hangingPunct="1">
              <a:lnSpc>
                <a:spcPct val="80000"/>
              </a:lnSpc>
              <a:spcBef>
                <a:spcPts val="6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 smtClean="0">
                <a:solidFill>
                  <a:srgbClr val="000000"/>
                </a:solidFill>
              </a:rPr>
              <a:t>Cty</a:t>
            </a:r>
            <a:r>
              <a:rPr lang="cs-CZ" altLang="cs-CZ" sz="2400" dirty="0" smtClean="0">
                <a:solidFill>
                  <a:srgbClr val="000000"/>
                </a:solidFill>
              </a:rPr>
              <a:t> leader: Eva </a:t>
            </a:r>
            <a:r>
              <a:rPr lang="cs-CZ" altLang="cs-CZ" sz="2400" dirty="0">
                <a:solidFill>
                  <a:srgbClr val="000000"/>
                </a:solidFill>
              </a:rPr>
              <a:t>Klípová</a:t>
            </a:r>
          </a:p>
          <a:p>
            <a:pPr marL="342900" indent="-339725" eaLnBrk="1" hangingPunct="1">
              <a:lnSpc>
                <a:spcPct val="80000"/>
              </a:lnSpc>
              <a:spcBef>
                <a:spcPts val="6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smtClean="0">
                <a:solidFill>
                  <a:srgbClr val="000000"/>
                </a:solidFill>
              </a:rPr>
              <a:t>eva.klipova@seznam.cz</a:t>
            </a:r>
            <a:endParaRPr lang="cs-CZ" altLang="cs-CZ" sz="2400" dirty="0">
              <a:solidFill>
                <a:srgbClr val="000000"/>
              </a:solidFill>
            </a:endParaRPr>
          </a:p>
          <a:p>
            <a:pPr marL="342900" indent="-339725" eaLnBrk="1" hangingPunct="1">
              <a:lnSpc>
                <a:spcPct val="80000"/>
              </a:lnSpc>
              <a:spcBef>
                <a:spcPts val="6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b="1" dirty="0" err="1" smtClean="0">
                <a:solidFill>
                  <a:srgbClr val="C00000"/>
                </a:solidFill>
              </a:rPr>
              <a:t>Community</a:t>
            </a:r>
            <a:r>
              <a:rPr lang="cs-CZ" altLang="cs-CZ" sz="2400" b="1" dirty="0" smtClean="0">
                <a:solidFill>
                  <a:srgbClr val="C00000"/>
                </a:solidFill>
              </a:rPr>
              <a:t> house </a:t>
            </a:r>
            <a:r>
              <a:rPr lang="cs-CZ" altLang="cs-CZ" sz="2400" b="1" dirty="0" err="1" smtClean="0">
                <a:solidFill>
                  <a:srgbClr val="C00000"/>
                </a:solidFill>
              </a:rPr>
              <a:t>Villa</a:t>
            </a:r>
            <a:r>
              <a:rPr lang="cs-CZ" altLang="cs-CZ" sz="2400" b="1" dirty="0" smtClean="0">
                <a:solidFill>
                  <a:srgbClr val="C00000"/>
                </a:solidFill>
              </a:rPr>
              <a:t> </a:t>
            </a:r>
            <a:r>
              <a:rPr lang="cs-CZ" altLang="cs-CZ" sz="2400" b="1" dirty="0" err="1">
                <a:solidFill>
                  <a:srgbClr val="C00000"/>
                </a:solidFill>
              </a:rPr>
              <a:t>Vallila</a:t>
            </a:r>
            <a:endParaRPr lang="cs-CZ" altLang="cs-CZ" sz="2400" b="1" dirty="0">
              <a:solidFill>
                <a:srgbClr val="C00000"/>
              </a:solidFill>
            </a:endParaRPr>
          </a:p>
          <a:p>
            <a:pPr marL="342900" indent="-339725" eaLnBrk="1" hangingPunct="1">
              <a:lnSpc>
                <a:spcPct val="80000"/>
              </a:lnSpc>
              <a:spcBef>
                <a:spcPts val="6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smtClean="0">
                <a:solidFill>
                  <a:srgbClr val="000000"/>
                </a:solidFill>
              </a:rPr>
              <a:t>House leader: </a:t>
            </a:r>
            <a:r>
              <a:rPr lang="cs-CZ" altLang="cs-CZ" sz="2400" dirty="0">
                <a:solidFill>
                  <a:srgbClr val="000000"/>
                </a:solidFill>
              </a:rPr>
              <a:t>Renata Kocourková </a:t>
            </a:r>
          </a:p>
          <a:p>
            <a:pPr marL="342900" indent="-339725" eaLnBrk="1" hangingPunct="1">
              <a:lnSpc>
                <a:spcPct val="80000"/>
              </a:lnSpc>
              <a:spcBef>
                <a:spcPts val="6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>
                <a:solidFill>
                  <a:srgbClr val="000000"/>
                </a:solidFill>
              </a:rPr>
              <a:t>Červený Újezd u Votic 32, 257 </a:t>
            </a:r>
            <a:r>
              <a:rPr lang="cs-CZ" altLang="cs-CZ" sz="2400" dirty="0" smtClean="0">
                <a:solidFill>
                  <a:srgbClr val="000000"/>
                </a:solidFill>
              </a:rPr>
              <a:t>88</a:t>
            </a:r>
            <a:endParaRPr lang="cs-CZ" altLang="cs-CZ" sz="2400" dirty="0">
              <a:solidFill>
                <a:srgbClr val="000000"/>
              </a:solidFill>
            </a:endParaRPr>
          </a:p>
          <a:p>
            <a:pPr marL="342900" indent="-339725" eaLnBrk="1" hangingPunct="1">
              <a:lnSpc>
                <a:spcPct val="80000"/>
              </a:lnSpc>
              <a:spcBef>
                <a:spcPts val="6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>
                <a:solidFill>
                  <a:srgbClr val="000000"/>
                </a:solidFill>
              </a:rPr>
              <a:t>tel: 317 802 106</a:t>
            </a:r>
          </a:p>
          <a:p>
            <a:pPr marL="342900" indent="-339725" eaLnBrk="1" hangingPunct="1">
              <a:lnSpc>
                <a:spcPct val="80000"/>
              </a:lnSpc>
              <a:spcBef>
                <a:spcPts val="6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>
                <a:solidFill>
                  <a:srgbClr val="000000"/>
                </a:solidFill>
              </a:rPr>
              <a:t>e-mail: </a:t>
            </a:r>
            <a:r>
              <a:rPr lang="cs-CZ" altLang="cs-CZ" sz="2400" dirty="0" err="1">
                <a:solidFill>
                  <a:srgbClr val="000000"/>
                </a:solidFill>
                <a:hlinkClick r:id="rId3"/>
              </a:rPr>
              <a:t>villa</a:t>
            </a:r>
            <a:r>
              <a:rPr lang="en-US" altLang="cs-CZ" sz="2400" dirty="0">
                <a:solidFill>
                  <a:srgbClr val="000000"/>
                </a:solidFill>
                <a:hlinkClick r:id="rId3"/>
              </a:rPr>
              <a:t>@</a:t>
            </a:r>
            <a:r>
              <a:rPr lang="cs-CZ" altLang="cs-CZ" sz="2400" dirty="0" smtClean="0">
                <a:solidFill>
                  <a:srgbClr val="000000"/>
                </a:solidFill>
                <a:hlinkClick r:id="rId3"/>
              </a:rPr>
              <a:t>vallila.cz</a:t>
            </a:r>
            <a:endParaRPr lang="cs-CZ" altLang="cs-CZ" sz="2400" dirty="0" smtClean="0">
              <a:solidFill>
                <a:srgbClr val="000000"/>
              </a:solidFill>
            </a:endParaRPr>
          </a:p>
          <a:p>
            <a:pPr marL="342900" indent="-339725" eaLnBrk="1" hangingPunct="1">
              <a:lnSpc>
                <a:spcPct val="80000"/>
              </a:lnSpc>
              <a:spcBef>
                <a:spcPts val="6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b="1" dirty="0" smtClean="0">
                <a:solidFill>
                  <a:srgbClr val="C00000"/>
                </a:solidFill>
              </a:rPr>
              <a:t>President </a:t>
            </a:r>
            <a:r>
              <a:rPr lang="cs-CZ" altLang="cs-CZ" sz="2400" b="1" dirty="0" err="1" smtClean="0">
                <a:solidFill>
                  <a:srgbClr val="C00000"/>
                </a:solidFill>
              </a:rPr>
              <a:t>of</a:t>
            </a:r>
            <a:r>
              <a:rPr lang="cs-CZ" altLang="cs-CZ" sz="2400" b="1" dirty="0" smtClean="0">
                <a:solidFill>
                  <a:srgbClr val="C00000"/>
                </a:solidFill>
              </a:rPr>
              <a:t> </a:t>
            </a:r>
            <a:r>
              <a:rPr lang="cs-CZ" altLang="cs-CZ" sz="2400" b="1" dirty="0" err="1" smtClean="0">
                <a:solidFill>
                  <a:srgbClr val="C00000"/>
                </a:solidFill>
              </a:rPr>
              <a:t>Board</a:t>
            </a:r>
            <a:endParaRPr lang="cs-CZ" altLang="cs-CZ" sz="2400" b="1" dirty="0">
              <a:solidFill>
                <a:srgbClr val="C00000"/>
              </a:solidFill>
            </a:endParaRPr>
          </a:p>
          <a:p>
            <a:pPr marL="342900" indent="-339725" eaLnBrk="1" hangingPunct="1">
              <a:lnSpc>
                <a:spcPct val="80000"/>
              </a:lnSpc>
              <a:spcBef>
                <a:spcPts val="6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smtClean="0">
                <a:solidFill>
                  <a:srgbClr val="000000"/>
                </a:solidFill>
              </a:rPr>
              <a:t>Vít Herynek</a:t>
            </a:r>
          </a:p>
          <a:p>
            <a:pPr marL="342900" indent="-339725" eaLnBrk="1" hangingPunct="1">
              <a:lnSpc>
                <a:spcPct val="80000"/>
              </a:lnSpc>
              <a:spcBef>
                <a:spcPts val="6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smtClean="0">
                <a:solidFill>
                  <a:srgbClr val="000000"/>
                </a:solidFill>
              </a:rPr>
              <a:t>herynci@volny.cz</a:t>
            </a:r>
            <a:endParaRPr lang="cs-CZ" altLang="cs-CZ" sz="2400" dirty="0">
              <a:solidFill>
                <a:srgbClr val="000000"/>
              </a:solidFill>
            </a:endParaRPr>
          </a:p>
          <a:p>
            <a:pPr marL="342900" indent="-339725" algn="ctr" eaLnBrk="1" hangingPunct="1">
              <a:lnSpc>
                <a:spcPct val="80000"/>
              </a:lnSpc>
              <a:spcBef>
                <a:spcPts val="6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3200" b="1" dirty="0" smtClean="0">
              <a:solidFill>
                <a:srgbClr val="000000"/>
              </a:solidFill>
            </a:endParaRPr>
          </a:p>
          <a:p>
            <a:pPr marL="342900" indent="-339725" algn="ctr" eaLnBrk="1" hangingPunct="1">
              <a:lnSpc>
                <a:spcPct val="80000"/>
              </a:lnSpc>
              <a:spcBef>
                <a:spcPts val="6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200" b="1" dirty="0" smtClean="0">
                <a:solidFill>
                  <a:srgbClr val="000000"/>
                </a:solidFill>
              </a:rPr>
              <a:t>www.vallila.cz</a:t>
            </a:r>
            <a:endParaRPr lang="cs-CZ" altLang="cs-CZ" sz="3200" b="1" dirty="0">
              <a:solidFill>
                <a:srgbClr val="000000"/>
              </a:solidFill>
            </a:endParaRPr>
          </a:p>
          <a:p>
            <a:pPr marL="342900" indent="-339725" algn="r" eaLnBrk="1" hangingPunct="1">
              <a:lnSpc>
                <a:spcPct val="80000"/>
              </a:lnSpc>
              <a:spcBef>
                <a:spcPts val="6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000" dirty="0">
                <a:solidFill>
                  <a:srgbClr val="000000"/>
                </a:solidFill>
              </a:rPr>
              <a:t/>
            </a:r>
            <a:br>
              <a:rPr lang="cs-CZ" altLang="cs-CZ" sz="2000" dirty="0">
                <a:solidFill>
                  <a:srgbClr val="000000"/>
                </a:solidFill>
              </a:rPr>
            </a:br>
            <a:endParaRPr lang="cs-CZ" altLang="cs-CZ" sz="2000" dirty="0">
              <a:solidFill>
                <a:srgbClr val="000000"/>
              </a:solidFill>
            </a:endParaRPr>
          </a:p>
        </p:txBody>
      </p:sp>
      <p:pic>
        <p:nvPicPr>
          <p:cNvPr id="21508" name="Picture 5" descr="C:\Users\Villa-Home\Desktop\Únor-Archa2018\VZfotky2014villa\IMG_92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564161"/>
            <a:ext cx="3432175" cy="250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457200" y="128588"/>
            <a:ext cx="8228013" cy="157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6600" b="1">
                <a:solidFill>
                  <a:srgbClr val="9E0000"/>
                </a:solidFill>
              </a:rPr>
              <a:t>Villa Vallila</a:t>
            </a:r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539750" y="1712913"/>
            <a:ext cx="8228013" cy="4351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2900" indent="-339725" algn="ctr" eaLnBrk="1" hangingPunct="1">
              <a:lnSpc>
                <a:spcPct val="120000"/>
              </a:lnSpc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cs-CZ" sz="2000" dirty="0" smtClean="0">
                <a:solidFill>
                  <a:srgbClr val="000000"/>
                </a:solidFill>
              </a:rPr>
              <a:t>The civic association was founded in 1996 with the aim</a:t>
            </a:r>
          </a:p>
          <a:p>
            <a:pPr marL="342900" indent="-339725" algn="ctr" eaLnBrk="1" hangingPunct="1">
              <a:lnSpc>
                <a:spcPct val="120000"/>
              </a:lnSpc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cs-CZ" sz="2000" dirty="0" smtClean="0">
                <a:solidFill>
                  <a:srgbClr val="000000"/>
                </a:solidFill>
              </a:rPr>
              <a:t>to build and operate a community house in </a:t>
            </a:r>
            <a:r>
              <a:rPr lang="en-US" altLang="cs-CZ" sz="2000" dirty="0" err="1" smtClean="0">
                <a:solidFill>
                  <a:srgbClr val="000000"/>
                </a:solidFill>
              </a:rPr>
              <a:t>Červený</a:t>
            </a:r>
            <a:r>
              <a:rPr lang="en-US" altLang="cs-CZ" sz="2000" dirty="0" smtClean="0">
                <a:solidFill>
                  <a:srgbClr val="000000"/>
                </a:solidFill>
              </a:rPr>
              <a:t> </a:t>
            </a:r>
            <a:r>
              <a:rPr lang="en-US" altLang="cs-CZ" sz="2000" dirty="0" err="1" smtClean="0">
                <a:solidFill>
                  <a:srgbClr val="000000"/>
                </a:solidFill>
              </a:rPr>
              <a:t>Újezd</a:t>
            </a:r>
            <a:r>
              <a:rPr lang="en-US" altLang="cs-CZ" sz="2000" dirty="0" smtClean="0">
                <a:solidFill>
                  <a:srgbClr val="000000"/>
                </a:solidFill>
              </a:rPr>
              <a:t> near </a:t>
            </a:r>
            <a:r>
              <a:rPr lang="en-US" altLang="cs-CZ" sz="2000" dirty="0" err="1" smtClean="0">
                <a:solidFill>
                  <a:srgbClr val="000000"/>
                </a:solidFill>
              </a:rPr>
              <a:t>Votice</a:t>
            </a:r>
            <a:r>
              <a:rPr lang="en-US" altLang="cs-CZ" sz="2000" dirty="0" smtClean="0">
                <a:solidFill>
                  <a:srgbClr val="000000"/>
                </a:solidFill>
              </a:rPr>
              <a:t> as a home for people with disabilities.</a:t>
            </a:r>
            <a:endParaRPr lang="cs-CZ" altLang="cs-CZ" sz="2800" dirty="0">
              <a:solidFill>
                <a:srgbClr val="000000"/>
              </a:solidFill>
              <a:latin typeface="Arial Unicode MS" pitchFamily="32" charset="0"/>
            </a:endParaRPr>
          </a:p>
          <a:p>
            <a:pPr marL="342900" indent="-339725" eaLnBrk="1" hangingPunct="1">
              <a:lnSpc>
                <a:spcPct val="120000"/>
              </a:lnSpc>
              <a:spcBef>
                <a:spcPts val="14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2800" dirty="0">
              <a:solidFill>
                <a:srgbClr val="000000"/>
              </a:solidFill>
              <a:latin typeface="Arial Unicode MS" pitchFamily="32" charset="0"/>
            </a:endParaRPr>
          </a:p>
        </p:txBody>
      </p:sp>
      <p:pic>
        <p:nvPicPr>
          <p:cNvPr id="3076" name="Picture 5" descr="G:\úvodní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438785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781" y="3429000"/>
            <a:ext cx="4127157" cy="3095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24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b="1" dirty="0" err="1">
                <a:solidFill>
                  <a:srgbClr val="9E0000"/>
                </a:solidFill>
              </a:rPr>
              <a:t>Who</a:t>
            </a:r>
            <a:r>
              <a:rPr lang="cs-CZ" altLang="cs-CZ" sz="2400" b="1" dirty="0">
                <a:solidFill>
                  <a:srgbClr val="9E0000"/>
                </a:solidFill>
              </a:rPr>
              <a:t> </a:t>
            </a:r>
            <a:r>
              <a:rPr lang="cs-CZ" altLang="cs-CZ" sz="2400" b="1" dirty="0" err="1">
                <a:solidFill>
                  <a:srgbClr val="9E0000"/>
                </a:solidFill>
              </a:rPr>
              <a:t>we</a:t>
            </a:r>
            <a:r>
              <a:rPr lang="cs-CZ" altLang="cs-CZ" sz="2400" b="1" dirty="0">
                <a:solidFill>
                  <a:srgbClr val="9E0000"/>
                </a:solidFill>
              </a:rPr>
              <a:t> are </a:t>
            </a:r>
            <a:r>
              <a:rPr lang="cs-CZ" altLang="cs-CZ" sz="2400" b="1" dirty="0" err="1">
                <a:solidFill>
                  <a:srgbClr val="9E0000"/>
                </a:solidFill>
              </a:rPr>
              <a:t>today</a:t>
            </a:r>
            <a:r>
              <a:rPr lang="cs-CZ" altLang="cs-CZ" sz="2400" b="1" dirty="0">
                <a:solidFill>
                  <a:srgbClr val="9E0000"/>
                </a:solidFill>
              </a:rPr>
              <a:t> </a:t>
            </a:r>
            <a:r>
              <a:rPr lang="cs-CZ" altLang="cs-CZ" sz="2400" b="1" dirty="0" smtClean="0">
                <a:solidFill>
                  <a:srgbClr val="9E0000"/>
                </a:solidFill>
              </a:rPr>
              <a:t>in 2018</a:t>
            </a:r>
          </a:p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4400" b="1" dirty="0">
              <a:solidFill>
                <a:srgbClr val="C00000"/>
              </a:solidFill>
            </a:endParaRP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457200" y="1340768"/>
            <a:ext cx="8228013" cy="478380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2900" indent="-341313" eaLnBrk="1" hangingPunct="1">
              <a:lnSpc>
                <a:spcPct val="120000"/>
              </a:lnSpc>
              <a:spcBef>
                <a:spcPts val="14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b="1" dirty="0" smtClean="0">
                <a:solidFill>
                  <a:srgbClr val="000000"/>
                </a:solidFill>
              </a:rPr>
              <a:t>Target </a:t>
            </a:r>
            <a:r>
              <a:rPr lang="cs-CZ" altLang="cs-CZ" sz="2400" b="1" dirty="0" err="1" smtClean="0">
                <a:solidFill>
                  <a:srgbClr val="000000"/>
                </a:solidFill>
              </a:rPr>
              <a:t>group</a:t>
            </a:r>
            <a:r>
              <a:rPr lang="cs-CZ" altLang="cs-CZ" sz="2400" b="1" dirty="0" smtClean="0">
                <a:solidFill>
                  <a:srgbClr val="000000"/>
                </a:solidFill>
              </a:rPr>
              <a:t>: </a:t>
            </a:r>
            <a:endParaRPr lang="cs-CZ" altLang="cs-CZ" sz="2400" b="1" dirty="0">
              <a:solidFill>
                <a:srgbClr val="000000"/>
              </a:solidFill>
            </a:endParaRPr>
          </a:p>
          <a:p>
            <a:pPr marL="1587" eaLnBrk="1" hangingPunct="1">
              <a:spcBef>
                <a:spcPts val="1400"/>
              </a:spcBef>
              <a:buClr>
                <a:srgbClr val="000000"/>
              </a:buClr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cs-CZ" sz="2400" dirty="0" smtClean="0">
                <a:solidFill>
                  <a:srgbClr val="000000"/>
                </a:solidFill>
              </a:rPr>
              <a:t>young people with disabilities </a:t>
            </a:r>
            <a:endParaRPr lang="cs-CZ" altLang="cs-CZ" sz="2400" dirty="0">
              <a:solidFill>
                <a:srgbClr val="000000"/>
              </a:solidFill>
            </a:endParaRPr>
          </a:p>
          <a:p>
            <a:pPr marL="1587" eaLnBrk="1" hangingPunct="1">
              <a:spcBef>
                <a:spcPts val="1400"/>
              </a:spcBef>
              <a:buClr>
                <a:srgbClr val="000000"/>
              </a:buClr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cs-CZ" sz="2400" dirty="0" smtClean="0">
                <a:solidFill>
                  <a:srgbClr val="000000"/>
                </a:solidFill>
              </a:rPr>
              <a:t>and social disadvantage</a:t>
            </a:r>
            <a:r>
              <a:rPr lang="cs-CZ" altLang="cs-CZ" sz="2400" dirty="0" smtClean="0">
                <a:solidFill>
                  <a:srgbClr val="000000"/>
                </a:solidFill>
              </a:rPr>
              <a:t>s</a:t>
            </a:r>
          </a:p>
          <a:p>
            <a:pPr marL="342900" indent="-341313" eaLnBrk="1" hangingPunct="1">
              <a:lnSpc>
                <a:spcPct val="120000"/>
              </a:lnSpc>
              <a:spcBef>
                <a:spcPts val="1400"/>
              </a:spcBef>
              <a:buClr>
                <a:srgbClr val="000000"/>
              </a:buClr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b="1" dirty="0" err="1" smtClean="0">
                <a:solidFill>
                  <a:srgbClr val="000000"/>
                </a:solidFill>
              </a:rPr>
              <a:t>Social</a:t>
            </a:r>
            <a:r>
              <a:rPr lang="cs-CZ" altLang="cs-CZ" sz="2400" dirty="0" smtClean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 smtClean="0">
                <a:solidFill>
                  <a:srgbClr val="000000"/>
                </a:solidFill>
              </a:rPr>
              <a:t>services</a:t>
            </a:r>
            <a:r>
              <a:rPr lang="cs-CZ" altLang="cs-CZ" sz="2400" dirty="0" smtClean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 smtClean="0">
                <a:solidFill>
                  <a:srgbClr val="000000"/>
                </a:solidFill>
              </a:rPr>
              <a:t>provider</a:t>
            </a:r>
            <a:r>
              <a:rPr lang="cs-CZ" altLang="cs-CZ" sz="2400" dirty="0" smtClean="0">
                <a:solidFill>
                  <a:srgbClr val="000000"/>
                </a:solidFill>
              </a:rPr>
              <a:t>: </a:t>
            </a:r>
            <a:endParaRPr lang="cs-CZ" altLang="cs-CZ" sz="2400" dirty="0">
              <a:solidFill>
                <a:srgbClr val="000000"/>
              </a:solidFill>
            </a:endParaRPr>
          </a:p>
          <a:p>
            <a:pPr marL="1587" eaLnBrk="1" hangingPunct="1">
              <a:lnSpc>
                <a:spcPct val="120000"/>
              </a:lnSpc>
              <a:spcBef>
                <a:spcPts val="1400"/>
              </a:spcBef>
              <a:buClr>
                <a:srgbClr val="000000"/>
              </a:buClr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cs-CZ" sz="2400" dirty="0" smtClean="0">
                <a:solidFill>
                  <a:srgbClr val="000000"/>
                </a:solidFill>
              </a:rPr>
              <a:t>protected housing</a:t>
            </a:r>
          </a:p>
          <a:p>
            <a:pPr marL="1587" eaLnBrk="1" hangingPunct="1">
              <a:lnSpc>
                <a:spcPct val="120000"/>
              </a:lnSpc>
              <a:spcBef>
                <a:spcPts val="1400"/>
              </a:spcBef>
              <a:buClr>
                <a:srgbClr val="000000"/>
              </a:buClr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cs-CZ" sz="2400" dirty="0" smtClean="0">
                <a:solidFill>
                  <a:srgbClr val="000000"/>
                </a:solidFill>
              </a:rPr>
              <a:t>r</a:t>
            </a:r>
            <a:r>
              <a:rPr lang="cs-CZ" altLang="cs-CZ" sz="2400" dirty="0" err="1" smtClean="0">
                <a:solidFill>
                  <a:srgbClr val="000000"/>
                </a:solidFill>
              </a:rPr>
              <a:t>espite</a:t>
            </a:r>
            <a:r>
              <a:rPr lang="en-US" altLang="cs-CZ" sz="2400" dirty="0" smtClean="0">
                <a:solidFill>
                  <a:srgbClr val="000000"/>
                </a:solidFill>
              </a:rPr>
              <a:t> service</a:t>
            </a:r>
            <a:r>
              <a:rPr lang="cs-CZ" altLang="cs-CZ" sz="2400" dirty="0" smtClean="0">
                <a:solidFill>
                  <a:srgbClr val="000000"/>
                </a:solidFill>
              </a:rPr>
              <a:t>s</a:t>
            </a:r>
            <a:endParaRPr lang="en-US" altLang="cs-CZ" sz="2400" dirty="0" smtClean="0">
              <a:solidFill>
                <a:srgbClr val="000000"/>
              </a:solidFill>
            </a:endParaRPr>
          </a:p>
          <a:p>
            <a:pPr marL="1587" eaLnBrk="1" hangingPunct="1">
              <a:lnSpc>
                <a:spcPct val="120000"/>
              </a:lnSpc>
              <a:spcBef>
                <a:spcPts val="1400"/>
              </a:spcBef>
              <a:buClr>
                <a:srgbClr val="000000"/>
              </a:buClr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cs-CZ" sz="2400" dirty="0" smtClean="0">
                <a:solidFill>
                  <a:srgbClr val="000000"/>
                </a:solidFill>
              </a:rPr>
              <a:t>social therapeutic workshop</a:t>
            </a:r>
            <a:endParaRPr lang="cs-CZ" altLang="cs-CZ" sz="2400" dirty="0">
              <a:solidFill>
                <a:srgbClr val="000000"/>
              </a:solidFill>
            </a:endParaRPr>
          </a:p>
        </p:txBody>
      </p:sp>
      <p:pic>
        <p:nvPicPr>
          <p:cNvPr id="4100" name="Picture 9" descr="C:\Documents and Settings\EVA\Plocha\Villa 2014\VZ2014-Villa\fotky\IMG_9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1975" y="128588"/>
            <a:ext cx="4009331" cy="30284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4128" y="3284984"/>
            <a:ext cx="2307136" cy="3176453"/>
          </a:xfrm>
          <a:prstGeom prst="rect">
            <a:avLst/>
          </a:prstGeom>
        </p:spPr>
      </p:pic>
    </p:spTree>
  </p:cSld>
  <p:clrMapOvr>
    <a:masterClrMapping/>
  </p:clrMapOvr>
  <p:transition advTm="1024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4400" b="1">
                <a:solidFill>
                  <a:srgbClr val="9E0000"/>
                </a:solidFill>
              </a:rPr>
              <a:t>Our mission</a:t>
            </a:r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468313" y="1341438"/>
            <a:ext cx="7920037" cy="3455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>
              <a:buFont typeface="Arial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 </a:t>
            </a:r>
            <a:r>
              <a:rPr lang="en-GB" sz="2400" dirty="0" smtClean="0">
                <a:solidFill>
                  <a:schemeClr val="tx1"/>
                </a:solidFill>
              </a:rPr>
              <a:t>To </a:t>
            </a:r>
            <a:r>
              <a:rPr lang="en-GB" sz="2400" dirty="0">
                <a:solidFill>
                  <a:schemeClr val="tx1"/>
                </a:solidFill>
              </a:rPr>
              <a:t>enable people with various handicaps to live full life in natural conditions of human community. In order to fulfil its vocation, Villa </a:t>
            </a:r>
            <a:r>
              <a:rPr lang="en-GB" sz="2400" dirty="0" err="1">
                <a:solidFill>
                  <a:schemeClr val="tx1"/>
                </a:solidFill>
              </a:rPr>
              <a:t>Vallila</a:t>
            </a:r>
            <a:r>
              <a:rPr lang="en-GB" sz="2400" dirty="0">
                <a:solidFill>
                  <a:schemeClr val="tx1"/>
                </a:solidFill>
              </a:rPr>
              <a:t> runs a community house in </a:t>
            </a:r>
            <a:r>
              <a:rPr lang="en-GB" sz="2400" dirty="0" err="1">
                <a:solidFill>
                  <a:schemeClr val="tx1"/>
                </a:solidFill>
              </a:rPr>
              <a:t>Červený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Újezd</a:t>
            </a:r>
            <a:r>
              <a:rPr lang="en-GB" sz="2400" dirty="0">
                <a:solidFill>
                  <a:schemeClr val="tx1"/>
                </a:solidFill>
              </a:rPr>
              <a:t> near </a:t>
            </a:r>
            <a:r>
              <a:rPr lang="en-GB" sz="2400" dirty="0" err="1">
                <a:solidFill>
                  <a:schemeClr val="tx1"/>
                </a:solidFill>
              </a:rPr>
              <a:t>Votice</a:t>
            </a:r>
            <a:r>
              <a:rPr lang="en-GB" sz="2400" dirty="0">
                <a:solidFill>
                  <a:schemeClr val="tx1"/>
                </a:solidFill>
              </a:rPr>
              <a:t>.</a:t>
            </a:r>
            <a:endParaRPr lang="cs-CZ" sz="2400" dirty="0">
              <a:solidFill>
                <a:schemeClr val="tx1"/>
              </a:solidFill>
            </a:endParaRPr>
          </a:p>
          <a:p>
            <a:pPr>
              <a:buFont typeface="Arial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 </a:t>
            </a:r>
            <a:r>
              <a:rPr lang="en-GB" sz="2400" dirty="0" smtClean="0">
                <a:solidFill>
                  <a:schemeClr val="tx1"/>
                </a:solidFill>
              </a:rPr>
              <a:t>To </a:t>
            </a:r>
            <a:r>
              <a:rPr lang="en-GB" sz="2400" dirty="0">
                <a:solidFill>
                  <a:schemeClr val="tx1"/>
                </a:solidFill>
              </a:rPr>
              <a:t>provide a support to core members of Villa </a:t>
            </a:r>
            <a:r>
              <a:rPr lang="en-GB" sz="2400" dirty="0" err="1">
                <a:solidFill>
                  <a:schemeClr val="tx1"/>
                </a:solidFill>
              </a:rPr>
              <a:t>Vallila</a:t>
            </a:r>
            <a:r>
              <a:rPr lang="en-GB" sz="2400" dirty="0">
                <a:solidFill>
                  <a:schemeClr val="tx1"/>
                </a:solidFill>
              </a:rPr>
              <a:t> for their integration into normal social and working environment.</a:t>
            </a:r>
            <a:endParaRPr lang="cs-CZ" sz="2400" dirty="0">
              <a:solidFill>
                <a:schemeClr val="tx1"/>
              </a:solidFill>
            </a:endParaRP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060" y="4442818"/>
            <a:ext cx="3056415" cy="204370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3429000"/>
            <a:ext cx="2060575" cy="3079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126" name="Picture 6" descr="C:\Documents and Settings\EVA\Plocha\VILLA AKTUÁLNÍ\FOTO 2009-2012\ZS Villa 09\DSC059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4071" y="3933825"/>
            <a:ext cx="3405188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4400" b="1">
                <a:solidFill>
                  <a:srgbClr val="9E0000"/>
                </a:solidFill>
              </a:rPr>
              <a:t>Our identity</a:t>
            </a:r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462282" y="1556792"/>
            <a:ext cx="8229600" cy="4310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>
              <a:buFont typeface="Arial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 </a:t>
            </a:r>
            <a:r>
              <a:rPr lang="en-GB" dirty="0" smtClean="0">
                <a:solidFill>
                  <a:schemeClr val="tx1"/>
                </a:solidFill>
              </a:rPr>
              <a:t>Respecting </a:t>
            </a:r>
            <a:r>
              <a:rPr lang="en-GB" dirty="0">
                <a:solidFill>
                  <a:schemeClr val="tx1"/>
                </a:solidFill>
              </a:rPr>
              <a:t>and promoting the rights of the people with mental disabilities especially the right to dignified conditions, the right to home and the right to work engagement.</a:t>
            </a:r>
            <a:endParaRPr lang="cs-CZ" dirty="0">
              <a:solidFill>
                <a:schemeClr val="tx1"/>
              </a:solidFill>
            </a:endParaRPr>
          </a:p>
          <a:p>
            <a:pPr>
              <a:buFont typeface="Arial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en-GB" dirty="0" smtClean="0">
                <a:solidFill>
                  <a:schemeClr val="tx1"/>
                </a:solidFill>
              </a:rPr>
              <a:t>Improving </a:t>
            </a:r>
            <a:r>
              <a:rPr lang="en-GB" dirty="0">
                <a:solidFill>
                  <a:schemeClr val="tx1"/>
                </a:solidFill>
              </a:rPr>
              <a:t>the life of adult people with mental disabilities in the way of community life.</a:t>
            </a:r>
            <a:endParaRPr lang="cs-CZ" dirty="0">
              <a:solidFill>
                <a:schemeClr val="tx1"/>
              </a:solidFill>
            </a:endParaRPr>
          </a:p>
          <a:p>
            <a:pPr>
              <a:buFont typeface="Arial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en-GB" dirty="0" smtClean="0">
                <a:solidFill>
                  <a:schemeClr val="tx1"/>
                </a:solidFill>
              </a:rPr>
              <a:t>Recognizing </a:t>
            </a:r>
            <a:r>
              <a:rPr lang="en-GB" dirty="0">
                <a:solidFill>
                  <a:schemeClr val="tx1"/>
                </a:solidFill>
              </a:rPr>
              <a:t>the abilities of the people with „different“ mentality and to call attention to their valuable qualities. To support their meaningful integration through interpersonal relations.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29" y="3680493"/>
            <a:ext cx="4211960" cy="315897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66" y="3896729"/>
            <a:ext cx="4393922" cy="292928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4400" b="1" dirty="0" err="1" smtClean="0">
                <a:solidFill>
                  <a:srgbClr val="9E0000"/>
                </a:solidFill>
              </a:rPr>
              <a:t>History</a:t>
            </a:r>
            <a:r>
              <a:rPr lang="cs-CZ" altLang="cs-CZ" sz="4400" b="1" dirty="0" smtClean="0">
                <a:solidFill>
                  <a:srgbClr val="9E0000"/>
                </a:solidFill>
              </a:rPr>
              <a:t> </a:t>
            </a:r>
            <a:r>
              <a:rPr lang="cs-CZ" altLang="cs-CZ" sz="4400" b="1" dirty="0" err="1" smtClean="0">
                <a:solidFill>
                  <a:srgbClr val="9E0000"/>
                </a:solidFill>
              </a:rPr>
              <a:t>of</a:t>
            </a:r>
            <a:r>
              <a:rPr lang="cs-CZ" altLang="cs-CZ" sz="4400" b="1" dirty="0" smtClean="0">
                <a:solidFill>
                  <a:srgbClr val="9E0000"/>
                </a:solidFill>
              </a:rPr>
              <a:t> </a:t>
            </a:r>
            <a:r>
              <a:rPr lang="cs-CZ" altLang="cs-CZ" sz="4400" b="1" dirty="0" err="1" smtClean="0">
                <a:solidFill>
                  <a:srgbClr val="9E0000"/>
                </a:solidFill>
              </a:rPr>
              <a:t>Villa</a:t>
            </a:r>
            <a:r>
              <a:rPr lang="cs-CZ" altLang="cs-CZ" sz="4400" b="1" dirty="0" smtClean="0">
                <a:solidFill>
                  <a:srgbClr val="9E0000"/>
                </a:solidFill>
              </a:rPr>
              <a:t> </a:t>
            </a:r>
            <a:r>
              <a:rPr lang="cs-CZ" altLang="cs-CZ" sz="4400" b="1" dirty="0" err="1" smtClean="0">
                <a:solidFill>
                  <a:srgbClr val="9E0000"/>
                </a:solidFill>
              </a:rPr>
              <a:t>Vallila</a:t>
            </a:r>
            <a:endParaRPr lang="cs-CZ" altLang="cs-CZ" sz="4400" b="1" dirty="0">
              <a:solidFill>
                <a:srgbClr val="9E0000"/>
              </a:solidFill>
            </a:endParaRP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251520" y="1457053"/>
            <a:ext cx="8229600" cy="54009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2900" indent="-339725" eaLnBrk="1" hangingPunct="1">
              <a:spcBef>
                <a:spcPts val="18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b="1" dirty="0" smtClean="0">
                <a:solidFill>
                  <a:srgbClr val="000000"/>
                </a:solidFill>
              </a:rPr>
              <a:t>1996 </a:t>
            </a:r>
            <a:r>
              <a:rPr lang="cs-CZ" altLang="cs-CZ" sz="2400" b="1" dirty="0">
                <a:solidFill>
                  <a:srgbClr val="000000"/>
                </a:solidFill>
              </a:rPr>
              <a:t>– </a:t>
            </a:r>
            <a:r>
              <a:rPr lang="cs-CZ" altLang="cs-CZ" sz="2400" b="1" dirty="0">
                <a:solidFill>
                  <a:schemeClr val="tx1"/>
                </a:solidFill>
              </a:rPr>
              <a:t>2001</a:t>
            </a:r>
            <a:r>
              <a:rPr lang="cs-CZ" altLang="cs-CZ" sz="2400" dirty="0">
                <a:solidFill>
                  <a:srgbClr val="000000"/>
                </a:solidFill>
              </a:rPr>
              <a:t> </a:t>
            </a:r>
            <a:r>
              <a:rPr lang="cs-CZ" altLang="cs-CZ" sz="2400" dirty="0" smtClean="0">
                <a:solidFill>
                  <a:srgbClr val="000000"/>
                </a:solidFill>
              </a:rPr>
              <a:t>E</a:t>
            </a:r>
            <a:r>
              <a:rPr lang="en-US" altLang="cs-CZ" sz="2400" dirty="0" err="1" smtClean="0">
                <a:solidFill>
                  <a:srgbClr val="000000"/>
                </a:solidFill>
              </a:rPr>
              <a:t>stablishment</a:t>
            </a:r>
            <a:r>
              <a:rPr lang="en-US" altLang="cs-CZ" sz="2400" dirty="0" smtClean="0">
                <a:solidFill>
                  <a:srgbClr val="000000"/>
                </a:solidFill>
              </a:rPr>
              <a:t> of civic association, purchase of dilapidated building, reconstruction, commencement of operation</a:t>
            </a:r>
            <a:endParaRPr lang="cs-CZ" altLang="cs-CZ" sz="2400" dirty="0">
              <a:solidFill>
                <a:srgbClr val="000000"/>
              </a:solidFill>
            </a:endParaRPr>
          </a:p>
          <a:p>
            <a:pPr marL="342900" indent="-339725" eaLnBrk="1" hangingPunct="1">
              <a:spcBef>
                <a:spcPts val="18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b="1" dirty="0">
                <a:solidFill>
                  <a:srgbClr val="000000"/>
                </a:solidFill>
              </a:rPr>
              <a:t>2002</a:t>
            </a:r>
            <a:r>
              <a:rPr lang="cs-CZ" altLang="cs-CZ" sz="2400" dirty="0">
                <a:solidFill>
                  <a:srgbClr val="000000"/>
                </a:solidFill>
              </a:rPr>
              <a:t> </a:t>
            </a:r>
            <a:r>
              <a:rPr lang="cs-CZ" altLang="cs-CZ" sz="2400" b="1" dirty="0">
                <a:solidFill>
                  <a:srgbClr val="000000"/>
                </a:solidFill>
              </a:rPr>
              <a:t>– 2005</a:t>
            </a:r>
            <a:r>
              <a:rPr lang="cs-CZ" altLang="cs-CZ" sz="2400" dirty="0">
                <a:solidFill>
                  <a:srgbClr val="000000"/>
                </a:solidFill>
              </a:rPr>
              <a:t> </a:t>
            </a:r>
            <a:r>
              <a:rPr lang="cs-CZ" altLang="cs-CZ" sz="2400" dirty="0" smtClean="0">
                <a:solidFill>
                  <a:srgbClr val="000000"/>
                </a:solidFill>
              </a:rPr>
              <a:t>O</a:t>
            </a:r>
            <a:r>
              <a:rPr lang="en-US" altLang="cs-CZ" sz="2400" dirty="0" err="1" smtClean="0">
                <a:solidFill>
                  <a:srgbClr val="000000"/>
                </a:solidFill>
              </a:rPr>
              <a:t>pening</a:t>
            </a:r>
            <a:r>
              <a:rPr lang="en-US" altLang="cs-CZ" sz="2400" dirty="0" smtClean="0">
                <a:solidFill>
                  <a:srgbClr val="000000"/>
                </a:solidFill>
              </a:rPr>
              <a:t> a house for people with disabilities, registration of social services, establishment of a therapeutic farm, reconstruction of the attic</a:t>
            </a:r>
            <a:endParaRPr lang="cs-CZ" altLang="cs-CZ" sz="2400" dirty="0">
              <a:solidFill>
                <a:srgbClr val="000000"/>
              </a:solidFill>
            </a:endParaRPr>
          </a:p>
          <a:p>
            <a:pPr marL="342900" indent="-339725" eaLnBrk="1" hangingPunct="1">
              <a:spcBef>
                <a:spcPts val="18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b="1" dirty="0">
                <a:solidFill>
                  <a:srgbClr val="000000"/>
                </a:solidFill>
              </a:rPr>
              <a:t>2006 – 2007</a:t>
            </a:r>
            <a:r>
              <a:rPr lang="cs-CZ" altLang="cs-CZ" sz="2400" dirty="0">
                <a:solidFill>
                  <a:srgbClr val="000000"/>
                </a:solidFill>
              </a:rPr>
              <a:t> </a:t>
            </a:r>
            <a:r>
              <a:rPr lang="cs-CZ" altLang="cs-CZ" sz="2400" dirty="0" smtClean="0">
                <a:solidFill>
                  <a:srgbClr val="000000"/>
                </a:solidFill>
              </a:rPr>
              <a:t>C</a:t>
            </a:r>
            <a:r>
              <a:rPr lang="en-US" altLang="cs-CZ" sz="2400" dirty="0" err="1" smtClean="0">
                <a:solidFill>
                  <a:srgbClr val="000000"/>
                </a:solidFill>
              </a:rPr>
              <a:t>onstruction</a:t>
            </a:r>
            <a:r>
              <a:rPr lang="en-US" altLang="cs-CZ" sz="2400" dirty="0" smtClean="0">
                <a:solidFill>
                  <a:srgbClr val="000000"/>
                </a:solidFill>
              </a:rPr>
              <a:t> of a sports ground, </a:t>
            </a:r>
            <a:r>
              <a:rPr lang="en-US" altLang="cs-CZ" sz="2400" dirty="0" err="1" smtClean="0">
                <a:solidFill>
                  <a:srgbClr val="000000"/>
                </a:solidFill>
              </a:rPr>
              <a:t>ergotherapeutic</a:t>
            </a:r>
            <a:r>
              <a:rPr lang="en-US" altLang="cs-CZ" sz="2400" dirty="0" smtClean="0">
                <a:solidFill>
                  <a:srgbClr val="000000"/>
                </a:solidFill>
              </a:rPr>
              <a:t> workshop, training kitchen - strengthening work and leisure activities of the house</a:t>
            </a:r>
            <a:endParaRPr lang="cs-CZ" altLang="cs-CZ" sz="2400" dirty="0">
              <a:solidFill>
                <a:srgbClr val="000000"/>
              </a:solidFill>
            </a:endParaRPr>
          </a:p>
          <a:p>
            <a:pPr marL="342900" indent="-339725" eaLnBrk="1" hangingPunct="1">
              <a:lnSpc>
                <a:spcPct val="120000"/>
              </a:lnSpc>
              <a:spcBef>
                <a:spcPts val="18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b="1" dirty="0">
                <a:solidFill>
                  <a:srgbClr val="000000"/>
                </a:solidFill>
              </a:rPr>
              <a:t>2008 </a:t>
            </a:r>
            <a:r>
              <a:rPr lang="cs-CZ" altLang="cs-CZ" sz="2400" dirty="0">
                <a:solidFill>
                  <a:srgbClr val="000000"/>
                </a:solidFill>
              </a:rPr>
              <a:t>– </a:t>
            </a:r>
            <a:r>
              <a:rPr lang="cs-CZ" altLang="cs-CZ" sz="2400" b="1" dirty="0">
                <a:solidFill>
                  <a:srgbClr val="000000"/>
                </a:solidFill>
              </a:rPr>
              <a:t>2009 </a:t>
            </a:r>
            <a:r>
              <a:rPr lang="cs-CZ" altLang="cs-CZ" sz="2400" dirty="0" smtClean="0">
                <a:solidFill>
                  <a:srgbClr val="000000"/>
                </a:solidFill>
              </a:rPr>
              <a:t>C</a:t>
            </a:r>
            <a:r>
              <a:rPr lang="en-US" altLang="cs-CZ" sz="2400" dirty="0" err="1" smtClean="0">
                <a:solidFill>
                  <a:srgbClr val="000000"/>
                </a:solidFill>
              </a:rPr>
              <a:t>onstruction</a:t>
            </a:r>
            <a:r>
              <a:rPr lang="en-US" altLang="cs-CZ" sz="2400" dirty="0" smtClean="0">
                <a:solidFill>
                  <a:srgbClr val="000000"/>
                </a:solidFill>
              </a:rPr>
              <a:t> of separate shelters in a house under </a:t>
            </a:r>
            <a:r>
              <a:rPr lang="en-US" altLang="cs-CZ" sz="2400" dirty="0" err="1" smtClean="0">
                <a:solidFill>
                  <a:srgbClr val="000000"/>
                </a:solidFill>
              </a:rPr>
              <a:t>Vill</a:t>
            </a:r>
            <a:r>
              <a:rPr lang="cs-CZ" altLang="cs-CZ" sz="2400" dirty="0" smtClean="0">
                <a:solidFill>
                  <a:srgbClr val="000000"/>
                </a:solidFill>
              </a:rPr>
              <a:t>a</a:t>
            </a:r>
            <a:endParaRPr lang="cs-CZ" altLang="cs-CZ" sz="2400" dirty="0">
              <a:solidFill>
                <a:srgbClr val="000000"/>
              </a:solidFill>
            </a:endParaRPr>
          </a:p>
          <a:p>
            <a:pPr marL="342900" indent="-339725" eaLnBrk="1" hangingPunct="1">
              <a:lnSpc>
                <a:spcPct val="120000"/>
              </a:lnSpc>
              <a:spcBef>
                <a:spcPts val="18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2000" b="1" dirty="0">
              <a:solidFill>
                <a:srgbClr val="000000"/>
              </a:solidFill>
            </a:endParaRPr>
          </a:p>
          <a:p>
            <a:pPr marL="342900" indent="-339725" eaLnBrk="1" hangingPunct="1">
              <a:lnSpc>
                <a:spcPct val="120000"/>
              </a:lnSpc>
              <a:spcBef>
                <a:spcPts val="18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20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b="1" dirty="0" err="1" smtClean="0">
                <a:solidFill>
                  <a:srgbClr val="9E0000"/>
                </a:solidFill>
              </a:rPr>
              <a:t>History</a:t>
            </a:r>
            <a:r>
              <a:rPr lang="cs-CZ" altLang="cs-CZ" b="1" dirty="0" smtClean="0">
                <a:solidFill>
                  <a:srgbClr val="9E0000"/>
                </a:solidFill>
              </a:rPr>
              <a:t> </a:t>
            </a:r>
            <a:r>
              <a:rPr lang="cs-CZ" altLang="cs-CZ" b="1" dirty="0" err="1" smtClean="0">
                <a:solidFill>
                  <a:srgbClr val="9E0000"/>
                </a:solidFill>
              </a:rPr>
              <a:t>of</a:t>
            </a:r>
            <a:r>
              <a:rPr lang="cs-CZ" altLang="cs-CZ" b="1" dirty="0" smtClean="0">
                <a:solidFill>
                  <a:srgbClr val="9E0000"/>
                </a:solidFill>
              </a:rPr>
              <a:t> </a:t>
            </a:r>
            <a:r>
              <a:rPr lang="cs-CZ" altLang="cs-CZ" b="1" dirty="0" err="1" smtClean="0">
                <a:solidFill>
                  <a:srgbClr val="9E0000"/>
                </a:solidFill>
              </a:rPr>
              <a:t>Villa</a:t>
            </a:r>
            <a:r>
              <a:rPr lang="cs-CZ" altLang="cs-CZ" b="1" dirty="0" smtClean="0">
                <a:solidFill>
                  <a:srgbClr val="9E0000"/>
                </a:solidFill>
              </a:rPr>
              <a:t> </a:t>
            </a:r>
            <a:r>
              <a:rPr lang="cs-CZ" altLang="cs-CZ" b="1" dirty="0" err="1" smtClean="0">
                <a:solidFill>
                  <a:srgbClr val="9E0000"/>
                </a:solidFill>
              </a:rPr>
              <a:t>Vallila</a:t>
            </a:r>
            <a:endParaRPr lang="cs-CZ" altLang="cs-CZ" b="1" dirty="0">
              <a:solidFill>
                <a:srgbClr val="9E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6425" cy="4637088"/>
          </a:xfrm>
        </p:spPr>
        <p:txBody>
          <a:bodyPr/>
          <a:lstStyle/>
          <a:p>
            <a:pPr>
              <a:buNone/>
            </a:pPr>
            <a:r>
              <a:rPr lang="cs-CZ" altLang="cs-CZ" sz="2000" b="1" dirty="0"/>
              <a:t>2010</a:t>
            </a:r>
            <a:r>
              <a:rPr lang="cs-CZ" altLang="cs-CZ" sz="2000" dirty="0"/>
              <a:t> – </a:t>
            </a:r>
            <a:r>
              <a:rPr lang="cs-CZ" altLang="cs-CZ" sz="2000" b="1" dirty="0"/>
              <a:t>2011</a:t>
            </a:r>
            <a:r>
              <a:rPr lang="cs-CZ" altLang="cs-CZ" sz="2000" dirty="0"/>
              <a:t> </a:t>
            </a:r>
            <a:r>
              <a:rPr lang="cs-CZ" sz="2000" dirty="0" smtClean="0"/>
              <a:t>N</a:t>
            </a:r>
            <a:r>
              <a:rPr lang="en-US" sz="2000" dirty="0" err="1" smtClean="0"/>
              <a:t>ew</a:t>
            </a:r>
            <a:r>
              <a:rPr lang="en-US" sz="2000" dirty="0" smtClean="0"/>
              <a:t> clients, new </a:t>
            </a:r>
            <a:r>
              <a:rPr lang="cs-CZ" sz="2000" dirty="0" err="1" smtClean="0"/>
              <a:t>sheepfold</a:t>
            </a:r>
            <a:r>
              <a:rPr lang="en-US" sz="2000" dirty="0" smtClean="0"/>
              <a:t>, new fences, new ideas, lack of funds</a:t>
            </a:r>
          </a:p>
          <a:p>
            <a:pPr>
              <a:buFont typeface="Times New Roman" panose="02020603050405020304" pitchFamily="18" charset="0"/>
              <a:buNone/>
              <a:defRPr/>
            </a:pPr>
            <a:r>
              <a:rPr lang="cs-CZ" sz="2000" b="1" kern="1200" dirty="0" smtClean="0"/>
              <a:t>2012 </a:t>
            </a:r>
            <a:r>
              <a:rPr lang="cs-CZ" sz="2000" b="1" kern="1200" dirty="0"/>
              <a:t>– 2013 </a:t>
            </a:r>
            <a:r>
              <a:rPr lang="cs-CZ" sz="2000" kern="1200" dirty="0" smtClean="0"/>
              <a:t>I</a:t>
            </a:r>
            <a:r>
              <a:rPr lang="en-US" sz="2000" kern="1200" dirty="0" err="1" smtClean="0"/>
              <a:t>nitiating</a:t>
            </a:r>
            <a:r>
              <a:rPr lang="en-US" sz="2000" kern="1200" dirty="0" smtClean="0"/>
              <a:t> the plaster repair project - gradually the individual walls of the house; establishing contacts with J</a:t>
            </a:r>
            <a:r>
              <a:rPr lang="cs-CZ" sz="2000" kern="1200" dirty="0" err="1" smtClean="0"/>
              <a:t>ean</a:t>
            </a:r>
            <a:r>
              <a:rPr lang="en-US" sz="2000" kern="1200" dirty="0" smtClean="0"/>
              <a:t> Vanier’s </a:t>
            </a:r>
            <a:r>
              <a:rPr lang="en-US" sz="2000" kern="1200" dirty="0" err="1" smtClean="0"/>
              <a:t>Archa</a:t>
            </a:r>
            <a:r>
              <a:rPr lang="en-US" sz="2000" kern="1200" dirty="0" smtClean="0"/>
              <a:t> International Movement - starting a new collaboration and trying to join this movement; new cooperation with Benedictus</a:t>
            </a:r>
            <a:endParaRPr lang="cs-CZ" sz="2000" kern="1200" dirty="0" smtClean="0"/>
          </a:p>
          <a:p>
            <a:pPr>
              <a:buFont typeface="Times New Roman" panose="02020603050405020304" pitchFamily="18" charset="0"/>
              <a:buNone/>
              <a:defRPr/>
            </a:pPr>
            <a:r>
              <a:rPr lang="cs-CZ" sz="2000" b="1" kern="1200" dirty="0" smtClean="0"/>
              <a:t>2014 – 2015</a:t>
            </a:r>
            <a:r>
              <a:rPr lang="cs-CZ" sz="2000" kern="1200" dirty="0" smtClean="0"/>
              <a:t> S</a:t>
            </a:r>
            <a:r>
              <a:rPr lang="en-US" sz="2000" kern="1200" dirty="0" err="1" smtClean="0"/>
              <a:t>uccessful</a:t>
            </a:r>
            <a:r>
              <a:rPr lang="en-US" sz="2000" kern="1200" dirty="0" smtClean="0"/>
              <a:t> completion of plaster throughout the community building; the celebration of </a:t>
            </a:r>
            <a:r>
              <a:rPr lang="en-US" sz="2000" kern="1200" dirty="0"/>
              <a:t>50th anniversary </a:t>
            </a:r>
            <a:r>
              <a:rPr lang="cs-CZ" sz="2000" kern="1200" dirty="0" err="1" smtClean="0"/>
              <a:t>of</a:t>
            </a:r>
            <a:r>
              <a:rPr lang="cs-CZ" sz="2000" kern="1200" dirty="0" smtClean="0"/>
              <a:t> </a:t>
            </a:r>
            <a:r>
              <a:rPr lang="en-US" sz="2000" kern="1200" dirty="0" smtClean="0"/>
              <a:t>the founding of the J</a:t>
            </a:r>
            <a:r>
              <a:rPr lang="cs-CZ" sz="2000" kern="1200" dirty="0" err="1" smtClean="0"/>
              <a:t>ean</a:t>
            </a:r>
            <a:r>
              <a:rPr lang="en-US" sz="2000" kern="1200" dirty="0" smtClean="0"/>
              <a:t> Vanier’s </a:t>
            </a:r>
            <a:r>
              <a:rPr lang="en-US" sz="2000" kern="1200" dirty="0" err="1" smtClean="0"/>
              <a:t>Archa</a:t>
            </a:r>
            <a:endParaRPr lang="cs-CZ" sz="2000" kern="1200" dirty="0" smtClean="0"/>
          </a:p>
          <a:p>
            <a:pPr>
              <a:buFont typeface="Times New Roman" panose="02020603050405020304" pitchFamily="18" charset="0"/>
              <a:buNone/>
              <a:defRPr/>
            </a:pPr>
            <a:r>
              <a:rPr lang="cs-CZ" sz="2000" b="1" kern="1200" dirty="0" smtClean="0"/>
              <a:t>2016 – 2018 </a:t>
            </a:r>
            <a:r>
              <a:rPr lang="en-US" sz="2000" kern="1200" dirty="0" smtClean="0"/>
              <a:t>Formation of assistants, visits to </a:t>
            </a:r>
            <a:r>
              <a:rPr lang="en-US" sz="2000" kern="1200" dirty="0" err="1" smtClean="0"/>
              <a:t>Ar</a:t>
            </a:r>
            <a:r>
              <a:rPr lang="cs-CZ" sz="2000" kern="1200" dirty="0" smtClean="0"/>
              <a:t>cha</a:t>
            </a:r>
            <a:r>
              <a:rPr lang="en-US" sz="2000" kern="1200" dirty="0" smtClean="0"/>
              <a:t> communities, regular community weekends; repair of Fr</a:t>
            </a:r>
            <a:r>
              <a:rPr lang="cs-CZ" sz="2000" kern="1200" dirty="0" err="1" smtClean="0"/>
              <a:t>antišek</a:t>
            </a:r>
            <a:r>
              <a:rPr lang="en-US" sz="2000" kern="1200" dirty="0" smtClean="0"/>
              <a:t> </a:t>
            </a:r>
            <a:r>
              <a:rPr lang="en-US" sz="2000" kern="1200" dirty="0" err="1" smtClean="0"/>
              <a:t>Bíl</a:t>
            </a:r>
            <a:r>
              <a:rPr lang="cs-CZ" sz="2000" kern="1200" dirty="0" err="1" smtClean="0"/>
              <a:t>ek</a:t>
            </a:r>
            <a:r>
              <a:rPr lang="en-US" sz="2000" kern="1200" dirty="0" smtClean="0"/>
              <a:t>’s</a:t>
            </a:r>
            <a:r>
              <a:rPr lang="cs-CZ" sz="2000" kern="1200" dirty="0" smtClean="0"/>
              <a:t> </a:t>
            </a:r>
            <a:r>
              <a:rPr lang="en-US" sz="2000" kern="1200" dirty="0" smtClean="0"/>
              <a:t>relief, built outdoor baking oven for pizza and bread, newly furnished therapeutic workshop, house furnished as suitable accommodation for rent</a:t>
            </a:r>
            <a:endParaRPr lang="cs-CZ" sz="2000" b="1" kern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467544" y="188640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4400" b="1" dirty="0" err="1" smtClean="0">
                <a:solidFill>
                  <a:srgbClr val="9E0000"/>
                </a:solidFill>
              </a:rPr>
              <a:t>History</a:t>
            </a:r>
            <a:r>
              <a:rPr lang="cs-CZ" altLang="cs-CZ" sz="4400" b="1" dirty="0" smtClean="0">
                <a:solidFill>
                  <a:srgbClr val="9E0000"/>
                </a:solidFill>
              </a:rPr>
              <a:t> </a:t>
            </a:r>
            <a:r>
              <a:rPr lang="cs-CZ" altLang="cs-CZ" sz="4400" b="1" dirty="0" err="1" smtClean="0">
                <a:solidFill>
                  <a:srgbClr val="9E0000"/>
                </a:solidFill>
              </a:rPr>
              <a:t>of</a:t>
            </a:r>
            <a:r>
              <a:rPr lang="cs-CZ" altLang="cs-CZ" sz="4400" b="1" dirty="0" smtClean="0">
                <a:solidFill>
                  <a:srgbClr val="9E0000"/>
                </a:solidFill>
              </a:rPr>
              <a:t> </a:t>
            </a:r>
            <a:r>
              <a:rPr lang="cs-CZ" altLang="cs-CZ" sz="4400" b="1" dirty="0" err="1" smtClean="0">
                <a:solidFill>
                  <a:srgbClr val="9E0000"/>
                </a:solidFill>
              </a:rPr>
              <a:t>the</a:t>
            </a:r>
            <a:r>
              <a:rPr lang="cs-CZ" altLang="cs-CZ" sz="4400" b="1" dirty="0" smtClean="0">
                <a:solidFill>
                  <a:srgbClr val="9E0000"/>
                </a:solidFill>
              </a:rPr>
              <a:t> house</a:t>
            </a:r>
            <a:endParaRPr lang="cs-CZ" altLang="cs-CZ" sz="4400" b="1" dirty="0">
              <a:solidFill>
                <a:srgbClr val="9E0000"/>
              </a:solidFill>
            </a:endParaRPr>
          </a:p>
        </p:txBody>
      </p:sp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395288" y="963668"/>
            <a:ext cx="8569325" cy="29891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eaLnBrk="1" hangingPunct="1">
              <a:lnSpc>
                <a:spcPct val="115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Bookman Old Style" pitchFamily="16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cs-CZ" sz="2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2400" dirty="0" smtClean="0">
                <a:solidFill>
                  <a:srgbClr val="000000"/>
                </a:solidFill>
                <a:latin typeface="+mn-lt"/>
              </a:rPr>
              <a:t>B</a:t>
            </a:r>
            <a:r>
              <a:rPr lang="en-US" altLang="cs-CZ" sz="2400" dirty="0" err="1" smtClean="0">
                <a:solidFill>
                  <a:srgbClr val="000000"/>
                </a:solidFill>
                <a:latin typeface="+mn-lt"/>
              </a:rPr>
              <a:t>uilt</a:t>
            </a:r>
            <a:r>
              <a:rPr lang="en-US" altLang="cs-CZ" sz="2400" dirty="0" smtClean="0">
                <a:solidFill>
                  <a:srgbClr val="000000"/>
                </a:solidFill>
                <a:latin typeface="+mn-lt"/>
              </a:rPr>
              <a:t> at the beginning of the last century, the reliefs of </a:t>
            </a:r>
            <a:r>
              <a:rPr lang="en-US" altLang="cs-CZ" sz="2400" dirty="0" err="1" smtClean="0">
                <a:solidFill>
                  <a:srgbClr val="000000"/>
                </a:solidFill>
                <a:latin typeface="+mn-lt"/>
              </a:rPr>
              <a:t>František</a:t>
            </a:r>
            <a:r>
              <a:rPr lang="en-US" altLang="cs-CZ" sz="2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cs-CZ" sz="2400" dirty="0" err="1" smtClean="0">
                <a:solidFill>
                  <a:srgbClr val="000000"/>
                </a:solidFill>
                <a:latin typeface="+mn-lt"/>
              </a:rPr>
              <a:t>Bílek</a:t>
            </a:r>
            <a:endParaRPr lang="en-US" altLang="cs-CZ" sz="2400" dirty="0" smtClean="0">
              <a:solidFill>
                <a:srgbClr val="000000"/>
              </a:solidFill>
              <a:latin typeface="+mn-lt"/>
            </a:endParaRPr>
          </a:p>
          <a:p>
            <a:pPr eaLnBrk="1" hangingPunct="1">
              <a:lnSpc>
                <a:spcPct val="115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Bookman Old Style" pitchFamily="16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cs-CZ" sz="2400" dirty="0" smtClean="0">
                <a:solidFill>
                  <a:srgbClr val="000000"/>
                </a:solidFill>
                <a:latin typeface="+mn-lt"/>
              </a:rPr>
              <a:t> </a:t>
            </a:r>
            <a:r>
              <a:rPr lang="cs-CZ" altLang="cs-CZ" sz="2400" dirty="0" smtClean="0">
                <a:solidFill>
                  <a:srgbClr val="000000"/>
                </a:solidFill>
                <a:latin typeface="+mn-lt"/>
              </a:rPr>
              <a:t>U</a:t>
            </a:r>
            <a:r>
              <a:rPr lang="en-US" altLang="cs-CZ" sz="2400" dirty="0" err="1" smtClean="0">
                <a:solidFill>
                  <a:srgbClr val="000000"/>
                </a:solidFill>
                <a:latin typeface="+mn-lt"/>
              </a:rPr>
              <a:t>ntil</a:t>
            </a:r>
            <a:r>
              <a:rPr lang="en-US" altLang="cs-CZ" sz="2400" dirty="0" smtClean="0">
                <a:solidFill>
                  <a:srgbClr val="000000"/>
                </a:solidFill>
                <a:latin typeface="+mn-lt"/>
              </a:rPr>
              <a:t> 1949 the country house of a rich Prague family</a:t>
            </a:r>
          </a:p>
          <a:p>
            <a:pPr eaLnBrk="1" hangingPunct="1">
              <a:lnSpc>
                <a:spcPct val="115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Bookman Old Style" pitchFamily="16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cs-CZ" sz="2400" dirty="0" smtClean="0">
                <a:solidFill>
                  <a:srgbClr val="000000"/>
                </a:solidFill>
                <a:latin typeface="+mn-lt"/>
              </a:rPr>
              <a:t> </a:t>
            </a:r>
            <a:r>
              <a:rPr lang="cs-CZ" altLang="cs-CZ" sz="2400" dirty="0" smtClean="0">
                <a:solidFill>
                  <a:srgbClr val="000000"/>
                </a:solidFill>
                <a:latin typeface="+mn-lt"/>
              </a:rPr>
              <a:t>U</a:t>
            </a:r>
            <a:r>
              <a:rPr lang="en-US" altLang="cs-CZ" sz="2400" dirty="0" err="1" smtClean="0">
                <a:solidFill>
                  <a:srgbClr val="000000"/>
                </a:solidFill>
                <a:latin typeface="+mn-lt"/>
              </a:rPr>
              <a:t>ninhabited</a:t>
            </a:r>
            <a:r>
              <a:rPr lang="en-US" altLang="cs-CZ" sz="2400" dirty="0" smtClean="0">
                <a:solidFill>
                  <a:srgbClr val="000000"/>
                </a:solidFill>
                <a:latin typeface="+mn-lt"/>
              </a:rPr>
              <a:t> since 1952 - leaving the owner with her husband (Finnish diplomat) from the C</a:t>
            </a:r>
            <a:r>
              <a:rPr lang="cs-CZ" altLang="cs-CZ" sz="2400" dirty="0" err="1" smtClean="0">
                <a:solidFill>
                  <a:srgbClr val="000000"/>
                </a:solidFill>
                <a:latin typeface="+mn-lt"/>
              </a:rPr>
              <a:t>zechoslovakia</a:t>
            </a:r>
            <a:endParaRPr lang="en-US" altLang="cs-CZ" sz="2400" dirty="0" smtClean="0">
              <a:solidFill>
                <a:srgbClr val="000000"/>
              </a:solidFill>
              <a:latin typeface="+mn-lt"/>
            </a:endParaRPr>
          </a:p>
          <a:p>
            <a:pPr eaLnBrk="1" hangingPunct="1">
              <a:lnSpc>
                <a:spcPct val="115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Bookman Old Style" pitchFamily="16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cs-CZ" sz="2400" dirty="0" smtClean="0">
                <a:solidFill>
                  <a:srgbClr val="000000"/>
                </a:solidFill>
                <a:latin typeface="+mn-lt"/>
              </a:rPr>
              <a:t> </a:t>
            </a:r>
            <a:r>
              <a:rPr lang="cs-CZ" altLang="cs-CZ" sz="2400" dirty="0" smtClean="0">
                <a:solidFill>
                  <a:srgbClr val="000000"/>
                </a:solidFill>
                <a:latin typeface="+mn-lt"/>
              </a:rPr>
              <a:t>B</a:t>
            </a:r>
            <a:r>
              <a:rPr lang="en-US" altLang="cs-CZ" sz="2400" dirty="0" smtClean="0">
                <a:solidFill>
                  <a:srgbClr val="000000"/>
                </a:solidFill>
                <a:latin typeface="+mn-lt"/>
              </a:rPr>
              <a:t>ought in 1997 </a:t>
            </a:r>
            <a:r>
              <a:rPr lang="cs-CZ" altLang="cs-CZ" sz="2400" dirty="0" smtClean="0">
                <a:solidFill>
                  <a:srgbClr val="000000"/>
                </a:solidFill>
                <a:latin typeface="+mn-lt"/>
              </a:rPr>
              <a:t>by </a:t>
            </a:r>
            <a:r>
              <a:rPr lang="cs-CZ" altLang="cs-CZ" sz="2400" dirty="0" err="1" smtClean="0">
                <a:solidFill>
                  <a:srgbClr val="000000"/>
                </a:solidFill>
                <a:latin typeface="+mn-lt"/>
              </a:rPr>
              <a:t>civic</a:t>
            </a:r>
            <a:r>
              <a:rPr lang="cs-CZ" altLang="cs-CZ" sz="2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2400" dirty="0" err="1" smtClean="0">
                <a:solidFill>
                  <a:srgbClr val="000000"/>
                </a:solidFill>
                <a:latin typeface="+mn-lt"/>
              </a:rPr>
              <a:t>association</a:t>
            </a:r>
            <a:r>
              <a:rPr lang="cs-CZ" altLang="cs-CZ" sz="2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cs-CZ" sz="2400" dirty="0" smtClean="0">
                <a:solidFill>
                  <a:srgbClr val="000000"/>
                </a:solidFill>
                <a:latin typeface="+mn-lt"/>
              </a:rPr>
              <a:t>Villa </a:t>
            </a:r>
            <a:r>
              <a:rPr lang="en-US" altLang="cs-CZ" sz="2400" dirty="0" err="1" smtClean="0">
                <a:solidFill>
                  <a:srgbClr val="000000"/>
                </a:solidFill>
                <a:latin typeface="+mn-lt"/>
              </a:rPr>
              <a:t>Vallila</a:t>
            </a:r>
            <a:endParaRPr lang="cs-CZ" altLang="cs-CZ" sz="2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 r="1649"/>
          <a:stretch>
            <a:fillRect/>
          </a:stretch>
        </p:blipFill>
        <p:spPr bwMode="auto">
          <a:xfrm>
            <a:off x="323850" y="3860800"/>
            <a:ext cx="4249738" cy="2730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3860800"/>
            <a:ext cx="3960812" cy="2749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4" cstate="print">
            <a:lum contrast="18000"/>
          </a:blip>
          <a:srcRect/>
          <a:stretch>
            <a:fillRect/>
          </a:stretch>
        </p:blipFill>
        <p:spPr bwMode="auto">
          <a:xfrm>
            <a:off x="5073303" y="116632"/>
            <a:ext cx="3960812" cy="297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16632"/>
            <a:ext cx="4249738" cy="2925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6" cstate="print">
            <a:lum contrast="24000"/>
          </a:blip>
          <a:srcRect/>
          <a:stretch>
            <a:fillRect/>
          </a:stretch>
        </p:blipFill>
        <p:spPr bwMode="auto">
          <a:xfrm>
            <a:off x="107504" y="3243466"/>
            <a:ext cx="2370138" cy="3573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3230563"/>
            <a:ext cx="2301875" cy="3573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Motiv sady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ady Office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SimSun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SimSun" charset="-122"/>
          </a:defRPr>
        </a:defPPr>
      </a:lstStyle>
    </a:lnDef>
  </a:objectDefaults>
  <a:extraClrSchemeLst>
    <a:extraClrScheme>
      <a:clrScheme name="Motiv sady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ady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3838</TotalTime>
  <Words>728</Words>
  <Application>Microsoft Office PowerPoint</Application>
  <PresentationFormat>Předvádění na obrazovce (4:3)</PresentationFormat>
  <Paragraphs>97</Paragraphs>
  <Slides>19</Slides>
  <Notes>16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0" baseType="lpstr"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History of Villa Vallila</vt:lpstr>
      <vt:lpstr>Prezentace aplikace PowerPoint</vt:lpstr>
      <vt:lpstr>Prezentace aplikace PowerPoint</vt:lpstr>
      <vt:lpstr>Prezentace aplikace PowerPoint</vt:lpstr>
      <vt:lpstr>Prezentace aplikace PowerPoint</vt:lpstr>
      <vt:lpstr>Community people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Inspiration by L´Archa of J. Vanier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o.s. Villa Vallila</dc:title>
  <dc:creator>Error Level</dc:creator>
  <cp:lastModifiedBy>Ivulka</cp:lastModifiedBy>
  <cp:revision>164</cp:revision>
  <cp:lastPrinted>1601-01-01T00:00:00Z</cp:lastPrinted>
  <dcterms:created xsi:type="dcterms:W3CDTF">2009-03-08T13:39:16Z</dcterms:created>
  <dcterms:modified xsi:type="dcterms:W3CDTF">2020-04-03T14:32:12Z</dcterms:modified>
</cp:coreProperties>
</file>