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259" r:id="rId3"/>
    <p:sldId id="258" r:id="rId4"/>
    <p:sldId id="274" r:id="rId5"/>
    <p:sldId id="273" r:id="rId6"/>
    <p:sldId id="260" r:id="rId7"/>
    <p:sldId id="262" r:id="rId8"/>
    <p:sldId id="263" r:id="rId9"/>
    <p:sldId id="275" r:id="rId10"/>
    <p:sldId id="268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28" d="100"/>
          <a:sy n="28" d="100"/>
        </p:scale>
        <p:origin x="-1266" y="-6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Klepnutím upravíte styl předlohy nadpisu.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CA"/>
              <a:t>Klepnutím upravíte styl předlohy podnadpisu.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7E0D1B37-412E-4E26-B3EE-5483D91ADA1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8914A-A587-4EBF-99DE-D96A6E9D0C3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A96AE-F033-4B41-94F6-F79B095B0FC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B2B44-2306-408B-AF68-47A6C24313A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24862-B05A-42C1-9D7D-ECFCFE39488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58BD1-E5C9-4F49-9B4B-08336889F34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7550E-542C-405F-8A77-2E8AA5002A0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A48F3-FE11-4F22-AA42-36C3223AC4E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9739D-77D4-4F1C-B047-6DA46C153CF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ED16E-79F3-48A0-98FB-C932ECC3478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20BC5-AA7C-40F4-BDB4-C630BDFDA2F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Klepnutím upravíte styl předlohy nadpisu.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Klepnutím upravíte styly předlohy textu.</a:t>
            </a:r>
          </a:p>
          <a:p>
            <a:pPr lvl="1"/>
            <a:r>
              <a:rPr lang="en-CA" smtClean="0"/>
              <a:t>Druhá úroveň</a:t>
            </a:r>
          </a:p>
          <a:p>
            <a:pPr lvl="2"/>
            <a:r>
              <a:rPr lang="en-CA" smtClean="0"/>
              <a:t>Třetí úroveň</a:t>
            </a:r>
          </a:p>
          <a:p>
            <a:pPr lvl="3"/>
            <a:r>
              <a:rPr lang="en-CA" smtClean="0"/>
              <a:t>Čtvrtá úroveň</a:t>
            </a:r>
          </a:p>
          <a:p>
            <a:pPr lvl="4"/>
            <a:r>
              <a:rPr lang="en-CA" smtClean="0"/>
              <a:t>Pátá úroveň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fld id="{F17B68BC-F7C6-435C-B1F5-D4EDF8E1692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smtClean="0"/>
              <a:t>METODICKÝ A SUPERVIZNÍ SEMINÁŘ K PRAXI IV.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4000" dirty="0" smtClean="0"/>
              <a:t>5. </a:t>
            </a:r>
            <a:r>
              <a:rPr lang="cs-CZ" sz="4000" dirty="0" smtClean="0"/>
              <a:t>února </a:t>
            </a:r>
            <a:r>
              <a:rPr lang="cs-CZ" sz="4000" dirty="0" smtClean="0"/>
              <a:t>2019</a:t>
            </a:r>
            <a:endParaRPr lang="cs-CZ" sz="4000" dirty="0" smtClean="0"/>
          </a:p>
          <a:p>
            <a:endParaRPr lang="cs-CZ" sz="4000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Hanka\Documents\Hanka\Květen - červenec 2014\20140526_0936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0913" y="260350"/>
            <a:ext cx="398780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 descr="C:\Users\Hanka\Documents\Hanka\Květen - červenec 2014\20140526_0918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188913"/>
            <a:ext cx="4105275" cy="307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 descr="C:\Users\Hanka\Documents\Hanka\Květen - červenec 2014\20140526_11321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3429000"/>
            <a:ext cx="4102100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5" descr="C:\Users\Hanka\Documents\Hanka\Květen - červenec 2014\20140526_08115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463" y="3500438"/>
            <a:ext cx="4032250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kumimoji="0" lang="cs-CZ" b="1" smtClean="0">
                <a:latin typeface="Calibri" pitchFamily="34" charset="0"/>
              </a:rPr>
              <a:t>TERMÍNY</a:t>
            </a:r>
            <a:r>
              <a:rPr kumimoji="0" lang="cs-CZ" b="1" smtClean="0">
                <a:latin typeface="Arial" charset="0"/>
              </a:rPr>
              <a:t> </a:t>
            </a:r>
            <a:r>
              <a:rPr kumimoji="0" lang="cs-CZ" sz="4000" b="1" smtClean="0">
                <a:latin typeface="Arial" charset="0"/>
              </a:rPr>
              <a:t>PRAXÍ A</a:t>
            </a:r>
            <a:r>
              <a:rPr kumimoji="0" lang="cs-CZ" b="1" smtClean="0">
                <a:latin typeface="Arial" charset="0"/>
              </a:rPr>
              <a:t> </a:t>
            </a:r>
            <a:r>
              <a:rPr kumimoji="0" lang="cs-CZ" b="1" smtClean="0">
                <a:latin typeface="Calibri" pitchFamily="34" charset="0"/>
              </a:rPr>
              <a:t>SEMINÁŘŮ: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57338"/>
            <a:ext cx="7772400" cy="50403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1800" dirty="0" smtClean="0"/>
              <a:t>5. </a:t>
            </a:r>
            <a:r>
              <a:rPr lang="cs-CZ" sz="1800" dirty="0" smtClean="0"/>
              <a:t>2.		Úvodní seminář pro celý ročník</a:t>
            </a:r>
            <a:r>
              <a:rPr lang="cs-CZ" sz="1600" dirty="0" smtClean="0">
                <a:solidFill>
                  <a:schemeClr val="accent2"/>
                </a:solidFill>
              </a:rPr>
              <a:t>0)</a:t>
            </a:r>
            <a:r>
              <a:rPr lang="cs-CZ" sz="1800" dirty="0" smtClean="0">
                <a:solidFill>
                  <a:schemeClr val="accent2"/>
                </a:solidFill>
              </a:rPr>
              <a:t> </a:t>
            </a:r>
            <a:r>
              <a:rPr lang="cs-CZ" sz="1800" dirty="0" smtClean="0">
                <a:solidFill>
                  <a:schemeClr val="accent2"/>
                </a:solidFill>
              </a:rPr>
              <a:t>– </a:t>
            </a:r>
            <a:r>
              <a:rPr lang="cs-CZ" sz="1800" dirty="0" smtClean="0">
                <a:solidFill>
                  <a:schemeClr val="accent2"/>
                </a:solidFill>
              </a:rPr>
              <a:t>25</a:t>
            </a:r>
            <a:endParaRPr lang="cs-CZ" sz="1800" dirty="0" smtClean="0"/>
          </a:p>
          <a:p>
            <a:pPr>
              <a:buFont typeface="Monotype Sorts" pitchFamily="2" charset="2"/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31. 1. </a:t>
            </a:r>
            <a:r>
              <a:rPr lang="cs-CZ" sz="1800" dirty="0" smtClean="0">
                <a:solidFill>
                  <a:srgbClr val="FF0000"/>
                </a:solidFill>
              </a:rPr>
              <a:t>(18.00) - </a:t>
            </a:r>
            <a:r>
              <a:rPr lang="cs-CZ" sz="1800" dirty="0" smtClean="0">
                <a:solidFill>
                  <a:srgbClr val="FF0000"/>
                </a:solidFill>
              </a:rPr>
              <a:t>3. </a:t>
            </a:r>
            <a:r>
              <a:rPr lang="cs-CZ" sz="1800" dirty="0" smtClean="0">
                <a:solidFill>
                  <a:srgbClr val="FF0000"/>
                </a:solidFill>
              </a:rPr>
              <a:t>2.Otevřen rozpis pro výběr praxe 4.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12. </a:t>
            </a:r>
            <a:r>
              <a:rPr lang="cs-CZ" sz="1800" dirty="0" smtClean="0"/>
              <a:t>2.		Seminář před praxí v seminárních skupinách – IPP</a:t>
            </a:r>
          </a:p>
          <a:p>
            <a:pPr>
              <a:buFont typeface="Wingdings" pitchFamily="2" charset="2"/>
              <a:buNone/>
            </a:pPr>
            <a:r>
              <a:rPr lang="cs-CZ" sz="1800" b="1" i="1" u="sng" dirty="0" smtClean="0">
                <a:solidFill>
                  <a:schemeClr val="tx2"/>
                </a:solidFill>
              </a:rPr>
              <a:t>18. 2. </a:t>
            </a:r>
            <a:r>
              <a:rPr lang="cs-CZ" sz="1800" b="1" i="1" u="sng" dirty="0" smtClean="0">
                <a:solidFill>
                  <a:schemeClr val="tx2"/>
                </a:solidFill>
              </a:rPr>
              <a:t>- </a:t>
            </a:r>
            <a:r>
              <a:rPr lang="cs-CZ" sz="1800" b="1" i="1" u="sng" dirty="0" smtClean="0">
                <a:solidFill>
                  <a:schemeClr val="tx2"/>
                </a:solidFill>
              </a:rPr>
              <a:t>22. 2. </a:t>
            </a:r>
            <a:r>
              <a:rPr lang="cs-CZ" sz="1800" b="1" i="1" u="sng" dirty="0" smtClean="0">
                <a:solidFill>
                  <a:schemeClr val="tx2"/>
                </a:solidFill>
              </a:rPr>
              <a:t>	Praxe 4.</a:t>
            </a:r>
            <a:endParaRPr lang="cs-CZ" sz="1800" i="1" u="sng" dirty="0" smtClean="0">
              <a:solidFill>
                <a:schemeClr val="tx2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cs-CZ" sz="1800" dirty="0" smtClean="0"/>
              <a:t>26. 2.</a:t>
            </a:r>
            <a:r>
              <a:rPr lang="cs-CZ" sz="1800" dirty="0" smtClean="0"/>
              <a:t>		Seminář po praxi v seminárních skupinách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11. </a:t>
            </a:r>
            <a:r>
              <a:rPr lang="cs-CZ" sz="1800" dirty="0" smtClean="0">
                <a:solidFill>
                  <a:srgbClr val="FF0000"/>
                </a:solidFill>
              </a:rPr>
              <a:t>3. (18.00) – </a:t>
            </a:r>
            <a:r>
              <a:rPr lang="cs-CZ" sz="1800" dirty="0" smtClean="0">
                <a:solidFill>
                  <a:srgbClr val="FF0000"/>
                </a:solidFill>
              </a:rPr>
              <a:t>14. </a:t>
            </a:r>
            <a:r>
              <a:rPr lang="cs-CZ" sz="1800" dirty="0" smtClean="0">
                <a:solidFill>
                  <a:srgbClr val="FF0000"/>
                </a:solidFill>
              </a:rPr>
              <a:t>3.Otevřen rozpis pro výběr praxe 5.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26. </a:t>
            </a:r>
            <a:r>
              <a:rPr lang="cs-CZ" sz="1800" dirty="0" smtClean="0"/>
              <a:t>3.		Seminář před praxí v seminárních skupinách – </a:t>
            </a:r>
            <a:r>
              <a:rPr lang="cs-CZ" sz="1800" dirty="0" smtClean="0"/>
              <a:t>IPP</a:t>
            </a:r>
          </a:p>
          <a:p>
            <a:pPr>
              <a:buFont typeface="Wingdings" pitchFamily="2" charset="2"/>
              <a:buNone/>
            </a:pPr>
            <a:r>
              <a:rPr lang="cs-CZ" sz="1600" b="1" dirty="0" smtClean="0">
                <a:solidFill>
                  <a:srgbClr val="C00000"/>
                </a:solidFill>
                <a:latin typeface="Arial" charset="0"/>
              </a:rPr>
              <a:t>31. března (24.00)	TERMÍN ODEVZDÁNÍ ROČNÍKOVÉ PRÁCE</a:t>
            </a:r>
          </a:p>
          <a:p>
            <a:pPr>
              <a:buFont typeface="Wingdings" pitchFamily="2" charset="2"/>
              <a:buNone/>
            </a:pPr>
            <a:r>
              <a:rPr lang="cs-CZ" sz="1800" b="1" i="1" u="sng" dirty="0" smtClean="0"/>
              <a:t>1. </a:t>
            </a:r>
            <a:r>
              <a:rPr lang="cs-CZ" sz="1800" b="1" i="1" u="sng" dirty="0" smtClean="0"/>
              <a:t>4. - </a:t>
            </a:r>
            <a:r>
              <a:rPr lang="cs-CZ" sz="1800" b="1" i="1" u="sng" dirty="0" smtClean="0"/>
              <a:t>5. </a:t>
            </a:r>
            <a:r>
              <a:rPr lang="cs-CZ" sz="1800" b="1" i="1" u="sng" dirty="0" smtClean="0"/>
              <a:t>4. 	Praxe 5.</a:t>
            </a:r>
          </a:p>
          <a:p>
            <a:pPr>
              <a:buFont typeface="Monotype Sorts" pitchFamily="2" charset="2"/>
              <a:buNone/>
            </a:pPr>
            <a:r>
              <a:rPr lang="cs-CZ" sz="1800" dirty="0" smtClean="0"/>
              <a:t>9. </a:t>
            </a:r>
            <a:r>
              <a:rPr lang="cs-CZ" sz="1800" dirty="0" smtClean="0"/>
              <a:t>4.		Seminář po praxi v seminárních skupinách</a:t>
            </a:r>
          </a:p>
          <a:p>
            <a:pPr>
              <a:buFont typeface="Monotype Sorts" pitchFamily="2" charset="2"/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22. </a:t>
            </a:r>
            <a:r>
              <a:rPr lang="cs-CZ" sz="1800" dirty="0" smtClean="0">
                <a:solidFill>
                  <a:srgbClr val="FF0000"/>
                </a:solidFill>
              </a:rPr>
              <a:t>4. (18.00) - </a:t>
            </a:r>
            <a:r>
              <a:rPr lang="cs-CZ" sz="1800" dirty="0" smtClean="0">
                <a:solidFill>
                  <a:srgbClr val="FF0000"/>
                </a:solidFill>
              </a:rPr>
              <a:t>25. </a:t>
            </a:r>
            <a:r>
              <a:rPr lang="cs-CZ" sz="1800" dirty="0" smtClean="0">
                <a:solidFill>
                  <a:srgbClr val="FF0000"/>
                </a:solidFill>
              </a:rPr>
              <a:t>4. Otevřen rozpis pro výběr praxe 6.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7. 5.</a:t>
            </a:r>
            <a:r>
              <a:rPr lang="cs-CZ" sz="1800" dirty="0" smtClean="0"/>
              <a:t>		Seminář před praxí v seminárních skupinách – IPP</a:t>
            </a:r>
          </a:p>
          <a:p>
            <a:pPr>
              <a:buFont typeface="Wingdings" pitchFamily="2" charset="2"/>
              <a:buNone/>
            </a:pPr>
            <a:r>
              <a:rPr lang="cs-CZ" sz="1800" b="1" i="1" u="sng" dirty="0" smtClean="0"/>
              <a:t>13. </a:t>
            </a:r>
            <a:r>
              <a:rPr lang="cs-CZ" sz="1800" b="1" i="1" u="sng" dirty="0" smtClean="0"/>
              <a:t>5. - </a:t>
            </a:r>
            <a:r>
              <a:rPr lang="cs-CZ" sz="1800" b="1" i="1" u="sng" dirty="0" smtClean="0"/>
              <a:t>17. </a:t>
            </a:r>
            <a:r>
              <a:rPr lang="cs-CZ" sz="1800" b="1" i="1" u="sng" dirty="0" smtClean="0"/>
              <a:t>5. 	Praxe 6.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21. </a:t>
            </a:r>
            <a:r>
              <a:rPr lang="cs-CZ" sz="1800" dirty="0" smtClean="0"/>
              <a:t>5.		Seminář po praxi v seminárních skupinách</a:t>
            </a:r>
          </a:p>
          <a:p>
            <a:pPr>
              <a:buFont typeface="Wingdings" pitchFamily="2" charset="2"/>
              <a:buNone/>
            </a:pPr>
            <a:r>
              <a:rPr lang="cs-CZ" sz="1800" b="1" dirty="0" smtClean="0">
                <a:solidFill>
                  <a:srgbClr val="C00000"/>
                </a:solidFill>
                <a:latin typeface="Arial" charset="0"/>
              </a:rPr>
              <a:t>28. </a:t>
            </a:r>
            <a:r>
              <a:rPr lang="cs-CZ" sz="1800" b="1" dirty="0" smtClean="0">
                <a:solidFill>
                  <a:srgbClr val="C00000"/>
                </a:solidFill>
                <a:latin typeface="Arial" charset="0"/>
              </a:rPr>
              <a:t>května  STUDENTSKÁ KONFERENCE v aule (8.30 – 13.00)</a:t>
            </a:r>
          </a:p>
          <a:p>
            <a:pPr>
              <a:lnSpc>
                <a:spcPct val="80000"/>
              </a:lnSpc>
            </a:pPr>
            <a:endParaRPr lang="cs-CZ" sz="13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63613"/>
          </a:xfrm>
        </p:spPr>
        <p:txBody>
          <a:bodyPr/>
          <a:lstStyle/>
          <a:p>
            <a:pPr algn="ctr"/>
            <a:r>
              <a:rPr lang="cs-CZ" sz="5400" smtClean="0"/>
              <a:t>VÝBĚR PRAXE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28775"/>
            <a:ext cx="7772400" cy="44672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b="1" smtClean="0"/>
              <a:t>Zaměření na sociální práci:</a:t>
            </a:r>
          </a:p>
          <a:p>
            <a:pPr>
              <a:buFont typeface="Wingdings" pitchFamily="2" charset="2"/>
              <a:buNone/>
            </a:pPr>
            <a:endParaRPr lang="cs-CZ" sz="1600" smtClean="0"/>
          </a:p>
          <a:p>
            <a:pPr>
              <a:buFont typeface="Wingdings" pitchFamily="2" charset="2"/>
              <a:buNone/>
            </a:pPr>
            <a:r>
              <a:rPr lang="cs-CZ" sz="1600" smtClean="0"/>
              <a:t>Student musí v rámci 6 týdnů praxí splnit tyto náležitosti:</a:t>
            </a:r>
          </a:p>
          <a:p>
            <a:pPr>
              <a:buFont typeface="Wingdings" pitchFamily="2" charset="2"/>
              <a:buNone/>
            </a:pPr>
            <a:endParaRPr lang="cs-CZ" sz="1600" smtClean="0"/>
          </a:p>
          <a:p>
            <a:pPr>
              <a:buFont typeface="Wingdings" pitchFamily="2" charset="2"/>
              <a:buNone/>
            </a:pPr>
            <a:r>
              <a:rPr lang="cs-CZ" sz="1600" b="1" smtClean="0"/>
              <a:t>Praxe u 4 cílových skupin: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smtClean="0"/>
              <a:t>Ohrožené děti, mládež a rodiny – bude realizována povinně </a:t>
            </a:r>
            <a:r>
              <a:rPr lang="cs-CZ" sz="1600" b="1" smtClean="0"/>
              <a:t>ve státní správě</a:t>
            </a:r>
            <a:r>
              <a:rPr lang="cs-CZ" sz="1600" smtClean="0"/>
              <a:t> (OSPOD, sociální kurátoři), doporučujeme ještě druhou praxi v neziskovém sektoru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smtClean="0"/>
              <a:t>Dospělí ohrožení sociálním vyloučením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smtClean="0"/>
              <a:t>Lidé s postižením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smtClean="0"/>
              <a:t>Senioři</a:t>
            </a:r>
          </a:p>
          <a:p>
            <a:pPr>
              <a:buFont typeface="Wingdings" pitchFamily="2" charset="2"/>
              <a:buNone/>
            </a:pPr>
            <a:endParaRPr lang="cs-CZ" sz="1600" smtClean="0"/>
          </a:p>
          <a:p>
            <a:pPr>
              <a:buFont typeface="Wingdings" pitchFamily="2" charset="2"/>
              <a:buNone/>
            </a:pPr>
            <a:r>
              <a:rPr lang="cs-CZ" sz="1600" smtClean="0"/>
              <a:t>Na jedné z praxí musí studenti sledovat také </a:t>
            </a:r>
            <a:r>
              <a:rPr lang="cs-CZ" sz="1600" b="1" smtClean="0"/>
              <a:t>pastorační cíle </a:t>
            </a:r>
            <a:r>
              <a:rPr lang="cs-CZ" sz="1600" smtClean="0"/>
              <a:t>(IPP a zprávu poslat také příslušnému učiteli z katedry teologie a filozofie)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63613"/>
          </a:xfrm>
        </p:spPr>
        <p:txBody>
          <a:bodyPr/>
          <a:lstStyle/>
          <a:p>
            <a:pPr algn="ctr"/>
            <a:r>
              <a:rPr lang="cs-CZ" sz="5400" smtClean="0"/>
              <a:t>VÝBĚR PRAXE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28775"/>
            <a:ext cx="7772400" cy="44672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b="1" smtClean="0"/>
              <a:t>Zaměření na speciální pedagogiku:</a:t>
            </a:r>
          </a:p>
          <a:p>
            <a:pPr>
              <a:buFont typeface="Wingdings" pitchFamily="2" charset="2"/>
              <a:buNone/>
            </a:pPr>
            <a:endParaRPr lang="cs-CZ" sz="800" smtClean="0"/>
          </a:p>
          <a:p>
            <a:pPr>
              <a:buFont typeface="Wingdings" pitchFamily="2" charset="2"/>
              <a:buNone/>
            </a:pPr>
            <a:r>
              <a:rPr lang="cs-CZ" sz="1600" smtClean="0"/>
              <a:t>Student musí v rámci 6 týdnů praxí splnit tyto náležitosti:</a:t>
            </a:r>
          </a:p>
          <a:p>
            <a:pPr>
              <a:buFont typeface="Wingdings" pitchFamily="2" charset="2"/>
              <a:buNone/>
            </a:pPr>
            <a:endParaRPr lang="cs-CZ" sz="800" smtClean="0"/>
          </a:p>
          <a:p>
            <a:pPr>
              <a:buFont typeface="Wingdings" pitchFamily="2" charset="2"/>
              <a:buNone/>
            </a:pPr>
            <a:r>
              <a:rPr lang="cs-CZ" sz="1600" smtClean="0"/>
              <a:t>Praxe na 4 typech pracovišť: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smtClean="0"/>
              <a:t>Školy zřizované podle § 16, odst. 9 Školského zákona + Speciálně pedagogická centra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smtClean="0"/>
              <a:t>(Sociální) služby pro děti s postižením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smtClean="0"/>
              <a:t>(Sociální) služby pro dospělé s postižením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smtClean="0"/>
              <a:t>Státní správa (Úřady práce, odbory Městských úřadů)</a:t>
            </a:r>
          </a:p>
          <a:p>
            <a:pPr>
              <a:buFont typeface="Wingdings" pitchFamily="2" charset="2"/>
              <a:buNone/>
            </a:pPr>
            <a:endParaRPr lang="cs-CZ" sz="1600" smtClean="0"/>
          </a:p>
          <a:p>
            <a:pPr>
              <a:buFont typeface="Wingdings" pitchFamily="2" charset="2"/>
              <a:buNone/>
            </a:pPr>
            <a:r>
              <a:rPr lang="cs-CZ" sz="1600" smtClean="0"/>
              <a:t>Během praxí získat zkušenost alespoň se 3 druhy postižení (každé z nich na zvláštní praxi) – smyslové, tělesné, mentální (kombinované)</a:t>
            </a:r>
          </a:p>
          <a:p>
            <a:pPr>
              <a:buFont typeface="Wingdings" pitchFamily="2" charset="2"/>
              <a:buNone/>
            </a:pPr>
            <a:endParaRPr lang="cs-CZ" sz="1600" smtClean="0"/>
          </a:p>
          <a:p>
            <a:pPr>
              <a:buFont typeface="Wingdings" pitchFamily="2" charset="2"/>
              <a:buNone/>
            </a:pPr>
            <a:r>
              <a:rPr lang="cs-CZ" sz="1600" smtClean="0"/>
              <a:t>Na jedné z praxí musí studenti sledovat také pastorační cíle (IPP a zprávu poslat také příslušnému učiteli z katedry teologie a filozofie)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08075"/>
          </a:xfrm>
        </p:spPr>
        <p:txBody>
          <a:bodyPr/>
          <a:lstStyle/>
          <a:p>
            <a:pPr algn="ctr"/>
            <a:r>
              <a:rPr lang="cs-CZ" smtClean="0"/>
              <a:t>PRŮBĚŽNÁ PRAXE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40 hodin v průběhu letního semestru</a:t>
            </a:r>
          </a:p>
          <a:p>
            <a:r>
              <a:rPr lang="cs-CZ" smtClean="0"/>
              <a:t>Doba trvání alespoň 3 měsíce</a:t>
            </a:r>
          </a:p>
          <a:p>
            <a:r>
              <a:rPr lang="cs-CZ" smtClean="0"/>
              <a:t>IPP + zpráva + hodnocení</a:t>
            </a:r>
          </a:p>
          <a:p>
            <a:r>
              <a:rPr lang="cs-CZ" smtClean="0"/>
              <a:t>zprávy do příslušné odevzdávárny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STUDENTSKÁ KONFERENCE</a:t>
            </a:r>
            <a:br>
              <a:rPr lang="cs-CZ" dirty="0" smtClean="0"/>
            </a:br>
            <a:r>
              <a:rPr lang="cs-CZ" dirty="0" smtClean="0"/>
              <a:t>28. </a:t>
            </a:r>
            <a:r>
              <a:rPr lang="cs-CZ" dirty="0" smtClean="0"/>
              <a:t>května </a:t>
            </a:r>
            <a:r>
              <a:rPr lang="cs-CZ" dirty="0" smtClean="0"/>
              <a:t>2019</a:t>
            </a:r>
            <a:endParaRPr lang="cs-CZ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1200"/>
            <a:ext cx="8351837" cy="4114800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cs-CZ" sz="2800" dirty="0" smtClean="0"/>
              <a:t>HLAVNÍ TÉMA:</a:t>
            </a:r>
          </a:p>
          <a:p>
            <a:pPr>
              <a:buFont typeface="Monotype Sorts" pitchFamily="2" charset="2"/>
              <a:buNone/>
            </a:pPr>
            <a:endParaRPr lang="cs-CZ" sz="1100" dirty="0" smtClean="0"/>
          </a:p>
          <a:p>
            <a:pPr algn="ctr">
              <a:spcAft>
                <a:spcPts val="1000"/>
              </a:spcAft>
              <a:buFont typeface="Monotype Sorts" pitchFamily="2" charset="2"/>
              <a:buNone/>
            </a:pPr>
            <a:r>
              <a:rPr kumimoji="0" lang="cs-CZ" sz="4000" b="1" smtClean="0">
                <a:solidFill>
                  <a:srgbClr val="C00000"/>
                </a:solidFill>
                <a:latin typeface="Calibri" pitchFamily="34" charset="0"/>
              </a:rPr>
              <a:t>KOMUNITA</a:t>
            </a:r>
            <a:endParaRPr kumimoji="0" lang="cs-CZ" b="1" dirty="0" smtClean="0">
              <a:solidFill>
                <a:srgbClr val="C00000"/>
              </a:solidFill>
              <a:latin typeface="Calibri" pitchFamily="34" charset="0"/>
            </a:endParaRPr>
          </a:p>
          <a:p>
            <a:pPr algn="ctr">
              <a:spcAft>
                <a:spcPts val="1000"/>
              </a:spcAft>
              <a:buFont typeface="Monotype Sorts" pitchFamily="2" charset="2"/>
              <a:buNone/>
            </a:pPr>
            <a:endParaRPr kumimoji="0" lang="cs-CZ" sz="900" b="1" dirty="0" smtClean="0">
              <a:solidFill>
                <a:srgbClr val="C00000"/>
              </a:solidFill>
              <a:latin typeface="Calibri" pitchFamily="34" charset="0"/>
            </a:endParaRPr>
          </a:p>
          <a:p>
            <a:pPr algn="ctr">
              <a:spcAft>
                <a:spcPts val="1000"/>
              </a:spcAft>
              <a:buFont typeface="Monotype Sorts" pitchFamily="2" charset="2"/>
              <a:buNone/>
            </a:pPr>
            <a:r>
              <a:rPr kumimoji="0" lang="cs-CZ" sz="3100" i="1" dirty="0" smtClean="0">
                <a:latin typeface="Arial" charset="0"/>
              </a:rPr>
              <a:t>Každá skupina si v rámci hlavního tématu zvolí konkrétní zaměření a zformuluje cíl</a:t>
            </a:r>
          </a:p>
          <a:p>
            <a:pPr>
              <a:spcAft>
                <a:spcPts val="1000"/>
              </a:spcAft>
              <a:buFont typeface="Monotype Sorts" pitchFamily="2" charset="2"/>
              <a:buNone/>
            </a:pPr>
            <a:r>
              <a:rPr kumimoji="0" lang="cs-CZ" sz="1600" dirty="0" smtClean="0">
                <a:latin typeface="Calibri" pitchFamily="34" charset="0"/>
              </a:rPr>
              <a:t>     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STUDENTSKÁ KONFERENCE</a:t>
            </a:r>
            <a:br>
              <a:rPr lang="cs-CZ" dirty="0" smtClean="0"/>
            </a:br>
            <a:r>
              <a:rPr lang="cs-CZ" dirty="0" smtClean="0"/>
              <a:t>28. </a:t>
            </a:r>
            <a:r>
              <a:rPr lang="cs-CZ" dirty="0" smtClean="0"/>
              <a:t>května </a:t>
            </a:r>
            <a:r>
              <a:rPr lang="cs-CZ" dirty="0" smtClean="0"/>
              <a:t>2019</a:t>
            </a:r>
            <a:endParaRPr lang="cs-CZ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643063"/>
            <a:ext cx="8101012" cy="5000625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kumimoji="0" lang="cs-CZ" sz="2400" dirty="0" smtClean="0">
                <a:latin typeface="Calibri" pitchFamily="34" charset="0"/>
              </a:rPr>
              <a:t>Pro každou seminární skupinu bude vylosován jeden úkol :</a:t>
            </a:r>
          </a:p>
          <a:p>
            <a:pPr marL="457200" indent="-457200"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AutoNum type="arabicPeriod"/>
              <a:defRPr/>
            </a:pPr>
            <a:r>
              <a:rPr lang="cs-CZ" sz="2400" dirty="0" smtClean="0">
                <a:latin typeface="Calibri" pitchFamily="34" charset="0"/>
              </a:rPr>
              <a:t>Celková organizace </a:t>
            </a:r>
            <a:r>
              <a:rPr lang="cs-CZ" sz="2400" dirty="0" smtClean="0">
                <a:latin typeface="Calibri" pitchFamily="34" charset="0"/>
              </a:rPr>
              <a:t>konference, Občerstvení </a:t>
            </a:r>
            <a:endParaRPr lang="cs-CZ" sz="2400" dirty="0" smtClean="0">
              <a:latin typeface="Calibri" pitchFamily="34" charset="0"/>
            </a:endParaRPr>
          </a:p>
          <a:p>
            <a:pPr marL="457200" indent="-457200"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lang="cs-CZ" sz="2000" i="1" dirty="0" smtClean="0">
                <a:latin typeface="Calibri" pitchFamily="34" charset="0"/>
              </a:rPr>
              <a:t>	dohled nad přípravami, zajištění místnosti včetně techniky </a:t>
            </a:r>
            <a:r>
              <a:rPr lang="cs-CZ" sz="2000" i="1" dirty="0" smtClean="0">
                <a:latin typeface="Calibri" pitchFamily="34" charset="0"/>
              </a:rPr>
              <a:t> a občerstvení</a:t>
            </a:r>
            <a:endParaRPr lang="cs-CZ" sz="2000" i="1" dirty="0" smtClean="0">
              <a:latin typeface="Calibri" pitchFamily="34" charset="0"/>
            </a:endParaRPr>
          </a:p>
          <a:p>
            <a:pPr marL="457200" indent="-457200"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AutoNum type="arabicPeriod" startAt="2"/>
              <a:defRPr/>
            </a:pPr>
            <a:r>
              <a:rPr lang="cs-CZ" sz="2400" dirty="0" smtClean="0">
                <a:latin typeface="Calibri" pitchFamily="34" charset="0"/>
              </a:rPr>
              <a:t>Propagace</a:t>
            </a:r>
          </a:p>
          <a:p>
            <a:pPr marL="457200" indent="-457200"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lang="cs-CZ" sz="2000" i="1" dirty="0" smtClean="0">
                <a:latin typeface="Calibri" pitchFamily="34" charset="0"/>
              </a:rPr>
              <a:t>	zajištění propagace konference před akcí (web, </a:t>
            </a:r>
            <a:r>
              <a:rPr lang="cs-CZ" sz="2000" i="1" dirty="0" err="1" smtClean="0">
                <a:latin typeface="Calibri" pitchFamily="34" charset="0"/>
              </a:rPr>
              <a:t>facebook</a:t>
            </a:r>
            <a:r>
              <a:rPr lang="cs-CZ" sz="2000" i="1" dirty="0" smtClean="0">
                <a:latin typeface="Calibri" pitchFamily="34" charset="0"/>
              </a:rPr>
              <a:t>, plakáty, zvací emaily), foto a </a:t>
            </a:r>
            <a:r>
              <a:rPr lang="cs-CZ" sz="2000" i="1" dirty="0" err="1" smtClean="0">
                <a:latin typeface="Calibri" pitchFamily="34" charset="0"/>
              </a:rPr>
              <a:t>videodokumentace</a:t>
            </a:r>
            <a:r>
              <a:rPr lang="cs-CZ" sz="2000" i="1" dirty="0" smtClean="0">
                <a:latin typeface="Calibri" pitchFamily="34" charset="0"/>
              </a:rPr>
              <a:t> během konference</a:t>
            </a:r>
          </a:p>
          <a:p>
            <a:pPr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lang="cs-CZ" sz="2400" dirty="0" smtClean="0">
                <a:latin typeface="Calibri" pitchFamily="34" charset="0"/>
              </a:rPr>
              <a:t>3.   </a:t>
            </a:r>
            <a:r>
              <a:rPr lang="cs-CZ" sz="2400" dirty="0" smtClean="0">
                <a:latin typeface="Calibri" pitchFamily="34" charset="0"/>
              </a:rPr>
              <a:t>Organizace konferenčního dne – „</a:t>
            </a:r>
            <a:r>
              <a:rPr lang="cs-CZ" sz="2400" dirty="0" err="1" smtClean="0">
                <a:latin typeface="Calibri" pitchFamily="34" charset="0"/>
              </a:rPr>
              <a:t>chairman</a:t>
            </a:r>
            <a:r>
              <a:rPr lang="cs-CZ" sz="2400" dirty="0" smtClean="0">
                <a:latin typeface="Calibri" pitchFamily="34" charset="0"/>
              </a:rPr>
              <a:t>“ - ETF</a:t>
            </a:r>
            <a:endParaRPr lang="cs-CZ" sz="2400" dirty="0" smtClean="0">
              <a:latin typeface="Calibri" pitchFamily="34" charset="0"/>
            </a:endParaRPr>
          </a:p>
          <a:p>
            <a:pPr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lang="cs-CZ" sz="2000" i="1" dirty="0" smtClean="0">
                <a:latin typeface="Calibri" pitchFamily="34" charset="0"/>
              </a:rPr>
              <a:t>	   moderování, hlídání času</a:t>
            </a:r>
          </a:p>
          <a:p>
            <a:pPr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endParaRPr lang="cs-CZ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STUDENTSKÁ KONFERENCE</a:t>
            </a:r>
            <a:br>
              <a:rPr lang="cs-CZ" dirty="0" smtClean="0"/>
            </a:br>
            <a:r>
              <a:rPr lang="cs-CZ" dirty="0" smtClean="0"/>
              <a:t>28. </a:t>
            </a:r>
            <a:r>
              <a:rPr lang="cs-CZ" dirty="0" smtClean="0"/>
              <a:t>května </a:t>
            </a:r>
            <a:r>
              <a:rPr lang="cs-CZ" dirty="0" smtClean="0"/>
              <a:t>2019</a:t>
            </a:r>
            <a:endParaRPr lang="cs-CZ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00550"/>
          </a:xfrm>
        </p:spPr>
        <p:txBody>
          <a:bodyPr/>
          <a:lstStyle/>
          <a:p>
            <a:pPr>
              <a:spcAft>
                <a:spcPts val="1000"/>
              </a:spcAft>
            </a:pPr>
            <a:r>
              <a:rPr kumimoji="0" lang="cs-CZ" sz="2400" dirty="0" smtClean="0">
                <a:latin typeface="Calibri" pitchFamily="34" charset="0"/>
              </a:rPr>
              <a:t>Každá skupina si zvolí </a:t>
            </a:r>
            <a:r>
              <a:rPr kumimoji="0" lang="cs-CZ" sz="2400" b="1" dirty="0" smtClean="0">
                <a:latin typeface="Calibri" pitchFamily="34" charset="0"/>
              </a:rPr>
              <a:t>2 zástupce</a:t>
            </a:r>
            <a:r>
              <a:rPr kumimoji="0" lang="cs-CZ" sz="2400" dirty="0" smtClean="0">
                <a:latin typeface="Calibri" pitchFamily="34" charset="0"/>
              </a:rPr>
              <a:t>, kteří budou komunikovat za skupinu </a:t>
            </a:r>
            <a:r>
              <a:rPr kumimoji="0" lang="cs-CZ" sz="2000" i="1" dirty="0" smtClean="0">
                <a:latin typeface="Calibri" pitchFamily="34" charset="0"/>
              </a:rPr>
              <a:t>(nahlásí </a:t>
            </a:r>
            <a:r>
              <a:rPr kumimoji="0" lang="cs-CZ" sz="2000" i="1" dirty="0" smtClean="0">
                <a:latin typeface="Calibri" pitchFamily="34" charset="0"/>
              </a:rPr>
              <a:t>T. </a:t>
            </a:r>
            <a:r>
              <a:rPr kumimoji="0" lang="cs-CZ" sz="2000" i="1" dirty="0" err="1" smtClean="0">
                <a:latin typeface="Calibri" pitchFamily="34" charset="0"/>
              </a:rPr>
              <a:t>Najbrtové</a:t>
            </a:r>
            <a:r>
              <a:rPr kumimoji="0" lang="cs-CZ" sz="2000" i="1" dirty="0" smtClean="0">
                <a:latin typeface="Calibri" pitchFamily="34" charset="0"/>
              </a:rPr>
              <a:t> do 12. </a:t>
            </a:r>
            <a:r>
              <a:rPr kumimoji="0" lang="cs-CZ" sz="2000" i="1" dirty="0" smtClean="0">
                <a:latin typeface="Calibri" pitchFamily="34" charset="0"/>
              </a:rPr>
              <a:t>února).</a:t>
            </a:r>
          </a:p>
          <a:p>
            <a:pPr>
              <a:spcAft>
                <a:spcPts val="1000"/>
              </a:spcAft>
            </a:pPr>
            <a:r>
              <a:rPr kumimoji="0" lang="cs-CZ" sz="2400" dirty="0" smtClean="0">
                <a:latin typeface="Calibri" pitchFamily="34" charset="0"/>
              </a:rPr>
              <a:t>Do 26. února skupina nahlásí TÉMA svého příspěvku</a:t>
            </a:r>
          </a:p>
          <a:p>
            <a:pPr>
              <a:spcAft>
                <a:spcPts val="1000"/>
              </a:spcAft>
            </a:pPr>
            <a:r>
              <a:rPr kumimoji="0" lang="cs-CZ" sz="2400" dirty="0" smtClean="0">
                <a:latin typeface="Calibri" pitchFamily="34" charset="0"/>
              </a:rPr>
              <a:t>Do 9. dubna skupina nahlásí CÍL a OSNOVU svého příspěvku. Délka příspěvku bude 50 minut. </a:t>
            </a:r>
            <a:endParaRPr kumimoji="0" lang="cs-CZ" sz="2400" dirty="0" smtClean="0">
              <a:latin typeface="Calibri" pitchFamily="34" charset="0"/>
            </a:endParaRPr>
          </a:p>
          <a:p>
            <a:pPr>
              <a:spcAft>
                <a:spcPts val="1000"/>
              </a:spcAft>
            </a:pPr>
            <a:r>
              <a:rPr kumimoji="0" lang="cs-CZ" sz="2400" dirty="0" smtClean="0">
                <a:latin typeface="Calibri" pitchFamily="34" charset="0"/>
              </a:rPr>
              <a:t>Nejpozději </a:t>
            </a:r>
            <a:r>
              <a:rPr kumimoji="0" lang="cs-CZ" sz="2400" b="1" dirty="0" smtClean="0">
                <a:latin typeface="Calibri" pitchFamily="34" charset="0"/>
              </a:rPr>
              <a:t>na konci dubna </a:t>
            </a:r>
            <a:r>
              <a:rPr kumimoji="0" lang="cs-CZ" sz="2400" dirty="0" smtClean="0">
                <a:latin typeface="Calibri" pitchFamily="34" charset="0"/>
              </a:rPr>
              <a:t>by měla propagační skupina začít s propagací (emailové pozvánky, plakáty, www stránky, </a:t>
            </a:r>
            <a:r>
              <a:rPr kumimoji="0" lang="cs-CZ" sz="2400" dirty="0" err="1" smtClean="0">
                <a:latin typeface="Calibri" pitchFamily="34" charset="0"/>
              </a:rPr>
              <a:t>facebook</a:t>
            </a:r>
            <a:r>
              <a:rPr kumimoji="0" lang="cs-CZ" sz="2400" dirty="0" smtClean="0">
                <a:latin typeface="Calibri" pitchFamily="34" charset="0"/>
              </a:rPr>
              <a:t>, …).</a:t>
            </a:r>
          </a:p>
          <a:p>
            <a:pPr>
              <a:spcAft>
                <a:spcPts val="1000"/>
              </a:spcAft>
            </a:pPr>
            <a:r>
              <a:rPr kumimoji="0" lang="cs-CZ" sz="2400" dirty="0" smtClean="0">
                <a:latin typeface="Calibri" pitchFamily="34" charset="0"/>
              </a:rPr>
              <a:t>Nejpozději do konce dubna by skupiny měly sdělit „zvláštní“ požadavky na technické zabezpečení.</a:t>
            </a:r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STUDENTSKÁ KONFERENCE</a:t>
            </a:r>
            <a:br>
              <a:rPr lang="cs-CZ" dirty="0" smtClean="0"/>
            </a:br>
            <a:r>
              <a:rPr lang="cs-CZ" dirty="0" smtClean="0"/>
              <a:t>28. </a:t>
            </a:r>
            <a:r>
              <a:rPr lang="cs-CZ" dirty="0" smtClean="0"/>
              <a:t>května </a:t>
            </a:r>
            <a:r>
              <a:rPr lang="cs-CZ" dirty="0" smtClean="0"/>
              <a:t>2019</a:t>
            </a:r>
            <a:endParaRPr lang="cs-CZ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643063"/>
            <a:ext cx="8101012" cy="5000625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AutoNum type="arabicPeriod"/>
              <a:defRPr/>
            </a:pPr>
            <a:r>
              <a:rPr lang="cs-CZ" sz="2400" dirty="0" smtClean="0">
                <a:latin typeface="Calibri" pitchFamily="34" charset="0"/>
              </a:rPr>
              <a:t>Skupina </a:t>
            </a:r>
            <a:r>
              <a:rPr lang="cs-CZ" sz="2400" dirty="0" smtClean="0">
                <a:latin typeface="Calibri" pitchFamily="34" charset="0"/>
              </a:rPr>
              <a:t>H. Čížkové:</a:t>
            </a:r>
            <a:endParaRPr lang="cs-CZ" sz="2400" dirty="0" smtClean="0">
              <a:latin typeface="Calibri" pitchFamily="34" charset="0"/>
            </a:endParaRPr>
          </a:p>
          <a:p>
            <a:pPr marL="457200" indent="-457200"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lang="cs-CZ" sz="2000" i="1" dirty="0" smtClean="0">
                <a:latin typeface="Calibri" pitchFamily="34" charset="0"/>
              </a:rPr>
              <a:t>	Koordinátoři</a:t>
            </a:r>
            <a:r>
              <a:rPr lang="cs-CZ" sz="2000" i="1" dirty="0" smtClean="0">
                <a:latin typeface="Calibri" pitchFamily="34" charset="0"/>
              </a:rPr>
              <a:t>:</a:t>
            </a:r>
            <a:endParaRPr lang="cs-CZ" sz="2000" i="1" dirty="0" smtClean="0">
              <a:latin typeface="Calibri" pitchFamily="34" charset="0"/>
            </a:endParaRPr>
          </a:p>
          <a:p>
            <a:pPr marL="457200" indent="-457200"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AutoNum type="arabicPeriod" startAt="2"/>
              <a:defRPr/>
            </a:pPr>
            <a:r>
              <a:rPr lang="cs-CZ" sz="2400" dirty="0" smtClean="0">
                <a:latin typeface="Calibri" pitchFamily="34" charset="0"/>
              </a:rPr>
              <a:t>Skupina </a:t>
            </a:r>
            <a:r>
              <a:rPr lang="cs-CZ" sz="2400" dirty="0" smtClean="0">
                <a:latin typeface="Calibri" pitchFamily="34" charset="0"/>
              </a:rPr>
              <a:t>D. Urbana: </a:t>
            </a:r>
            <a:endParaRPr lang="cs-CZ" sz="2400" dirty="0" smtClean="0">
              <a:latin typeface="Calibri" pitchFamily="34" charset="0"/>
            </a:endParaRPr>
          </a:p>
          <a:p>
            <a:pPr marL="457200" indent="-457200"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lang="cs-CZ" sz="2000" i="1" dirty="0" smtClean="0">
                <a:latin typeface="Calibri" pitchFamily="34" charset="0"/>
              </a:rPr>
              <a:t>	Koordinátoři</a:t>
            </a:r>
            <a:r>
              <a:rPr lang="cs-CZ" sz="2000" i="1" dirty="0" smtClean="0">
                <a:latin typeface="Calibri" pitchFamily="34" charset="0"/>
              </a:rPr>
              <a:t>:</a:t>
            </a:r>
            <a:endParaRPr lang="cs-CZ" sz="2000" i="1" dirty="0" smtClean="0">
              <a:latin typeface="Calibri" pitchFamily="34" charset="0"/>
            </a:endParaRPr>
          </a:p>
          <a:p>
            <a:pPr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lang="cs-CZ" sz="2400" dirty="0" smtClean="0">
                <a:latin typeface="Calibri" pitchFamily="34" charset="0"/>
              </a:rPr>
              <a:t>4</a:t>
            </a:r>
            <a:r>
              <a:rPr lang="cs-CZ" sz="2400" dirty="0" smtClean="0">
                <a:latin typeface="Calibri" pitchFamily="34" charset="0"/>
              </a:rPr>
              <a:t>.   </a:t>
            </a:r>
            <a:r>
              <a:rPr lang="cs-CZ" sz="2400" dirty="0" smtClean="0">
                <a:latin typeface="Calibri" pitchFamily="34" charset="0"/>
              </a:rPr>
              <a:t>Skupina I. </a:t>
            </a:r>
            <a:r>
              <a:rPr lang="cs-CZ" sz="2400" dirty="0" err="1" smtClean="0">
                <a:latin typeface="Calibri" pitchFamily="34" charset="0"/>
              </a:rPr>
              <a:t>Čihánkové</a:t>
            </a:r>
            <a:r>
              <a:rPr lang="cs-CZ" sz="2400" dirty="0" smtClean="0">
                <a:latin typeface="Calibri" pitchFamily="34" charset="0"/>
              </a:rPr>
              <a:t> (ETF): Organizace konferenčního dne – „</a:t>
            </a:r>
            <a:r>
              <a:rPr lang="cs-CZ" sz="2400" dirty="0" err="1" smtClean="0">
                <a:latin typeface="Calibri" pitchFamily="34" charset="0"/>
              </a:rPr>
              <a:t>chairman</a:t>
            </a:r>
            <a:r>
              <a:rPr lang="cs-CZ" sz="2400" dirty="0" smtClean="0">
                <a:latin typeface="Calibri" pitchFamily="34" charset="0"/>
              </a:rPr>
              <a:t>“</a:t>
            </a:r>
          </a:p>
          <a:p>
            <a:pPr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lang="cs-CZ" sz="2000" i="1" dirty="0" smtClean="0">
                <a:latin typeface="Calibri" pitchFamily="34" charset="0"/>
              </a:rPr>
              <a:t>	   moderování, hlídání času</a:t>
            </a:r>
          </a:p>
          <a:p>
            <a:pPr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endParaRPr lang="cs-CZ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Čistota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FFCCCC"/>
      </a:accent1>
      <a:accent2>
        <a:srgbClr val="B3E1B3"/>
      </a:accent2>
      <a:accent3>
        <a:srgbClr val="D1DBD1"/>
      </a:accent3>
      <a:accent4>
        <a:srgbClr val="2A2A2A"/>
      </a:accent4>
      <a:accent5>
        <a:srgbClr val="FFE2E2"/>
      </a:accent5>
      <a:accent6>
        <a:srgbClr val="A2CCA2"/>
      </a:accent6>
      <a:hlink>
        <a:srgbClr val="BDD7E5"/>
      </a:hlink>
      <a:folHlink>
        <a:srgbClr val="D2AAD2"/>
      </a:folHlink>
    </a:clrScheme>
    <a:fontScheme name="Čisto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lnDef>
  </a:objectDefaults>
  <a:extraClrSchemeLst>
    <a:extraClrScheme>
      <a:clrScheme name="Čistota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Office\Sablony\Návrhy prezentací\Čistota.pot</Template>
  <TotalTime>802</TotalTime>
  <Words>167</Words>
  <Application>Microsoft Office PowerPoint</Application>
  <PresentationFormat>Předvádění na obrazovce (4:3)</PresentationFormat>
  <Paragraphs>77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Times New Roman</vt:lpstr>
      <vt:lpstr>Arial</vt:lpstr>
      <vt:lpstr>Monotype Sorts</vt:lpstr>
      <vt:lpstr>Calibri</vt:lpstr>
      <vt:lpstr>Wingdings</vt:lpstr>
      <vt:lpstr>Čistota</vt:lpstr>
      <vt:lpstr>METODICKÝ A SUPERVIZNÍ SEMINÁŘ K PRAXI IV.</vt:lpstr>
      <vt:lpstr>TERMÍNY PRAXÍ A SEMINÁŘŮ:</vt:lpstr>
      <vt:lpstr>VÝBĚR PRAXE</vt:lpstr>
      <vt:lpstr>VÝBĚR PRAXE</vt:lpstr>
      <vt:lpstr>PRŮBĚŽNÁ PRAXE</vt:lpstr>
      <vt:lpstr>STUDENTSKÁ KONFERENCE 28. května 2019</vt:lpstr>
      <vt:lpstr>STUDENTSKÁ KONFERENCE 28. května 2019</vt:lpstr>
      <vt:lpstr>STUDENTSKÁ KONFERENCE 28. května 2019</vt:lpstr>
      <vt:lpstr>STUDENTSKÁ KONFERENCE 28. května 2019</vt:lpstr>
      <vt:lpstr>Snímek 10</vt:lpstr>
    </vt:vector>
  </TitlesOfParts>
  <Company>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METODICKÝ A SUPERVIZNÍ SEMINÁŘ K PRAXI</dc:title>
  <dc:creator>Hanka</dc:creator>
  <cp:lastModifiedBy>Hanka</cp:lastModifiedBy>
  <cp:revision>57</cp:revision>
  <dcterms:created xsi:type="dcterms:W3CDTF">2012-02-13T20:24:53Z</dcterms:created>
  <dcterms:modified xsi:type="dcterms:W3CDTF">2019-02-04T17:28:13Z</dcterms:modified>
</cp:coreProperties>
</file>